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Roca Two" charset="1" panose="00000500000000000000"/>
      <p:regular r:id="rId18"/>
    </p:embeddedFont>
    <p:embeddedFont>
      <p:font typeface="Graduate" charset="1" panose="02000503000000020004"/>
      <p:regular r:id="rId19"/>
    </p:embeddedFont>
    <p:embeddedFont>
      <p:font typeface="Podkova" charset="1" panose="00000500000000000000"/>
      <p:regular r:id="rId20"/>
    </p:embeddedFont>
    <p:embeddedFont>
      <p:font typeface="Roca Two Bold" charset="1" panose="00000800000000000000"/>
      <p:regular r:id="rId21"/>
    </p:embeddedFont>
    <p:embeddedFont>
      <p:font typeface="Calistoga" charset="1" panose="00000500000000000000"/>
      <p:regular r:id="rId22"/>
    </p:embeddedFont>
    <p:embeddedFont>
      <p:font typeface="Montserrat Bold" charset="1" panose="00000800000000000000"/>
      <p:regular r:id="rId23"/>
    </p:embeddedFont>
    <p:embeddedFont>
      <p:font typeface="Quando" charset="1" panose="02020603060000060704"/>
      <p:regular r:id="rId24"/>
    </p:embeddedFont>
    <p:embeddedFont>
      <p:font typeface="Trocchi" charset="1" panose="00000500000000000000"/>
      <p:regular r:id="rId25"/>
    </p:embeddedFont>
    <p:embeddedFont>
      <p:font typeface="Vast Shadow" charset="1" panose="02000000000000000000"/>
      <p:regular r:id="rId26"/>
    </p:embeddedFont>
    <p:embeddedFont>
      <p:font typeface="Weston Bold" charset="1" panose="02000000000000000000"/>
      <p:regular r:id="rId27"/>
    </p:embeddedFont>
    <p:embeddedFont>
      <p:font typeface="Inlander" charset="1" panose="00000000000000000000"/>
      <p:regular r:id="rId28"/>
    </p:embeddedFont>
    <p:embeddedFont>
      <p:font typeface="Bank Gothic Medium" charset="1" panose="020B080702020306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89427" y="-61313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944646"/>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026605" y="2405647"/>
            <a:ext cx="10492125" cy="1986958"/>
          </a:xfrm>
          <a:prstGeom prst="rect">
            <a:avLst/>
          </a:prstGeom>
        </p:spPr>
        <p:txBody>
          <a:bodyPr anchor="t" rtlCol="false" tIns="0" lIns="0" bIns="0" rIns="0">
            <a:spAutoFit/>
          </a:bodyPr>
          <a:lstStyle/>
          <a:p>
            <a:pPr algn="ctr">
              <a:lnSpc>
                <a:spcPts val="7561"/>
              </a:lnSpc>
            </a:pPr>
            <a:r>
              <a:rPr lang="en-US" sz="8401">
                <a:solidFill>
                  <a:srgbClr val="000000"/>
                </a:solidFill>
                <a:latin typeface="Roca Two"/>
                <a:ea typeface="Roca Two"/>
                <a:cs typeface="Roca Two"/>
                <a:sym typeface="Roca Two"/>
              </a:rPr>
              <a:t>STUDENT DIGITAL PORFOLIO</a:t>
            </a:r>
          </a:p>
        </p:txBody>
      </p:sp>
      <p:sp>
        <p:nvSpPr>
          <p:cNvPr name="TextBox 11" id="11"/>
          <p:cNvSpPr txBox="true"/>
          <p:nvPr/>
        </p:nvSpPr>
        <p:spPr>
          <a:xfrm rot="0">
            <a:off x="5611893" y="4701471"/>
            <a:ext cx="6979506"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STUDENT NAME : HARIHARAN R</a:t>
            </a:r>
          </a:p>
        </p:txBody>
      </p:sp>
      <p:sp>
        <p:nvSpPr>
          <p:cNvPr name="TextBox 12" id="12"/>
          <p:cNvSpPr txBox="true"/>
          <p:nvPr/>
        </p:nvSpPr>
        <p:spPr>
          <a:xfrm rot="0">
            <a:off x="5611893" y="5351069"/>
            <a:ext cx="9970959"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REGISTER NO AND NMID : asunm1301212402359</a:t>
            </a:r>
          </a:p>
        </p:txBody>
      </p:sp>
      <p:sp>
        <p:nvSpPr>
          <p:cNvPr name="TextBox 13" id="13"/>
          <p:cNvSpPr txBox="true"/>
          <p:nvPr/>
        </p:nvSpPr>
        <p:spPr>
          <a:xfrm rot="0">
            <a:off x="5611893" y="6000075"/>
            <a:ext cx="5288634"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DEPARTMENT : BCA - “C”</a:t>
            </a:r>
          </a:p>
        </p:txBody>
      </p:sp>
      <p:sp>
        <p:nvSpPr>
          <p:cNvPr name="TextBox 14" id="14"/>
          <p:cNvSpPr txBox="true"/>
          <p:nvPr/>
        </p:nvSpPr>
        <p:spPr>
          <a:xfrm rot="0">
            <a:off x="5611893" y="6649081"/>
            <a:ext cx="10271683"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COLLEGE : AGURCHAND MANMULL JAIN COLLEGE</a:t>
            </a:r>
          </a:p>
        </p:txBody>
      </p:sp>
      <p:sp>
        <p:nvSpPr>
          <p:cNvPr name="TextBox 15" id="15"/>
          <p:cNvSpPr txBox="true"/>
          <p:nvPr/>
        </p:nvSpPr>
        <p:spPr>
          <a:xfrm rot="0">
            <a:off x="5611893" y="7298086"/>
            <a:ext cx="5288634"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UNIVERSITY  OF MADRAS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5717757" y="4980432"/>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51567" y="980063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353235" y="-983202"/>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236725" y="-2828566"/>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609464" y="4666701"/>
            <a:ext cx="5812875" cy="4981532"/>
          </a:xfrm>
          <a:custGeom>
            <a:avLst/>
            <a:gdLst/>
            <a:ahLst/>
            <a:cxnLst/>
            <a:rect r="r" b="b" t="t" l="l"/>
            <a:pathLst>
              <a:path h="4981532" w="5812875">
                <a:moveTo>
                  <a:pt x="0" y="0"/>
                </a:moveTo>
                <a:lnTo>
                  <a:pt x="5812875" y="0"/>
                </a:lnTo>
                <a:lnTo>
                  <a:pt x="5812875" y="4981532"/>
                </a:lnTo>
                <a:lnTo>
                  <a:pt x="0" y="4981532"/>
                </a:lnTo>
                <a:lnTo>
                  <a:pt x="0" y="0"/>
                </a:lnTo>
                <a:close/>
              </a:path>
            </a:pathLst>
          </a:custGeom>
          <a:blipFill>
            <a:blip r:embed="rId8"/>
            <a:stretch>
              <a:fillRect l="0" t="-7617" r="0" b="-7617"/>
            </a:stretch>
          </a:blipFill>
        </p:spPr>
      </p:sp>
      <p:sp>
        <p:nvSpPr>
          <p:cNvPr name="Freeform 11" id="11"/>
          <p:cNvSpPr/>
          <p:nvPr/>
        </p:nvSpPr>
        <p:spPr>
          <a:xfrm flipH="true" flipV="true" rot="-5400000">
            <a:off x="5415881" y="7000400"/>
            <a:ext cx="7315200" cy="368834"/>
          </a:xfrm>
          <a:custGeom>
            <a:avLst/>
            <a:gdLst/>
            <a:ahLst/>
            <a:cxnLst/>
            <a:rect r="r" b="b" t="t" l="l"/>
            <a:pathLst>
              <a:path h="368834" w="7315200">
                <a:moveTo>
                  <a:pt x="7315200" y="368833"/>
                </a:moveTo>
                <a:lnTo>
                  <a:pt x="0" y="368833"/>
                </a:lnTo>
                <a:lnTo>
                  <a:pt x="0" y="0"/>
                </a:lnTo>
                <a:lnTo>
                  <a:pt x="7315200" y="0"/>
                </a:lnTo>
                <a:lnTo>
                  <a:pt x="7315200" y="368833"/>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9722539" y="4624248"/>
            <a:ext cx="5995218" cy="5023985"/>
          </a:xfrm>
          <a:custGeom>
            <a:avLst/>
            <a:gdLst/>
            <a:ahLst/>
            <a:cxnLst/>
            <a:rect r="r" b="b" t="t" l="l"/>
            <a:pathLst>
              <a:path h="5023985" w="5995218">
                <a:moveTo>
                  <a:pt x="0" y="0"/>
                </a:moveTo>
                <a:lnTo>
                  <a:pt x="5995218" y="0"/>
                </a:lnTo>
                <a:lnTo>
                  <a:pt x="5995218" y="5023985"/>
                </a:lnTo>
                <a:lnTo>
                  <a:pt x="0" y="5023985"/>
                </a:lnTo>
                <a:lnTo>
                  <a:pt x="0" y="0"/>
                </a:lnTo>
                <a:close/>
              </a:path>
            </a:pathLst>
          </a:custGeom>
          <a:blipFill>
            <a:blip r:embed="rId11"/>
            <a:stretch>
              <a:fillRect l="-6854" t="-971" r="-18216" b="0"/>
            </a:stretch>
          </a:blipFill>
        </p:spPr>
      </p:sp>
      <p:sp>
        <p:nvSpPr>
          <p:cNvPr name="TextBox 13" id="13"/>
          <p:cNvSpPr txBox="true"/>
          <p:nvPr/>
        </p:nvSpPr>
        <p:spPr>
          <a:xfrm rot="0">
            <a:off x="2934894" y="2710407"/>
            <a:ext cx="12277174" cy="563987"/>
          </a:xfrm>
          <a:prstGeom prst="rect">
            <a:avLst/>
          </a:prstGeom>
        </p:spPr>
        <p:txBody>
          <a:bodyPr anchor="t" rtlCol="false" tIns="0" lIns="0" bIns="0" rIns="0">
            <a:spAutoFit/>
          </a:bodyPr>
          <a:lstStyle/>
          <a:p>
            <a:pPr algn="ctr">
              <a:lnSpc>
                <a:spcPts val="4299"/>
              </a:lnSpc>
            </a:pPr>
            <a:r>
              <a:rPr lang="en-US" sz="3908">
                <a:solidFill>
                  <a:srgbClr val="353EBD"/>
                </a:solidFill>
                <a:latin typeface="Weston Bold"/>
                <a:ea typeface="Weston Bold"/>
                <a:cs typeface="Weston Bold"/>
                <a:sym typeface="Weston Bold"/>
              </a:rPr>
              <a:t>SCREENSHOTS OF MY PORTFOLIO WEBPAGE</a:t>
            </a:r>
          </a:p>
        </p:txBody>
      </p:sp>
      <p:sp>
        <p:nvSpPr>
          <p:cNvPr name="TextBox 14" id="14"/>
          <p:cNvSpPr txBox="true"/>
          <p:nvPr/>
        </p:nvSpPr>
        <p:spPr>
          <a:xfrm rot="0">
            <a:off x="2037724" y="1512695"/>
            <a:ext cx="14849362"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RESULTS AND SCREENSHOTS</a:t>
            </a:r>
          </a:p>
        </p:txBody>
      </p:sp>
      <p:sp>
        <p:nvSpPr>
          <p:cNvPr name="TextBox 15" id="15"/>
          <p:cNvSpPr txBox="true"/>
          <p:nvPr/>
        </p:nvSpPr>
        <p:spPr>
          <a:xfrm rot="0">
            <a:off x="3234549" y="3512519"/>
            <a:ext cx="11677864" cy="449053"/>
          </a:xfrm>
          <a:prstGeom prst="rect">
            <a:avLst/>
          </a:prstGeom>
        </p:spPr>
        <p:txBody>
          <a:bodyPr anchor="t" rtlCol="false" tIns="0" lIns="0" bIns="0" rIns="0">
            <a:spAutoFit/>
          </a:bodyPr>
          <a:lstStyle/>
          <a:p>
            <a:pPr algn="ctr">
              <a:lnSpc>
                <a:spcPts val="3419"/>
              </a:lnSpc>
            </a:pPr>
            <a:r>
              <a:rPr lang="en-US" sz="3108">
                <a:solidFill>
                  <a:srgbClr val="0CC0DF"/>
                </a:solidFill>
                <a:latin typeface="Weston Bold"/>
                <a:ea typeface="Weston Bold"/>
                <a:cs typeface="Weston Bold"/>
                <a:sym typeface="Weston Bold"/>
              </a:rPr>
              <a:t>🠠 BEFORE</a:t>
            </a:r>
            <a:r>
              <a:rPr lang="en-US" sz="3108">
                <a:solidFill>
                  <a:srgbClr val="353EBD"/>
                </a:solidFill>
                <a:latin typeface="Weston Bold"/>
                <a:ea typeface="Weston Bold"/>
                <a:cs typeface="Weston Bold"/>
                <a:sym typeface="Weston Bold"/>
              </a:rPr>
              <a:t> </a:t>
            </a:r>
            <a:r>
              <a:rPr lang="en-US" sz="3108">
                <a:solidFill>
                  <a:srgbClr val="000000"/>
                </a:solidFill>
                <a:latin typeface="Weston Bold"/>
                <a:ea typeface="Weston Bold"/>
                <a:cs typeface="Weston Bold"/>
                <a:sym typeface="Weston Bold"/>
              </a:rPr>
              <a:t>AND</a:t>
            </a:r>
            <a:r>
              <a:rPr lang="en-US" sz="3108">
                <a:solidFill>
                  <a:srgbClr val="353EBD"/>
                </a:solidFill>
                <a:latin typeface="Weston Bold"/>
                <a:ea typeface="Weston Bold"/>
                <a:cs typeface="Weston Bold"/>
                <a:sym typeface="Weston Bold"/>
              </a:rPr>
              <a:t> AFTER ➝</a:t>
            </a:r>
          </a:p>
        </p:txBody>
      </p:sp>
      <p:sp>
        <p:nvSpPr>
          <p:cNvPr name="TextBox 16" id="16"/>
          <p:cNvSpPr txBox="true"/>
          <p:nvPr/>
        </p:nvSpPr>
        <p:spPr>
          <a:xfrm rot="0">
            <a:off x="4115862" y="4066347"/>
            <a:ext cx="3294966"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SIMPLE HTML </a:t>
            </a:r>
          </a:p>
        </p:txBody>
      </p:sp>
      <p:sp>
        <p:nvSpPr>
          <p:cNvPr name="TextBox 17" id="17"/>
          <p:cNvSpPr txBox="true"/>
          <p:nvPr/>
        </p:nvSpPr>
        <p:spPr>
          <a:xfrm rot="0">
            <a:off x="9928574" y="4078861"/>
            <a:ext cx="5583149"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AFTER ADDING HTML , CSS AND 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70329" y="3842255"/>
            <a:ext cx="12460299" cy="3162691"/>
          </a:xfrm>
          <a:prstGeom prst="rect">
            <a:avLst/>
          </a:prstGeom>
        </p:spPr>
        <p:txBody>
          <a:bodyPr anchor="t" rtlCol="false" tIns="0" lIns="0" bIns="0" rIns="0">
            <a:spAutoFit/>
          </a:bodyPr>
          <a:lstStyle/>
          <a:p>
            <a:pPr algn="ctr">
              <a:lnSpc>
                <a:spcPts val="4185"/>
              </a:lnSpc>
            </a:pPr>
            <a:r>
              <a:rPr lang="en-US" sz="3804">
                <a:solidFill>
                  <a:srgbClr val="353EBD"/>
                </a:solidFill>
                <a:latin typeface="Bank Gothic Medium"/>
                <a:ea typeface="Bank Gothic Medium"/>
                <a:cs typeface="Bank Gothic Medium"/>
                <a:sym typeface="Bank Gothic Medium"/>
              </a:rPr>
              <a:t>The digital student portfolio provides a centralized platform to showcase skills, achievements, and growth beyond grades. It not only enhances learning and self-reflection but also improves opportunities for higher studies and career development.</a:t>
            </a:r>
          </a:p>
        </p:txBody>
      </p:sp>
      <p:sp>
        <p:nvSpPr>
          <p:cNvPr name="TextBox 11" id="11"/>
          <p:cNvSpPr txBox="true"/>
          <p:nvPr/>
        </p:nvSpPr>
        <p:spPr>
          <a:xfrm rot="0">
            <a:off x="5086350" y="2497854"/>
            <a:ext cx="747294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59626" y="-617703"/>
            <a:ext cx="6368748" cy="11522405"/>
          </a:xfrm>
          <a:custGeom>
            <a:avLst/>
            <a:gdLst/>
            <a:ahLst/>
            <a:cxnLst/>
            <a:rect r="r" b="b" t="t" l="l"/>
            <a:pathLst>
              <a:path h="11522405" w="6368748">
                <a:moveTo>
                  <a:pt x="0" y="0"/>
                </a:moveTo>
                <a:lnTo>
                  <a:pt x="6368748" y="0"/>
                </a:lnTo>
                <a:lnTo>
                  <a:pt x="6368748" y="11522406"/>
                </a:lnTo>
                <a:lnTo>
                  <a:pt x="0" y="11522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0423" y="3486150"/>
            <a:ext cx="9747155" cy="3781424"/>
          </a:xfrm>
          <a:prstGeom prst="rect">
            <a:avLst/>
          </a:prstGeom>
        </p:spPr>
        <p:txBody>
          <a:bodyPr anchor="t" rtlCol="false" tIns="0" lIns="0" bIns="0" rIns="0">
            <a:spAutoFit/>
          </a:bodyPr>
          <a:lstStyle/>
          <a:p>
            <a:pPr algn="ctr">
              <a:lnSpc>
                <a:spcPts val="14399"/>
              </a:lnSpc>
            </a:pPr>
            <a:r>
              <a:rPr lang="en-US" sz="15999">
                <a:solidFill>
                  <a:srgbClr val="353EBD"/>
                </a:solidFill>
                <a:latin typeface="Roca Two"/>
                <a:ea typeface="Roca Two"/>
                <a:cs typeface="Roca Two"/>
                <a:sym typeface="Roca Two"/>
              </a:rPr>
              <a:t>THANK</a:t>
            </a:r>
          </a:p>
          <a:p>
            <a:pPr algn="ctr">
              <a:lnSpc>
                <a:spcPts val="14399"/>
              </a:lnSpc>
            </a:pPr>
            <a:r>
              <a:rPr lang="en-US" sz="15999">
                <a:solidFill>
                  <a:srgbClr val="353EBD"/>
                </a:solidFill>
                <a:latin typeface="Roca Two"/>
                <a:ea typeface="Roca Two"/>
                <a:cs typeface="Roca Two"/>
                <a:sym typeface="Roca Two"/>
              </a:rPr>
              <a:t>YOU </a:t>
            </a:r>
          </a:p>
        </p:txBody>
      </p:sp>
      <p:sp>
        <p:nvSpPr>
          <p:cNvPr name="Freeform 4" id="4"/>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9427" y="-61313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2902288" y="326929"/>
            <a:ext cx="1885659" cy="3548705"/>
          </a:xfrm>
          <a:custGeom>
            <a:avLst/>
            <a:gdLst/>
            <a:ahLst/>
            <a:cxnLst/>
            <a:rect r="r" b="b" t="t" l="l"/>
            <a:pathLst>
              <a:path h="3548705" w="1885659">
                <a:moveTo>
                  <a:pt x="1885659" y="0"/>
                </a:moveTo>
                <a:lnTo>
                  <a:pt x="0" y="0"/>
                </a:lnTo>
                <a:lnTo>
                  <a:pt x="0" y="3548706"/>
                </a:lnTo>
                <a:lnTo>
                  <a:pt x="1885659" y="3548706"/>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2439968" y="5552336"/>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480436" y="-80593"/>
            <a:ext cx="6368748" cy="11522405"/>
          </a:xfrm>
          <a:custGeom>
            <a:avLst/>
            <a:gdLst/>
            <a:ahLst/>
            <a:cxnLst/>
            <a:rect r="r" b="b" t="t" l="l"/>
            <a:pathLst>
              <a:path h="11522405" w="6368748">
                <a:moveTo>
                  <a:pt x="0" y="0"/>
                </a:moveTo>
                <a:lnTo>
                  <a:pt x="6368747" y="0"/>
                </a:lnTo>
                <a:lnTo>
                  <a:pt x="6368747" y="11522405"/>
                </a:lnTo>
                <a:lnTo>
                  <a:pt x="0" y="115224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47329" y="3576925"/>
            <a:ext cx="13121399" cy="4774764"/>
          </a:xfrm>
          <a:prstGeom prst="rect">
            <a:avLst/>
          </a:prstGeom>
        </p:spPr>
        <p:txBody>
          <a:bodyPr anchor="t" rtlCol="false" tIns="0" lIns="0" bIns="0" rIns="0">
            <a:spAutoFit/>
          </a:bodyPr>
          <a:lstStyle/>
          <a:p>
            <a:pPr algn="ctr">
              <a:lnSpc>
                <a:spcPts val="11449"/>
              </a:lnSpc>
            </a:pPr>
            <a:r>
              <a:rPr lang="en-US" sz="12722">
                <a:solidFill>
                  <a:srgbClr val="353EBD"/>
                </a:solidFill>
                <a:latin typeface="Podkova"/>
                <a:ea typeface="Podkova"/>
                <a:cs typeface="Podkova"/>
                <a:sym typeface="Podkova"/>
              </a:rPr>
              <a:t>STUDENT DIGITAL</a:t>
            </a:r>
          </a:p>
          <a:p>
            <a:pPr algn="ctr">
              <a:lnSpc>
                <a:spcPts val="13429"/>
              </a:lnSpc>
            </a:pPr>
            <a:r>
              <a:rPr lang="en-US" sz="14921">
                <a:solidFill>
                  <a:srgbClr val="353EBD"/>
                </a:solidFill>
                <a:latin typeface="Podkova"/>
                <a:ea typeface="Podkova"/>
                <a:cs typeface="Podkova"/>
                <a:sym typeface="Podkova"/>
              </a:rPr>
              <a:t>PORFOLIO</a:t>
            </a:r>
          </a:p>
        </p:txBody>
      </p:sp>
      <p:sp>
        <p:nvSpPr>
          <p:cNvPr name="Freeform 6" id="6"/>
          <p:cNvSpPr/>
          <p:nvPr/>
        </p:nvSpPr>
        <p:spPr>
          <a:xfrm flipH="false" flipV="false" rot="0">
            <a:off x="-699185" y="-1052251"/>
            <a:ext cx="5142068" cy="5428837"/>
          </a:xfrm>
          <a:custGeom>
            <a:avLst/>
            <a:gdLst/>
            <a:ahLst/>
            <a:cxnLst/>
            <a:rect r="r" b="b" t="t" l="l"/>
            <a:pathLst>
              <a:path h="5428837" w="5142068">
                <a:moveTo>
                  <a:pt x="0" y="0"/>
                </a:moveTo>
                <a:lnTo>
                  <a:pt x="5142067" y="0"/>
                </a:lnTo>
                <a:lnTo>
                  <a:pt x="5142067" y="5428837"/>
                </a:lnTo>
                <a:lnTo>
                  <a:pt x="0" y="54288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956968" y="5413579"/>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3335080" y="1074326"/>
            <a:ext cx="1885659" cy="3548705"/>
          </a:xfrm>
          <a:custGeom>
            <a:avLst/>
            <a:gdLst/>
            <a:ahLst/>
            <a:cxnLst/>
            <a:rect r="r" b="b" t="t" l="l"/>
            <a:pathLst>
              <a:path h="3548705" w="1885659">
                <a:moveTo>
                  <a:pt x="1885659" y="0"/>
                </a:moveTo>
                <a:lnTo>
                  <a:pt x="0" y="0"/>
                </a:lnTo>
                <a:lnTo>
                  <a:pt x="0" y="3548705"/>
                </a:lnTo>
                <a:lnTo>
                  <a:pt x="1885659" y="3548705"/>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1960777" y="6353645"/>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668451"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361066"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05809" y="1461806"/>
            <a:ext cx="8318000"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2127" y="6075254"/>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921826"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64389"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6902675" y="-2755199"/>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937335" y="2249489"/>
            <a:ext cx="8100277" cy="8592928"/>
          </a:xfrm>
          <a:prstGeom prst="rect">
            <a:avLst/>
          </a:prstGeom>
        </p:spPr>
        <p:txBody>
          <a:bodyPr anchor="t" rtlCol="false" tIns="0" lIns="0" bIns="0" rIns="0">
            <a:spAutoFit/>
          </a:bodyPr>
          <a:lstStyle/>
          <a:p>
            <a:pPr algn="l">
              <a:lnSpc>
                <a:spcPts val="3419"/>
              </a:lnSpc>
            </a:pPr>
            <a:r>
              <a:rPr lang="en-US" sz="3108" b="true">
                <a:solidFill>
                  <a:srgbClr val="0CC0DF"/>
                </a:solidFill>
                <a:latin typeface="Roca Two Bold"/>
                <a:ea typeface="Roca Two Bold"/>
                <a:cs typeface="Roca Two Bold"/>
                <a:sym typeface="Roca Two Bold"/>
              </a:rPr>
              <a:t>1.PROBLEM STATMENT</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2. PROJECT OVERVIEW</a:t>
            </a:r>
          </a:p>
          <a:p>
            <a:pPr algn="l">
              <a:lnSpc>
                <a:spcPts val="3419"/>
              </a:lnSpc>
            </a:pPr>
          </a:p>
          <a:p>
            <a:pPr algn="l">
              <a:lnSpc>
                <a:spcPts val="3419"/>
              </a:lnSpc>
            </a:pPr>
            <a:r>
              <a:rPr lang="en-US" sz="3108">
                <a:solidFill>
                  <a:srgbClr val="0CC0DF"/>
                </a:solidFill>
                <a:latin typeface="Roca Two"/>
                <a:ea typeface="Roca Two"/>
                <a:cs typeface="Roca Two"/>
                <a:sym typeface="Roca Two"/>
              </a:rPr>
              <a:t>3. END USERS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4. TOOLS AND TECHNOLOGIES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5. PORTFOLIO DESIGN AND LAYOUTS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6. FEATURES AND FUNCTIONALITY</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7. RESULTS AND SCREENSHOTS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8. CONCLUSIONS </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9. GITHUB LINK</a:t>
            </a:r>
          </a:p>
          <a:p>
            <a:pPr algn="l">
              <a:lnSpc>
                <a:spcPts val="3419"/>
              </a:lnSpc>
            </a:pPr>
          </a:p>
          <a:p>
            <a:pPr algn="l">
              <a:lnSpc>
                <a:spcPts val="3419"/>
              </a:lnSpc>
            </a:pPr>
          </a:p>
          <a:p>
            <a:pPr algn="ctr">
              <a:lnSpc>
                <a:spcPts val="3419"/>
              </a:lnSpc>
            </a:pPr>
          </a:p>
        </p:txBody>
      </p:sp>
      <p:sp>
        <p:nvSpPr>
          <p:cNvPr name="TextBox 10" id="10"/>
          <p:cNvSpPr txBox="true"/>
          <p:nvPr/>
        </p:nvSpPr>
        <p:spPr>
          <a:xfrm rot="0">
            <a:off x="6053121" y="1026073"/>
            <a:ext cx="5868705"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AGENDA</a:t>
            </a:r>
          </a:p>
        </p:txBody>
      </p:sp>
      <p:sp>
        <p:nvSpPr>
          <p:cNvPr name="Freeform 11" id="11"/>
          <p:cNvSpPr/>
          <p:nvPr/>
        </p:nvSpPr>
        <p:spPr>
          <a:xfrm flipH="true" flipV="true" rot="0">
            <a:off x="5227016" y="7817138"/>
            <a:ext cx="5673511" cy="5510397"/>
          </a:xfrm>
          <a:custGeom>
            <a:avLst/>
            <a:gdLst/>
            <a:ahLst/>
            <a:cxnLst/>
            <a:rect r="r" b="b" t="t" l="l"/>
            <a:pathLst>
              <a:path h="5510397" w="5673511">
                <a:moveTo>
                  <a:pt x="5673510" y="5510398"/>
                </a:moveTo>
                <a:lnTo>
                  <a:pt x="0" y="5510398"/>
                </a:lnTo>
                <a:lnTo>
                  <a:pt x="0" y="0"/>
                </a:lnTo>
                <a:lnTo>
                  <a:pt x="5673510" y="0"/>
                </a:lnTo>
                <a:lnTo>
                  <a:pt x="5673510"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29621" y="3229872"/>
            <a:ext cx="13155250" cy="4232870"/>
          </a:xfrm>
          <a:prstGeom prst="rect">
            <a:avLst/>
          </a:prstGeom>
        </p:spPr>
        <p:txBody>
          <a:bodyPr anchor="t" rtlCol="false" tIns="0" lIns="0" bIns="0" rIns="0">
            <a:spAutoFit/>
          </a:bodyPr>
          <a:lstStyle/>
          <a:p>
            <a:pPr algn="ctr">
              <a:lnSpc>
                <a:spcPts val="3317"/>
              </a:lnSpc>
            </a:pPr>
          </a:p>
          <a:p>
            <a:pPr algn="ctr">
              <a:lnSpc>
                <a:spcPts val="3326"/>
              </a:lnSpc>
            </a:pPr>
            <a:r>
              <a:rPr lang="en-US" sz="3024">
                <a:solidFill>
                  <a:srgbClr val="0CC0DF"/>
                </a:solidFill>
                <a:latin typeface="Calistoga"/>
                <a:ea typeface="Calistoga"/>
                <a:cs typeface="Calistoga"/>
                <a:sym typeface="Calistoga"/>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ctr">
              <a:lnSpc>
                <a:spcPts val="3437"/>
              </a:lnSpc>
            </a:pPr>
          </a:p>
        </p:txBody>
      </p:sp>
      <p:sp>
        <p:nvSpPr>
          <p:cNvPr name="TextBox 11" id="11"/>
          <p:cNvSpPr txBox="true"/>
          <p:nvPr/>
        </p:nvSpPr>
        <p:spPr>
          <a:xfrm rot="0">
            <a:off x="2844803" y="2196638"/>
            <a:ext cx="1259839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715137" y="-7211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037724" y="2858317"/>
            <a:ext cx="14084877" cy="5039233"/>
          </a:xfrm>
          <a:prstGeom prst="rect">
            <a:avLst/>
          </a:prstGeom>
        </p:spPr>
        <p:txBody>
          <a:bodyPr anchor="t" rtlCol="false" tIns="0" lIns="0" bIns="0" rIns="0">
            <a:spAutoFit/>
          </a:bodyPr>
          <a:lstStyle/>
          <a:p>
            <a:pPr algn="ctr" marL="656335" indent="-328168" lvl="1">
              <a:lnSpc>
                <a:spcPts val="3343"/>
              </a:lnSpc>
              <a:buFont typeface="Arial"/>
              <a:buChar char="•"/>
            </a:pPr>
            <a:r>
              <a:rPr lang="en-US" b="true" sz="3039">
                <a:solidFill>
                  <a:srgbClr val="000000"/>
                </a:solidFill>
                <a:latin typeface="Montserrat Bold"/>
                <a:ea typeface="Montserrat Bold"/>
                <a:cs typeface="Montserrat Bold"/>
                <a:sym typeface="Montserrat Bold"/>
              </a:rPr>
              <a:t>Brief Summary Of My Portfolio Project - </a:t>
            </a:r>
            <a:r>
              <a:rPr lang="en-US" b="true" sz="3039">
                <a:solidFill>
                  <a:srgbClr val="0CC0DF"/>
                </a:solidFill>
                <a:latin typeface="Montserrat Bold"/>
                <a:ea typeface="Montserrat Bold"/>
                <a:cs typeface="Montserrat Bold"/>
                <a:sym typeface="Montserrat Bold"/>
              </a:rPr>
              <a:t>My portfolio is a personal website designed to showcase my profile, technical skills, projects, and contact details in a professional and interactive way. It features a modern teal/blue gradient theme with glowing effects, an animated avatar photo, and smooth UI elements.</a:t>
            </a: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p:txBody>
      </p:sp>
      <p:sp>
        <p:nvSpPr>
          <p:cNvPr name="TextBox 11" id="11"/>
          <p:cNvSpPr txBox="true"/>
          <p:nvPr/>
        </p:nvSpPr>
        <p:spPr>
          <a:xfrm rot="0">
            <a:off x="3234549" y="1585055"/>
            <a:ext cx="11301972"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OVERVIEW</a:t>
            </a:r>
          </a:p>
        </p:txBody>
      </p:sp>
      <p:sp>
        <p:nvSpPr>
          <p:cNvPr name="TextBox 12" id="12"/>
          <p:cNvSpPr txBox="true"/>
          <p:nvPr/>
        </p:nvSpPr>
        <p:spPr>
          <a:xfrm rot="0">
            <a:off x="2037724" y="5511937"/>
            <a:ext cx="13323534" cy="4200983"/>
          </a:xfrm>
          <a:prstGeom prst="rect">
            <a:avLst/>
          </a:prstGeom>
        </p:spPr>
        <p:txBody>
          <a:bodyPr anchor="t" rtlCol="false" tIns="0" lIns="0" bIns="0" rIns="0">
            <a:spAutoFit/>
          </a:bodyPr>
          <a:lstStyle/>
          <a:p>
            <a:pPr algn="ctr" marL="655479" indent="-327739" lvl="1">
              <a:lnSpc>
                <a:spcPts val="3339"/>
              </a:lnSpc>
              <a:buFont typeface="Arial"/>
              <a:buChar char="•"/>
            </a:pPr>
            <a:r>
              <a:rPr lang="en-US" b="true" sz="3036">
                <a:solidFill>
                  <a:srgbClr val="000000"/>
                </a:solidFill>
                <a:latin typeface="Montserrat Bold"/>
                <a:ea typeface="Montserrat Bold"/>
                <a:cs typeface="Montserrat Bold"/>
                <a:sym typeface="Montserrat Bold"/>
              </a:rPr>
              <a:t>My PortFolio Contenst and Main idea -</a:t>
            </a:r>
            <a:r>
              <a:rPr lang="en-US" b="true" sz="3036">
                <a:solidFill>
                  <a:srgbClr val="196F79"/>
                </a:solidFill>
                <a:latin typeface="Montserrat Bold"/>
                <a:ea typeface="Montserrat Bold"/>
                <a:cs typeface="Montserrat Bold"/>
                <a:sym typeface="Montserrat Bold"/>
              </a:rPr>
              <a:t> </a:t>
            </a:r>
            <a:r>
              <a:rPr lang="en-US" b="true" sz="3036">
                <a:solidFill>
                  <a:srgbClr val="0CC0DF"/>
                </a:solidFill>
                <a:latin typeface="Montserrat Bold"/>
                <a:ea typeface="Montserrat Bold"/>
                <a:cs typeface="Montserrat Bold"/>
                <a:sym typeface="Montserrat Bold"/>
              </a:rPr>
              <a:t>Header with Avatar 👤</a:t>
            </a:r>
          </a:p>
          <a:p>
            <a:pPr algn="ctr">
              <a:lnSpc>
                <a:spcPts val="3339"/>
              </a:lnSpc>
            </a:pPr>
            <a:r>
              <a:rPr lang="en-US" b="true" sz="3036">
                <a:solidFill>
                  <a:srgbClr val="0CC0DF"/>
                </a:solidFill>
                <a:latin typeface="Montserrat Bold"/>
                <a:ea typeface="Montserrat Bold"/>
                <a:cs typeface="Montserrat Bold"/>
                <a:sym typeface="Montserrat Bold"/>
              </a:rPr>
              <a:t>                                                             About Me  ✍️</a:t>
            </a:r>
          </a:p>
          <a:p>
            <a:pPr algn="ctr">
              <a:lnSpc>
                <a:spcPts val="3339"/>
              </a:lnSpc>
            </a:pPr>
            <a:r>
              <a:rPr lang="en-US" b="true" sz="3036">
                <a:solidFill>
                  <a:srgbClr val="0CC0DF"/>
                </a:solidFill>
                <a:latin typeface="Montserrat Bold"/>
                <a:ea typeface="Montserrat Bold"/>
                <a:cs typeface="Montserrat Bold"/>
                <a:sym typeface="Montserrat Bold"/>
              </a:rPr>
              <a:t>                                                                   Skills Section 💡</a:t>
            </a:r>
          </a:p>
          <a:p>
            <a:pPr algn="ctr">
              <a:lnSpc>
                <a:spcPts val="3339"/>
              </a:lnSpc>
            </a:pPr>
            <a:r>
              <a:rPr lang="en-US" sz="3036" b="true">
                <a:solidFill>
                  <a:srgbClr val="0CC0DF"/>
                </a:solidFill>
                <a:latin typeface="Montserrat Bold"/>
                <a:ea typeface="Montserrat Bold"/>
                <a:cs typeface="Montserrat Bold"/>
                <a:sym typeface="Montserrat Bold"/>
              </a:rPr>
              <a:t>                                                          Projects  📑</a:t>
            </a:r>
          </a:p>
          <a:p>
            <a:pPr algn="ctr">
              <a:lnSpc>
                <a:spcPts val="3339"/>
              </a:lnSpc>
            </a:pPr>
            <a:r>
              <a:rPr lang="en-US" sz="3036" b="true">
                <a:solidFill>
                  <a:srgbClr val="0CC0DF"/>
                </a:solidFill>
                <a:latin typeface="Montserrat Bold"/>
                <a:ea typeface="Montserrat Bold"/>
                <a:cs typeface="Montserrat Bold"/>
                <a:sym typeface="Montserrat Bold"/>
              </a:rPr>
              <a:t>                                                                Contact Me  📩</a:t>
            </a:r>
          </a:p>
          <a:p>
            <a:pPr algn="ctr">
              <a:lnSpc>
                <a:spcPts val="3339"/>
              </a:lnSpc>
            </a:pPr>
            <a:r>
              <a:rPr lang="en-US" sz="3036" b="true">
                <a:solidFill>
                  <a:srgbClr val="0CC0DF"/>
                </a:solidFill>
                <a:latin typeface="Montserrat Bold"/>
                <a:ea typeface="Montserrat Bold"/>
                <a:cs typeface="Montserrat Bold"/>
                <a:sym typeface="Montserrat Bold"/>
              </a:rPr>
              <a:t>                                                      Footer 🔗</a:t>
            </a:r>
          </a:p>
          <a:p>
            <a:pPr algn="ctr">
              <a:lnSpc>
                <a:spcPts val="3339"/>
              </a:lnSpc>
            </a:pPr>
          </a:p>
          <a:p>
            <a:pPr algn="ctr">
              <a:lnSpc>
                <a:spcPts val="3339"/>
              </a:lnSpc>
            </a:pPr>
          </a:p>
          <a:p>
            <a:pPr algn="ctr">
              <a:lnSpc>
                <a:spcPts val="3339"/>
              </a:lnSpc>
            </a:pPr>
          </a:p>
          <a:p>
            <a:pPr algn="ctr">
              <a:lnSpc>
                <a:spcPts val="3339"/>
              </a:lnSpc>
            </a:pPr>
            <a:r>
              <a:rPr lang="en-US" sz="3036" b="true">
                <a:solidFill>
                  <a:srgbClr val="196F79"/>
                </a:solidFill>
                <a:latin typeface="Montserrat Bold"/>
                <a:ea typeface="Montserrat Bold"/>
                <a:cs typeface="Montserrat Bold"/>
                <a:sym typeface="Montserrat Bold"/>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1131373"/>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899090" y="2160263"/>
            <a:ext cx="13875272"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WHO ARE THE END USERS</a:t>
            </a:r>
          </a:p>
        </p:txBody>
      </p:sp>
      <p:sp>
        <p:nvSpPr>
          <p:cNvPr name="TextBox 11" id="11"/>
          <p:cNvSpPr txBox="true"/>
          <p:nvPr/>
        </p:nvSpPr>
        <p:spPr>
          <a:xfrm rot="0">
            <a:off x="1550852" y="3526583"/>
            <a:ext cx="14571749" cy="4331335"/>
          </a:xfrm>
          <a:prstGeom prst="rect">
            <a:avLst/>
          </a:prstGeom>
        </p:spPr>
        <p:txBody>
          <a:bodyPr anchor="t" rtlCol="false" tIns="0" lIns="0" bIns="0" rIns="0">
            <a:spAutoFit/>
          </a:bodyPr>
          <a:lstStyle/>
          <a:p>
            <a:pPr algn="ctr" marL="669289" indent="-334645" lvl="1">
              <a:lnSpc>
                <a:spcPts val="4339"/>
              </a:lnSpc>
              <a:buAutoNum type="arabicPeriod" startAt="1"/>
            </a:pPr>
            <a:r>
              <a:rPr lang="en-US" sz="3099">
                <a:solidFill>
                  <a:srgbClr val="353EBD"/>
                </a:solidFill>
                <a:latin typeface="Roca Two"/>
                <a:ea typeface="Roca Two"/>
                <a:cs typeface="Roca Two"/>
                <a:sym typeface="Roca Two"/>
              </a:rPr>
              <a:t>Recruiters &amp; Hiring Managers –</a:t>
            </a:r>
            <a:r>
              <a:rPr lang="en-US" sz="3099">
                <a:solidFill>
                  <a:srgbClr val="000000"/>
                </a:solidFill>
                <a:latin typeface="Roca Two"/>
                <a:ea typeface="Roca Two"/>
                <a:cs typeface="Roca Two"/>
                <a:sym typeface="Roca Two"/>
              </a:rPr>
              <a:t> People who want to quickly see my skills, projects, and contact info when considering me for internships or jobs.</a:t>
            </a:r>
          </a:p>
          <a:p>
            <a:pPr algn="ctr">
              <a:lnSpc>
                <a:spcPts val="4339"/>
              </a:lnSpc>
            </a:pPr>
          </a:p>
          <a:p>
            <a:pPr algn="ctr">
              <a:lnSpc>
                <a:spcPts val="4339"/>
              </a:lnSpc>
            </a:pPr>
            <a:r>
              <a:rPr lang="en-US" sz="3099">
                <a:solidFill>
                  <a:srgbClr val="000000"/>
                </a:solidFill>
                <a:latin typeface="Roca Two"/>
                <a:ea typeface="Roca Two"/>
                <a:cs typeface="Roca Two"/>
                <a:sym typeface="Roca Two"/>
              </a:rPr>
              <a:t>2. </a:t>
            </a:r>
            <a:r>
              <a:rPr lang="en-US" sz="3099">
                <a:solidFill>
                  <a:srgbClr val="353EBD"/>
                </a:solidFill>
                <a:latin typeface="Roca Two"/>
                <a:ea typeface="Roca Two"/>
                <a:cs typeface="Roca Two"/>
                <a:sym typeface="Roca Two"/>
              </a:rPr>
              <a:t>Peers &amp; Collaborators –</a:t>
            </a:r>
            <a:r>
              <a:rPr lang="en-US" sz="3099">
                <a:solidFill>
                  <a:srgbClr val="000000"/>
                </a:solidFill>
                <a:latin typeface="Roca Two"/>
                <a:ea typeface="Roca Two"/>
                <a:cs typeface="Roca Two"/>
                <a:sym typeface="Roca Two"/>
              </a:rPr>
              <a:t> Other students, developers, or teammates who might want to connect, collaborate, or get inspired by my work.</a:t>
            </a:r>
          </a:p>
          <a:p>
            <a:pPr algn="ctr">
              <a:lnSpc>
                <a:spcPts val="4339"/>
              </a:lnSpc>
            </a:pPr>
          </a:p>
          <a:p>
            <a:pPr algn="ctr">
              <a:lnSpc>
                <a:spcPts val="4339"/>
              </a:lnSpc>
            </a:pPr>
            <a:r>
              <a:rPr lang="en-US" sz="3099">
                <a:solidFill>
                  <a:srgbClr val="000000"/>
                </a:solidFill>
                <a:latin typeface="Roca Two"/>
                <a:ea typeface="Roca Two"/>
                <a:cs typeface="Roca Two"/>
                <a:sym typeface="Roca Two"/>
              </a:rPr>
              <a:t>3. </a:t>
            </a:r>
            <a:r>
              <a:rPr lang="en-US" sz="3099">
                <a:solidFill>
                  <a:srgbClr val="353EBD"/>
                </a:solidFill>
                <a:latin typeface="Roca Two"/>
                <a:ea typeface="Roca Two"/>
                <a:cs typeface="Roca Two"/>
                <a:sym typeface="Roca Two"/>
              </a:rPr>
              <a:t>Teachers &amp; Evaluators – </a:t>
            </a:r>
            <a:r>
              <a:rPr lang="en-US" sz="3099">
                <a:solidFill>
                  <a:srgbClr val="000000"/>
                </a:solidFill>
                <a:latin typeface="Roca Two"/>
                <a:ea typeface="Roca Two"/>
                <a:cs typeface="Roca Two"/>
                <a:sym typeface="Roca Two"/>
              </a:rPr>
              <a:t>Faculty members or mentors who review my projects as part of academics or assessments.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472741" y="6168154"/>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01" y="9258300"/>
            <a:ext cx="1762627" cy="1749808"/>
          </a:xfrm>
          <a:custGeom>
            <a:avLst/>
            <a:gdLst/>
            <a:ahLst/>
            <a:cxnLst/>
            <a:rect r="r" b="b" t="t" l="l"/>
            <a:pathLst>
              <a:path h="1749808" w="1762627">
                <a:moveTo>
                  <a:pt x="0" y="0"/>
                </a:moveTo>
                <a:lnTo>
                  <a:pt x="1762628" y="0"/>
                </a:lnTo>
                <a:lnTo>
                  <a:pt x="1762628"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54874" y="-874904"/>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18995" y="2547965"/>
            <a:ext cx="14850011" cy="7268953"/>
          </a:xfrm>
          <a:prstGeom prst="rect">
            <a:avLst/>
          </a:prstGeom>
        </p:spPr>
        <p:txBody>
          <a:bodyPr anchor="t" rtlCol="false" tIns="0" lIns="0" bIns="0" rIns="0">
            <a:spAutoFit/>
          </a:bodyPr>
          <a:lstStyle/>
          <a:p>
            <a:pPr algn="ctr">
              <a:lnSpc>
                <a:spcPts val="3419"/>
              </a:lnSpc>
            </a:pPr>
          </a:p>
          <a:p>
            <a:pPr algn="ctr">
              <a:lnSpc>
                <a:spcPts val="3419"/>
              </a:lnSpc>
            </a:pPr>
            <a:r>
              <a:rPr lang="en-US" sz="3108">
                <a:solidFill>
                  <a:srgbClr val="353EBD"/>
                </a:solidFill>
                <a:latin typeface="Quando"/>
                <a:ea typeface="Quando"/>
                <a:cs typeface="Quando"/>
                <a:sym typeface="Quando"/>
              </a:rPr>
              <a:t>HTML –</a:t>
            </a:r>
            <a:r>
              <a:rPr lang="en-US" sz="3108">
                <a:solidFill>
                  <a:srgbClr val="0CC0DF"/>
                </a:solidFill>
                <a:latin typeface="Quando"/>
                <a:ea typeface="Quando"/>
                <a:cs typeface="Quando"/>
                <a:sym typeface="Quando"/>
              </a:rPr>
              <a:t> For structuring the content of your portfolio (About Me, Skills, Projects, Contact).</a:t>
            </a:r>
          </a:p>
          <a:p>
            <a:pPr algn="ctr">
              <a:lnSpc>
                <a:spcPts val="3419"/>
              </a:lnSpc>
            </a:pPr>
          </a:p>
          <a:p>
            <a:pPr algn="ctr">
              <a:lnSpc>
                <a:spcPts val="3300"/>
              </a:lnSpc>
            </a:pPr>
            <a:r>
              <a:rPr lang="en-US" sz="3000">
                <a:solidFill>
                  <a:srgbClr val="353EBD"/>
                </a:solidFill>
                <a:latin typeface="Quando"/>
                <a:ea typeface="Quando"/>
                <a:cs typeface="Quando"/>
                <a:sym typeface="Quando"/>
              </a:rPr>
              <a:t>CSS –</a:t>
            </a:r>
            <a:r>
              <a:rPr lang="en-US" sz="3000">
                <a:solidFill>
                  <a:srgbClr val="0CC0DF"/>
                </a:solidFill>
                <a:latin typeface="Quando"/>
                <a:ea typeface="Quando"/>
                <a:cs typeface="Quando"/>
                <a:sym typeface="Quando"/>
              </a:rPr>
              <a:t> For styling, layout, gradients, animations, and responsive design.</a:t>
            </a:r>
          </a:p>
          <a:p>
            <a:pPr algn="ctr">
              <a:lnSpc>
                <a:spcPts val="3300"/>
              </a:lnSpc>
            </a:pPr>
          </a:p>
          <a:p>
            <a:pPr algn="ctr">
              <a:lnSpc>
                <a:spcPts val="3300"/>
              </a:lnSpc>
            </a:pPr>
            <a:r>
              <a:rPr lang="en-US" sz="3000">
                <a:solidFill>
                  <a:srgbClr val="353EBD"/>
                </a:solidFill>
                <a:latin typeface="Quando"/>
                <a:ea typeface="Quando"/>
                <a:cs typeface="Quando"/>
                <a:sym typeface="Quando"/>
              </a:rPr>
              <a:t>JavaScript (JS) –</a:t>
            </a:r>
            <a:r>
              <a:rPr lang="en-US" sz="3000">
                <a:solidFill>
                  <a:srgbClr val="0CC0DF"/>
                </a:solidFill>
                <a:latin typeface="Quando"/>
                <a:ea typeface="Quando"/>
                <a:cs typeface="Quando"/>
                <a:sym typeface="Quando"/>
              </a:rPr>
              <a:t> For interactivity:</a:t>
            </a:r>
          </a:p>
          <a:p>
            <a:pPr algn="ctr">
              <a:lnSpc>
                <a:spcPts val="3419"/>
              </a:lnSpc>
            </a:pPr>
            <a:r>
              <a:rPr lang="en-US" sz="3108">
                <a:solidFill>
                  <a:srgbClr val="0CC0DF"/>
                </a:solidFill>
                <a:latin typeface="Quando"/>
                <a:ea typeface="Quando"/>
                <a:cs typeface="Quando"/>
                <a:sym typeface="Quando"/>
              </a:rPr>
              <a:t>Animated skill progress bars</a:t>
            </a:r>
          </a:p>
          <a:p>
            <a:pPr algn="ctr">
              <a:lnSpc>
                <a:spcPts val="3419"/>
              </a:lnSpc>
            </a:pPr>
            <a:r>
              <a:rPr lang="en-US" sz="3108">
                <a:solidFill>
                  <a:srgbClr val="0CC0DF"/>
                </a:solidFill>
                <a:latin typeface="Quando"/>
                <a:ea typeface="Quando"/>
                <a:cs typeface="Quando"/>
                <a:sym typeface="Quando"/>
              </a:rPr>
              <a:t>Contact form validation</a:t>
            </a:r>
          </a:p>
          <a:p>
            <a:pPr algn="ctr">
              <a:lnSpc>
                <a:spcPts val="3419"/>
              </a:lnSpc>
            </a:pPr>
            <a:r>
              <a:rPr lang="en-US" sz="3108">
                <a:solidFill>
                  <a:srgbClr val="0CC0DF"/>
                </a:solidFill>
                <a:latin typeface="Quando"/>
                <a:ea typeface="Quando"/>
                <a:cs typeface="Quando"/>
                <a:sym typeface="Quando"/>
              </a:rPr>
              <a:t>Calculator functionality.</a:t>
            </a:r>
          </a:p>
          <a:p>
            <a:pPr algn="ctr">
              <a:lnSpc>
                <a:spcPts val="3419"/>
              </a:lnSpc>
            </a:pPr>
          </a:p>
          <a:p>
            <a:pPr algn="ctr">
              <a:lnSpc>
                <a:spcPts val="3419"/>
              </a:lnSpc>
            </a:pPr>
            <a:r>
              <a:rPr lang="en-US" sz="3108">
                <a:solidFill>
                  <a:srgbClr val="353EBD"/>
                </a:solidFill>
                <a:latin typeface="Quando"/>
                <a:ea typeface="Quando"/>
                <a:cs typeface="Quando"/>
                <a:sym typeface="Quando"/>
              </a:rPr>
              <a:t>Code Editor (MicroSoft VS Code / Notepad++) –</a:t>
            </a:r>
            <a:r>
              <a:rPr lang="en-US" sz="3108">
                <a:solidFill>
                  <a:srgbClr val="0CC0DF"/>
                </a:solidFill>
                <a:latin typeface="Quando"/>
                <a:ea typeface="Quando"/>
                <a:cs typeface="Quando"/>
                <a:sym typeface="Quando"/>
              </a:rPr>
              <a:t> For writing and testing the code.</a:t>
            </a:r>
          </a:p>
          <a:p>
            <a:pPr algn="ctr">
              <a:lnSpc>
                <a:spcPts val="3419"/>
              </a:lnSpc>
            </a:pPr>
          </a:p>
          <a:p>
            <a:pPr algn="ctr">
              <a:lnSpc>
                <a:spcPts val="3419"/>
              </a:lnSpc>
            </a:pPr>
            <a:r>
              <a:rPr lang="en-US" sz="3108">
                <a:solidFill>
                  <a:srgbClr val="353EBD"/>
                </a:solidFill>
                <a:latin typeface="Quando"/>
                <a:ea typeface="Quando"/>
                <a:cs typeface="Quando"/>
                <a:sym typeface="Quando"/>
              </a:rPr>
              <a:t>Web Browser (ZEN/MS Edge/) –</a:t>
            </a:r>
            <a:r>
              <a:rPr lang="en-US" sz="3108">
                <a:solidFill>
                  <a:srgbClr val="0CC0DF"/>
                </a:solidFill>
                <a:latin typeface="Quando"/>
                <a:ea typeface="Quando"/>
                <a:cs typeface="Quando"/>
                <a:sym typeface="Quando"/>
              </a:rPr>
              <a:t> For running and testing the portfolio.</a:t>
            </a:r>
          </a:p>
          <a:p>
            <a:pPr algn="ctr">
              <a:lnSpc>
                <a:spcPts val="3419"/>
              </a:lnSpc>
            </a:pPr>
          </a:p>
        </p:txBody>
      </p:sp>
      <p:sp>
        <p:nvSpPr>
          <p:cNvPr name="TextBox 11" id="11"/>
          <p:cNvSpPr txBox="true"/>
          <p:nvPr/>
        </p:nvSpPr>
        <p:spPr>
          <a:xfrm rot="0">
            <a:off x="2244225" y="1607245"/>
            <a:ext cx="13799549"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TOOLS AND TECHNIQUES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395251" y="3780540"/>
            <a:ext cx="11805974" cy="4735303"/>
          </a:xfrm>
          <a:prstGeom prst="rect">
            <a:avLst/>
          </a:prstGeom>
        </p:spPr>
        <p:txBody>
          <a:bodyPr anchor="t" rtlCol="false" tIns="0" lIns="0" bIns="0" rIns="0">
            <a:spAutoFit/>
          </a:bodyPr>
          <a:lstStyle/>
          <a:p>
            <a:pPr algn="ctr" marL="671119" indent="-335560" lvl="1">
              <a:lnSpc>
                <a:spcPts val="3419"/>
              </a:lnSpc>
              <a:buFont typeface="Arial"/>
              <a:buChar char="•"/>
            </a:pPr>
            <a:r>
              <a:rPr lang="en-US" sz="3108">
                <a:solidFill>
                  <a:srgbClr val="353EBD"/>
                </a:solidFill>
                <a:latin typeface="Trocchi"/>
                <a:ea typeface="Trocchi"/>
                <a:cs typeface="Trocchi"/>
                <a:sym typeface="Trocchi"/>
              </a:rPr>
              <a:t>About Me –</a:t>
            </a:r>
            <a:r>
              <a:rPr lang="en-US" sz="3108">
                <a:solidFill>
                  <a:srgbClr val="0CC0DF"/>
                </a:solidFill>
                <a:latin typeface="Trocchi"/>
                <a:ea typeface="Trocchi"/>
                <a:cs typeface="Trocchi"/>
                <a:sym typeface="Trocchi"/>
              </a:rPr>
              <a:t> A short introduction describing who am i, my passion, and career goals.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Skills –</a:t>
            </a:r>
            <a:r>
              <a:rPr lang="en-US" sz="3108">
                <a:solidFill>
                  <a:srgbClr val="0CC0DF"/>
                </a:solidFill>
                <a:latin typeface="Trocchi"/>
                <a:ea typeface="Trocchi"/>
                <a:cs typeface="Trocchi"/>
                <a:sym typeface="Trocchi"/>
              </a:rPr>
              <a:t> Animated progress bars showing your knowledge in Python, C++, JavaScript, and HTML &amp; CSS.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Projects – </a:t>
            </a:r>
            <a:r>
              <a:rPr lang="en-US" sz="3108">
                <a:solidFill>
                  <a:srgbClr val="0CC0DF"/>
                </a:solidFill>
                <a:latin typeface="Trocchi"/>
                <a:ea typeface="Trocchi"/>
                <a:cs typeface="Trocchi"/>
                <a:sym typeface="Trocchi"/>
              </a:rPr>
              <a:t>A showcase of my work, including a built-in calculator made with HTML, CSS, and JavaScript.</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Contact Me –</a:t>
            </a:r>
            <a:r>
              <a:rPr lang="en-US" sz="3108">
                <a:solidFill>
                  <a:srgbClr val="0CC0DF"/>
                </a:solidFill>
                <a:latin typeface="Trocchi"/>
                <a:ea typeface="Trocchi"/>
                <a:cs typeface="Trocchi"/>
                <a:sym typeface="Trocchi"/>
              </a:rPr>
              <a:t> A form where visitors can reach me, with validation to ensure emails include “@”.</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Footer –</a:t>
            </a:r>
            <a:r>
              <a:rPr lang="en-US" sz="3108">
                <a:solidFill>
                  <a:srgbClr val="0CC0DF"/>
                </a:solidFill>
                <a:latin typeface="Trocchi"/>
                <a:ea typeface="Trocchi"/>
                <a:cs typeface="Trocchi"/>
                <a:sym typeface="Trocchi"/>
              </a:rPr>
              <a:t> A simple closing note with my name and current year.</a:t>
            </a:r>
          </a:p>
          <a:p>
            <a:pPr algn="ctr">
              <a:lnSpc>
                <a:spcPts val="3419"/>
              </a:lnSpc>
            </a:pPr>
          </a:p>
        </p:txBody>
      </p:sp>
      <p:sp>
        <p:nvSpPr>
          <p:cNvPr name="TextBox 11" id="11"/>
          <p:cNvSpPr txBox="true"/>
          <p:nvPr/>
        </p:nvSpPr>
        <p:spPr>
          <a:xfrm rot="0">
            <a:off x="471377" y="2298627"/>
            <a:ext cx="17624485" cy="1021081"/>
          </a:xfrm>
          <a:prstGeom prst="rect">
            <a:avLst/>
          </a:prstGeom>
        </p:spPr>
        <p:txBody>
          <a:bodyPr anchor="t" rtlCol="false" tIns="0" lIns="0" bIns="0" rIns="0">
            <a:spAutoFit/>
          </a:bodyPr>
          <a:lstStyle/>
          <a:p>
            <a:pPr algn="l">
              <a:lnSpc>
                <a:spcPts val="7470"/>
              </a:lnSpc>
            </a:pPr>
            <a:r>
              <a:rPr lang="en-US" sz="8300">
                <a:solidFill>
                  <a:srgbClr val="000000"/>
                </a:solidFill>
                <a:latin typeface="Roca Two"/>
                <a:ea typeface="Roca Two"/>
                <a:cs typeface="Roca Two"/>
                <a:sym typeface="Roca Two"/>
              </a:rPr>
              <a:t>PORTFOLIO DESIGN AND LAYOUT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688266" y="4988524"/>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148261" y="941209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488066" y="-104981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36713" y="2089077"/>
            <a:ext cx="12795755" cy="7553433"/>
          </a:xfrm>
          <a:prstGeom prst="rect">
            <a:avLst/>
          </a:prstGeom>
        </p:spPr>
        <p:txBody>
          <a:bodyPr anchor="t" rtlCol="false" tIns="0" lIns="0" bIns="0" rIns="0">
            <a:spAutoFit/>
          </a:bodyPr>
          <a:lstStyle/>
          <a:p>
            <a:pPr algn="ctr">
              <a:lnSpc>
                <a:spcPts val="3309"/>
              </a:lnSpc>
            </a:pP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Skills Section –</a:t>
            </a:r>
            <a:r>
              <a:rPr lang="en-US" sz="3008">
                <a:solidFill>
                  <a:srgbClr val="0CC0DF"/>
                </a:solidFill>
                <a:latin typeface="Vast Shadow"/>
                <a:ea typeface="Vast Shadow"/>
                <a:cs typeface="Vast Shadow"/>
                <a:sym typeface="Vast Shadow"/>
              </a:rPr>
              <a:t> Animated skill bars that visually represent my proficiency in Python, C++, JavaScript, and HTML &amp; CSS.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Projects Section –</a:t>
            </a:r>
            <a:r>
              <a:rPr lang="en-US" sz="3008">
                <a:solidFill>
                  <a:srgbClr val="0CC0DF"/>
                </a:solidFill>
                <a:latin typeface="Vast Shadow"/>
                <a:ea typeface="Vast Shadow"/>
                <a:cs typeface="Vast Shadow"/>
                <a:sym typeface="Vast Shadow"/>
              </a:rPr>
              <a:t> Highlights my work, including an integrated Calculator project built with HTML, CSS, and JS.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Contact Form – </a:t>
            </a:r>
            <a:r>
              <a:rPr lang="en-US" sz="3008">
                <a:solidFill>
                  <a:srgbClr val="0CC0DF"/>
                </a:solidFill>
                <a:latin typeface="Vast Shadow"/>
                <a:ea typeface="Vast Shadow"/>
                <a:cs typeface="Vast Shadow"/>
                <a:sym typeface="Vast Shadow"/>
              </a:rPr>
              <a:t>A form for visitors to reach you with validation that ensures the email entered contains “@”.</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Responsive Design –</a:t>
            </a:r>
            <a:r>
              <a:rPr lang="en-US" sz="3008">
                <a:solidFill>
                  <a:srgbClr val="0CC0DF"/>
                </a:solidFill>
                <a:latin typeface="Vast Shadow"/>
                <a:ea typeface="Vast Shadow"/>
                <a:cs typeface="Vast Shadow"/>
                <a:sym typeface="Vast Shadow"/>
              </a:rPr>
              <a:t> Works on desktops, tablets, and mobile devices.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Modern Styling –</a:t>
            </a:r>
            <a:r>
              <a:rPr lang="en-US" sz="3008">
                <a:solidFill>
                  <a:srgbClr val="0CC0DF"/>
                </a:solidFill>
                <a:latin typeface="Vast Shadow"/>
                <a:ea typeface="Vast Shadow"/>
                <a:cs typeface="Vast Shadow"/>
                <a:sym typeface="Vast Shadow"/>
              </a:rPr>
              <a:t> Uses a teal/dark gradient theme, hover animations, and glowing effects for interactivity.</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Resume Download Button- </a:t>
            </a:r>
            <a:r>
              <a:rPr lang="en-US" sz="3008">
                <a:solidFill>
                  <a:srgbClr val="0CC0DF"/>
                </a:solidFill>
                <a:latin typeface="Vast Shadow"/>
                <a:ea typeface="Vast Shadow"/>
                <a:cs typeface="Vast Shadow"/>
                <a:sym typeface="Vast Shadow"/>
              </a:rPr>
              <a:t>To download my resume</a:t>
            </a:r>
          </a:p>
          <a:p>
            <a:pPr algn="ctr">
              <a:lnSpc>
                <a:spcPts val="3309"/>
              </a:lnSpc>
            </a:pPr>
          </a:p>
        </p:txBody>
      </p:sp>
      <p:sp>
        <p:nvSpPr>
          <p:cNvPr name="TextBox 11" id="11"/>
          <p:cNvSpPr txBox="true"/>
          <p:nvPr/>
        </p:nvSpPr>
        <p:spPr>
          <a:xfrm rot="0">
            <a:off x="1354637" y="1466228"/>
            <a:ext cx="16735803"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FEATURES AND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DAGygoG55Mc</dc:identifier>
  <dcterms:modified xsi:type="dcterms:W3CDTF">2011-08-01T06:04:30Z</dcterms:modified>
  <cp:revision>1</cp:revision>
  <dc:title>DiGITAL</dc:title>
</cp:coreProperties>
</file>