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Roca Two" charset="1" panose="00000500000000000000"/>
      <p:regular r:id="rId19"/>
    </p:embeddedFont>
    <p:embeddedFont>
      <p:font typeface="Graduate" charset="1" panose="02000503000000020004"/>
      <p:regular r:id="rId20"/>
    </p:embeddedFont>
    <p:embeddedFont>
      <p:font typeface="Podkova" charset="1" panose="00000500000000000000"/>
      <p:regular r:id="rId21"/>
    </p:embeddedFont>
    <p:embeddedFont>
      <p:font typeface="Roca Two Bold" charset="1" panose="00000800000000000000"/>
      <p:regular r:id="rId22"/>
    </p:embeddedFont>
    <p:embeddedFont>
      <p:font typeface="Calistoga" charset="1" panose="00000500000000000000"/>
      <p:regular r:id="rId23"/>
    </p:embeddedFont>
    <p:embeddedFont>
      <p:font typeface="Montserrat Bold" charset="1" panose="00000800000000000000"/>
      <p:regular r:id="rId24"/>
    </p:embeddedFont>
    <p:embeddedFont>
      <p:font typeface="Quando" charset="1" panose="02020603060000060704"/>
      <p:regular r:id="rId25"/>
    </p:embeddedFont>
    <p:embeddedFont>
      <p:font typeface="Trocchi" charset="1" panose="00000500000000000000"/>
      <p:regular r:id="rId26"/>
    </p:embeddedFont>
    <p:embeddedFont>
      <p:font typeface="Vast Shadow" charset="1" panose="02000000000000000000"/>
      <p:regular r:id="rId27"/>
    </p:embeddedFont>
    <p:embeddedFont>
      <p:font typeface="Weston Bold" charset="1" panose="02000000000000000000"/>
      <p:regular r:id="rId28"/>
    </p:embeddedFont>
    <p:embeddedFont>
      <p:font typeface="Inlander" charset="1" panose="00000000000000000000"/>
      <p:regular r:id="rId29"/>
    </p:embeddedFont>
    <p:embeddedFont>
      <p:font typeface="Bank Gothic Medium" charset="1" panose="020B0807020203060204"/>
      <p:regular r:id="rId30"/>
    </p:embeddedFont>
    <p:embeddedFont>
      <p:font typeface="Montserrat" charset="1" panose="00000500000000000000"/>
      <p:regular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3.png" Type="http://schemas.openxmlformats.org/officeDocument/2006/relationships/image"/><Relationship Id="rId9"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5.png" Type="http://schemas.openxmlformats.org/officeDocument/2006/relationships/image"/><Relationship Id="rId9" Target="../media/image6.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81986" y="-784586"/>
            <a:ext cx="5142068" cy="5428837"/>
          </a:xfrm>
          <a:custGeom>
            <a:avLst/>
            <a:gdLst/>
            <a:ahLst/>
            <a:cxnLst/>
            <a:rect r="r" b="b" t="t" l="l"/>
            <a:pathLst>
              <a:path h="5428837" w="5142068">
                <a:moveTo>
                  <a:pt x="0" y="0"/>
                </a:moveTo>
                <a:lnTo>
                  <a:pt x="5142068" y="0"/>
                </a:lnTo>
                <a:lnTo>
                  <a:pt x="5142068" y="5428836"/>
                </a:lnTo>
                <a:lnTo>
                  <a:pt x="0" y="542883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4311693" y="5824324"/>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492570"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8457993"/>
            <a:ext cx="5673511" cy="5510397"/>
          </a:xfrm>
          <a:custGeom>
            <a:avLst/>
            <a:gdLst/>
            <a:ahLst/>
            <a:cxnLst/>
            <a:rect r="r" b="b" t="t" l="l"/>
            <a:pathLst>
              <a:path h="5510397" w="5673511">
                <a:moveTo>
                  <a:pt x="0" y="0"/>
                </a:moveTo>
                <a:lnTo>
                  <a:pt x="5673510" y="0"/>
                </a:lnTo>
                <a:lnTo>
                  <a:pt x="5673510" y="5510398"/>
                </a:lnTo>
                <a:lnTo>
                  <a:pt x="0" y="55103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4476477" y="1542938"/>
            <a:ext cx="10492125" cy="1986958"/>
          </a:xfrm>
          <a:prstGeom prst="rect">
            <a:avLst/>
          </a:prstGeom>
        </p:spPr>
        <p:txBody>
          <a:bodyPr anchor="t" rtlCol="false" tIns="0" lIns="0" bIns="0" rIns="0">
            <a:spAutoFit/>
          </a:bodyPr>
          <a:lstStyle/>
          <a:p>
            <a:pPr algn="ctr">
              <a:lnSpc>
                <a:spcPts val="7561"/>
              </a:lnSpc>
            </a:pPr>
            <a:r>
              <a:rPr lang="en-US" sz="8401">
                <a:solidFill>
                  <a:srgbClr val="000000"/>
                </a:solidFill>
                <a:latin typeface="Roca Two"/>
                <a:ea typeface="Roca Two"/>
                <a:cs typeface="Roca Two"/>
                <a:sym typeface="Roca Two"/>
              </a:rPr>
              <a:t>STUDENT DIGITAL PORFOLIO</a:t>
            </a:r>
          </a:p>
        </p:txBody>
      </p:sp>
      <p:sp>
        <p:nvSpPr>
          <p:cNvPr name="TextBox 11" id="11"/>
          <p:cNvSpPr txBox="true"/>
          <p:nvPr/>
        </p:nvSpPr>
        <p:spPr>
          <a:xfrm rot="0">
            <a:off x="2582699" y="4173676"/>
            <a:ext cx="6979506" cy="432475"/>
          </a:xfrm>
          <a:prstGeom prst="rect">
            <a:avLst/>
          </a:prstGeom>
        </p:spPr>
        <p:txBody>
          <a:bodyPr anchor="t" rtlCol="false" tIns="0" lIns="0" bIns="0" rIns="0">
            <a:spAutoFit/>
          </a:bodyPr>
          <a:lstStyle/>
          <a:p>
            <a:pPr algn="just">
              <a:lnSpc>
                <a:spcPts val="3273"/>
              </a:lnSpc>
            </a:pPr>
            <a:r>
              <a:rPr lang="en-US" sz="3002">
                <a:solidFill>
                  <a:srgbClr val="0CC0DF"/>
                </a:solidFill>
                <a:latin typeface="Graduate"/>
                <a:ea typeface="Graduate"/>
                <a:cs typeface="Graduate"/>
                <a:sym typeface="Graduate"/>
              </a:rPr>
              <a:t>STUDENT NAME : HARIHARAN R</a:t>
            </a:r>
          </a:p>
        </p:txBody>
      </p:sp>
      <p:sp>
        <p:nvSpPr>
          <p:cNvPr name="TextBox 12" id="12"/>
          <p:cNvSpPr txBox="true"/>
          <p:nvPr/>
        </p:nvSpPr>
        <p:spPr>
          <a:xfrm rot="0">
            <a:off x="2582699" y="4834750"/>
            <a:ext cx="18872880" cy="2480350"/>
          </a:xfrm>
          <a:prstGeom prst="rect">
            <a:avLst/>
          </a:prstGeom>
        </p:spPr>
        <p:txBody>
          <a:bodyPr anchor="t" rtlCol="false" tIns="0" lIns="0" bIns="0" rIns="0">
            <a:spAutoFit/>
          </a:bodyPr>
          <a:lstStyle/>
          <a:p>
            <a:pPr algn="just">
              <a:lnSpc>
                <a:spcPts val="3273"/>
              </a:lnSpc>
            </a:pPr>
            <a:r>
              <a:rPr lang="en-US" sz="3002">
                <a:solidFill>
                  <a:srgbClr val="0CC0DF"/>
                </a:solidFill>
                <a:latin typeface="Graduate"/>
                <a:ea typeface="Graduate"/>
                <a:cs typeface="Graduate"/>
                <a:sym typeface="Graduate"/>
              </a:rPr>
              <a:t>STUDENT REGISTRATION NO : 212402359</a:t>
            </a:r>
          </a:p>
          <a:p>
            <a:pPr algn="just">
              <a:lnSpc>
                <a:spcPts val="3273"/>
              </a:lnSpc>
            </a:pPr>
          </a:p>
          <a:p>
            <a:pPr algn="just">
              <a:lnSpc>
                <a:spcPts val="3273"/>
              </a:lnSpc>
            </a:pPr>
            <a:r>
              <a:rPr lang="en-US" sz="3002">
                <a:solidFill>
                  <a:srgbClr val="0CC0DF"/>
                </a:solidFill>
                <a:latin typeface="Graduate"/>
                <a:ea typeface="Graduate"/>
                <a:cs typeface="Graduate"/>
                <a:sym typeface="Graduate"/>
              </a:rPr>
              <a:t>COLLEGE ROLL NO : 24h219</a:t>
            </a:r>
          </a:p>
          <a:p>
            <a:pPr algn="just">
              <a:lnSpc>
                <a:spcPts val="3273"/>
              </a:lnSpc>
            </a:pPr>
          </a:p>
          <a:p>
            <a:pPr algn="just">
              <a:lnSpc>
                <a:spcPts val="3273"/>
              </a:lnSpc>
            </a:pPr>
            <a:r>
              <a:rPr lang="en-US" sz="3002">
                <a:solidFill>
                  <a:srgbClr val="0CC0DF"/>
                </a:solidFill>
                <a:latin typeface="Graduate"/>
                <a:ea typeface="Graduate"/>
                <a:cs typeface="Graduate"/>
                <a:sym typeface="Graduate"/>
              </a:rPr>
              <a:t>NM EDUNET DASHBOARD USERID : </a:t>
            </a:r>
          </a:p>
          <a:p>
            <a:pPr algn="just">
              <a:lnSpc>
                <a:spcPts val="3273"/>
              </a:lnSpc>
            </a:pPr>
          </a:p>
        </p:txBody>
      </p:sp>
      <p:sp>
        <p:nvSpPr>
          <p:cNvPr name="TextBox 13" id="13"/>
          <p:cNvSpPr txBox="true"/>
          <p:nvPr/>
        </p:nvSpPr>
        <p:spPr>
          <a:xfrm rot="0">
            <a:off x="2582699" y="7171638"/>
            <a:ext cx="5288634" cy="432475"/>
          </a:xfrm>
          <a:prstGeom prst="rect">
            <a:avLst/>
          </a:prstGeom>
        </p:spPr>
        <p:txBody>
          <a:bodyPr anchor="t" rtlCol="false" tIns="0" lIns="0" bIns="0" rIns="0">
            <a:spAutoFit/>
          </a:bodyPr>
          <a:lstStyle/>
          <a:p>
            <a:pPr algn="just">
              <a:lnSpc>
                <a:spcPts val="3273"/>
              </a:lnSpc>
            </a:pPr>
            <a:r>
              <a:rPr lang="en-US" sz="3002">
                <a:solidFill>
                  <a:srgbClr val="0CC0DF"/>
                </a:solidFill>
                <a:latin typeface="Graduate"/>
                <a:ea typeface="Graduate"/>
                <a:cs typeface="Graduate"/>
                <a:sym typeface="Graduate"/>
              </a:rPr>
              <a:t>DEPARTMENT : BCA - “C”</a:t>
            </a:r>
          </a:p>
        </p:txBody>
      </p:sp>
      <p:sp>
        <p:nvSpPr>
          <p:cNvPr name="TextBox 14" id="14"/>
          <p:cNvSpPr txBox="true"/>
          <p:nvPr/>
        </p:nvSpPr>
        <p:spPr>
          <a:xfrm rot="0">
            <a:off x="2582699" y="7769253"/>
            <a:ext cx="10271683" cy="432475"/>
          </a:xfrm>
          <a:prstGeom prst="rect">
            <a:avLst/>
          </a:prstGeom>
        </p:spPr>
        <p:txBody>
          <a:bodyPr anchor="t" rtlCol="false" tIns="0" lIns="0" bIns="0" rIns="0">
            <a:spAutoFit/>
          </a:bodyPr>
          <a:lstStyle/>
          <a:p>
            <a:pPr algn="just">
              <a:lnSpc>
                <a:spcPts val="3273"/>
              </a:lnSpc>
            </a:pPr>
            <a:r>
              <a:rPr lang="en-US" sz="3002">
                <a:solidFill>
                  <a:srgbClr val="0CC0DF"/>
                </a:solidFill>
                <a:latin typeface="Graduate"/>
                <a:ea typeface="Graduate"/>
                <a:cs typeface="Graduate"/>
                <a:sym typeface="Graduate"/>
              </a:rPr>
              <a:t>COLLEGE : AGURCHAND MANMULL JAIN COLLEGE</a:t>
            </a:r>
          </a:p>
        </p:txBody>
      </p:sp>
      <p:sp>
        <p:nvSpPr>
          <p:cNvPr name="TextBox 15" id="15"/>
          <p:cNvSpPr txBox="true"/>
          <p:nvPr/>
        </p:nvSpPr>
        <p:spPr>
          <a:xfrm rot="0">
            <a:off x="2582699" y="8468218"/>
            <a:ext cx="10790740" cy="432475"/>
          </a:xfrm>
          <a:prstGeom prst="rect">
            <a:avLst/>
          </a:prstGeom>
        </p:spPr>
        <p:txBody>
          <a:bodyPr anchor="t" rtlCol="false" tIns="0" lIns="0" bIns="0" rIns="0">
            <a:spAutoFit/>
          </a:bodyPr>
          <a:lstStyle/>
          <a:p>
            <a:pPr algn="just">
              <a:lnSpc>
                <a:spcPts val="3273"/>
              </a:lnSpc>
            </a:pPr>
            <a:r>
              <a:rPr lang="en-US" sz="3002">
                <a:solidFill>
                  <a:srgbClr val="0CC0DF"/>
                </a:solidFill>
                <a:latin typeface="Graduate"/>
                <a:ea typeface="Graduate"/>
                <a:cs typeface="Graduate"/>
                <a:sym typeface="Graduate"/>
              </a:rPr>
              <a:t>UNIVERSITY  OF MADRAS</a:t>
            </a:r>
          </a:p>
        </p:txBody>
      </p:sp>
      <p:sp>
        <p:nvSpPr>
          <p:cNvPr name="TextBox 16" id="16"/>
          <p:cNvSpPr txBox="true"/>
          <p:nvPr/>
        </p:nvSpPr>
        <p:spPr>
          <a:xfrm rot="0">
            <a:off x="9369336" y="6536301"/>
            <a:ext cx="8008206" cy="842050"/>
          </a:xfrm>
          <a:prstGeom prst="rect">
            <a:avLst/>
          </a:prstGeom>
        </p:spPr>
        <p:txBody>
          <a:bodyPr anchor="t" rtlCol="false" tIns="0" lIns="0" bIns="0" rIns="0">
            <a:spAutoFit/>
          </a:bodyPr>
          <a:lstStyle/>
          <a:p>
            <a:pPr algn="just">
              <a:lnSpc>
                <a:spcPts val="3273"/>
              </a:lnSpc>
            </a:pPr>
            <a:r>
              <a:rPr lang="en-US" sz="3002">
                <a:solidFill>
                  <a:srgbClr val="0CC0DF"/>
                </a:solidFill>
                <a:latin typeface="Graduate"/>
                <a:ea typeface="Graduate"/>
                <a:cs typeface="Graduate"/>
                <a:sym typeface="Graduate"/>
              </a:rPr>
              <a:t>5AD34CDAF98EDE088744CA308A246B7D</a:t>
            </a:r>
          </a:p>
          <a:p>
            <a:pPr algn="just">
              <a:lnSpc>
                <a:spcPts val="3273"/>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5717757" y="4980432"/>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551567" y="9800633"/>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2353235" y="-983202"/>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236725" y="-2828566"/>
            <a:ext cx="5673511" cy="5510397"/>
          </a:xfrm>
          <a:custGeom>
            <a:avLst/>
            <a:gdLst/>
            <a:ahLst/>
            <a:cxnLst/>
            <a:rect r="r" b="b" t="t" l="l"/>
            <a:pathLst>
              <a:path h="5510397" w="5673511">
                <a:moveTo>
                  <a:pt x="5673511" y="5510398"/>
                </a:moveTo>
                <a:lnTo>
                  <a:pt x="0" y="5510398"/>
                </a:lnTo>
                <a:lnTo>
                  <a:pt x="0" y="0"/>
                </a:lnTo>
                <a:lnTo>
                  <a:pt x="5673511" y="0"/>
                </a:lnTo>
                <a:lnTo>
                  <a:pt x="5673511" y="551039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2609464" y="4666701"/>
            <a:ext cx="5812875" cy="4981532"/>
          </a:xfrm>
          <a:custGeom>
            <a:avLst/>
            <a:gdLst/>
            <a:ahLst/>
            <a:cxnLst/>
            <a:rect r="r" b="b" t="t" l="l"/>
            <a:pathLst>
              <a:path h="4981532" w="5812875">
                <a:moveTo>
                  <a:pt x="0" y="0"/>
                </a:moveTo>
                <a:lnTo>
                  <a:pt x="5812875" y="0"/>
                </a:lnTo>
                <a:lnTo>
                  <a:pt x="5812875" y="4981532"/>
                </a:lnTo>
                <a:lnTo>
                  <a:pt x="0" y="4981532"/>
                </a:lnTo>
                <a:lnTo>
                  <a:pt x="0" y="0"/>
                </a:lnTo>
                <a:close/>
              </a:path>
            </a:pathLst>
          </a:custGeom>
          <a:blipFill>
            <a:blip r:embed="rId8"/>
            <a:stretch>
              <a:fillRect l="0" t="-7617" r="0" b="-7617"/>
            </a:stretch>
          </a:blipFill>
        </p:spPr>
      </p:sp>
      <p:sp>
        <p:nvSpPr>
          <p:cNvPr name="Freeform 11" id="11"/>
          <p:cNvSpPr/>
          <p:nvPr/>
        </p:nvSpPr>
        <p:spPr>
          <a:xfrm flipH="true" flipV="true" rot="-5400000">
            <a:off x="5415881" y="7000400"/>
            <a:ext cx="7315200" cy="368834"/>
          </a:xfrm>
          <a:custGeom>
            <a:avLst/>
            <a:gdLst/>
            <a:ahLst/>
            <a:cxnLst/>
            <a:rect r="r" b="b" t="t" l="l"/>
            <a:pathLst>
              <a:path h="368834" w="7315200">
                <a:moveTo>
                  <a:pt x="7315200" y="368833"/>
                </a:moveTo>
                <a:lnTo>
                  <a:pt x="0" y="368833"/>
                </a:lnTo>
                <a:lnTo>
                  <a:pt x="0" y="0"/>
                </a:lnTo>
                <a:lnTo>
                  <a:pt x="7315200" y="0"/>
                </a:lnTo>
                <a:lnTo>
                  <a:pt x="7315200" y="368833"/>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9722539" y="4624248"/>
            <a:ext cx="5995218" cy="5023985"/>
          </a:xfrm>
          <a:custGeom>
            <a:avLst/>
            <a:gdLst/>
            <a:ahLst/>
            <a:cxnLst/>
            <a:rect r="r" b="b" t="t" l="l"/>
            <a:pathLst>
              <a:path h="5023985" w="5995218">
                <a:moveTo>
                  <a:pt x="0" y="0"/>
                </a:moveTo>
                <a:lnTo>
                  <a:pt x="5995218" y="0"/>
                </a:lnTo>
                <a:lnTo>
                  <a:pt x="5995218" y="5023985"/>
                </a:lnTo>
                <a:lnTo>
                  <a:pt x="0" y="5023985"/>
                </a:lnTo>
                <a:lnTo>
                  <a:pt x="0" y="0"/>
                </a:lnTo>
                <a:close/>
              </a:path>
            </a:pathLst>
          </a:custGeom>
          <a:blipFill>
            <a:blip r:embed="rId11"/>
            <a:stretch>
              <a:fillRect l="-6854" t="-971" r="-18216" b="0"/>
            </a:stretch>
          </a:blipFill>
        </p:spPr>
      </p:sp>
      <p:sp>
        <p:nvSpPr>
          <p:cNvPr name="TextBox 13" id="13"/>
          <p:cNvSpPr txBox="true"/>
          <p:nvPr/>
        </p:nvSpPr>
        <p:spPr>
          <a:xfrm rot="0">
            <a:off x="2934894" y="2710407"/>
            <a:ext cx="12277174" cy="563987"/>
          </a:xfrm>
          <a:prstGeom prst="rect">
            <a:avLst/>
          </a:prstGeom>
        </p:spPr>
        <p:txBody>
          <a:bodyPr anchor="t" rtlCol="false" tIns="0" lIns="0" bIns="0" rIns="0">
            <a:spAutoFit/>
          </a:bodyPr>
          <a:lstStyle/>
          <a:p>
            <a:pPr algn="ctr">
              <a:lnSpc>
                <a:spcPts val="4299"/>
              </a:lnSpc>
            </a:pPr>
            <a:r>
              <a:rPr lang="en-US" sz="3908">
                <a:solidFill>
                  <a:srgbClr val="353EBD"/>
                </a:solidFill>
                <a:latin typeface="Weston Bold"/>
                <a:ea typeface="Weston Bold"/>
                <a:cs typeface="Weston Bold"/>
                <a:sym typeface="Weston Bold"/>
              </a:rPr>
              <a:t>SCREENSHOTS OF MY PORTFOLIO WEBPAGE</a:t>
            </a:r>
          </a:p>
        </p:txBody>
      </p:sp>
      <p:sp>
        <p:nvSpPr>
          <p:cNvPr name="TextBox 14" id="14"/>
          <p:cNvSpPr txBox="true"/>
          <p:nvPr/>
        </p:nvSpPr>
        <p:spPr>
          <a:xfrm rot="0">
            <a:off x="2037724" y="1512695"/>
            <a:ext cx="14849362" cy="1000792"/>
          </a:xfrm>
          <a:prstGeom prst="rect">
            <a:avLst/>
          </a:prstGeom>
        </p:spPr>
        <p:txBody>
          <a:bodyPr anchor="t" rtlCol="false" tIns="0" lIns="0" bIns="0" rIns="0">
            <a:spAutoFit/>
          </a:bodyPr>
          <a:lstStyle/>
          <a:p>
            <a:pPr algn="l">
              <a:lnSpc>
                <a:spcPts val="7215"/>
              </a:lnSpc>
            </a:pPr>
            <a:r>
              <a:rPr lang="en-US" sz="8017">
                <a:solidFill>
                  <a:srgbClr val="000000"/>
                </a:solidFill>
                <a:latin typeface="Roca Two"/>
                <a:ea typeface="Roca Two"/>
                <a:cs typeface="Roca Two"/>
                <a:sym typeface="Roca Two"/>
              </a:rPr>
              <a:t>RESULTS AND SCREENSHOTS</a:t>
            </a:r>
          </a:p>
        </p:txBody>
      </p:sp>
      <p:sp>
        <p:nvSpPr>
          <p:cNvPr name="TextBox 15" id="15"/>
          <p:cNvSpPr txBox="true"/>
          <p:nvPr/>
        </p:nvSpPr>
        <p:spPr>
          <a:xfrm rot="0">
            <a:off x="3234549" y="3512519"/>
            <a:ext cx="11677864" cy="449053"/>
          </a:xfrm>
          <a:prstGeom prst="rect">
            <a:avLst/>
          </a:prstGeom>
        </p:spPr>
        <p:txBody>
          <a:bodyPr anchor="t" rtlCol="false" tIns="0" lIns="0" bIns="0" rIns="0">
            <a:spAutoFit/>
          </a:bodyPr>
          <a:lstStyle/>
          <a:p>
            <a:pPr algn="ctr">
              <a:lnSpc>
                <a:spcPts val="3419"/>
              </a:lnSpc>
            </a:pPr>
            <a:r>
              <a:rPr lang="en-US" sz="3108">
                <a:solidFill>
                  <a:srgbClr val="0CC0DF"/>
                </a:solidFill>
                <a:latin typeface="Weston Bold"/>
                <a:ea typeface="Weston Bold"/>
                <a:cs typeface="Weston Bold"/>
                <a:sym typeface="Weston Bold"/>
              </a:rPr>
              <a:t>🠠 BEFORE</a:t>
            </a:r>
            <a:r>
              <a:rPr lang="en-US" sz="3108">
                <a:solidFill>
                  <a:srgbClr val="353EBD"/>
                </a:solidFill>
                <a:latin typeface="Weston Bold"/>
                <a:ea typeface="Weston Bold"/>
                <a:cs typeface="Weston Bold"/>
                <a:sym typeface="Weston Bold"/>
              </a:rPr>
              <a:t> </a:t>
            </a:r>
            <a:r>
              <a:rPr lang="en-US" sz="3108">
                <a:solidFill>
                  <a:srgbClr val="000000"/>
                </a:solidFill>
                <a:latin typeface="Weston Bold"/>
                <a:ea typeface="Weston Bold"/>
                <a:cs typeface="Weston Bold"/>
                <a:sym typeface="Weston Bold"/>
              </a:rPr>
              <a:t>AND</a:t>
            </a:r>
            <a:r>
              <a:rPr lang="en-US" sz="3108">
                <a:solidFill>
                  <a:srgbClr val="353EBD"/>
                </a:solidFill>
                <a:latin typeface="Weston Bold"/>
                <a:ea typeface="Weston Bold"/>
                <a:cs typeface="Weston Bold"/>
                <a:sym typeface="Weston Bold"/>
              </a:rPr>
              <a:t> AFTER ➝</a:t>
            </a:r>
          </a:p>
        </p:txBody>
      </p:sp>
      <p:sp>
        <p:nvSpPr>
          <p:cNvPr name="TextBox 16" id="16"/>
          <p:cNvSpPr txBox="true"/>
          <p:nvPr/>
        </p:nvSpPr>
        <p:spPr>
          <a:xfrm rot="0">
            <a:off x="4115862" y="4066347"/>
            <a:ext cx="3294966" cy="380473"/>
          </a:xfrm>
          <a:prstGeom prst="rect">
            <a:avLst/>
          </a:prstGeom>
        </p:spPr>
        <p:txBody>
          <a:bodyPr anchor="t" rtlCol="false" tIns="0" lIns="0" bIns="0" rIns="0">
            <a:spAutoFit/>
          </a:bodyPr>
          <a:lstStyle/>
          <a:p>
            <a:pPr algn="ctr">
              <a:lnSpc>
                <a:spcPts val="2429"/>
              </a:lnSpc>
            </a:pPr>
            <a:r>
              <a:rPr lang="en-US" sz="2208">
                <a:solidFill>
                  <a:srgbClr val="353EBD"/>
                </a:solidFill>
                <a:latin typeface="Inlander"/>
                <a:ea typeface="Inlander"/>
                <a:cs typeface="Inlander"/>
                <a:sym typeface="Inlander"/>
              </a:rPr>
              <a:t>SIMPLE HTML </a:t>
            </a:r>
          </a:p>
        </p:txBody>
      </p:sp>
      <p:sp>
        <p:nvSpPr>
          <p:cNvPr name="TextBox 17" id="17"/>
          <p:cNvSpPr txBox="true"/>
          <p:nvPr/>
        </p:nvSpPr>
        <p:spPr>
          <a:xfrm rot="0">
            <a:off x="9928574" y="4078861"/>
            <a:ext cx="5583149" cy="380473"/>
          </a:xfrm>
          <a:prstGeom prst="rect">
            <a:avLst/>
          </a:prstGeom>
        </p:spPr>
        <p:txBody>
          <a:bodyPr anchor="t" rtlCol="false" tIns="0" lIns="0" bIns="0" rIns="0">
            <a:spAutoFit/>
          </a:bodyPr>
          <a:lstStyle/>
          <a:p>
            <a:pPr algn="ctr">
              <a:lnSpc>
                <a:spcPts val="2429"/>
              </a:lnSpc>
            </a:pPr>
            <a:r>
              <a:rPr lang="en-US" sz="2208">
                <a:solidFill>
                  <a:srgbClr val="353EBD"/>
                </a:solidFill>
                <a:latin typeface="Inlander"/>
                <a:ea typeface="Inlander"/>
                <a:cs typeface="Inlander"/>
                <a:sym typeface="Inlander"/>
              </a:rPr>
              <a:t>AFTER ADDING HTML , CSS AND JS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770329" y="3842255"/>
            <a:ext cx="12460299" cy="3162691"/>
          </a:xfrm>
          <a:prstGeom prst="rect">
            <a:avLst/>
          </a:prstGeom>
        </p:spPr>
        <p:txBody>
          <a:bodyPr anchor="t" rtlCol="false" tIns="0" lIns="0" bIns="0" rIns="0">
            <a:spAutoFit/>
          </a:bodyPr>
          <a:lstStyle/>
          <a:p>
            <a:pPr algn="ctr">
              <a:lnSpc>
                <a:spcPts val="4185"/>
              </a:lnSpc>
            </a:pPr>
            <a:r>
              <a:rPr lang="en-US" sz="3804">
                <a:solidFill>
                  <a:srgbClr val="353EBD"/>
                </a:solidFill>
                <a:latin typeface="Bank Gothic Medium"/>
                <a:ea typeface="Bank Gothic Medium"/>
                <a:cs typeface="Bank Gothic Medium"/>
                <a:sym typeface="Bank Gothic Medium"/>
              </a:rPr>
              <a:t>The digital student portfolio provides a centralized platform to showcase skills, achievements, and growth beyond grades. It not only enhances learning and self-reflection but also improves opportunities for higher studies and career development.</a:t>
            </a:r>
          </a:p>
        </p:txBody>
      </p:sp>
      <p:sp>
        <p:nvSpPr>
          <p:cNvPr name="TextBox 11" id="11"/>
          <p:cNvSpPr txBox="true"/>
          <p:nvPr/>
        </p:nvSpPr>
        <p:spPr>
          <a:xfrm rot="0">
            <a:off x="5086350" y="2497854"/>
            <a:ext cx="7472944" cy="1034429"/>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CONCLUSION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90411" y="-1577747"/>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7110522"/>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false" rot="-2385474">
            <a:off x="13761797" y="1040213"/>
            <a:ext cx="1885659" cy="3548705"/>
          </a:xfrm>
          <a:custGeom>
            <a:avLst/>
            <a:gdLst/>
            <a:ahLst/>
            <a:cxnLst/>
            <a:rect r="r" b="b" t="t" l="l"/>
            <a:pathLst>
              <a:path h="3548705" w="1885659">
                <a:moveTo>
                  <a:pt x="1885659" y="0"/>
                </a:moveTo>
                <a:lnTo>
                  <a:pt x="0" y="0"/>
                </a:lnTo>
                <a:lnTo>
                  <a:pt x="0" y="3548705"/>
                </a:lnTo>
                <a:lnTo>
                  <a:pt x="1885659" y="3548705"/>
                </a:lnTo>
                <a:lnTo>
                  <a:pt x="188565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0" y="5272242"/>
            <a:ext cx="18877427" cy="470535"/>
          </a:xfrm>
          <a:prstGeom prst="rect">
            <a:avLst/>
          </a:prstGeom>
        </p:spPr>
        <p:txBody>
          <a:bodyPr anchor="t" rtlCol="false" tIns="0" lIns="0" bIns="0" rIns="0">
            <a:spAutoFit/>
          </a:bodyPr>
          <a:lstStyle/>
          <a:p>
            <a:pPr algn="just">
              <a:lnSpc>
                <a:spcPts val="3630"/>
              </a:lnSpc>
            </a:pPr>
            <a:r>
              <a:rPr lang="en-US" sz="3300" b="true">
                <a:solidFill>
                  <a:srgbClr val="353EBD"/>
                </a:solidFill>
                <a:latin typeface="Montserrat Bold"/>
                <a:ea typeface="Montserrat Bold"/>
                <a:cs typeface="Montserrat Bold"/>
                <a:sym typeface="Montserrat Bold"/>
              </a:rPr>
              <a:t>Server Link : </a:t>
            </a:r>
            <a:r>
              <a:rPr lang="en-US" sz="3300">
                <a:solidFill>
                  <a:srgbClr val="353EBD"/>
                </a:solidFill>
                <a:latin typeface="Montserrat"/>
                <a:ea typeface="Montserrat"/>
                <a:cs typeface="Montserrat"/>
                <a:sym typeface="Montserrat"/>
              </a:rPr>
              <a:t> </a:t>
            </a:r>
            <a:r>
              <a:rPr lang="en-US" sz="3300" b="true">
                <a:solidFill>
                  <a:srgbClr val="0CC0DF"/>
                </a:solidFill>
                <a:latin typeface="Montserrat Bold"/>
                <a:ea typeface="Montserrat Bold"/>
                <a:cs typeface="Montserrat Bold"/>
                <a:sym typeface="Montserrat Bold"/>
              </a:rPr>
              <a:t>https://github.com/HARIHARAN-R48/TNSDC-FWD-DigitalPortfolio.git</a:t>
            </a:r>
          </a:p>
        </p:txBody>
      </p:sp>
      <p:sp>
        <p:nvSpPr>
          <p:cNvPr name="TextBox 12" id="12"/>
          <p:cNvSpPr txBox="true"/>
          <p:nvPr/>
        </p:nvSpPr>
        <p:spPr>
          <a:xfrm rot="0">
            <a:off x="3588280" y="2618821"/>
            <a:ext cx="11111440" cy="1034415"/>
          </a:xfrm>
          <a:prstGeom prst="rect">
            <a:avLst/>
          </a:prstGeom>
        </p:spPr>
        <p:txBody>
          <a:bodyPr anchor="t" rtlCol="false" tIns="0" lIns="0" bIns="0" rIns="0">
            <a:spAutoFit/>
          </a:bodyPr>
          <a:lstStyle/>
          <a:p>
            <a:pPr algn="ctr">
              <a:lnSpc>
                <a:spcPts val="7560"/>
              </a:lnSpc>
            </a:pPr>
            <a:r>
              <a:rPr lang="en-US" sz="8400">
                <a:solidFill>
                  <a:srgbClr val="000000"/>
                </a:solidFill>
                <a:latin typeface="Roca Two"/>
                <a:ea typeface="Roca Two"/>
                <a:cs typeface="Roca Two"/>
                <a:sym typeface="Roca Two"/>
              </a:rPr>
              <a:t>GITHUB LINK</a:t>
            </a:r>
          </a:p>
        </p:txBody>
      </p:sp>
      <p:sp>
        <p:nvSpPr>
          <p:cNvPr name="TextBox 13" id="13"/>
          <p:cNvSpPr txBox="true"/>
          <p:nvPr/>
        </p:nvSpPr>
        <p:spPr>
          <a:xfrm rot="0">
            <a:off x="141913" y="6238077"/>
            <a:ext cx="19083165" cy="470535"/>
          </a:xfrm>
          <a:prstGeom prst="rect">
            <a:avLst/>
          </a:prstGeom>
        </p:spPr>
        <p:txBody>
          <a:bodyPr anchor="t" rtlCol="false" tIns="0" lIns="0" bIns="0" rIns="0">
            <a:spAutoFit/>
          </a:bodyPr>
          <a:lstStyle/>
          <a:p>
            <a:pPr algn="just">
              <a:lnSpc>
                <a:spcPts val="3630"/>
              </a:lnSpc>
            </a:pPr>
            <a:r>
              <a:rPr lang="en-US" sz="3300" b="true">
                <a:solidFill>
                  <a:srgbClr val="353EBD"/>
                </a:solidFill>
                <a:latin typeface="Montserrat Bold"/>
                <a:ea typeface="Montserrat Bold"/>
                <a:cs typeface="Montserrat Bold"/>
                <a:sym typeface="Montserrat Bold"/>
              </a:rPr>
              <a:t>Deployment Link</a:t>
            </a:r>
            <a:r>
              <a:rPr lang="en-US" sz="3300">
                <a:solidFill>
                  <a:srgbClr val="353EBD"/>
                </a:solidFill>
                <a:latin typeface="Montserrat"/>
                <a:ea typeface="Montserrat"/>
                <a:cs typeface="Montserrat"/>
                <a:sym typeface="Montserrat"/>
              </a:rPr>
              <a:t> : </a:t>
            </a:r>
            <a:r>
              <a:rPr lang="en-US" sz="3300" b="true">
                <a:solidFill>
                  <a:srgbClr val="0CC0DF"/>
                </a:solidFill>
                <a:latin typeface="Montserrat Bold"/>
                <a:ea typeface="Montserrat Bold"/>
                <a:cs typeface="Montserrat Bold"/>
                <a:sym typeface="Montserrat Bold"/>
              </a:rPr>
              <a:t>https://hariharan-r48.github.io/TNSDC-FWD-DigitalPortfolio</a:t>
            </a:r>
            <a:r>
              <a:rPr lang="en-US" sz="3300" b="true">
                <a:solidFill>
                  <a:srgbClr val="5CE1E6"/>
                </a:solidFill>
                <a:latin typeface="Montserrat Bold"/>
                <a:ea typeface="Montserrat Bold"/>
                <a:cs typeface="Montserrat Bold"/>
                <a:sym typeface="Montserrat Bold"/>
              </a:rPr>
              <a: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959626" y="-617703"/>
            <a:ext cx="6368748" cy="11522405"/>
          </a:xfrm>
          <a:custGeom>
            <a:avLst/>
            <a:gdLst/>
            <a:ahLst/>
            <a:cxnLst/>
            <a:rect r="r" b="b" t="t" l="l"/>
            <a:pathLst>
              <a:path h="11522405" w="6368748">
                <a:moveTo>
                  <a:pt x="0" y="0"/>
                </a:moveTo>
                <a:lnTo>
                  <a:pt x="6368748" y="0"/>
                </a:lnTo>
                <a:lnTo>
                  <a:pt x="6368748" y="11522406"/>
                </a:lnTo>
                <a:lnTo>
                  <a:pt x="0" y="115224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270423" y="3486150"/>
            <a:ext cx="9747155" cy="3781424"/>
          </a:xfrm>
          <a:prstGeom prst="rect">
            <a:avLst/>
          </a:prstGeom>
        </p:spPr>
        <p:txBody>
          <a:bodyPr anchor="t" rtlCol="false" tIns="0" lIns="0" bIns="0" rIns="0">
            <a:spAutoFit/>
          </a:bodyPr>
          <a:lstStyle/>
          <a:p>
            <a:pPr algn="ctr">
              <a:lnSpc>
                <a:spcPts val="14399"/>
              </a:lnSpc>
            </a:pPr>
            <a:r>
              <a:rPr lang="en-US" sz="15999">
                <a:solidFill>
                  <a:srgbClr val="353EBD"/>
                </a:solidFill>
                <a:latin typeface="Roca Two"/>
                <a:ea typeface="Roca Two"/>
                <a:cs typeface="Roca Two"/>
                <a:sym typeface="Roca Two"/>
              </a:rPr>
              <a:t>THANK</a:t>
            </a:r>
          </a:p>
          <a:p>
            <a:pPr algn="ctr">
              <a:lnSpc>
                <a:spcPts val="14399"/>
              </a:lnSpc>
            </a:pPr>
            <a:r>
              <a:rPr lang="en-US" sz="15999">
                <a:solidFill>
                  <a:srgbClr val="353EBD"/>
                </a:solidFill>
                <a:latin typeface="Roca Two"/>
                <a:ea typeface="Roca Two"/>
                <a:cs typeface="Roca Two"/>
                <a:sym typeface="Roca Two"/>
              </a:rPr>
              <a:t>YOU </a:t>
            </a:r>
          </a:p>
        </p:txBody>
      </p:sp>
      <p:sp>
        <p:nvSpPr>
          <p:cNvPr name="Freeform 4" id="4"/>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89427" y="-613136"/>
            <a:ext cx="5142068" cy="5428837"/>
          </a:xfrm>
          <a:custGeom>
            <a:avLst/>
            <a:gdLst/>
            <a:ahLst/>
            <a:cxnLst/>
            <a:rect r="r" b="b" t="t" l="l"/>
            <a:pathLst>
              <a:path h="5428837" w="5142068">
                <a:moveTo>
                  <a:pt x="0" y="0"/>
                </a:moveTo>
                <a:lnTo>
                  <a:pt x="5142068" y="0"/>
                </a:lnTo>
                <a:lnTo>
                  <a:pt x="5142068" y="5428836"/>
                </a:lnTo>
                <a:lnTo>
                  <a:pt x="0" y="54288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2385474">
            <a:off x="12902288" y="326929"/>
            <a:ext cx="1885659" cy="3548705"/>
          </a:xfrm>
          <a:custGeom>
            <a:avLst/>
            <a:gdLst/>
            <a:ahLst/>
            <a:cxnLst/>
            <a:rect r="r" b="b" t="t" l="l"/>
            <a:pathLst>
              <a:path h="3548705" w="1885659">
                <a:moveTo>
                  <a:pt x="1885659" y="0"/>
                </a:moveTo>
                <a:lnTo>
                  <a:pt x="0" y="0"/>
                </a:lnTo>
                <a:lnTo>
                  <a:pt x="0" y="3548706"/>
                </a:lnTo>
                <a:lnTo>
                  <a:pt x="1885659" y="3548706"/>
                </a:lnTo>
                <a:lnTo>
                  <a:pt x="188565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2385474">
            <a:off x="2439968" y="5552336"/>
            <a:ext cx="1885659" cy="3548705"/>
          </a:xfrm>
          <a:custGeom>
            <a:avLst/>
            <a:gdLst/>
            <a:ahLst/>
            <a:cxnLst/>
            <a:rect r="r" b="b" t="t" l="l"/>
            <a:pathLst>
              <a:path h="3548705" w="1885659">
                <a:moveTo>
                  <a:pt x="0" y="0"/>
                </a:moveTo>
                <a:lnTo>
                  <a:pt x="1885659" y="0"/>
                </a:lnTo>
                <a:lnTo>
                  <a:pt x="1885659" y="3548705"/>
                </a:lnTo>
                <a:lnTo>
                  <a:pt x="0" y="35487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400000">
            <a:off x="5480436" y="-80593"/>
            <a:ext cx="6368748" cy="11522405"/>
          </a:xfrm>
          <a:custGeom>
            <a:avLst/>
            <a:gdLst/>
            <a:ahLst/>
            <a:cxnLst/>
            <a:rect r="r" b="b" t="t" l="l"/>
            <a:pathLst>
              <a:path h="11522405" w="6368748">
                <a:moveTo>
                  <a:pt x="0" y="0"/>
                </a:moveTo>
                <a:lnTo>
                  <a:pt x="6368747" y="0"/>
                </a:lnTo>
                <a:lnTo>
                  <a:pt x="6368747" y="11522405"/>
                </a:lnTo>
                <a:lnTo>
                  <a:pt x="0" y="115224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2247329" y="3576925"/>
            <a:ext cx="13121399" cy="4774764"/>
          </a:xfrm>
          <a:prstGeom prst="rect">
            <a:avLst/>
          </a:prstGeom>
        </p:spPr>
        <p:txBody>
          <a:bodyPr anchor="t" rtlCol="false" tIns="0" lIns="0" bIns="0" rIns="0">
            <a:spAutoFit/>
          </a:bodyPr>
          <a:lstStyle/>
          <a:p>
            <a:pPr algn="ctr">
              <a:lnSpc>
                <a:spcPts val="11449"/>
              </a:lnSpc>
            </a:pPr>
            <a:r>
              <a:rPr lang="en-US" sz="12722">
                <a:solidFill>
                  <a:srgbClr val="353EBD"/>
                </a:solidFill>
                <a:latin typeface="Podkova"/>
                <a:ea typeface="Podkova"/>
                <a:cs typeface="Podkova"/>
                <a:sym typeface="Podkova"/>
              </a:rPr>
              <a:t>STUDENT DIGITAL</a:t>
            </a:r>
          </a:p>
          <a:p>
            <a:pPr algn="ctr">
              <a:lnSpc>
                <a:spcPts val="13429"/>
              </a:lnSpc>
            </a:pPr>
            <a:r>
              <a:rPr lang="en-US" sz="14921">
                <a:solidFill>
                  <a:srgbClr val="353EBD"/>
                </a:solidFill>
                <a:latin typeface="Podkova"/>
                <a:ea typeface="Podkova"/>
                <a:cs typeface="Podkova"/>
                <a:sym typeface="Podkova"/>
              </a:rPr>
              <a:t>PORFOLIO</a:t>
            </a:r>
          </a:p>
        </p:txBody>
      </p:sp>
      <p:sp>
        <p:nvSpPr>
          <p:cNvPr name="Freeform 6" id="6"/>
          <p:cNvSpPr/>
          <p:nvPr/>
        </p:nvSpPr>
        <p:spPr>
          <a:xfrm flipH="false" flipV="false" rot="0">
            <a:off x="-699185" y="-1052251"/>
            <a:ext cx="5142068" cy="5428837"/>
          </a:xfrm>
          <a:custGeom>
            <a:avLst/>
            <a:gdLst/>
            <a:ahLst/>
            <a:cxnLst/>
            <a:rect r="r" b="b" t="t" l="l"/>
            <a:pathLst>
              <a:path h="5428837" w="5142068">
                <a:moveTo>
                  <a:pt x="0" y="0"/>
                </a:moveTo>
                <a:lnTo>
                  <a:pt x="5142067" y="0"/>
                </a:lnTo>
                <a:lnTo>
                  <a:pt x="5142067" y="5428837"/>
                </a:lnTo>
                <a:lnTo>
                  <a:pt x="0" y="54288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true" rot="0">
            <a:off x="13956968" y="5413579"/>
            <a:ext cx="5142068" cy="5428837"/>
          </a:xfrm>
          <a:custGeom>
            <a:avLst/>
            <a:gdLst/>
            <a:ahLst/>
            <a:cxnLst/>
            <a:rect r="r" b="b" t="t" l="l"/>
            <a:pathLst>
              <a:path h="5428837" w="5142068">
                <a:moveTo>
                  <a:pt x="5142067" y="5428837"/>
                </a:moveTo>
                <a:lnTo>
                  <a:pt x="0" y="5428837"/>
                </a:lnTo>
                <a:lnTo>
                  <a:pt x="0" y="0"/>
                </a:lnTo>
                <a:lnTo>
                  <a:pt x="5142067" y="0"/>
                </a:lnTo>
                <a:lnTo>
                  <a:pt x="5142067" y="542883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2385474">
            <a:off x="13335080" y="1074326"/>
            <a:ext cx="1885659" cy="3548705"/>
          </a:xfrm>
          <a:custGeom>
            <a:avLst/>
            <a:gdLst/>
            <a:ahLst/>
            <a:cxnLst/>
            <a:rect r="r" b="b" t="t" l="l"/>
            <a:pathLst>
              <a:path h="3548705" w="1885659">
                <a:moveTo>
                  <a:pt x="1885659" y="0"/>
                </a:moveTo>
                <a:lnTo>
                  <a:pt x="0" y="0"/>
                </a:lnTo>
                <a:lnTo>
                  <a:pt x="0" y="3548705"/>
                </a:lnTo>
                <a:lnTo>
                  <a:pt x="1885659" y="3548705"/>
                </a:lnTo>
                <a:lnTo>
                  <a:pt x="188565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2385474">
            <a:off x="1960777" y="6353645"/>
            <a:ext cx="1885659" cy="3548705"/>
          </a:xfrm>
          <a:custGeom>
            <a:avLst/>
            <a:gdLst/>
            <a:ahLst/>
            <a:cxnLst/>
            <a:rect r="r" b="b" t="t" l="l"/>
            <a:pathLst>
              <a:path h="3548705" w="1885659">
                <a:moveTo>
                  <a:pt x="0" y="0"/>
                </a:moveTo>
                <a:lnTo>
                  <a:pt x="1885659" y="0"/>
                </a:lnTo>
                <a:lnTo>
                  <a:pt x="1885659" y="3548705"/>
                </a:lnTo>
                <a:lnTo>
                  <a:pt x="0" y="354870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11668451" y="9092608"/>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4361066"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4505809" y="1461806"/>
            <a:ext cx="8318000" cy="1034429"/>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PROJECT TITLE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92127" y="6075254"/>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921826" y="9092608"/>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3464389"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true" rot="0">
            <a:off x="6902675" y="-2755199"/>
            <a:ext cx="5673511" cy="5510397"/>
          </a:xfrm>
          <a:custGeom>
            <a:avLst/>
            <a:gdLst/>
            <a:ahLst/>
            <a:cxnLst/>
            <a:rect r="r" b="b" t="t" l="l"/>
            <a:pathLst>
              <a:path h="5510397" w="5673511">
                <a:moveTo>
                  <a:pt x="5673511" y="5510398"/>
                </a:moveTo>
                <a:lnTo>
                  <a:pt x="0" y="5510398"/>
                </a:lnTo>
                <a:lnTo>
                  <a:pt x="0" y="0"/>
                </a:lnTo>
                <a:lnTo>
                  <a:pt x="5673511" y="0"/>
                </a:lnTo>
                <a:lnTo>
                  <a:pt x="5673511" y="5510398"/>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4937335" y="2249489"/>
            <a:ext cx="8100277" cy="8592928"/>
          </a:xfrm>
          <a:prstGeom prst="rect">
            <a:avLst/>
          </a:prstGeom>
        </p:spPr>
        <p:txBody>
          <a:bodyPr anchor="t" rtlCol="false" tIns="0" lIns="0" bIns="0" rIns="0">
            <a:spAutoFit/>
          </a:bodyPr>
          <a:lstStyle/>
          <a:p>
            <a:pPr algn="l">
              <a:lnSpc>
                <a:spcPts val="3419"/>
              </a:lnSpc>
            </a:pPr>
            <a:r>
              <a:rPr lang="en-US" sz="3108" b="true">
                <a:solidFill>
                  <a:srgbClr val="0CC0DF"/>
                </a:solidFill>
                <a:latin typeface="Roca Two Bold"/>
                <a:ea typeface="Roca Two Bold"/>
                <a:cs typeface="Roca Two Bold"/>
                <a:sym typeface="Roca Two Bold"/>
              </a:rPr>
              <a:t>1.PROBLEM STATMENT</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2. PROJECT OVERVIEW</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3. END USERS</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4. TOOLS AND TECHNOLOGIES</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5. PORTFOLIO DESIGN AND LAYOUTS</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6. FEATURES AND FUNCTIONALITY</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7. RESULTS AND SCREENSHOTS</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8. CONCLUSIONS </a:t>
            </a:r>
          </a:p>
          <a:p>
            <a:pPr algn="l">
              <a:lnSpc>
                <a:spcPts val="3419"/>
              </a:lnSpc>
            </a:pPr>
          </a:p>
          <a:p>
            <a:pPr algn="l">
              <a:lnSpc>
                <a:spcPts val="3419"/>
              </a:lnSpc>
            </a:pPr>
            <a:r>
              <a:rPr lang="en-US" sz="3108" b="true">
                <a:solidFill>
                  <a:srgbClr val="0CC0DF"/>
                </a:solidFill>
                <a:latin typeface="Roca Two Bold"/>
                <a:ea typeface="Roca Two Bold"/>
                <a:cs typeface="Roca Two Bold"/>
                <a:sym typeface="Roca Two Bold"/>
              </a:rPr>
              <a:t>9. GITHUB LINK</a:t>
            </a:r>
          </a:p>
          <a:p>
            <a:pPr algn="l">
              <a:lnSpc>
                <a:spcPts val="3419"/>
              </a:lnSpc>
            </a:pPr>
          </a:p>
          <a:p>
            <a:pPr algn="l">
              <a:lnSpc>
                <a:spcPts val="3419"/>
              </a:lnSpc>
            </a:pPr>
          </a:p>
          <a:p>
            <a:pPr algn="ctr">
              <a:lnSpc>
                <a:spcPts val="3419"/>
              </a:lnSpc>
            </a:pPr>
          </a:p>
        </p:txBody>
      </p:sp>
      <p:sp>
        <p:nvSpPr>
          <p:cNvPr name="TextBox 10" id="10"/>
          <p:cNvSpPr txBox="true"/>
          <p:nvPr/>
        </p:nvSpPr>
        <p:spPr>
          <a:xfrm rot="0">
            <a:off x="6053121" y="1026073"/>
            <a:ext cx="5868705" cy="1034429"/>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AGENDA</a:t>
            </a:r>
          </a:p>
        </p:txBody>
      </p:sp>
      <p:sp>
        <p:nvSpPr>
          <p:cNvPr name="Freeform 11" id="11"/>
          <p:cNvSpPr/>
          <p:nvPr/>
        </p:nvSpPr>
        <p:spPr>
          <a:xfrm flipH="true" flipV="true" rot="0">
            <a:off x="5227016" y="7817138"/>
            <a:ext cx="5673511" cy="5510397"/>
          </a:xfrm>
          <a:custGeom>
            <a:avLst/>
            <a:gdLst/>
            <a:ahLst/>
            <a:cxnLst/>
            <a:rect r="r" b="b" t="t" l="l"/>
            <a:pathLst>
              <a:path h="5510397" w="5673511">
                <a:moveTo>
                  <a:pt x="5673510" y="5510398"/>
                </a:moveTo>
                <a:lnTo>
                  <a:pt x="0" y="5510398"/>
                </a:lnTo>
                <a:lnTo>
                  <a:pt x="0" y="0"/>
                </a:lnTo>
                <a:lnTo>
                  <a:pt x="5673510" y="0"/>
                </a:lnTo>
                <a:lnTo>
                  <a:pt x="5673510" y="5510398"/>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429621" y="3229872"/>
            <a:ext cx="13155250" cy="4232870"/>
          </a:xfrm>
          <a:prstGeom prst="rect">
            <a:avLst/>
          </a:prstGeom>
        </p:spPr>
        <p:txBody>
          <a:bodyPr anchor="t" rtlCol="false" tIns="0" lIns="0" bIns="0" rIns="0">
            <a:spAutoFit/>
          </a:bodyPr>
          <a:lstStyle/>
          <a:p>
            <a:pPr algn="ctr">
              <a:lnSpc>
                <a:spcPts val="3317"/>
              </a:lnSpc>
            </a:pPr>
          </a:p>
          <a:p>
            <a:pPr algn="ctr">
              <a:lnSpc>
                <a:spcPts val="3326"/>
              </a:lnSpc>
            </a:pPr>
            <a:r>
              <a:rPr lang="en-US" sz="3024">
                <a:solidFill>
                  <a:srgbClr val="0CC0DF"/>
                </a:solidFill>
                <a:latin typeface="Calistoga"/>
                <a:ea typeface="Calistoga"/>
                <a:cs typeface="Calistoga"/>
                <a:sym typeface="Calistoga"/>
              </a:rPr>
              <a:t>A digital portfolio is needed because it gives students one organized space to collect, reflect, and showcase their learning, skills, and achievements. Unlike marksheets or paper files, it shows the complete growth journey of a student what they learned, how they improved, and what they can actually do. It helps teachers track progress, students build confidence, and recruiters or universities see real abilities beyond grades. In today’s digital world, having an online portfolio is not just useful, it’s essential for personal branding, career opportunities, and lifelong learning.</a:t>
            </a:r>
          </a:p>
          <a:p>
            <a:pPr algn="ctr">
              <a:lnSpc>
                <a:spcPts val="3437"/>
              </a:lnSpc>
            </a:pPr>
          </a:p>
        </p:txBody>
      </p:sp>
      <p:sp>
        <p:nvSpPr>
          <p:cNvPr name="TextBox 11" id="11"/>
          <p:cNvSpPr txBox="true"/>
          <p:nvPr/>
        </p:nvSpPr>
        <p:spPr>
          <a:xfrm rot="0">
            <a:off x="2844803" y="2196638"/>
            <a:ext cx="12598394" cy="1034429"/>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PROBLEM STATEMENT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715137" y="-721108"/>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0" id="10"/>
          <p:cNvSpPr txBox="true"/>
          <p:nvPr/>
        </p:nvSpPr>
        <p:spPr>
          <a:xfrm rot="0">
            <a:off x="2037724" y="2858317"/>
            <a:ext cx="14084877" cy="5039233"/>
          </a:xfrm>
          <a:prstGeom prst="rect">
            <a:avLst/>
          </a:prstGeom>
        </p:spPr>
        <p:txBody>
          <a:bodyPr anchor="t" rtlCol="false" tIns="0" lIns="0" bIns="0" rIns="0">
            <a:spAutoFit/>
          </a:bodyPr>
          <a:lstStyle/>
          <a:p>
            <a:pPr algn="ctr" marL="656335" indent="-328168" lvl="1">
              <a:lnSpc>
                <a:spcPts val="3343"/>
              </a:lnSpc>
              <a:buFont typeface="Arial"/>
              <a:buChar char="•"/>
            </a:pPr>
            <a:r>
              <a:rPr lang="en-US" b="true" sz="3039">
                <a:solidFill>
                  <a:srgbClr val="000000"/>
                </a:solidFill>
                <a:latin typeface="Montserrat Bold"/>
                <a:ea typeface="Montserrat Bold"/>
                <a:cs typeface="Montserrat Bold"/>
                <a:sym typeface="Montserrat Bold"/>
              </a:rPr>
              <a:t>Brief Summary Of My Portfolio Project - </a:t>
            </a:r>
            <a:r>
              <a:rPr lang="en-US" b="true" sz="3039">
                <a:solidFill>
                  <a:srgbClr val="0CC0DF"/>
                </a:solidFill>
                <a:latin typeface="Montserrat Bold"/>
                <a:ea typeface="Montserrat Bold"/>
                <a:cs typeface="Montserrat Bold"/>
                <a:sym typeface="Montserrat Bold"/>
              </a:rPr>
              <a:t>My portfolio is a personal website designed to showcase my profile, technical skills, projects, and contact details in a professional and interactive way. It features a modern teal/blue gradient theme with glowing effects, an animated avatar photo, and smooth UI elements.</a:t>
            </a:r>
          </a:p>
          <a:p>
            <a:pPr algn="ctr">
              <a:lnSpc>
                <a:spcPts val="3343"/>
              </a:lnSpc>
            </a:pPr>
          </a:p>
          <a:p>
            <a:pPr algn="ctr">
              <a:lnSpc>
                <a:spcPts val="3343"/>
              </a:lnSpc>
            </a:pPr>
          </a:p>
          <a:p>
            <a:pPr algn="ctr">
              <a:lnSpc>
                <a:spcPts val="3343"/>
              </a:lnSpc>
            </a:pPr>
          </a:p>
          <a:p>
            <a:pPr algn="ctr">
              <a:lnSpc>
                <a:spcPts val="3343"/>
              </a:lnSpc>
            </a:pPr>
          </a:p>
          <a:p>
            <a:pPr algn="ctr">
              <a:lnSpc>
                <a:spcPts val="3343"/>
              </a:lnSpc>
            </a:pPr>
          </a:p>
          <a:p>
            <a:pPr algn="ctr">
              <a:lnSpc>
                <a:spcPts val="3343"/>
              </a:lnSpc>
            </a:pPr>
          </a:p>
          <a:p>
            <a:pPr algn="ctr">
              <a:lnSpc>
                <a:spcPts val="3343"/>
              </a:lnSpc>
            </a:pPr>
          </a:p>
        </p:txBody>
      </p:sp>
      <p:sp>
        <p:nvSpPr>
          <p:cNvPr name="TextBox 11" id="11"/>
          <p:cNvSpPr txBox="true"/>
          <p:nvPr/>
        </p:nvSpPr>
        <p:spPr>
          <a:xfrm rot="0">
            <a:off x="3234549" y="1585055"/>
            <a:ext cx="11301972" cy="1034429"/>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PROJECT OVERVIEW</a:t>
            </a:r>
          </a:p>
        </p:txBody>
      </p:sp>
      <p:sp>
        <p:nvSpPr>
          <p:cNvPr name="TextBox 12" id="12"/>
          <p:cNvSpPr txBox="true"/>
          <p:nvPr/>
        </p:nvSpPr>
        <p:spPr>
          <a:xfrm rot="0">
            <a:off x="2037724" y="5511937"/>
            <a:ext cx="13323534" cy="4200983"/>
          </a:xfrm>
          <a:prstGeom prst="rect">
            <a:avLst/>
          </a:prstGeom>
        </p:spPr>
        <p:txBody>
          <a:bodyPr anchor="t" rtlCol="false" tIns="0" lIns="0" bIns="0" rIns="0">
            <a:spAutoFit/>
          </a:bodyPr>
          <a:lstStyle/>
          <a:p>
            <a:pPr algn="ctr" marL="655479" indent="-327739" lvl="1">
              <a:lnSpc>
                <a:spcPts val="3339"/>
              </a:lnSpc>
              <a:buFont typeface="Arial"/>
              <a:buChar char="•"/>
            </a:pPr>
            <a:r>
              <a:rPr lang="en-US" b="true" sz="3036">
                <a:solidFill>
                  <a:srgbClr val="000000"/>
                </a:solidFill>
                <a:latin typeface="Montserrat Bold"/>
                <a:ea typeface="Montserrat Bold"/>
                <a:cs typeface="Montserrat Bold"/>
                <a:sym typeface="Montserrat Bold"/>
              </a:rPr>
              <a:t>My PortFolio Contenst and Main idea -</a:t>
            </a:r>
            <a:r>
              <a:rPr lang="en-US" b="true" sz="3036">
                <a:solidFill>
                  <a:srgbClr val="196F79"/>
                </a:solidFill>
                <a:latin typeface="Montserrat Bold"/>
                <a:ea typeface="Montserrat Bold"/>
                <a:cs typeface="Montserrat Bold"/>
                <a:sym typeface="Montserrat Bold"/>
              </a:rPr>
              <a:t> </a:t>
            </a:r>
            <a:r>
              <a:rPr lang="en-US" b="true" sz="3036">
                <a:solidFill>
                  <a:srgbClr val="0CC0DF"/>
                </a:solidFill>
                <a:latin typeface="Montserrat Bold"/>
                <a:ea typeface="Montserrat Bold"/>
                <a:cs typeface="Montserrat Bold"/>
                <a:sym typeface="Montserrat Bold"/>
              </a:rPr>
              <a:t>Header with Avatar 👤</a:t>
            </a:r>
          </a:p>
          <a:p>
            <a:pPr algn="ctr">
              <a:lnSpc>
                <a:spcPts val="3339"/>
              </a:lnSpc>
            </a:pPr>
            <a:r>
              <a:rPr lang="en-US" b="true" sz="3036">
                <a:solidFill>
                  <a:srgbClr val="0CC0DF"/>
                </a:solidFill>
                <a:latin typeface="Montserrat Bold"/>
                <a:ea typeface="Montserrat Bold"/>
                <a:cs typeface="Montserrat Bold"/>
                <a:sym typeface="Montserrat Bold"/>
              </a:rPr>
              <a:t>                                                             About Me  ✍️</a:t>
            </a:r>
          </a:p>
          <a:p>
            <a:pPr algn="ctr">
              <a:lnSpc>
                <a:spcPts val="3339"/>
              </a:lnSpc>
            </a:pPr>
            <a:r>
              <a:rPr lang="en-US" b="true" sz="3036">
                <a:solidFill>
                  <a:srgbClr val="0CC0DF"/>
                </a:solidFill>
                <a:latin typeface="Montserrat Bold"/>
                <a:ea typeface="Montserrat Bold"/>
                <a:cs typeface="Montserrat Bold"/>
                <a:sym typeface="Montserrat Bold"/>
              </a:rPr>
              <a:t>                                                                   Skills Section 💡</a:t>
            </a:r>
          </a:p>
          <a:p>
            <a:pPr algn="ctr">
              <a:lnSpc>
                <a:spcPts val="3339"/>
              </a:lnSpc>
            </a:pPr>
            <a:r>
              <a:rPr lang="en-US" sz="3036" b="true">
                <a:solidFill>
                  <a:srgbClr val="0CC0DF"/>
                </a:solidFill>
                <a:latin typeface="Montserrat Bold"/>
                <a:ea typeface="Montserrat Bold"/>
                <a:cs typeface="Montserrat Bold"/>
                <a:sym typeface="Montserrat Bold"/>
              </a:rPr>
              <a:t>                                                          Projects  📑</a:t>
            </a:r>
          </a:p>
          <a:p>
            <a:pPr algn="ctr">
              <a:lnSpc>
                <a:spcPts val="3339"/>
              </a:lnSpc>
            </a:pPr>
            <a:r>
              <a:rPr lang="en-US" sz="3036" b="true">
                <a:solidFill>
                  <a:srgbClr val="0CC0DF"/>
                </a:solidFill>
                <a:latin typeface="Montserrat Bold"/>
                <a:ea typeface="Montserrat Bold"/>
                <a:cs typeface="Montserrat Bold"/>
                <a:sym typeface="Montserrat Bold"/>
              </a:rPr>
              <a:t>                                                                Contact Me  📩</a:t>
            </a:r>
          </a:p>
          <a:p>
            <a:pPr algn="ctr">
              <a:lnSpc>
                <a:spcPts val="3339"/>
              </a:lnSpc>
            </a:pPr>
            <a:r>
              <a:rPr lang="en-US" sz="3036" b="true">
                <a:solidFill>
                  <a:srgbClr val="0CC0DF"/>
                </a:solidFill>
                <a:latin typeface="Montserrat Bold"/>
                <a:ea typeface="Montserrat Bold"/>
                <a:cs typeface="Montserrat Bold"/>
                <a:sym typeface="Montserrat Bold"/>
              </a:rPr>
              <a:t>                                                      Footer 🔗</a:t>
            </a:r>
          </a:p>
          <a:p>
            <a:pPr algn="ctr">
              <a:lnSpc>
                <a:spcPts val="3339"/>
              </a:lnSpc>
            </a:pPr>
          </a:p>
          <a:p>
            <a:pPr algn="ctr">
              <a:lnSpc>
                <a:spcPts val="3339"/>
              </a:lnSpc>
            </a:pPr>
          </a:p>
          <a:p>
            <a:pPr algn="ctr">
              <a:lnSpc>
                <a:spcPts val="3339"/>
              </a:lnSpc>
            </a:pPr>
          </a:p>
          <a:p>
            <a:pPr algn="ctr">
              <a:lnSpc>
                <a:spcPts val="3339"/>
              </a:lnSpc>
            </a:pPr>
            <a:r>
              <a:rPr lang="en-US" sz="3036" b="true">
                <a:solidFill>
                  <a:srgbClr val="196F79"/>
                </a:solidFill>
                <a:latin typeface="Montserrat Bold"/>
                <a:ea typeface="Montserrat Bold"/>
                <a:cs typeface="Montserrat Bold"/>
                <a:sym typeface="Montserrat Bold"/>
              </a:rPr>
              <a:t>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1131373"/>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852213" y="-792281"/>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4083010" y="5511813"/>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899090" y="2160263"/>
            <a:ext cx="15360210" cy="1034415"/>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WHO ARE THE END USERS</a:t>
            </a:r>
          </a:p>
        </p:txBody>
      </p:sp>
      <p:sp>
        <p:nvSpPr>
          <p:cNvPr name="TextBox 11" id="11"/>
          <p:cNvSpPr txBox="true"/>
          <p:nvPr/>
        </p:nvSpPr>
        <p:spPr>
          <a:xfrm rot="0">
            <a:off x="1028700" y="4312349"/>
            <a:ext cx="14571749" cy="4331335"/>
          </a:xfrm>
          <a:prstGeom prst="rect">
            <a:avLst/>
          </a:prstGeom>
        </p:spPr>
        <p:txBody>
          <a:bodyPr anchor="t" rtlCol="false" tIns="0" lIns="0" bIns="0" rIns="0">
            <a:spAutoFit/>
          </a:bodyPr>
          <a:lstStyle/>
          <a:p>
            <a:pPr algn="ctr" marL="669289" indent="-334645" lvl="1">
              <a:lnSpc>
                <a:spcPts val="4339"/>
              </a:lnSpc>
              <a:buAutoNum type="arabicPeriod" startAt="1"/>
            </a:pPr>
            <a:r>
              <a:rPr lang="en-US" sz="3099">
                <a:solidFill>
                  <a:srgbClr val="353EBD"/>
                </a:solidFill>
                <a:latin typeface="Roca Two"/>
                <a:ea typeface="Roca Two"/>
                <a:cs typeface="Roca Two"/>
                <a:sym typeface="Roca Two"/>
              </a:rPr>
              <a:t>Recruiters &amp; Hiring Managers –</a:t>
            </a:r>
            <a:r>
              <a:rPr lang="en-US" sz="3099">
                <a:solidFill>
                  <a:srgbClr val="000000"/>
                </a:solidFill>
                <a:latin typeface="Roca Two"/>
                <a:ea typeface="Roca Two"/>
                <a:cs typeface="Roca Two"/>
                <a:sym typeface="Roca Two"/>
              </a:rPr>
              <a:t> People who want to quickly see my skills, projects, and contact info when considering me for internships or jobs.</a:t>
            </a:r>
          </a:p>
          <a:p>
            <a:pPr algn="ctr">
              <a:lnSpc>
                <a:spcPts val="4339"/>
              </a:lnSpc>
            </a:pPr>
          </a:p>
          <a:p>
            <a:pPr algn="ctr">
              <a:lnSpc>
                <a:spcPts val="4339"/>
              </a:lnSpc>
            </a:pPr>
            <a:r>
              <a:rPr lang="en-US" sz="3099">
                <a:solidFill>
                  <a:srgbClr val="000000"/>
                </a:solidFill>
                <a:latin typeface="Roca Two"/>
                <a:ea typeface="Roca Two"/>
                <a:cs typeface="Roca Two"/>
                <a:sym typeface="Roca Two"/>
              </a:rPr>
              <a:t>2. </a:t>
            </a:r>
            <a:r>
              <a:rPr lang="en-US" sz="3099">
                <a:solidFill>
                  <a:srgbClr val="353EBD"/>
                </a:solidFill>
                <a:latin typeface="Roca Two"/>
                <a:ea typeface="Roca Two"/>
                <a:cs typeface="Roca Two"/>
                <a:sym typeface="Roca Two"/>
              </a:rPr>
              <a:t>Peers &amp; Collaborators –</a:t>
            </a:r>
            <a:r>
              <a:rPr lang="en-US" sz="3099">
                <a:solidFill>
                  <a:srgbClr val="000000"/>
                </a:solidFill>
                <a:latin typeface="Roca Two"/>
                <a:ea typeface="Roca Two"/>
                <a:cs typeface="Roca Two"/>
                <a:sym typeface="Roca Two"/>
              </a:rPr>
              <a:t> Other students, developers, or teammates who might want to connect, collaborate, or get inspired by my work.</a:t>
            </a:r>
          </a:p>
          <a:p>
            <a:pPr algn="ctr">
              <a:lnSpc>
                <a:spcPts val="4339"/>
              </a:lnSpc>
            </a:pPr>
          </a:p>
          <a:p>
            <a:pPr algn="ctr">
              <a:lnSpc>
                <a:spcPts val="4339"/>
              </a:lnSpc>
            </a:pPr>
            <a:r>
              <a:rPr lang="en-US" sz="3099">
                <a:solidFill>
                  <a:srgbClr val="000000"/>
                </a:solidFill>
                <a:latin typeface="Roca Two"/>
                <a:ea typeface="Roca Two"/>
                <a:cs typeface="Roca Two"/>
                <a:sym typeface="Roca Two"/>
              </a:rPr>
              <a:t>3. </a:t>
            </a:r>
            <a:r>
              <a:rPr lang="en-US" sz="3099">
                <a:solidFill>
                  <a:srgbClr val="353EBD"/>
                </a:solidFill>
                <a:latin typeface="Roca Two"/>
                <a:ea typeface="Roca Two"/>
                <a:cs typeface="Roca Two"/>
                <a:sym typeface="Roca Two"/>
              </a:rPr>
              <a:t>Teachers &amp; Evaluators – </a:t>
            </a:r>
            <a:r>
              <a:rPr lang="en-US" sz="3099">
                <a:solidFill>
                  <a:srgbClr val="000000"/>
                </a:solidFill>
                <a:latin typeface="Roca Two"/>
                <a:ea typeface="Roca Two"/>
                <a:cs typeface="Roca Two"/>
                <a:sym typeface="Roca Two"/>
              </a:rPr>
              <a:t>Faculty members or mentors who review my projects as part of academics or assessments.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472741" y="6168154"/>
            <a:ext cx="5142068" cy="5428837"/>
          </a:xfrm>
          <a:custGeom>
            <a:avLst/>
            <a:gdLst/>
            <a:ahLst/>
            <a:cxnLst/>
            <a:rect r="r" b="b" t="t" l="l"/>
            <a:pathLst>
              <a:path h="5428837" w="5142068">
                <a:moveTo>
                  <a:pt x="5142067" y="5428837"/>
                </a:moveTo>
                <a:lnTo>
                  <a:pt x="0" y="5428837"/>
                </a:lnTo>
                <a:lnTo>
                  <a:pt x="0" y="0"/>
                </a:lnTo>
                <a:lnTo>
                  <a:pt x="5142067" y="0"/>
                </a:lnTo>
                <a:lnTo>
                  <a:pt x="5142067"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01" y="9258300"/>
            <a:ext cx="1762627" cy="1749808"/>
          </a:xfrm>
          <a:custGeom>
            <a:avLst/>
            <a:gdLst/>
            <a:ahLst/>
            <a:cxnLst/>
            <a:rect r="r" b="b" t="t" l="l"/>
            <a:pathLst>
              <a:path h="1749808" w="1762627">
                <a:moveTo>
                  <a:pt x="0" y="0"/>
                </a:moveTo>
                <a:lnTo>
                  <a:pt x="1762628" y="0"/>
                </a:lnTo>
                <a:lnTo>
                  <a:pt x="1762628"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54874" y="-874904"/>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718995" y="2547965"/>
            <a:ext cx="14850011" cy="7268953"/>
          </a:xfrm>
          <a:prstGeom prst="rect">
            <a:avLst/>
          </a:prstGeom>
        </p:spPr>
        <p:txBody>
          <a:bodyPr anchor="t" rtlCol="false" tIns="0" lIns="0" bIns="0" rIns="0">
            <a:spAutoFit/>
          </a:bodyPr>
          <a:lstStyle/>
          <a:p>
            <a:pPr algn="ctr">
              <a:lnSpc>
                <a:spcPts val="3419"/>
              </a:lnSpc>
            </a:pPr>
          </a:p>
          <a:p>
            <a:pPr algn="ctr">
              <a:lnSpc>
                <a:spcPts val="3419"/>
              </a:lnSpc>
            </a:pPr>
            <a:r>
              <a:rPr lang="en-US" sz="3108">
                <a:solidFill>
                  <a:srgbClr val="353EBD"/>
                </a:solidFill>
                <a:latin typeface="Quando"/>
                <a:ea typeface="Quando"/>
                <a:cs typeface="Quando"/>
                <a:sym typeface="Quando"/>
              </a:rPr>
              <a:t>HTML –</a:t>
            </a:r>
            <a:r>
              <a:rPr lang="en-US" sz="3108">
                <a:solidFill>
                  <a:srgbClr val="0CC0DF"/>
                </a:solidFill>
                <a:latin typeface="Quando"/>
                <a:ea typeface="Quando"/>
                <a:cs typeface="Quando"/>
                <a:sym typeface="Quando"/>
              </a:rPr>
              <a:t> For structuring the content of your portfolio (About Me, Skills, Projects, Contact).</a:t>
            </a:r>
          </a:p>
          <a:p>
            <a:pPr algn="ctr">
              <a:lnSpc>
                <a:spcPts val="3419"/>
              </a:lnSpc>
            </a:pPr>
          </a:p>
          <a:p>
            <a:pPr algn="ctr">
              <a:lnSpc>
                <a:spcPts val="3300"/>
              </a:lnSpc>
            </a:pPr>
            <a:r>
              <a:rPr lang="en-US" sz="3000">
                <a:solidFill>
                  <a:srgbClr val="353EBD"/>
                </a:solidFill>
                <a:latin typeface="Quando"/>
                <a:ea typeface="Quando"/>
                <a:cs typeface="Quando"/>
                <a:sym typeface="Quando"/>
              </a:rPr>
              <a:t>CSS –</a:t>
            </a:r>
            <a:r>
              <a:rPr lang="en-US" sz="3000">
                <a:solidFill>
                  <a:srgbClr val="0CC0DF"/>
                </a:solidFill>
                <a:latin typeface="Quando"/>
                <a:ea typeface="Quando"/>
                <a:cs typeface="Quando"/>
                <a:sym typeface="Quando"/>
              </a:rPr>
              <a:t> For styling, layout, gradients, animations, and responsive design.</a:t>
            </a:r>
          </a:p>
          <a:p>
            <a:pPr algn="ctr">
              <a:lnSpc>
                <a:spcPts val="3300"/>
              </a:lnSpc>
            </a:pPr>
          </a:p>
          <a:p>
            <a:pPr algn="ctr">
              <a:lnSpc>
                <a:spcPts val="3300"/>
              </a:lnSpc>
            </a:pPr>
            <a:r>
              <a:rPr lang="en-US" sz="3000">
                <a:solidFill>
                  <a:srgbClr val="353EBD"/>
                </a:solidFill>
                <a:latin typeface="Quando"/>
                <a:ea typeface="Quando"/>
                <a:cs typeface="Quando"/>
                <a:sym typeface="Quando"/>
              </a:rPr>
              <a:t>JavaScript (JS) –</a:t>
            </a:r>
            <a:r>
              <a:rPr lang="en-US" sz="3000">
                <a:solidFill>
                  <a:srgbClr val="0CC0DF"/>
                </a:solidFill>
                <a:latin typeface="Quando"/>
                <a:ea typeface="Quando"/>
                <a:cs typeface="Quando"/>
                <a:sym typeface="Quando"/>
              </a:rPr>
              <a:t> For interactivity:</a:t>
            </a:r>
          </a:p>
          <a:p>
            <a:pPr algn="ctr">
              <a:lnSpc>
                <a:spcPts val="3419"/>
              </a:lnSpc>
            </a:pPr>
            <a:r>
              <a:rPr lang="en-US" sz="3108">
                <a:solidFill>
                  <a:srgbClr val="0CC0DF"/>
                </a:solidFill>
                <a:latin typeface="Quando"/>
                <a:ea typeface="Quando"/>
                <a:cs typeface="Quando"/>
                <a:sym typeface="Quando"/>
              </a:rPr>
              <a:t>Animated skill progress bars</a:t>
            </a:r>
          </a:p>
          <a:p>
            <a:pPr algn="ctr">
              <a:lnSpc>
                <a:spcPts val="3419"/>
              </a:lnSpc>
            </a:pPr>
            <a:r>
              <a:rPr lang="en-US" sz="3108">
                <a:solidFill>
                  <a:srgbClr val="0CC0DF"/>
                </a:solidFill>
                <a:latin typeface="Quando"/>
                <a:ea typeface="Quando"/>
                <a:cs typeface="Quando"/>
                <a:sym typeface="Quando"/>
              </a:rPr>
              <a:t>Contact form validation</a:t>
            </a:r>
          </a:p>
          <a:p>
            <a:pPr algn="ctr">
              <a:lnSpc>
                <a:spcPts val="3419"/>
              </a:lnSpc>
            </a:pPr>
            <a:r>
              <a:rPr lang="en-US" sz="3108">
                <a:solidFill>
                  <a:srgbClr val="0CC0DF"/>
                </a:solidFill>
                <a:latin typeface="Quando"/>
                <a:ea typeface="Quando"/>
                <a:cs typeface="Quando"/>
                <a:sym typeface="Quando"/>
              </a:rPr>
              <a:t>Calculator functionality.</a:t>
            </a:r>
          </a:p>
          <a:p>
            <a:pPr algn="ctr">
              <a:lnSpc>
                <a:spcPts val="3419"/>
              </a:lnSpc>
            </a:pPr>
          </a:p>
          <a:p>
            <a:pPr algn="ctr">
              <a:lnSpc>
                <a:spcPts val="3419"/>
              </a:lnSpc>
            </a:pPr>
            <a:r>
              <a:rPr lang="en-US" sz="3108">
                <a:solidFill>
                  <a:srgbClr val="353EBD"/>
                </a:solidFill>
                <a:latin typeface="Quando"/>
                <a:ea typeface="Quando"/>
                <a:cs typeface="Quando"/>
                <a:sym typeface="Quando"/>
              </a:rPr>
              <a:t>Code Editor (MicroSoft VS Code / Notepad++) –</a:t>
            </a:r>
            <a:r>
              <a:rPr lang="en-US" sz="3108">
                <a:solidFill>
                  <a:srgbClr val="0CC0DF"/>
                </a:solidFill>
                <a:latin typeface="Quando"/>
                <a:ea typeface="Quando"/>
                <a:cs typeface="Quando"/>
                <a:sym typeface="Quando"/>
              </a:rPr>
              <a:t> For writing and testing the code.</a:t>
            </a:r>
          </a:p>
          <a:p>
            <a:pPr algn="ctr">
              <a:lnSpc>
                <a:spcPts val="3419"/>
              </a:lnSpc>
            </a:pPr>
          </a:p>
          <a:p>
            <a:pPr algn="ctr">
              <a:lnSpc>
                <a:spcPts val="3419"/>
              </a:lnSpc>
            </a:pPr>
            <a:r>
              <a:rPr lang="en-US" sz="3108">
                <a:solidFill>
                  <a:srgbClr val="353EBD"/>
                </a:solidFill>
                <a:latin typeface="Quando"/>
                <a:ea typeface="Quando"/>
                <a:cs typeface="Quando"/>
                <a:sym typeface="Quando"/>
              </a:rPr>
              <a:t>Web Browser (ZEN/MS Edge/) –</a:t>
            </a:r>
            <a:r>
              <a:rPr lang="en-US" sz="3108">
                <a:solidFill>
                  <a:srgbClr val="0CC0DF"/>
                </a:solidFill>
                <a:latin typeface="Quando"/>
                <a:ea typeface="Quando"/>
                <a:cs typeface="Quando"/>
                <a:sym typeface="Quando"/>
              </a:rPr>
              <a:t> For running and testing the portfolio.</a:t>
            </a:r>
          </a:p>
          <a:p>
            <a:pPr algn="ctr">
              <a:lnSpc>
                <a:spcPts val="3419"/>
              </a:lnSpc>
            </a:pPr>
          </a:p>
        </p:txBody>
      </p:sp>
      <p:sp>
        <p:nvSpPr>
          <p:cNvPr name="TextBox 11" id="11"/>
          <p:cNvSpPr txBox="true"/>
          <p:nvPr/>
        </p:nvSpPr>
        <p:spPr>
          <a:xfrm rot="0">
            <a:off x="2244225" y="1607245"/>
            <a:ext cx="13799549" cy="1034415"/>
          </a:xfrm>
          <a:prstGeom prst="rect">
            <a:avLst/>
          </a:prstGeom>
        </p:spPr>
        <p:txBody>
          <a:bodyPr anchor="t" rtlCol="false" tIns="0" lIns="0" bIns="0" rIns="0">
            <a:spAutoFit/>
          </a:bodyPr>
          <a:lstStyle/>
          <a:p>
            <a:pPr algn="l">
              <a:lnSpc>
                <a:spcPts val="7560"/>
              </a:lnSpc>
            </a:pPr>
            <a:r>
              <a:rPr lang="en-US" sz="8400">
                <a:solidFill>
                  <a:srgbClr val="000000"/>
                </a:solidFill>
                <a:latin typeface="Roca Two"/>
                <a:ea typeface="Roca Two"/>
                <a:cs typeface="Roca Two"/>
                <a:sym typeface="Roca Two"/>
              </a:rPr>
              <a:t>TOOLS AND TECHNIQUES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3551567" y="5143500"/>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043458" y="89500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837407" y="-61313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395251" y="3780540"/>
            <a:ext cx="11805974" cy="4735303"/>
          </a:xfrm>
          <a:prstGeom prst="rect">
            <a:avLst/>
          </a:prstGeom>
        </p:spPr>
        <p:txBody>
          <a:bodyPr anchor="t" rtlCol="false" tIns="0" lIns="0" bIns="0" rIns="0">
            <a:spAutoFit/>
          </a:bodyPr>
          <a:lstStyle/>
          <a:p>
            <a:pPr algn="ctr" marL="671119" indent="-335560" lvl="1">
              <a:lnSpc>
                <a:spcPts val="3419"/>
              </a:lnSpc>
              <a:buFont typeface="Arial"/>
              <a:buChar char="•"/>
            </a:pPr>
            <a:r>
              <a:rPr lang="en-US" sz="3108">
                <a:solidFill>
                  <a:srgbClr val="353EBD"/>
                </a:solidFill>
                <a:latin typeface="Trocchi"/>
                <a:ea typeface="Trocchi"/>
                <a:cs typeface="Trocchi"/>
                <a:sym typeface="Trocchi"/>
              </a:rPr>
              <a:t>About Me –</a:t>
            </a:r>
            <a:r>
              <a:rPr lang="en-US" sz="3108">
                <a:solidFill>
                  <a:srgbClr val="0CC0DF"/>
                </a:solidFill>
                <a:latin typeface="Trocchi"/>
                <a:ea typeface="Trocchi"/>
                <a:cs typeface="Trocchi"/>
                <a:sym typeface="Trocchi"/>
              </a:rPr>
              <a:t> A short introduction describing who am i, my passion, and career goals.</a:t>
            </a:r>
          </a:p>
          <a:p>
            <a:pPr algn="ctr" marL="671119" indent="-335560" lvl="1">
              <a:lnSpc>
                <a:spcPts val="3419"/>
              </a:lnSpc>
              <a:buFont typeface="Arial"/>
              <a:buChar char="•"/>
            </a:pPr>
            <a:r>
              <a:rPr lang="en-US" sz="3108">
                <a:solidFill>
                  <a:srgbClr val="353EBD"/>
                </a:solidFill>
                <a:latin typeface="Trocchi"/>
                <a:ea typeface="Trocchi"/>
                <a:cs typeface="Trocchi"/>
                <a:sym typeface="Trocchi"/>
              </a:rPr>
              <a:t>Skills –</a:t>
            </a:r>
            <a:r>
              <a:rPr lang="en-US" sz="3108">
                <a:solidFill>
                  <a:srgbClr val="0CC0DF"/>
                </a:solidFill>
                <a:latin typeface="Trocchi"/>
                <a:ea typeface="Trocchi"/>
                <a:cs typeface="Trocchi"/>
                <a:sym typeface="Trocchi"/>
              </a:rPr>
              <a:t> Animated progress bars showing your knowledge in Python, C++, JavaScript, and HTML &amp; CSS.</a:t>
            </a:r>
          </a:p>
          <a:p>
            <a:pPr algn="ctr" marL="671119" indent="-335560" lvl="1">
              <a:lnSpc>
                <a:spcPts val="3419"/>
              </a:lnSpc>
              <a:buFont typeface="Arial"/>
              <a:buChar char="•"/>
            </a:pPr>
            <a:r>
              <a:rPr lang="en-US" sz="3108">
                <a:solidFill>
                  <a:srgbClr val="353EBD"/>
                </a:solidFill>
                <a:latin typeface="Trocchi"/>
                <a:ea typeface="Trocchi"/>
                <a:cs typeface="Trocchi"/>
                <a:sym typeface="Trocchi"/>
              </a:rPr>
              <a:t>Projects – </a:t>
            </a:r>
            <a:r>
              <a:rPr lang="en-US" sz="3108">
                <a:solidFill>
                  <a:srgbClr val="0CC0DF"/>
                </a:solidFill>
                <a:latin typeface="Trocchi"/>
                <a:ea typeface="Trocchi"/>
                <a:cs typeface="Trocchi"/>
                <a:sym typeface="Trocchi"/>
              </a:rPr>
              <a:t>A showcase of my work, including a built-in calculator made with HTML, CSS, and JavaScript.</a:t>
            </a:r>
          </a:p>
          <a:p>
            <a:pPr algn="ctr" marL="671119" indent="-335560" lvl="1">
              <a:lnSpc>
                <a:spcPts val="3419"/>
              </a:lnSpc>
              <a:buFont typeface="Arial"/>
              <a:buChar char="•"/>
            </a:pPr>
            <a:r>
              <a:rPr lang="en-US" sz="3108">
                <a:solidFill>
                  <a:srgbClr val="353EBD"/>
                </a:solidFill>
                <a:latin typeface="Trocchi"/>
                <a:ea typeface="Trocchi"/>
                <a:cs typeface="Trocchi"/>
                <a:sym typeface="Trocchi"/>
              </a:rPr>
              <a:t>Contact Me –</a:t>
            </a:r>
            <a:r>
              <a:rPr lang="en-US" sz="3108">
                <a:solidFill>
                  <a:srgbClr val="0CC0DF"/>
                </a:solidFill>
                <a:latin typeface="Trocchi"/>
                <a:ea typeface="Trocchi"/>
                <a:cs typeface="Trocchi"/>
                <a:sym typeface="Trocchi"/>
              </a:rPr>
              <a:t> A form where visitors can reach me, with validation to ensure emails include “@”.</a:t>
            </a:r>
          </a:p>
          <a:p>
            <a:pPr algn="ctr" marL="671119" indent="-335560" lvl="1">
              <a:lnSpc>
                <a:spcPts val="3419"/>
              </a:lnSpc>
              <a:buFont typeface="Arial"/>
              <a:buChar char="•"/>
            </a:pPr>
            <a:r>
              <a:rPr lang="en-US" sz="3108">
                <a:solidFill>
                  <a:srgbClr val="353EBD"/>
                </a:solidFill>
                <a:latin typeface="Trocchi"/>
                <a:ea typeface="Trocchi"/>
                <a:cs typeface="Trocchi"/>
                <a:sym typeface="Trocchi"/>
              </a:rPr>
              <a:t>Footer –</a:t>
            </a:r>
            <a:r>
              <a:rPr lang="en-US" sz="3108">
                <a:solidFill>
                  <a:srgbClr val="0CC0DF"/>
                </a:solidFill>
                <a:latin typeface="Trocchi"/>
                <a:ea typeface="Trocchi"/>
                <a:cs typeface="Trocchi"/>
                <a:sym typeface="Trocchi"/>
              </a:rPr>
              <a:t> A simple closing note with my name and current year.</a:t>
            </a:r>
          </a:p>
          <a:p>
            <a:pPr algn="ctr">
              <a:lnSpc>
                <a:spcPts val="3419"/>
              </a:lnSpc>
            </a:pPr>
          </a:p>
        </p:txBody>
      </p:sp>
      <p:sp>
        <p:nvSpPr>
          <p:cNvPr name="TextBox 11" id="11"/>
          <p:cNvSpPr txBox="true"/>
          <p:nvPr/>
        </p:nvSpPr>
        <p:spPr>
          <a:xfrm rot="0">
            <a:off x="471377" y="2298627"/>
            <a:ext cx="17624485" cy="1021081"/>
          </a:xfrm>
          <a:prstGeom prst="rect">
            <a:avLst/>
          </a:prstGeom>
        </p:spPr>
        <p:txBody>
          <a:bodyPr anchor="t" rtlCol="false" tIns="0" lIns="0" bIns="0" rIns="0">
            <a:spAutoFit/>
          </a:bodyPr>
          <a:lstStyle/>
          <a:p>
            <a:pPr algn="l">
              <a:lnSpc>
                <a:spcPts val="7470"/>
              </a:lnSpc>
            </a:pPr>
            <a:r>
              <a:rPr lang="en-US" sz="8300">
                <a:solidFill>
                  <a:srgbClr val="000000"/>
                </a:solidFill>
                <a:latin typeface="Roca Two"/>
                <a:ea typeface="Roca Two"/>
                <a:cs typeface="Roca Two"/>
                <a:sym typeface="Roca Two"/>
              </a:rPr>
              <a:t>PORTFOLIO DESIGN AND LAYOUT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5FEFF"/>
        </a:solidFill>
      </p:bgPr>
    </p:bg>
    <p:spTree>
      <p:nvGrpSpPr>
        <p:cNvPr id="1" name=""/>
        <p:cNvGrpSpPr/>
        <p:nvPr/>
      </p:nvGrpSpPr>
      <p:grpSpPr>
        <a:xfrm>
          <a:off x="0" y="0"/>
          <a:ext cx="0" cy="0"/>
          <a:chOff x="0" y="0"/>
          <a:chExt cx="0" cy="0"/>
        </a:xfrm>
      </p:grpSpPr>
      <p:sp>
        <p:nvSpPr>
          <p:cNvPr name="Freeform 2" id="2"/>
          <p:cNvSpPr/>
          <p:nvPr/>
        </p:nvSpPr>
        <p:spPr>
          <a:xfrm flipH="true" flipV="true" rot="0">
            <a:off x="13551567" y="-694697"/>
            <a:ext cx="5673511" cy="5510397"/>
          </a:xfrm>
          <a:custGeom>
            <a:avLst/>
            <a:gdLst/>
            <a:ahLst/>
            <a:cxnLst/>
            <a:rect r="r" b="b" t="t" l="l"/>
            <a:pathLst>
              <a:path h="5510397" w="5673511">
                <a:moveTo>
                  <a:pt x="5673511" y="5510397"/>
                </a:moveTo>
                <a:lnTo>
                  <a:pt x="0" y="5510397"/>
                </a:lnTo>
                <a:lnTo>
                  <a:pt x="0" y="0"/>
                </a:lnTo>
                <a:lnTo>
                  <a:pt x="5673511" y="0"/>
                </a:lnTo>
                <a:lnTo>
                  <a:pt x="5673511"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9427" y="5332019"/>
            <a:ext cx="5673511" cy="5510397"/>
          </a:xfrm>
          <a:custGeom>
            <a:avLst/>
            <a:gdLst/>
            <a:ahLst/>
            <a:cxnLst/>
            <a:rect r="r" b="b" t="t" l="l"/>
            <a:pathLst>
              <a:path h="5510397" w="5673511">
                <a:moveTo>
                  <a:pt x="0" y="0"/>
                </a:moveTo>
                <a:lnTo>
                  <a:pt x="5673511" y="0"/>
                </a:lnTo>
                <a:lnTo>
                  <a:pt x="5673511"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907519" y="-1467265"/>
            <a:ext cx="5142068" cy="5428837"/>
          </a:xfrm>
          <a:custGeom>
            <a:avLst/>
            <a:gdLst/>
            <a:ahLst/>
            <a:cxnLst/>
            <a:rect r="r" b="b" t="t" l="l"/>
            <a:pathLst>
              <a:path h="5428837" w="5142068">
                <a:moveTo>
                  <a:pt x="0" y="0"/>
                </a:moveTo>
                <a:lnTo>
                  <a:pt x="5142068" y="0"/>
                </a:lnTo>
                <a:lnTo>
                  <a:pt x="5142068" y="5428837"/>
                </a:lnTo>
                <a:lnTo>
                  <a:pt x="0" y="54288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0">
            <a:off x="14688266" y="4988524"/>
            <a:ext cx="5142068" cy="5428837"/>
          </a:xfrm>
          <a:custGeom>
            <a:avLst/>
            <a:gdLst/>
            <a:ahLst/>
            <a:cxnLst/>
            <a:rect r="r" b="b" t="t" l="l"/>
            <a:pathLst>
              <a:path h="5428837" w="5142068">
                <a:moveTo>
                  <a:pt x="5142068" y="5428837"/>
                </a:moveTo>
                <a:lnTo>
                  <a:pt x="0" y="5428837"/>
                </a:lnTo>
                <a:lnTo>
                  <a:pt x="0" y="0"/>
                </a:lnTo>
                <a:lnTo>
                  <a:pt x="5142068" y="0"/>
                </a:lnTo>
                <a:lnTo>
                  <a:pt x="5142068" y="542883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148261" y="9412096"/>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4488066" y="-1049813"/>
            <a:ext cx="1762627" cy="1749808"/>
          </a:xfrm>
          <a:custGeom>
            <a:avLst/>
            <a:gdLst/>
            <a:ahLst/>
            <a:cxnLst/>
            <a:rect r="r" b="b" t="t" l="l"/>
            <a:pathLst>
              <a:path h="1749808" w="1762627">
                <a:moveTo>
                  <a:pt x="0" y="0"/>
                </a:moveTo>
                <a:lnTo>
                  <a:pt x="1762627" y="0"/>
                </a:lnTo>
                <a:lnTo>
                  <a:pt x="1762627" y="1749808"/>
                </a:lnTo>
                <a:lnTo>
                  <a:pt x="0" y="17498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227016" y="7278411"/>
            <a:ext cx="5673511" cy="5510397"/>
          </a:xfrm>
          <a:custGeom>
            <a:avLst/>
            <a:gdLst/>
            <a:ahLst/>
            <a:cxnLst/>
            <a:rect r="r" b="b" t="t" l="l"/>
            <a:pathLst>
              <a:path h="5510397" w="5673511">
                <a:moveTo>
                  <a:pt x="0" y="0"/>
                </a:moveTo>
                <a:lnTo>
                  <a:pt x="5673510" y="0"/>
                </a:lnTo>
                <a:lnTo>
                  <a:pt x="5673510" y="5510397"/>
                </a:lnTo>
                <a:lnTo>
                  <a:pt x="0" y="55103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true" rot="0">
            <a:off x="6885784" y="-2493431"/>
            <a:ext cx="5673511" cy="5510397"/>
          </a:xfrm>
          <a:custGeom>
            <a:avLst/>
            <a:gdLst/>
            <a:ahLst/>
            <a:cxnLst/>
            <a:rect r="r" b="b" t="t" l="l"/>
            <a:pathLst>
              <a:path h="5510397" w="5673511">
                <a:moveTo>
                  <a:pt x="5673510" y="5510397"/>
                </a:moveTo>
                <a:lnTo>
                  <a:pt x="0" y="5510397"/>
                </a:lnTo>
                <a:lnTo>
                  <a:pt x="0" y="0"/>
                </a:lnTo>
                <a:lnTo>
                  <a:pt x="5673510" y="0"/>
                </a:lnTo>
                <a:lnTo>
                  <a:pt x="5673510" y="551039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2036713" y="2089077"/>
            <a:ext cx="12795755" cy="7553433"/>
          </a:xfrm>
          <a:prstGeom prst="rect">
            <a:avLst/>
          </a:prstGeom>
        </p:spPr>
        <p:txBody>
          <a:bodyPr anchor="t" rtlCol="false" tIns="0" lIns="0" bIns="0" rIns="0">
            <a:spAutoFit/>
          </a:bodyPr>
          <a:lstStyle/>
          <a:p>
            <a:pPr algn="ctr">
              <a:lnSpc>
                <a:spcPts val="3309"/>
              </a:lnSpc>
            </a:pPr>
          </a:p>
          <a:p>
            <a:pPr algn="ctr" marL="649530" indent="-324765" lvl="1">
              <a:lnSpc>
                <a:spcPts val="3309"/>
              </a:lnSpc>
              <a:buFont typeface="Arial"/>
              <a:buChar char="•"/>
            </a:pPr>
            <a:r>
              <a:rPr lang="en-US" sz="3008">
                <a:solidFill>
                  <a:srgbClr val="353EBD"/>
                </a:solidFill>
                <a:latin typeface="Vast Shadow"/>
                <a:ea typeface="Vast Shadow"/>
                <a:cs typeface="Vast Shadow"/>
                <a:sym typeface="Vast Shadow"/>
              </a:rPr>
              <a:t>Skills Section –</a:t>
            </a:r>
            <a:r>
              <a:rPr lang="en-US" sz="3008">
                <a:solidFill>
                  <a:srgbClr val="0CC0DF"/>
                </a:solidFill>
                <a:latin typeface="Vast Shadow"/>
                <a:ea typeface="Vast Shadow"/>
                <a:cs typeface="Vast Shadow"/>
                <a:sym typeface="Vast Shadow"/>
              </a:rPr>
              <a:t> Animated skill bars that visually represent my proficiency in Python, C++, JavaScript, and HTML &amp; CSS.</a:t>
            </a:r>
          </a:p>
          <a:p>
            <a:pPr algn="ctr" marL="649530" indent="-324765" lvl="1">
              <a:lnSpc>
                <a:spcPts val="3309"/>
              </a:lnSpc>
              <a:buFont typeface="Arial"/>
              <a:buChar char="•"/>
            </a:pPr>
            <a:r>
              <a:rPr lang="en-US" sz="3008">
                <a:solidFill>
                  <a:srgbClr val="353EBD"/>
                </a:solidFill>
                <a:latin typeface="Vast Shadow"/>
                <a:ea typeface="Vast Shadow"/>
                <a:cs typeface="Vast Shadow"/>
                <a:sym typeface="Vast Shadow"/>
              </a:rPr>
              <a:t>Projects Section –</a:t>
            </a:r>
            <a:r>
              <a:rPr lang="en-US" sz="3008">
                <a:solidFill>
                  <a:srgbClr val="0CC0DF"/>
                </a:solidFill>
                <a:latin typeface="Vast Shadow"/>
                <a:ea typeface="Vast Shadow"/>
                <a:cs typeface="Vast Shadow"/>
                <a:sym typeface="Vast Shadow"/>
              </a:rPr>
              <a:t> Highlights my work, including an integrated Calculator project built with HTML, CSS, and JS.</a:t>
            </a:r>
          </a:p>
          <a:p>
            <a:pPr algn="ctr" marL="649530" indent="-324765" lvl="1">
              <a:lnSpc>
                <a:spcPts val="3309"/>
              </a:lnSpc>
              <a:buFont typeface="Arial"/>
              <a:buChar char="•"/>
            </a:pPr>
            <a:r>
              <a:rPr lang="en-US" sz="3008">
                <a:solidFill>
                  <a:srgbClr val="353EBD"/>
                </a:solidFill>
                <a:latin typeface="Vast Shadow"/>
                <a:ea typeface="Vast Shadow"/>
                <a:cs typeface="Vast Shadow"/>
                <a:sym typeface="Vast Shadow"/>
              </a:rPr>
              <a:t>Contact Form – </a:t>
            </a:r>
            <a:r>
              <a:rPr lang="en-US" sz="3008">
                <a:solidFill>
                  <a:srgbClr val="0CC0DF"/>
                </a:solidFill>
                <a:latin typeface="Vast Shadow"/>
                <a:ea typeface="Vast Shadow"/>
                <a:cs typeface="Vast Shadow"/>
                <a:sym typeface="Vast Shadow"/>
              </a:rPr>
              <a:t>A form for visitors to reach you with validation that ensures the email entered contains “@”.</a:t>
            </a:r>
          </a:p>
          <a:p>
            <a:pPr algn="ctr" marL="649530" indent="-324765" lvl="1">
              <a:lnSpc>
                <a:spcPts val="3309"/>
              </a:lnSpc>
              <a:buFont typeface="Arial"/>
              <a:buChar char="•"/>
            </a:pPr>
            <a:r>
              <a:rPr lang="en-US" sz="3008">
                <a:solidFill>
                  <a:srgbClr val="353EBD"/>
                </a:solidFill>
                <a:latin typeface="Vast Shadow"/>
                <a:ea typeface="Vast Shadow"/>
                <a:cs typeface="Vast Shadow"/>
                <a:sym typeface="Vast Shadow"/>
              </a:rPr>
              <a:t>Responsive Design –</a:t>
            </a:r>
            <a:r>
              <a:rPr lang="en-US" sz="3008">
                <a:solidFill>
                  <a:srgbClr val="0CC0DF"/>
                </a:solidFill>
                <a:latin typeface="Vast Shadow"/>
                <a:ea typeface="Vast Shadow"/>
                <a:cs typeface="Vast Shadow"/>
                <a:sym typeface="Vast Shadow"/>
              </a:rPr>
              <a:t> Works on desktops, tablets, and mobile devices.</a:t>
            </a:r>
          </a:p>
          <a:p>
            <a:pPr algn="ctr" marL="649530" indent="-324765" lvl="1">
              <a:lnSpc>
                <a:spcPts val="3309"/>
              </a:lnSpc>
              <a:buFont typeface="Arial"/>
              <a:buChar char="•"/>
            </a:pPr>
            <a:r>
              <a:rPr lang="en-US" sz="3008">
                <a:solidFill>
                  <a:srgbClr val="353EBD"/>
                </a:solidFill>
                <a:latin typeface="Vast Shadow"/>
                <a:ea typeface="Vast Shadow"/>
                <a:cs typeface="Vast Shadow"/>
                <a:sym typeface="Vast Shadow"/>
              </a:rPr>
              <a:t>Modern Styling –</a:t>
            </a:r>
            <a:r>
              <a:rPr lang="en-US" sz="3008">
                <a:solidFill>
                  <a:srgbClr val="0CC0DF"/>
                </a:solidFill>
                <a:latin typeface="Vast Shadow"/>
                <a:ea typeface="Vast Shadow"/>
                <a:cs typeface="Vast Shadow"/>
                <a:sym typeface="Vast Shadow"/>
              </a:rPr>
              <a:t> Uses a teal/dark gradient theme, hover animations, and glowing effects for interactivity.</a:t>
            </a:r>
          </a:p>
          <a:p>
            <a:pPr algn="ctr" marL="649530" indent="-324765" lvl="1">
              <a:lnSpc>
                <a:spcPts val="3309"/>
              </a:lnSpc>
              <a:buFont typeface="Arial"/>
              <a:buChar char="•"/>
            </a:pPr>
            <a:r>
              <a:rPr lang="en-US" sz="3008">
                <a:solidFill>
                  <a:srgbClr val="353EBD"/>
                </a:solidFill>
                <a:latin typeface="Vast Shadow"/>
                <a:ea typeface="Vast Shadow"/>
                <a:cs typeface="Vast Shadow"/>
                <a:sym typeface="Vast Shadow"/>
              </a:rPr>
              <a:t>Resume Download Button- </a:t>
            </a:r>
            <a:r>
              <a:rPr lang="en-US" sz="3008">
                <a:solidFill>
                  <a:srgbClr val="0CC0DF"/>
                </a:solidFill>
                <a:latin typeface="Vast Shadow"/>
                <a:ea typeface="Vast Shadow"/>
                <a:cs typeface="Vast Shadow"/>
                <a:sym typeface="Vast Shadow"/>
              </a:rPr>
              <a:t>To download my resume</a:t>
            </a:r>
          </a:p>
          <a:p>
            <a:pPr algn="ctr">
              <a:lnSpc>
                <a:spcPts val="3309"/>
              </a:lnSpc>
            </a:pPr>
          </a:p>
        </p:txBody>
      </p:sp>
      <p:sp>
        <p:nvSpPr>
          <p:cNvPr name="TextBox 11" id="11"/>
          <p:cNvSpPr txBox="true"/>
          <p:nvPr/>
        </p:nvSpPr>
        <p:spPr>
          <a:xfrm rot="0">
            <a:off x="1354637" y="1466228"/>
            <a:ext cx="16735803" cy="1000792"/>
          </a:xfrm>
          <a:prstGeom prst="rect">
            <a:avLst/>
          </a:prstGeom>
        </p:spPr>
        <p:txBody>
          <a:bodyPr anchor="t" rtlCol="false" tIns="0" lIns="0" bIns="0" rIns="0">
            <a:spAutoFit/>
          </a:bodyPr>
          <a:lstStyle/>
          <a:p>
            <a:pPr algn="l">
              <a:lnSpc>
                <a:spcPts val="7215"/>
              </a:lnSpc>
            </a:pPr>
            <a:r>
              <a:rPr lang="en-US" sz="8017">
                <a:solidFill>
                  <a:srgbClr val="000000"/>
                </a:solidFill>
                <a:latin typeface="Roca Two"/>
                <a:ea typeface="Roca Two"/>
                <a:cs typeface="Roca Two"/>
                <a:sym typeface="Roca Two"/>
              </a:rPr>
              <a:t>FEATURES AND FUNCTIONALITY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DAGygoG55Mc</dc:identifier>
  <dcterms:modified xsi:type="dcterms:W3CDTF">2011-08-01T06:04:30Z</dcterms:modified>
  <cp:revision>1</cp:revision>
  <dc:title>DiGITAL</dc:title>
</cp:coreProperties>
</file>