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552" y="2296678"/>
            <a:ext cx="16969448" cy="8871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61"/>
              </a:lnSpc>
            </a:pPr>
            <a:r>
              <a:rPr lang="en-US" sz="5329">
                <a:solidFill>
                  <a:srgbClr val="000000"/>
                </a:solidFill>
                <a:latin typeface="Canva Sans Bold"/>
              </a:rPr>
              <a:t>Intro</a:t>
            </a:r>
            <a:r>
              <a:rPr lang="en-US" sz="5329">
                <a:solidFill>
                  <a:srgbClr val="000000"/>
                </a:solidFill>
                <a:latin typeface="Canva Sans Bold"/>
              </a:rPr>
              <a:t>duction:</a:t>
            </a:r>
          </a:p>
          <a:p>
            <a:pPr algn="just">
              <a:lnSpc>
                <a:spcPts val="5996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•The challenge is to create a chatbot in Python.</a:t>
            </a:r>
          </a:p>
          <a:p>
            <a:pPr algn="just">
              <a:lnSpc>
                <a:spcPts val="5996"/>
              </a:lnSpc>
            </a:pPr>
          </a:p>
          <a:p>
            <a:pPr algn="just">
              <a:lnSpc>
                <a:spcPts val="5996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•provides exceptional customer service, answering user queries on a website or application.</a:t>
            </a:r>
          </a:p>
          <a:p>
            <a:pPr algn="just">
              <a:lnSpc>
                <a:spcPts val="5996"/>
              </a:lnSpc>
            </a:pPr>
          </a:p>
          <a:p>
            <a:pPr algn="just">
              <a:lnSpc>
                <a:spcPts val="5996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•The objective is to deliver high-quality support to users, ensuring a positive user experience and customer satisfaction. </a:t>
            </a:r>
          </a:p>
          <a:p>
            <a:pPr algn="just">
              <a:lnSpc>
                <a:spcPts val="6529"/>
              </a:lnSpc>
            </a:pPr>
            <a:r>
              <a:rPr lang="en-US" sz="4663">
                <a:solidFill>
                  <a:srgbClr val="000000"/>
                </a:solidFill>
                <a:latin typeface="Canva Sans Bold"/>
              </a:rPr>
              <a:t> </a:t>
            </a:r>
          </a:p>
          <a:p>
            <a:pPr algn="just">
              <a:lnSpc>
                <a:spcPts val="1199"/>
              </a:lnSpc>
            </a:pPr>
            <a:r>
              <a:rPr lang="en-US" sz="856">
                <a:solidFill>
                  <a:srgbClr val="000000"/>
                </a:solidFill>
                <a:latin typeface="Arimo Bold"/>
              </a:rPr>
              <a:t>•</a:t>
            </a:r>
          </a:p>
          <a:p>
            <a:pPr algn="just">
              <a:lnSpc>
                <a:spcPts val="6529"/>
              </a:lnSpc>
            </a:pPr>
          </a:p>
          <a:p>
            <a:pPr algn="just">
              <a:lnSpc>
                <a:spcPts val="652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0125" y="38100"/>
            <a:ext cx="16629534" cy="1489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65"/>
              </a:lnSpc>
            </a:pPr>
            <a:r>
              <a:rPr lang="en-US" sz="8689">
                <a:solidFill>
                  <a:srgbClr val="000000"/>
                </a:solidFill>
                <a:latin typeface="Canva Sans Bold"/>
              </a:rPr>
              <a:t>Create a chatbot in Python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57871" y="1962150"/>
            <a:ext cx="5230130" cy="7765256"/>
          </a:xfrm>
          <a:custGeom>
            <a:avLst/>
            <a:gdLst/>
            <a:ahLst/>
            <a:cxnLst/>
            <a:rect r="r" b="b" t="t" l="l"/>
            <a:pathLst>
              <a:path h="7765256" w="5230130">
                <a:moveTo>
                  <a:pt x="0" y="0"/>
                </a:moveTo>
                <a:lnTo>
                  <a:pt x="5230130" y="0"/>
                </a:lnTo>
                <a:lnTo>
                  <a:pt x="5230130" y="7765256"/>
                </a:lnTo>
                <a:lnTo>
                  <a:pt x="0" y="7765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3250" t="-5979" r="-104677" b="-7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72936" y="2819400"/>
            <a:ext cx="2369668" cy="2003446"/>
          </a:xfrm>
          <a:custGeom>
            <a:avLst/>
            <a:gdLst/>
            <a:ahLst/>
            <a:cxnLst/>
            <a:rect r="r" b="b" t="t" l="l"/>
            <a:pathLst>
              <a:path h="2003446" w="2369668">
                <a:moveTo>
                  <a:pt x="0" y="0"/>
                </a:moveTo>
                <a:lnTo>
                  <a:pt x="2369668" y="0"/>
                </a:lnTo>
                <a:lnTo>
                  <a:pt x="2369668" y="2003446"/>
                </a:lnTo>
                <a:lnTo>
                  <a:pt x="0" y="20034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43596" y="5915042"/>
            <a:ext cx="2615065" cy="1169647"/>
          </a:xfrm>
          <a:custGeom>
            <a:avLst/>
            <a:gdLst/>
            <a:ahLst/>
            <a:cxnLst/>
            <a:rect r="r" b="b" t="t" l="l"/>
            <a:pathLst>
              <a:path h="1169647" w="2615065">
                <a:moveTo>
                  <a:pt x="0" y="0"/>
                </a:moveTo>
                <a:lnTo>
                  <a:pt x="2615065" y="0"/>
                </a:lnTo>
                <a:lnTo>
                  <a:pt x="2615065" y="1169648"/>
                </a:lnTo>
                <a:lnTo>
                  <a:pt x="0" y="1169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189697" y="2113299"/>
            <a:ext cx="3271060" cy="1412202"/>
            <a:chOff x="0" y="0"/>
            <a:chExt cx="4361414" cy="18829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413445" y="491018"/>
              <a:ext cx="947969" cy="717009"/>
            </a:xfrm>
            <a:custGeom>
              <a:avLst/>
              <a:gdLst/>
              <a:ahLst/>
              <a:cxnLst/>
              <a:rect r="r" b="b" t="t" l="l"/>
              <a:pathLst>
                <a:path h="717009" w="947969">
                  <a:moveTo>
                    <a:pt x="0" y="0"/>
                  </a:moveTo>
                  <a:lnTo>
                    <a:pt x="947969" y="0"/>
                  </a:lnTo>
                  <a:lnTo>
                    <a:pt x="947969" y="717010"/>
                  </a:lnTo>
                  <a:lnTo>
                    <a:pt x="0" y="7170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10200708">
              <a:off x="74522" y="337272"/>
              <a:ext cx="3994686" cy="1208392"/>
            </a:xfrm>
            <a:custGeom>
              <a:avLst/>
              <a:gdLst/>
              <a:ahLst/>
              <a:cxnLst/>
              <a:rect r="r" b="b" t="t" l="l"/>
              <a:pathLst>
                <a:path h="1208392" w="3994686">
                  <a:moveTo>
                    <a:pt x="0" y="0"/>
                  </a:moveTo>
                  <a:lnTo>
                    <a:pt x="3994686" y="0"/>
                  </a:lnTo>
                  <a:lnTo>
                    <a:pt x="3994686" y="1208392"/>
                  </a:lnTo>
                  <a:lnTo>
                    <a:pt x="0" y="1208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56148" y="2897446"/>
            <a:ext cx="10802415" cy="3381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34"/>
              </a:lnSpc>
            </a:pPr>
            <a:r>
              <a:rPr lang="en-US" sz="4239">
                <a:solidFill>
                  <a:srgbClr val="000000"/>
                </a:solidFill>
                <a:latin typeface="Canva Sans Bold"/>
              </a:rPr>
              <a:t>scope:</a:t>
            </a:r>
          </a:p>
          <a:p>
            <a:pPr>
              <a:lnSpc>
                <a:spcPts val="3834"/>
              </a:lnSpc>
            </a:pPr>
            <a:r>
              <a:rPr lang="en-US" sz="2739">
                <a:solidFill>
                  <a:srgbClr val="000000"/>
                </a:solidFill>
                <a:latin typeface="Canva Sans Bold"/>
              </a:rPr>
              <a:t>Chatbots are hot software in the enterprise, but to maintain longevity and relevance, developers need to take a look at the barriers to entry, interface options and NLP issues.</a:t>
            </a:r>
          </a:p>
          <a:p>
            <a:pPr>
              <a:lnSpc>
                <a:spcPts val="9765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435614">
            <a:off x="9012247" y="7910489"/>
            <a:ext cx="4135908" cy="1132205"/>
          </a:xfrm>
          <a:custGeom>
            <a:avLst/>
            <a:gdLst/>
            <a:ahLst/>
            <a:cxnLst/>
            <a:rect r="r" b="b" t="t" l="l"/>
            <a:pathLst>
              <a:path h="1132205" w="4135908">
                <a:moveTo>
                  <a:pt x="0" y="0"/>
                </a:moveTo>
                <a:lnTo>
                  <a:pt x="4135908" y="0"/>
                </a:lnTo>
                <a:lnTo>
                  <a:pt x="4135908" y="1132205"/>
                </a:lnTo>
                <a:lnTo>
                  <a:pt x="0" y="11322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3360170" y="360021"/>
            <a:ext cx="11605760" cy="9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0"/>
              </a:lnSpc>
            </a:pPr>
            <a:r>
              <a:rPr lang="en-US" sz="5514">
                <a:solidFill>
                  <a:srgbClr val="000000"/>
                </a:solidFill>
                <a:latin typeface="Canva Sans Bold"/>
              </a:rPr>
              <a:t>Functionality and User interface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08991" y="3187076"/>
            <a:ext cx="19356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Hello!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10008" y="6138510"/>
            <a:ext cx="1921168" cy="70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6"/>
              </a:lnSpc>
            </a:pPr>
            <a:r>
              <a:rPr lang="en-US" sz="2068">
                <a:solidFill>
                  <a:srgbClr val="000000"/>
                </a:solidFill>
                <a:latin typeface="Canva Sans Bold"/>
              </a:rPr>
              <a:t>Hello!welcome</a:t>
            </a:r>
          </a:p>
          <a:p>
            <a:pPr algn="ctr">
              <a:lnSpc>
                <a:spcPts val="2896"/>
              </a:lnSpc>
            </a:pPr>
            <a:r>
              <a:rPr lang="en-US" sz="2068">
                <a:solidFill>
                  <a:srgbClr val="000000"/>
                </a:solidFill>
                <a:latin typeface="Canva Sans Bold"/>
              </a:rPr>
              <a:t> to chatbot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92373" y="8370565"/>
            <a:ext cx="1532575" cy="52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</a:pPr>
            <a:r>
              <a:rPr lang="en-US" sz="3059">
                <a:solidFill>
                  <a:srgbClr val="000000"/>
                </a:solidFill>
                <a:latin typeface="Canva Sans Bold"/>
              </a:rPr>
              <a:t>NOTE!!..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5275" y="5520069"/>
            <a:ext cx="8104882" cy="3862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</a:rPr>
              <a:t>providing guidance:</a:t>
            </a:r>
          </a:p>
          <a:p>
            <a:pPr algn="ctr" marL="755769" indent="-377884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use open menu to view scope for chatbot.</a:t>
            </a:r>
          </a:p>
          <a:p>
            <a:pPr algn="ctr" marL="755769" indent="-377884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press note icon to view our guidance</a:t>
            </a:r>
          </a:p>
          <a:p>
            <a:pPr algn="ctr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21628" y="1970126"/>
            <a:ext cx="4248884" cy="6811092"/>
          </a:xfrm>
          <a:custGeom>
            <a:avLst/>
            <a:gdLst/>
            <a:ahLst/>
            <a:cxnLst/>
            <a:rect r="r" b="b" t="t" l="l"/>
            <a:pathLst>
              <a:path h="6811092" w="4248884">
                <a:moveTo>
                  <a:pt x="0" y="0"/>
                </a:moveTo>
                <a:lnTo>
                  <a:pt x="4248884" y="0"/>
                </a:lnTo>
                <a:lnTo>
                  <a:pt x="4248884" y="6811092"/>
                </a:lnTo>
                <a:lnTo>
                  <a:pt x="0" y="681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8249" t="-5691" r="-117196" b="-831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2785" y="2142684"/>
            <a:ext cx="12528844" cy="70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 Bold"/>
              </a:rPr>
              <a:t>Use the selected platform and the NLP techniques to implement the chatbot. ...</a:t>
            </a:r>
          </a:p>
          <a:p>
            <a:pPr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 Bold"/>
              </a:rPr>
              <a:t>JSON: It is possible to utilize it to work with JSON data.</a:t>
            </a:r>
          </a:p>
          <a:p>
            <a:pPr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 Bold"/>
              </a:rPr>
              <a:t>String: Provides access to several potentially valuable constants.</a:t>
            </a:r>
          </a:p>
          <a:p>
            <a:pPr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 Bold"/>
              </a:rPr>
              <a:t>Random: For various distributions, this module implements pseudo-random number generators.</a:t>
            </a:r>
          </a:p>
          <a:p>
            <a:pPr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 Bold"/>
              </a:rPr>
              <a:t>WordNetLemmatizer: It can lemmatize.</a:t>
            </a:r>
          </a:p>
          <a:p>
            <a:pPr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 Bold"/>
              </a:rPr>
              <a:t>Tensorflow: A multidimensional array of elements is represented by this symbol.</a:t>
            </a:r>
          </a:p>
          <a:p>
            <a:pPr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 Bold"/>
              </a:rPr>
              <a:t>Sequential: Sequential groups a linear stack of layers into a tf.keras.Model.</a:t>
            </a:r>
          </a:p>
          <a:p>
            <a:pPr marL="21595" indent="-10798" lvl="1">
              <a:lnSpc>
                <a:spcPts val="140"/>
              </a:lnSpc>
              <a:buFont typeface="Arial"/>
              <a:buChar char="•"/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96589"/>
            <a:ext cx="10021044" cy="77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Canva Sans Bold"/>
              </a:rPr>
              <a:t>Natural Language Processing(NLP):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5454" y="1991404"/>
            <a:ext cx="4147453" cy="6680472"/>
          </a:xfrm>
          <a:custGeom>
            <a:avLst/>
            <a:gdLst/>
            <a:ahLst/>
            <a:cxnLst/>
            <a:rect r="r" b="b" t="t" l="l"/>
            <a:pathLst>
              <a:path h="6680472" w="4147453">
                <a:moveTo>
                  <a:pt x="0" y="0"/>
                </a:moveTo>
                <a:lnTo>
                  <a:pt x="4147453" y="0"/>
                </a:lnTo>
                <a:lnTo>
                  <a:pt x="4147453" y="6680473"/>
                </a:lnTo>
                <a:lnTo>
                  <a:pt x="0" y="668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276" t="-3310" r="-108182" b="-472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8950" y="514985"/>
            <a:ext cx="3985171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0000"/>
                </a:solidFill>
                <a:latin typeface="Canva Sans Bold"/>
              </a:rPr>
              <a:t>Responses: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8724" y="2075037"/>
            <a:ext cx="13136730" cy="732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611" indent="-539805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In this chatbot will offer friendly user interface and give quick reply for any type basic questions.</a:t>
            </a:r>
          </a:p>
          <a:p>
            <a:pPr marL="1036432" indent="-518216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It gives more accurate answers to all questions.</a:t>
            </a:r>
          </a:p>
          <a:p>
            <a:pPr marL="1036432" indent="-518216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It also given suggestions for your requirements.</a:t>
            </a:r>
          </a:p>
          <a:p>
            <a:pPr marL="1036432" indent="-518216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 Bold"/>
              </a:rPr>
              <a:t>Its work ! Look like assistance.</a:t>
            </a:r>
          </a:p>
          <a:p>
            <a:pPr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08931" y="1603687"/>
            <a:ext cx="4150369" cy="6721726"/>
          </a:xfrm>
          <a:custGeom>
            <a:avLst/>
            <a:gdLst/>
            <a:ahLst/>
            <a:cxnLst/>
            <a:rect r="r" b="b" t="t" l="l"/>
            <a:pathLst>
              <a:path h="6721726" w="4150369">
                <a:moveTo>
                  <a:pt x="0" y="0"/>
                </a:moveTo>
                <a:lnTo>
                  <a:pt x="4150369" y="0"/>
                </a:lnTo>
                <a:lnTo>
                  <a:pt x="4150369" y="6721726"/>
                </a:lnTo>
                <a:lnTo>
                  <a:pt x="0" y="6721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521" t="-5223" r="-113370" b="-52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5461" y="310838"/>
            <a:ext cx="555307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 Bold"/>
              </a:rPr>
              <a:t>Integration: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5461" y="1978264"/>
            <a:ext cx="11505727" cy="158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93143" indent="-496571" lvl="1">
              <a:lnSpc>
                <a:spcPts val="6440"/>
              </a:lnSpc>
              <a:buFont typeface="Arial"/>
              <a:buChar char="•"/>
            </a:pPr>
            <a:r>
              <a:rPr lang="en-US" sz="4600">
                <a:solidFill>
                  <a:srgbClr val="000000"/>
                </a:solidFill>
                <a:latin typeface="Canva Sans Bold"/>
              </a:rPr>
              <a:t>This chatbot will support both websites and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7994" y="3909299"/>
            <a:ext cx="10650473" cy="105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Canva Sans Bold"/>
              </a:rPr>
              <a:t>Testing and improvement: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7994" y="5500298"/>
            <a:ext cx="11187900" cy="282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65858" indent="-582929" lvl="1">
              <a:lnSpc>
                <a:spcPts val="7559"/>
              </a:lnSpc>
              <a:buFont typeface="Arial"/>
              <a:buChar char="•"/>
            </a:pPr>
            <a:r>
              <a:rPr lang="en-US" sz="5399">
                <a:solidFill>
                  <a:srgbClr val="000000"/>
                </a:solidFill>
                <a:latin typeface="Canva Sans Bold"/>
              </a:rPr>
              <a:t>It will check at all time and automatically updated model chatbot.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99988" y="2057202"/>
            <a:ext cx="3859312" cy="6662091"/>
          </a:xfrm>
          <a:custGeom>
            <a:avLst/>
            <a:gdLst/>
            <a:ahLst/>
            <a:cxnLst/>
            <a:rect r="r" b="b" t="t" l="l"/>
            <a:pathLst>
              <a:path h="6662091" w="3859312">
                <a:moveTo>
                  <a:pt x="0" y="0"/>
                </a:moveTo>
                <a:lnTo>
                  <a:pt x="3859312" y="0"/>
                </a:lnTo>
                <a:lnTo>
                  <a:pt x="3859312" y="6662092"/>
                </a:lnTo>
                <a:lnTo>
                  <a:pt x="0" y="6662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708" t="-895" r="-11202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4637" y="1170425"/>
            <a:ext cx="5661571" cy="159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9300">
                <a:solidFill>
                  <a:srgbClr val="000000"/>
                </a:solidFill>
                <a:latin typeface="Canva Sans Bold"/>
              </a:rPr>
              <a:t>Outcome: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7890" y="3748273"/>
            <a:ext cx="12130850" cy="540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01090" indent="-550545" lvl="1">
              <a:lnSpc>
                <a:spcPts val="7139"/>
              </a:lnSpc>
              <a:buFont typeface="Arial"/>
              <a:buChar char="•"/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It provide best customer question clarifications .</a:t>
            </a:r>
          </a:p>
          <a:p>
            <a:pPr marL="1101090" indent="-550545" lvl="1">
              <a:lnSpc>
                <a:spcPts val="7139"/>
              </a:lnSpc>
              <a:buFont typeface="Arial"/>
              <a:buChar char="•"/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It look like friendly user interface.</a:t>
            </a:r>
          </a:p>
          <a:p>
            <a:pPr marL="1101090" indent="-550545" lvl="1">
              <a:lnSpc>
                <a:spcPts val="7139"/>
              </a:lnSpc>
              <a:buFont typeface="Arial"/>
              <a:buChar char="•"/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It also given suggestion and guidence.</a:t>
            </a:r>
          </a:p>
          <a:p>
            <a:pPr>
              <a:lnSpc>
                <a:spcPts val="713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DAFwScXry28</dc:identifier>
  <dcterms:modified xsi:type="dcterms:W3CDTF">2011-08-01T06:04:30Z</dcterms:modified>
  <cp:revision>1</cp:revision>
  <dc:title>AI_phase1</dc:title>
</cp:coreProperties>
</file>