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streamlit.io" TargetMode="External" Type="http://schemas.openxmlformats.org/officeDocument/2006/relationships/hyperlink"/><Relationship Id="rId3" Target="https://pandas.pydata.org/docs/" TargetMode="External" Type="http://schemas.openxmlformats.org/officeDocument/2006/relationships/hyperlink"/><Relationship Id="rId4" Target="https://numpy.org/doc/stable/" TargetMode="External" Type="http://schemas.openxmlformats.org/officeDocument/2006/relationships/hyperlink"/><Relationship Id="rId5" Target="https://plotly.com/python/plotly-express/" TargetMode="External" Type="http://schemas.openxmlformats.org/officeDocument/2006/relationships/hyperlink"/><Relationship Id="rId6" Target="https://beta.openai.com/docs/" TargetMode="External" Type="http://schemas.openxmlformats.org/officeDocument/2006/relationships/hyperlink"/><Relationship Id="rId7" Target="../media/image13.png" Type="http://schemas.openxmlformats.org/officeDocument/2006/relationships/image"/><Relationship Id="rId8"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85143" y="5705181"/>
            <a:ext cx="3517713" cy="581185"/>
            <a:chOff x="0" y="0"/>
            <a:chExt cx="735357" cy="121493"/>
          </a:xfrm>
        </p:grpSpPr>
        <p:sp>
          <p:nvSpPr>
            <p:cNvPr name="Freeform 3" id="3"/>
            <p:cNvSpPr/>
            <p:nvPr/>
          </p:nvSpPr>
          <p:spPr>
            <a:xfrm flipH="false" flipV="false" rot="0">
              <a:off x="0" y="0"/>
              <a:ext cx="735357" cy="121493"/>
            </a:xfrm>
            <a:custGeom>
              <a:avLst/>
              <a:gdLst/>
              <a:ahLst/>
              <a:cxnLst/>
              <a:rect r="r" b="b" t="t" l="l"/>
              <a:pathLst>
                <a:path h="121493" w="735357">
                  <a:moveTo>
                    <a:pt x="60747" y="0"/>
                  </a:moveTo>
                  <a:lnTo>
                    <a:pt x="674611" y="0"/>
                  </a:lnTo>
                  <a:cubicBezTo>
                    <a:pt x="690722" y="0"/>
                    <a:pt x="706173" y="6400"/>
                    <a:pt x="717565" y="17792"/>
                  </a:cubicBezTo>
                  <a:cubicBezTo>
                    <a:pt x="728957" y="29185"/>
                    <a:pt x="735357" y="44636"/>
                    <a:pt x="735357" y="60747"/>
                  </a:cubicBezTo>
                  <a:lnTo>
                    <a:pt x="735357" y="60747"/>
                  </a:lnTo>
                  <a:cubicBezTo>
                    <a:pt x="735357" y="76858"/>
                    <a:pt x="728957" y="92309"/>
                    <a:pt x="717565" y="103701"/>
                  </a:cubicBezTo>
                  <a:cubicBezTo>
                    <a:pt x="706173" y="115093"/>
                    <a:pt x="690722" y="121493"/>
                    <a:pt x="674611" y="121493"/>
                  </a:cubicBezTo>
                  <a:lnTo>
                    <a:pt x="60747" y="121493"/>
                  </a:lnTo>
                  <a:cubicBezTo>
                    <a:pt x="44636" y="121493"/>
                    <a:pt x="29185" y="115093"/>
                    <a:pt x="17792" y="103701"/>
                  </a:cubicBezTo>
                  <a:cubicBezTo>
                    <a:pt x="6400" y="92309"/>
                    <a:pt x="0" y="76858"/>
                    <a:pt x="0" y="60747"/>
                  </a:cubicBezTo>
                  <a:lnTo>
                    <a:pt x="0" y="60747"/>
                  </a:lnTo>
                  <a:cubicBezTo>
                    <a:pt x="0" y="44636"/>
                    <a:pt x="6400" y="29185"/>
                    <a:pt x="17792" y="17792"/>
                  </a:cubicBezTo>
                  <a:cubicBezTo>
                    <a:pt x="29185" y="6400"/>
                    <a:pt x="44636" y="0"/>
                    <a:pt x="60747" y="0"/>
                  </a:cubicBezTo>
                  <a:close/>
                </a:path>
              </a:pathLst>
            </a:custGeom>
            <a:solidFill>
              <a:srgbClr val="3AB85C"/>
            </a:solidFill>
          </p:spPr>
        </p:sp>
        <p:sp>
          <p:nvSpPr>
            <p:cNvPr name="TextBox 4" id="4"/>
            <p:cNvSpPr txBox="true"/>
            <p:nvPr/>
          </p:nvSpPr>
          <p:spPr>
            <a:xfrm>
              <a:off x="0" y="-57150"/>
              <a:ext cx="735357" cy="178643"/>
            </a:xfrm>
            <a:prstGeom prst="rect">
              <a:avLst/>
            </a:prstGeom>
          </p:spPr>
          <p:txBody>
            <a:bodyPr anchor="ctr" rtlCol="false" tIns="50800" lIns="50800" bIns="50800" rIns="50800"/>
            <a:lstStyle/>
            <a:p>
              <a:pPr algn="ctr">
                <a:lnSpc>
                  <a:spcPts val="2700"/>
                </a:lnSpc>
              </a:pPr>
              <a:r>
                <a:rPr lang="en-US" sz="1800" spc="163">
                  <a:solidFill>
                    <a:srgbClr val="FFFFFF"/>
                  </a:solidFill>
                  <a:latin typeface="Arial Unicode"/>
                </a:rPr>
                <a:t>PRESENTED BY:</a:t>
              </a:r>
            </a:p>
          </p:txBody>
        </p:sp>
      </p:grpSp>
      <p:sp>
        <p:nvSpPr>
          <p:cNvPr name="TextBox 5" id="5"/>
          <p:cNvSpPr txBox="true"/>
          <p:nvPr/>
        </p:nvSpPr>
        <p:spPr>
          <a:xfrm rot="0">
            <a:off x="5147516" y="6529103"/>
            <a:ext cx="7992968" cy="610408"/>
          </a:xfrm>
          <a:prstGeom prst="rect">
            <a:avLst/>
          </a:prstGeom>
        </p:spPr>
        <p:txBody>
          <a:bodyPr anchor="t" rtlCol="false" tIns="0" lIns="0" bIns="0" rIns="0">
            <a:spAutoFit/>
          </a:bodyPr>
          <a:lstStyle/>
          <a:p>
            <a:pPr algn="ctr">
              <a:lnSpc>
                <a:spcPts val="5045"/>
              </a:lnSpc>
            </a:pPr>
            <a:r>
              <a:rPr lang="en-US" sz="3153">
                <a:solidFill>
                  <a:srgbClr val="000000"/>
                </a:solidFill>
                <a:latin typeface="Yeseva One"/>
              </a:rPr>
              <a:t>HARI HARAN. A</a:t>
            </a:r>
          </a:p>
        </p:txBody>
      </p:sp>
      <p:sp>
        <p:nvSpPr>
          <p:cNvPr name="Freeform 6" id="6"/>
          <p:cNvSpPr/>
          <p:nvPr/>
        </p:nvSpPr>
        <p:spPr>
          <a:xfrm flipH="false" flipV="false" rot="0">
            <a:off x="0" y="1704547"/>
            <a:ext cx="3074079" cy="8582453"/>
          </a:xfrm>
          <a:custGeom>
            <a:avLst/>
            <a:gdLst/>
            <a:ahLst/>
            <a:cxnLst/>
            <a:rect r="r" b="b" t="t" l="l"/>
            <a:pathLst>
              <a:path h="8582453" w="3074079">
                <a:moveTo>
                  <a:pt x="0" y="0"/>
                </a:moveTo>
                <a:lnTo>
                  <a:pt x="3074079" y="0"/>
                </a:lnTo>
                <a:lnTo>
                  <a:pt x="3074079" y="8582453"/>
                </a:lnTo>
                <a:lnTo>
                  <a:pt x="0" y="85824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3064776" y="4483418"/>
            <a:ext cx="5223224" cy="5803582"/>
          </a:xfrm>
          <a:custGeom>
            <a:avLst/>
            <a:gdLst/>
            <a:ahLst/>
            <a:cxnLst/>
            <a:rect r="r" b="b" t="t" l="l"/>
            <a:pathLst>
              <a:path h="5803582" w="5223224">
                <a:moveTo>
                  <a:pt x="5223224" y="0"/>
                </a:moveTo>
                <a:lnTo>
                  <a:pt x="0" y="0"/>
                </a:lnTo>
                <a:lnTo>
                  <a:pt x="0" y="5803582"/>
                </a:lnTo>
                <a:lnTo>
                  <a:pt x="5223224" y="5803582"/>
                </a:lnTo>
                <a:lnTo>
                  <a:pt x="52232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925417" y="2256709"/>
            <a:ext cx="10437166" cy="2709047"/>
          </a:xfrm>
          <a:prstGeom prst="rect">
            <a:avLst/>
          </a:prstGeom>
        </p:spPr>
        <p:txBody>
          <a:bodyPr anchor="t" rtlCol="false" tIns="0" lIns="0" bIns="0" rIns="0">
            <a:spAutoFit/>
          </a:bodyPr>
          <a:lstStyle/>
          <a:p>
            <a:pPr algn="ctr">
              <a:lnSpc>
                <a:spcPts val="10661"/>
              </a:lnSpc>
            </a:pPr>
            <a:r>
              <a:rPr lang="en-US" sz="8598">
                <a:solidFill>
                  <a:srgbClr val="000000"/>
                </a:solidFill>
                <a:latin typeface="Yeseva One"/>
              </a:rPr>
              <a:t>MUTUAL FUND DATA ANALYSIS 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65428" y="1028700"/>
            <a:ext cx="8757145" cy="1110166"/>
            <a:chOff x="0" y="0"/>
            <a:chExt cx="1830630" cy="232074"/>
          </a:xfrm>
        </p:grpSpPr>
        <p:sp>
          <p:nvSpPr>
            <p:cNvPr name="Freeform 3" id="3"/>
            <p:cNvSpPr/>
            <p:nvPr/>
          </p:nvSpPr>
          <p:spPr>
            <a:xfrm flipH="false" flipV="false" rot="0">
              <a:off x="0" y="0"/>
              <a:ext cx="1830630" cy="232074"/>
            </a:xfrm>
            <a:custGeom>
              <a:avLst/>
              <a:gdLst/>
              <a:ahLst/>
              <a:cxnLst/>
              <a:rect r="r" b="b" t="t" l="l"/>
              <a:pathLst>
                <a:path h="232074" w="1830630">
                  <a:moveTo>
                    <a:pt x="83102" y="0"/>
                  </a:moveTo>
                  <a:lnTo>
                    <a:pt x="1747527" y="0"/>
                  </a:lnTo>
                  <a:cubicBezTo>
                    <a:pt x="1769567" y="0"/>
                    <a:pt x="1790705" y="8755"/>
                    <a:pt x="1806289" y="24340"/>
                  </a:cubicBezTo>
                  <a:cubicBezTo>
                    <a:pt x="1821874" y="39925"/>
                    <a:pt x="1830630" y="61062"/>
                    <a:pt x="1830630" y="83102"/>
                  </a:cubicBezTo>
                  <a:lnTo>
                    <a:pt x="1830630" y="148971"/>
                  </a:lnTo>
                  <a:cubicBezTo>
                    <a:pt x="1830630" y="171011"/>
                    <a:pt x="1821874" y="192149"/>
                    <a:pt x="1806289" y="207734"/>
                  </a:cubicBezTo>
                  <a:cubicBezTo>
                    <a:pt x="1790705" y="223318"/>
                    <a:pt x="1769567" y="232074"/>
                    <a:pt x="1747527" y="232074"/>
                  </a:cubicBezTo>
                  <a:lnTo>
                    <a:pt x="83102" y="232074"/>
                  </a:lnTo>
                  <a:cubicBezTo>
                    <a:pt x="61062" y="232074"/>
                    <a:pt x="39925" y="223318"/>
                    <a:pt x="24340" y="207734"/>
                  </a:cubicBezTo>
                  <a:cubicBezTo>
                    <a:pt x="8755" y="192149"/>
                    <a:pt x="0" y="171011"/>
                    <a:pt x="0" y="148971"/>
                  </a:cubicBezTo>
                  <a:lnTo>
                    <a:pt x="0" y="83102"/>
                  </a:lnTo>
                  <a:cubicBezTo>
                    <a:pt x="0" y="61062"/>
                    <a:pt x="8755" y="39925"/>
                    <a:pt x="24340" y="24340"/>
                  </a:cubicBezTo>
                  <a:cubicBezTo>
                    <a:pt x="39925" y="8755"/>
                    <a:pt x="61062" y="0"/>
                    <a:pt x="83102" y="0"/>
                  </a:cubicBezTo>
                  <a:close/>
                </a:path>
              </a:pathLst>
            </a:custGeom>
            <a:solidFill>
              <a:srgbClr val="35A1F4"/>
            </a:solidFill>
          </p:spPr>
        </p:sp>
        <p:sp>
          <p:nvSpPr>
            <p:cNvPr name="TextBox 4" id="4"/>
            <p:cNvSpPr txBox="true"/>
            <p:nvPr/>
          </p:nvSpPr>
          <p:spPr>
            <a:xfrm>
              <a:off x="0" y="-114300"/>
              <a:ext cx="1830630" cy="34637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Conclusion</a:t>
              </a:r>
            </a:p>
          </p:txBody>
        </p:sp>
      </p:grpSp>
      <p:sp>
        <p:nvSpPr>
          <p:cNvPr name="TextBox 5" id="5"/>
          <p:cNvSpPr txBox="true"/>
          <p:nvPr/>
        </p:nvSpPr>
        <p:spPr>
          <a:xfrm rot="0">
            <a:off x="1786900" y="2666002"/>
            <a:ext cx="11568433" cy="6900293"/>
          </a:xfrm>
          <a:prstGeom prst="rect">
            <a:avLst/>
          </a:prstGeom>
        </p:spPr>
        <p:txBody>
          <a:bodyPr anchor="t" rtlCol="false" tIns="0" lIns="0" bIns="0" rIns="0">
            <a:spAutoFit/>
          </a:bodyPr>
          <a:lstStyle/>
          <a:p>
            <a:pPr algn="just">
              <a:lnSpc>
                <a:spcPts val="4592"/>
              </a:lnSpc>
            </a:pPr>
            <a:r>
              <a:rPr lang="en-US" sz="3001" spc="-60">
                <a:solidFill>
                  <a:srgbClr val="4B0082"/>
                </a:solidFill>
                <a:latin typeface="League Spartan Semi-Bold"/>
              </a:rPr>
              <a:t>Achievements</a:t>
            </a:r>
            <a:r>
              <a:rPr lang="en-US" sz="3001" spc="-60">
                <a:solidFill>
                  <a:srgbClr val="4B0082"/>
                </a:solidFill>
                <a:latin typeface="League Spartan"/>
              </a:rPr>
              <a:t>: </a:t>
            </a:r>
          </a:p>
          <a:p>
            <a:pPr algn="just">
              <a:lnSpc>
                <a:spcPts val="4592"/>
              </a:lnSpc>
            </a:pPr>
            <a:r>
              <a:rPr lang="en-US" sz="3001" spc="-60">
                <a:solidFill>
                  <a:srgbClr val="000000"/>
                </a:solidFill>
                <a:latin typeface="League Spartan"/>
              </a:rPr>
              <a:t>Reflect on the accomplishments of the project, including the development of a user-friendly mutual fund data analysis platform, integration of advanced analytical techniques, and successful deployment.</a:t>
            </a:r>
          </a:p>
          <a:p>
            <a:pPr algn="just">
              <a:lnSpc>
                <a:spcPts val="4592"/>
              </a:lnSpc>
            </a:pPr>
          </a:p>
          <a:p>
            <a:pPr algn="just">
              <a:lnSpc>
                <a:spcPts val="4592"/>
              </a:lnSpc>
            </a:pPr>
            <a:r>
              <a:rPr lang="en-US" sz="3001" spc="-60">
                <a:solidFill>
                  <a:srgbClr val="4B0082"/>
                </a:solidFill>
                <a:latin typeface="League Spartan Semi-Bold"/>
              </a:rPr>
              <a:t>Future Directions</a:t>
            </a:r>
            <a:r>
              <a:rPr lang="en-US" sz="3001" spc="-60">
                <a:solidFill>
                  <a:srgbClr val="000000"/>
                </a:solidFill>
                <a:latin typeface="League Spartan"/>
              </a:rPr>
              <a:t>: </a:t>
            </a:r>
          </a:p>
          <a:p>
            <a:pPr algn="just">
              <a:lnSpc>
                <a:spcPts val="4592"/>
              </a:lnSpc>
            </a:pPr>
            <a:r>
              <a:rPr lang="en-US" sz="3001" spc="-60">
                <a:solidFill>
                  <a:srgbClr val="000000"/>
                </a:solidFill>
                <a:latin typeface="League Spartan"/>
              </a:rPr>
              <a:t>Outline potential areas for future development and improvement, such as enhancing AI capabilities, adding new features, expanding dataset compatibility, and incorporating user feedback for continuous refinement.</a:t>
            </a:r>
          </a:p>
          <a:p>
            <a:pPr algn="just">
              <a:lnSpc>
                <a:spcPts val="4592"/>
              </a:lnSpc>
            </a:pPr>
          </a:p>
        </p:txBody>
      </p:sp>
      <p:sp>
        <p:nvSpPr>
          <p:cNvPr name="Freeform 6" id="6"/>
          <p:cNvSpPr/>
          <p:nvPr/>
        </p:nvSpPr>
        <p:spPr>
          <a:xfrm flipH="false" flipV="false" rot="0">
            <a:off x="13211573" y="5173383"/>
            <a:ext cx="5076427" cy="5113617"/>
          </a:xfrm>
          <a:custGeom>
            <a:avLst/>
            <a:gdLst/>
            <a:ahLst/>
            <a:cxnLst/>
            <a:rect r="r" b="b" t="t" l="l"/>
            <a:pathLst>
              <a:path h="5113617" w="5076427">
                <a:moveTo>
                  <a:pt x="0" y="0"/>
                </a:moveTo>
                <a:lnTo>
                  <a:pt x="5076427" y="0"/>
                </a:lnTo>
                <a:lnTo>
                  <a:pt x="5076427" y="5113617"/>
                </a:lnTo>
                <a:lnTo>
                  <a:pt x="0" y="5113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52877" y="816383"/>
            <a:ext cx="7382246" cy="1082041"/>
            <a:chOff x="0" y="0"/>
            <a:chExt cx="1543215" cy="226194"/>
          </a:xfrm>
        </p:grpSpPr>
        <p:sp>
          <p:nvSpPr>
            <p:cNvPr name="Freeform 3" id="3"/>
            <p:cNvSpPr/>
            <p:nvPr/>
          </p:nvSpPr>
          <p:spPr>
            <a:xfrm flipH="false" flipV="false" rot="0">
              <a:off x="0" y="0"/>
              <a:ext cx="1543215" cy="226194"/>
            </a:xfrm>
            <a:custGeom>
              <a:avLst/>
              <a:gdLst/>
              <a:ahLst/>
              <a:cxnLst/>
              <a:rect r="r" b="b" t="t" l="l"/>
              <a:pathLst>
                <a:path h="226194" w="1543215">
                  <a:moveTo>
                    <a:pt x="98580" y="0"/>
                  </a:moveTo>
                  <a:lnTo>
                    <a:pt x="1444635" y="0"/>
                  </a:lnTo>
                  <a:cubicBezTo>
                    <a:pt x="1470780" y="0"/>
                    <a:pt x="1495854" y="10386"/>
                    <a:pt x="1514342" y="28873"/>
                  </a:cubicBezTo>
                  <a:cubicBezTo>
                    <a:pt x="1532829" y="47361"/>
                    <a:pt x="1543215" y="72435"/>
                    <a:pt x="1543215" y="98580"/>
                  </a:cubicBezTo>
                  <a:lnTo>
                    <a:pt x="1543215" y="127614"/>
                  </a:lnTo>
                  <a:cubicBezTo>
                    <a:pt x="1543215" y="182059"/>
                    <a:pt x="1499079" y="226194"/>
                    <a:pt x="1444635" y="226194"/>
                  </a:cubicBezTo>
                  <a:lnTo>
                    <a:pt x="98580" y="226194"/>
                  </a:lnTo>
                  <a:cubicBezTo>
                    <a:pt x="72435" y="226194"/>
                    <a:pt x="47361" y="215808"/>
                    <a:pt x="28873" y="197321"/>
                  </a:cubicBezTo>
                  <a:cubicBezTo>
                    <a:pt x="10386" y="178834"/>
                    <a:pt x="0" y="153759"/>
                    <a:pt x="0" y="127614"/>
                  </a:cubicBezTo>
                  <a:lnTo>
                    <a:pt x="0" y="98580"/>
                  </a:lnTo>
                  <a:cubicBezTo>
                    <a:pt x="0" y="72435"/>
                    <a:pt x="10386" y="47361"/>
                    <a:pt x="28873" y="28873"/>
                  </a:cubicBezTo>
                  <a:cubicBezTo>
                    <a:pt x="47361" y="10386"/>
                    <a:pt x="72435" y="0"/>
                    <a:pt x="98580" y="0"/>
                  </a:cubicBezTo>
                  <a:close/>
                </a:path>
              </a:pathLst>
            </a:custGeom>
            <a:solidFill>
              <a:srgbClr val="004AAD"/>
            </a:solidFill>
          </p:spPr>
        </p:sp>
        <p:sp>
          <p:nvSpPr>
            <p:cNvPr name="TextBox 4" id="4"/>
            <p:cNvSpPr txBox="true"/>
            <p:nvPr/>
          </p:nvSpPr>
          <p:spPr>
            <a:xfrm>
              <a:off x="0" y="-114300"/>
              <a:ext cx="1543215" cy="34049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Proposed Solution </a:t>
              </a:r>
            </a:p>
          </p:txBody>
        </p:sp>
      </p:grpSp>
      <p:sp>
        <p:nvSpPr>
          <p:cNvPr name="TextBox 5" id="5"/>
          <p:cNvSpPr txBox="true"/>
          <p:nvPr/>
        </p:nvSpPr>
        <p:spPr>
          <a:xfrm rot="0">
            <a:off x="4932472" y="2156873"/>
            <a:ext cx="12326828" cy="7101427"/>
          </a:xfrm>
          <a:prstGeom prst="rect">
            <a:avLst/>
          </a:prstGeom>
        </p:spPr>
        <p:txBody>
          <a:bodyPr anchor="t" rtlCol="false" tIns="0" lIns="0" bIns="0" rIns="0">
            <a:spAutoFit/>
          </a:bodyPr>
          <a:lstStyle/>
          <a:p>
            <a:pPr algn="just">
              <a:lnSpc>
                <a:spcPts val="3563"/>
              </a:lnSpc>
            </a:pPr>
            <a:r>
              <a:rPr lang="en-US" sz="2329" spc="-46">
                <a:solidFill>
                  <a:srgbClr val="004AAD"/>
                </a:solidFill>
                <a:latin typeface="League Spartan"/>
              </a:rPr>
              <a:t>Objective: </a:t>
            </a:r>
          </a:p>
          <a:p>
            <a:pPr algn="just">
              <a:lnSpc>
                <a:spcPts val="3563"/>
              </a:lnSpc>
            </a:pPr>
            <a:r>
              <a:rPr lang="en-US" sz="2329" spc="-46">
                <a:solidFill>
                  <a:srgbClr val="000000"/>
                </a:solidFill>
                <a:latin typeface="League Spartan"/>
              </a:rPr>
              <a:t>Our primary objective is to develop a robust and user-friendly web application tailored for mutual fund data analysis. This application aims to empower users, including investors, financial analysts, and researchers, to gain valuable insights from their mutual fund datasets effortlessly.</a:t>
            </a:r>
          </a:p>
          <a:p>
            <a:pPr algn="just">
              <a:lnSpc>
                <a:spcPts val="3563"/>
              </a:lnSpc>
            </a:pPr>
          </a:p>
          <a:p>
            <a:pPr algn="just">
              <a:lnSpc>
                <a:spcPts val="3563"/>
              </a:lnSpc>
            </a:pPr>
            <a:r>
              <a:rPr lang="en-US" sz="2329" spc="-46">
                <a:solidFill>
                  <a:srgbClr val="004AAD"/>
                </a:solidFill>
                <a:latin typeface="League Spartan"/>
              </a:rPr>
              <a:t>Solution: </a:t>
            </a:r>
          </a:p>
          <a:p>
            <a:pPr algn="just">
              <a:lnSpc>
                <a:spcPts val="3563"/>
              </a:lnSpc>
            </a:pPr>
            <a:r>
              <a:rPr lang="en-US" sz="2329" spc="-46">
                <a:solidFill>
                  <a:srgbClr val="000000"/>
                </a:solidFill>
                <a:latin typeface="League Spartan"/>
              </a:rPr>
              <a:t>We propose the development of a web application using Streamlit, a Python framework for building interactive web applications. The application will allow users to upload CSV files containing mutual fund data directly through the user interface. Upon upload, the application will perform comprehensive data analysis, including calculating geometric and arithmetic means, visualizing trends, and providing AI-driven insights. Leveraging powerful Python libraries such as Pandas, NumPy, and Plotly Express, along with the OpenAI API for advanced analysis, our solution ensures accuracy, efficiency, and user engagement.</a:t>
            </a:r>
          </a:p>
          <a:p>
            <a:pPr algn="just">
              <a:lnSpc>
                <a:spcPts val="3563"/>
              </a:lnSpc>
            </a:pPr>
          </a:p>
        </p:txBody>
      </p:sp>
      <p:sp>
        <p:nvSpPr>
          <p:cNvPr name="Freeform 6" id="6"/>
          <p:cNvSpPr/>
          <p:nvPr/>
        </p:nvSpPr>
        <p:spPr>
          <a:xfrm flipH="true" flipV="false" rot="0">
            <a:off x="1028700" y="1898424"/>
            <a:ext cx="3049830" cy="7694525"/>
          </a:xfrm>
          <a:custGeom>
            <a:avLst/>
            <a:gdLst/>
            <a:ahLst/>
            <a:cxnLst/>
            <a:rect r="r" b="b" t="t" l="l"/>
            <a:pathLst>
              <a:path h="7694525" w="3049830">
                <a:moveTo>
                  <a:pt x="3049830" y="0"/>
                </a:moveTo>
                <a:lnTo>
                  <a:pt x="0" y="0"/>
                </a:lnTo>
                <a:lnTo>
                  <a:pt x="0" y="7694525"/>
                </a:lnTo>
                <a:lnTo>
                  <a:pt x="3049830" y="7694525"/>
                </a:lnTo>
                <a:lnTo>
                  <a:pt x="30498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19910" y="816383"/>
            <a:ext cx="9248180" cy="1082041"/>
            <a:chOff x="0" y="0"/>
            <a:chExt cx="1933278" cy="226194"/>
          </a:xfrm>
        </p:grpSpPr>
        <p:sp>
          <p:nvSpPr>
            <p:cNvPr name="Freeform 3" id="3"/>
            <p:cNvSpPr/>
            <p:nvPr/>
          </p:nvSpPr>
          <p:spPr>
            <a:xfrm flipH="false" flipV="false" rot="0">
              <a:off x="0" y="0"/>
              <a:ext cx="1933278" cy="226194"/>
            </a:xfrm>
            <a:custGeom>
              <a:avLst/>
              <a:gdLst/>
              <a:ahLst/>
              <a:cxnLst/>
              <a:rect r="r" b="b" t="t" l="l"/>
              <a:pathLst>
                <a:path h="226194" w="1933278">
                  <a:moveTo>
                    <a:pt x="78690" y="0"/>
                  </a:moveTo>
                  <a:lnTo>
                    <a:pt x="1854587" y="0"/>
                  </a:lnTo>
                  <a:cubicBezTo>
                    <a:pt x="1898047" y="0"/>
                    <a:pt x="1933278" y="35231"/>
                    <a:pt x="1933278" y="78690"/>
                  </a:cubicBezTo>
                  <a:lnTo>
                    <a:pt x="1933278" y="147504"/>
                  </a:lnTo>
                  <a:cubicBezTo>
                    <a:pt x="1933278" y="190963"/>
                    <a:pt x="1898047" y="226194"/>
                    <a:pt x="1854587" y="226194"/>
                  </a:cubicBezTo>
                  <a:lnTo>
                    <a:pt x="78690" y="226194"/>
                  </a:lnTo>
                  <a:cubicBezTo>
                    <a:pt x="35231" y="226194"/>
                    <a:pt x="0" y="190963"/>
                    <a:pt x="0" y="147504"/>
                  </a:cubicBezTo>
                  <a:lnTo>
                    <a:pt x="0" y="78690"/>
                  </a:lnTo>
                  <a:cubicBezTo>
                    <a:pt x="0" y="35231"/>
                    <a:pt x="35231" y="0"/>
                    <a:pt x="78690" y="0"/>
                  </a:cubicBezTo>
                  <a:close/>
                </a:path>
              </a:pathLst>
            </a:custGeom>
            <a:solidFill>
              <a:srgbClr val="004AAD"/>
            </a:solidFill>
          </p:spPr>
        </p:sp>
        <p:sp>
          <p:nvSpPr>
            <p:cNvPr name="TextBox 4" id="4"/>
            <p:cNvSpPr txBox="true"/>
            <p:nvPr/>
          </p:nvSpPr>
          <p:spPr>
            <a:xfrm>
              <a:off x="0" y="-114300"/>
              <a:ext cx="1933278" cy="34049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Proposed Solution (contd.) </a:t>
              </a:r>
            </a:p>
          </p:txBody>
        </p:sp>
      </p:grpSp>
      <p:sp>
        <p:nvSpPr>
          <p:cNvPr name="TextBox 5" id="5"/>
          <p:cNvSpPr txBox="true"/>
          <p:nvPr/>
        </p:nvSpPr>
        <p:spPr>
          <a:xfrm rot="0">
            <a:off x="4495358" y="2288741"/>
            <a:ext cx="12883285" cy="7304208"/>
          </a:xfrm>
          <a:prstGeom prst="rect">
            <a:avLst/>
          </a:prstGeom>
        </p:spPr>
        <p:txBody>
          <a:bodyPr anchor="t" rtlCol="false" tIns="0" lIns="0" bIns="0" rIns="0">
            <a:spAutoFit/>
          </a:bodyPr>
          <a:lstStyle/>
          <a:p>
            <a:pPr algn="just">
              <a:lnSpc>
                <a:spcPts val="3887"/>
              </a:lnSpc>
            </a:pPr>
            <a:r>
              <a:rPr lang="en-US" sz="2540" spc="-50">
                <a:solidFill>
                  <a:srgbClr val="004AAD"/>
                </a:solidFill>
                <a:latin typeface="League Spartan"/>
              </a:rPr>
              <a:t>Key Features:</a:t>
            </a:r>
          </a:p>
          <a:p>
            <a:pPr algn="just">
              <a:lnSpc>
                <a:spcPts val="3887"/>
              </a:lnSpc>
            </a:pPr>
          </a:p>
          <a:p>
            <a:pPr algn="just">
              <a:lnSpc>
                <a:spcPts val="3887"/>
              </a:lnSpc>
            </a:pPr>
            <a:r>
              <a:rPr lang="en-US" sz="2540" spc="-50">
                <a:solidFill>
                  <a:srgbClr val="004AAD"/>
                </a:solidFill>
                <a:latin typeface="League Spartan"/>
              </a:rPr>
              <a:t>Data Upload: </a:t>
            </a:r>
          </a:p>
          <a:p>
            <a:pPr algn="just">
              <a:lnSpc>
                <a:spcPts val="3887"/>
              </a:lnSpc>
            </a:pPr>
            <a:r>
              <a:rPr lang="en-US" sz="2540" spc="-50">
                <a:solidFill>
                  <a:srgbClr val="000000"/>
                </a:solidFill>
                <a:latin typeface="League Spartan"/>
              </a:rPr>
              <a:t>Users can easily upload multiple CSV files containing mutual fund data through a simple and intuitive interface.</a:t>
            </a:r>
          </a:p>
          <a:p>
            <a:pPr algn="just">
              <a:lnSpc>
                <a:spcPts val="3887"/>
              </a:lnSpc>
            </a:pPr>
            <a:r>
              <a:rPr lang="en-US" sz="2540" spc="-50">
                <a:solidFill>
                  <a:srgbClr val="004AAD"/>
                </a:solidFill>
                <a:latin typeface="League Spartan"/>
              </a:rPr>
              <a:t>Analysis:</a:t>
            </a:r>
          </a:p>
          <a:p>
            <a:pPr algn="just">
              <a:lnSpc>
                <a:spcPts val="3887"/>
              </a:lnSpc>
            </a:pPr>
            <a:r>
              <a:rPr lang="en-US" sz="2540" spc="-50">
                <a:solidFill>
                  <a:srgbClr val="000000"/>
                </a:solidFill>
                <a:latin typeface="League Spartan"/>
              </a:rPr>
              <a:t>The application will conduct thorough statistical analysis, including calculating geometric and arithmetic means, identifying trends, and detecting outliers.</a:t>
            </a:r>
          </a:p>
          <a:p>
            <a:pPr algn="just">
              <a:lnSpc>
                <a:spcPts val="3887"/>
              </a:lnSpc>
            </a:pPr>
            <a:r>
              <a:rPr lang="en-US" sz="2540" spc="-50">
                <a:solidFill>
                  <a:srgbClr val="004AAD"/>
                </a:solidFill>
                <a:latin typeface="League Spartan"/>
              </a:rPr>
              <a:t>Visualization: </a:t>
            </a:r>
          </a:p>
          <a:p>
            <a:pPr algn="just">
              <a:lnSpc>
                <a:spcPts val="3887"/>
              </a:lnSpc>
            </a:pPr>
            <a:r>
              <a:rPr lang="en-US" sz="2540" spc="-50">
                <a:solidFill>
                  <a:srgbClr val="000000"/>
                </a:solidFill>
                <a:latin typeface="League Spartan"/>
              </a:rPr>
              <a:t>Various visualization options will be available, such as line charts, donut charts, and bar charts, enabling users to visualize data patterns effectively.</a:t>
            </a:r>
          </a:p>
          <a:p>
            <a:pPr algn="just">
              <a:lnSpc>
                <a:spcPts val="3887"/>
              </a:lnSpc>
            </a:pPr>
            <a:r>
              <a:rPr lang="en-US" sz="2540" spc="-50">
                <a:solidFill>
                  <a:srgbClr val="004AAD"/>
                </a:solidFill>
                <a:latin typeface="League Spartan"/>
              </a:rPr>
              <a:t>AI Insights: </a:t>
            </a:r>
          </a:p>
          <a:p>
            <a:pPr algn="just">
              <a:lnSpc>
                <a:spcPts val="3887"/>
              </a:lnSpc>
            </a:pPr>
            <a:r>
              <a:rPr lang="en-US" sz="2540" spc="-50">
                <a:solidFill>
                  <a:srgbClr val="000000"/>
                </a:solidFill>
                <a:latin typeface="League Spartan"/>
              </a:rPr>
              <a:t>Integration with the OpenAI API will enable the generation of AI-driven insights and recommendations based on user prompts, enhancing the depth of analysis.</a:t>
            </a:r>
          </a:p>
          <a:p>
            <a:pPr algn="just">
              <a:lnSpc>
                <a:spcPts val="3887"/>
              </a:lnSpc>
            </a:pPr>
          </a:p>
        </p:txBody>
      </p:sp>
      <p:sp>
        <p:nvSpPr>
          <p:cNvPr name="Freeform 6" id="6"/>
          <p:cNvSpPr/>
          <p:nvPr/>
        </p:nvSpPr>
        <p:spPr>
          <a:xfrm flipH="true" flipV="false" rot="0">
            <a:off x="1028700" y="1898424"/>
            <a:ext cx="3049830" cy="7694525"/>
          </a:xfrm>
          <a:custGeom>
            <a:avLst/>
            <a:gdLst/>
            <a:ahLst/>
            <a:cxnLst/>
            <a:rect r="r" b="b" t="t" l="l"/>
            <a:pathLst>
              <a:path h="7694525" w="3049830">
                <a:moveTo>
                  <a:pt x="3049830" y="0"/>
                </a:moveTo>
                <a:lnTo>
                  <a:pt x="0" y="0"/>
                </a:lnTo>
                <a:lnTo>
                  <a:pt x="0" y="7694525"/>
                </a:lnTo>
                <a:lnTo>
                  <a:pt x="3049830" y="7694525"/>
                </a:lnTo>
                <a:lnTo>
                  <a:pt x="30498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57749"/>
            <a:ext cx="7382246" cy="1082041"/>
            <a:chOff x="0" y="0"/>
            <a:chExt cx="1543215" cy="226194"/>
          </a:xfrm>
        </p:grpSpPr>
        <p:sp>
          <p:nvSpPr>
            <p:cNvPr name="Freeform 3" id="3"/>
            <p:cNvSpPr/>
            <p:nvPr/>
          </p:nvSpPr>
          <p:spPr>
            <a:xfrm flipH="false" flipV="false" rot="0">
              <a:off x="0" y="0"/>
              <a:ext cx="1543215" cy="226194"/>
            </a:xfrm>
            <a:custGeom>
              <a:avLst/>
              <a:gdLst/>
              <a:ahLst/>
              <a:cxnLst/>
              <a:rect r="r" b="b" t="t" l="l"/>
              <a:pathLst>
                <a:path h="226194" w="1543215">
                  <a:moveTo>
                    <a:pt x="98580" y="0"/>
                  </a:moveTo>
                  <a:lnTo>
                    <a:pt x="1444635" y="0"/>
                  </a:lnTo>
                  <a:cubicBezTo>
                    <a:pt x="1470780" y="0"/>
                    <a:pt x="1495854" y="10386"/>
                    <a:pt x="1514342" y="28873"/>
                  </a:cubicBezTo>
                  <a:cubicBezTo>
                    <a:pt x="1532829" y="47361"/>
                    <a:pt x="1543215" y="72435"/>
                    <a:pt x="1543215" y="98580"/>
                  </a:cubicBezTo>
                  <a:lnTo>
                    <a:pt x="1543215" y="127614"/>
                  </a:lnTo>
                  <a:cubicBezTo>
                    <a:pt x="1543215" y="182059"/>
                    <a:pt x="1499079" y="226194"/>
                    <a:pt x="1444635" y="226194"/>
                  </a:cubicBezTo>
                  <a:lnTo>
                    <a:pt x="98580" y="226194"/>
                  </a:lnTo>
                  <a:cubicBezTo>
                    <a:pt x="72435" y="226194"/>
                    <a:pt x="47361" y="215808"/>
                    <a:pt x="28873" y="197321"/>
                  </a:cubicBezTo>
                  <a:cubicBezTo>
                    <a:pt x="10386" y="178834"/>
                    <a:pt x="0" y="153759"/>
                    <a:pt x="0" y="127614"/>
                  </a:cubicBezTo>
                  <a:lnTo>
                    <a:pt x="0" y="98580"/>
                  </a:lnTo>
                  <a:cubicBezTo>
                    <a:pt x="0" y="72435"/>
                    <a:pt x="10386" y="47361"/>
                    <a:pt x="28873" y="28873"/>
                  </a:cubicBezTo>
                  <a:cubicBezTo>
                    <a:pt x="47361" y="10386"/>
                    <a:pt x="72435" y="0"/>
                    <a:pt x="98580" y="0"/>
                  </a:cubicBezTo>
                  <a:close/>
                </a:path>
              </a:pathLst>
            </a:custGeom>
            <a:solidFill>
              <a:srgbClr val="F4592F"/>
            </a:solidFill>
          </p:spPr>
        </p:sp>
        <p:sp>
          <p:nvSpPr>
            <p:cNvPr name="TextBox 4" id="4"/>
            <p:cNvSpPr txBox="true"/>
            <p:nvPr/>
          </p:nvSpPr>
          <p:spPr>
            <a:xfrm>
              <a:off x="0" y="-114300"/>
              <a:ext cx="1543215" cy="34049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Problem Statement </a:t>
              </a:r>
            </a:p>
          </p:txBody>
        </p:sp>
      </p:grpSp>
      <p:sp>
        <p:nvSpPr>
          <p:cNvPr name="TextBox 5" id="5"/>
          <p:cNvSpPr txBox="true"/>
          <p:nvPr/>
        </p:nvSpPr>
        <p:spPr>
          <a:xfrm rot="0">
            <a:off x="1028700" y="2258199"/>
            <a:ext cx="12378666" cy="7000101"/>
          </a:xfrm>
          <a:prstGeom prst="rect">
            <a:avLst/>
          </a:prstGeom>
        </p:spPr>
        <p:txBody>
          <a:bodyPr anchor="t" rtlCol="false" tIns="0" lIns="0" bIns="0" rIns="0">
            <a:spAutoFit/>
          </a:bodyPr>
          <a:lstStyle/>
          <a:p>
            <a:pPr algn="just">
              <a:lnSpc>
                <a:spcPts val="3492"/>
              </a:lnSpc>
            </a:pPr>
            <a:r>
              <a:rPr lang="en-US" sz="2282" spc="-45">
                <a:solidFill>
                  <a:srgbClr val="F4592F"/>
                </a:solidFill>
                <a:latin typeface="League Spartan Semi-Bold"/>
              </a:rPr>
              <a:t>Issue</a:t>
            </a:r>
            <a:r>
              <a:rPr lang="en-US" sz="2282" spc="-45">
                <a:solidFill>
                  <a:srgbClr val="F4592F"/>
                </a:solidFill>
                <a:latin typeface="League Spartan"/>
              </a:rPr>
              <a:t>: </a:t>
            </a:r>
          </a:p>
          <a:p>
            <a:pPr algn="just">
              <a:lnSpc>
                <a:spcPts val="3492"/>
              </a:lnSpc>
            </a:pPr>
            <a:r>
              <a:rPr lang="en-US" sz="2282" spc="-45">
                <a:solidFill>
                  <a:srgbClr val="000000"/>
                </a:solidFill>
                <a:latin typeface="League Spartan"/>
              </a:rPr>
              <a:t>Mutual fund data analysis often poses challenges due to the complexity of financial datasets and the lack of user-friendly analytical tools. Many existing solutions require technical expertise and significant time investment, hindering accessibility and efficiency.</a:t>
            </a:r>
          </a:p>
          <a:p>
            <a:pPr algn="just">
              <a:lnSpc>
                <a:spcPts val="3492"/>
              </a:lnSpc>
            </a:pPr>
            <a:r>
              <a:rPr lang="en-US" sz="2282" spc="-45">
                <a:solidFill>
                  <a:srgbClr val="000000"/>
                </a:solidFill>
                <a:latin typeface="League Spartan Semi-Bold"/>
              </a:rPr>
              <a:t>Challenge</a:t>
            </a:r>
            <a:r>
              <a:rPr lang="en-US" sz="2282" spc="-45">
                <a:solidFill>
                  <a:srgbClr val="000000"/>
                </a:solidFill>
                <a:latin typeface="League Spartan"/>
              </a:rPr>
              <a:t>: Our primary challenge is to develop a solution that simplifies mutual fund data analysis while maintaining robust analytical capabilities. We aim to address the usability gap by providing an intuitive platform that caters to users with varying levels of expertise, from novice investors to seasoned financial professionals.</a:t>
            </a:r>
          </a:p>
          <a:p>
            <a:pPr algn="just">
              <a:lnSpc>
                <a:spcPts val="3492"/>
              </a:lnSpc>
            </a:pPr>
          </a:p>
          <a:p>
            <a:pPr algn="just">
              <a:lnSpc>
                <a:spcPts val="3492"/>
              </a:lnSpc>
            </a:pPr>
            <a:r>
              <a:rPr lang="en-US" sz="2282" spc="-45">
                <a:solidFill>
                  <a:srgbClr val="F4592F"/>
                </a:solidFill>
                <a:latin typeface="League Spartan Semi-Bold"/>
              </a:rPr>
              <a:t>Objective</a:t>
            </a:r>
            <a:r>
              <a:rPr lang="en-US" sz="2282" spc="-45">
                <a:solidFill>
                  <a:srgbClr val="F4592F"/>
                </a:solidFill>
                <a:latin typeface="League Spartan"/>
              </a:rPr>
              <a:t>: </a:t>
            </a:r>
          </a:p>
          <a:p>
            <a:pPr algn="just">
              <a:lnSpc>
                <a:spcPts val="3492"/>
              </a:lnSpc>
            </a:pPr>
            <a:r>
              <a:rPr lang="en-US" sz="2282" spc="-45">
                <a:solidFill>
                  <a:srgbClr val="000000"/>
                </a:solidFill>
                <a:latin typeface="League Spartan"/>
              </a:rPr>
              <a:t>By addressing these challenges, our goal is to democratize mutual fund data analysis, making it accessible and actionable for all users. We aim to empower individuals and organizations to make informed investment decisions, uncover hidden insights, and optimize portfolio performance effectively.</a:t>
            </a:r>
          </a:p>
          <a:p>
            <a:pPr algn="just">
              <a:lnSpc>
                <a:spcPts val="3492"/>
              </a:lnSpc>
            </a:pPr>
          </a:p>
        </p:txBody>
      </p:sp>
      <p:sp>
        <p:nvSpPr>
          <p:cNvPr name="Freeform 6" id="6"/>
          <p:cNvSpPr/>
          <p:nvPr/>
        </p:nvSpPr>
        <p:spPr>
          <a:xfrm flipH="false" flipV="false" rot="0">
            <a:off x="14133375" y="1298769"/>
            <a:ext cx="3125925" cy="7959531"/>
          </a:xfrm>
          <a:custGeom>
            <a:avLst/>
            <a:gdLst/>
            <a:ahLst/>
            <a:cxnLst/>
            <a:rect r="r" b="b" t="t" l="l"/>
            <a:pathLst>
              <a:path h="7959531" w="3125925">
                <a:moveTo>
                  <a:pt x="0" y="0"/>
                </a:moveTo>
                <a:lnTo>
                  <a:pt x="3125925" y="0"/>
                </a:lnTo>
                <a:lnTo>
                  <a:pt x="3125925" y="7959531"/>
                </a:lnTo>
                <a:lnTo>
                  <a:pt x="0" y="795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3916" y="1207932"/>
            <a:ext cx="5862921" cy="1363294"/>
            <a:chOff x="0" y="0"/>
            <a:chExt cx="1225609" cy="284989"/>
          </a:xfrm>
        </p:grpSpPr>
        <p:sp>
          <p:nvSpPr>
            <p:cNvPr name="Freeform 3" id="3"/>
            <p:cNvSpPr/>
            <p:nvPr/>
          </p:nvSpPr>
          <p:spPr>
            <a:xfrm flipH="false" flipV="false" rot="0">
              <a:off x="0" y="0"/>
              <a:ext cx="1225609" cy="284989"/>
            </a:xfrm>
            <a:custGeom>
              <a:avLst/>
              <a:gdLst/>
              <a:ahLst/>
              <a:cxnLst/>
              <a:rect r="r" b="b" t="t" l="l"/>
              <a:pathLst>
                <a:path h="284989" w="1225609">
                  <a:moveTo>
                    <a:pt x="124126" y="0"/>
                  </a:moveTo>
                  <a:lnTo>
                    <a:pt x="1101483" y="0"/>
                  </a:lnTo>
                  <a:cubicBezTo>
                    <a:pt x="1170036" y="0"/>
                    <a:pt x="1225609" y="55573"/>
                    <a:pt x="1225609" y="124126"/>
                  </a:cubicBezTo>
                  <a:lnTo>
                    <a:pt x="1225609" y="160863"/>
                  </a:lnTo>
                  <a:cubicBezTo>
                    <a:pt x="1225609" y="229416"/>
                    <a:pt x="1170036" y="284989"/>
                    <a:pt x="1101483" y="284989"/>
                  </a:cubicBezTo>
                  <a:lnTo>
                    <a:pt x="124126" y="284989"/>
                  </a:lnTo>
                  <a:cubicBezTo>
                    <a:pt x="55573" y="284989"/>
                    <a:pt x="0" y="229416"/>
                    <a:pt x="0" y="160863"/>
                  </a:cubicBezTo>
                  <a:lnTo>
                    <a:pt x="0" y="124126"/>
                  </a:lnTo>
                  <a:cubicBezTo>
                    <a:pt x="0" y="55573"/>
                    <a:pt x="55573" y="0"/>
                    <a:pt x="124126" y="0"/>
                  </a:cubicBezTo>
                  <a:close/>
                </a:path>
              </a:pathLst>
            </a:custGeom>
            <a:solidFill>
              <a:srgbClr val="FFB001"/>
            </a:solidFill>
          </p:spPr>
        </p:sp>
        <p:sp>
          <p:nvSpPr>
            <p:cNvPr name="TextBox 4" id="4"/>
            <p:cNvSpPr txBox="true"/>
            <p:nvPr/>
          </p:nvSpPr>
          <p:spPr>
            <a:xfrm>
              <a:off x="0" y="-133350"/>
              <a:ext cx="1225609" cy="418339"/>
            </a:xfrm>
            <a:prstGeom prst="rect">
              <a:avLst/>
            </a:prstGeom>
          </p:spPr>
          <p:txBody>
            <a:bodyPr anchor="ctr" rtlCol="false" tIns="50800" lIns="50800" bIns="50800" rIns="50800"/>
            <a:lstStyle/>
            <a:p>
              <a:pPr algn="ctr">
                <a:lnSpc>
                  <a:spcPts val="8959"/>
                </a:lnSpc>
              </a:pPr>
              <a:r>
                <a:rPr lang="en-US" sz="6399">
                  <a:solidFill>
                    <a:srgbClr val="FFFFFF"/>
                  </a:solidFill>
                  <a:latin typeface="Yeseva One"/>
                </a:rPr>
                <a:t>Outline</a:t>
              </a:r>
            </a:p>
          </p:txBody>
        </p:sp>
      </p:grpSp>
      <p:sp>
        <p:nvSpPr>
          <p:cNvPr name="TextBox 5" id="5"/>
          <p:cNvSpPr txBox="true"/>
          <p:nvPr/>
        </p:nvSpPr>
        <p:spPr>
          <a:xfrm rot="0">
            <a:off x="2473916" y="3520690"/>
            <a:ext cx="10774508" cy="4106800"/>
          </a:xfrm>
          <a:prstGeom prst="rect">
            <a:avLst/>
          </a:prstGeom>
        </p:spPr>
        <p:txBody>
          <a:bodyPr anchor="t" rtlCol="false" tIns="0" lIns="0" bIns="0" rIns="0">
            <a:spAutoFit/>
          </a:bodyPr>
          <a:lstStyle/>
          <a:p>
            <a:pPr marL="425134" indent="-212567" lvl="1">
              <a:lnSpc>
                <a:spcPts val="2756"/>
              </a:lnSpc>
              <a:buFont typeface="Arial"/>
              <a:buChar char="•"/>
            </a:pPr>
            <a:r>
              <a:rPr lang="en-US" sz="1969">
                <a:solidFill>
                  <a:srgbClr val="FFB001"/>
                </a:solidFill>
                <a:latin typeface="League Spartan"/>
              </a:rPr>
              <a:t>Introduction</a:t>
            </a:r>
            <a:r>
              <a:rPr lang="en-US" sz="1969">
                <a:solidFill>
                  <a:srgbClr val="FFB001"/>
                </a:solidFill>
                <a:latin typeface="League Spartan"/>
              </a:rPr>
              <a:t>:</a:t>
            </a:r>
            <a:r>
              <a:rPr lang="en-US" sz="1969">
                <a:solidFill>
                  <a:srgbClr val="000000"/>
                </a:solidFill>
                <a:latin typeface="League Spartan"/>
              </a:rPr>
              <a:t> Overview of the project and its objectives.</a:t>
            </a:r>
          </a:p>
          <a:p>
            <a:pPr>
              <a:lnSpc>
                <a:spcPts val="2756"/>
              </a:lnSpc>
            </a:pPr>
          </a:p>
          <a:p>
            <a:pPr marL="425134" indent="-212567" lvl="1">
              <a:lnSpc>
                <a:spcPts val="2756"/>
              </a:lnSpc>
              <a:buFont typeface="Arial"/>
              <a:buChar char="•"/>
            </a:pPr>
            <a:r>
              <a:rPr lang="en-US" sz="1969">
                <a:solidFill>
                  <a:srgbClr val="FFB001"/>
                </a:solidFill>
                <a:latin typeface="League Spartan"/>
              </a:rPr>
              <a:t>Data Upload:</a:t>
            </a:r>
            <a:r>
              <a:rPr lang="en-US" sz="1969">
                <a:solidFill>
                  <a:srgbClr val="000000"/>
                </a:solidFill>
                <a:latin typeface="League Spartan"/>
              </a:rPr>
              <a:t> Allow users to upload CSV files containing mutual fund data.</a:t>
            </a:r>
          </a:p>
          <a:p>
            <a:pPr>
              <a:lnSpc>
                <a:spcPts val="2756"/>
              </a:lnSpc>
            </a:pPr>
          </a:p>
          <a:p>
            <a:pPr marL="425134" indent="-212567" lvl="1">
              <a:lnSpc>
                <a:spcPts val="2756"/>
              </a:lnSpc>
              <a:buFont typeface="Arial"/>
              <a:buChar char="•"/>
            </a:pPr>
            <a:r>
              <a:rPr lang="en-US" sz="1969">
                <a:solidFill>
                  <a:srgbClr val="FFB001"/>
                </a:solidFill>
                <a:latin typeface="League Spartan"/>
              </a:rPr>
              <a:t>Analysis</a:t>
            </a:r>
            <a:r>
              <a:rPr lang="en-US" sz="1969">
                <a:solidFill>
                  <a:srgbClr val="000000"/>
                </a:solidFill>
                <a:latin typeface="League Spartan"/>
              </a:rPr>
              <a:t>: Calculate geometric and arithmetic means, display visualizations.</a:t>
            </a:r>
          </a:p>
          <a:p>
            <a:pPr>
              <a:lnSpc>
                <a:spcPts val="2756"/>
              </a:lnSpc>
            </a:pPr>
          </a:p>
          <a:p>
            <a:pPr marL="425134" indent="-212567" lvl="1">
              <a:lnSpc>
                <a:spcPts val="2756"/>
              </a:lnSpc>
              <a:buFont typeface="Arial"/>
              <a:buChar char="•"/>
            </a:pPr>
            <a:r>
              <a:rPr lang="en-US" sz="1969">
                <a:solidFill>
                  <a:srgbClr val="FFB001"/>
                </a:solidFill>
                <a:latin typeface="League Spartan"/>
              </a:rPr>
              <a:t>AI Insights:</a:t>
            </a:r>
            <a:r>
              <a:rPr lang="en-US" sz="1969">
                <a:solidFill>
                  <a:srgbClr val="000000"/>
                </a:solidFill>
                <a:latin typeface="League Spartan"/>
              </a:rPr>
              <a:t> Generate insights using OpenAI API based on user prompts.</a:t>
            </a:r>
          </a:p>
          <a:p>
            <a:pPr>
              <a:lnSpc>
                <a:spcPts val="2756"/>
              </a:lnSpc>
            </a:pPr>
          </a:p>
          <a:p>
            <a:pPr marL="425134" indent="-212567" lvl="1">
              <a:lnSpc>
                <a:spcPts val="2756"/>
              </a:lnSpc>
              <a:buFont typeface="Arial"/>
              <a:buChar char="•"/>
            </a:pPr>
            <a:r>
              <a:rPr lang="en-US" sz="1969">
                <a:solidFill>
                  <a:srgbClr val="FFB001"/>
                </a:solidFill>
                <a:latin typeface="League Spartan"/>
              </a:rPr>
              <a:t>User Interface:</a:t>
            </a:r>
            <a:r>
              <a:rPr lang="en-US" sz="1969">
                <a:solidFill>
                  <a:srgbClr val="000000"/>
                </a:solidFill>
                <a:latin typeface="League Spartan"/>
              </a:rPr>
              <a:t> Intuitive interface for seamless interaction and exploration.</a:t>
            </a:r>
          </a:p>
          <a:p>
            <a:pPr>
              <a:lnSpc>
                <a:spcPts val="2756"/>
              </a:lnSpc>
            </a:pPr>
          </a:p>
          <a:p>
            <a:pPr marL="425134" indent="-212567" lvl="1">
              <a:lnSpc>
                <a:spcPts val="2756"/>
              </a:lnSpc>
              <a:buFont typeface="Arial"/>
              <a:buChar char="•"/>
            </a:pPr>
            <a:r>
              <a:rPr lang="en-US" sz="1969">
                <a:solidFill>
                  <a:srgbClr val="FFB001"/>
                </a:solidFill>
                <a:latin typeface="League Spartan"/>
              </a:rPr>
              <a:t>Conclusion</a:t>
            </a:r>
            <a:r>
              <a:rPr lang="en-US" sz="1969">
                <a:solidFill>
                  <a:srgbClr val="000000"/>
                </a:solidFill>
                <a:latin typeface="League Spartan"/>
              </a:rPr>
              <a:t>: Summary of findings and future directions.</a:t>
            </a:r>
          </a:p>
          <a:p>
            <a:pPr marL="0" indent="0" lvl="0">
              <a:lnSpc>
                <a:spcPts val="2756"/>
              </a:lnSpc>
              <a:spcBef>
                <a:spcPct val="0"/>
              </a:spcBef>
            </a:pPr>
          </a:p>
        </p:txBody>
      </p:sp>
      <p:sp>
        <p:nvSpPr>
          <p:cNvPr name="Freeform 6" id="6"/>
          <p:cNvSpPr/>
          <p:nvPr/>
        </p:nvSpPr>
        <p:spPr>
          <a:xfrm flipH="false" flipV="false" rot="0">
            <a:off x="12953803" y="1653887"/>
            <a:ext cx="4010876" cy="7878506"/>
          </a:xfrm>
          <a:custGeom>
            <a:avLst/>
            <a:gdLst/>
            <a:ahLst/>
            <a:cxnLst/>
            <a:rect r="r" b="b" t="t" l="l"/>
            <a:pathLst>
              <a:path h="7878506" w="4010876">
                <a:moveTo>
                  <a:pt x="0" y="0"/>
                </a:moveTo>
                <a:lnTo>
                  <a:pt x="4010876" y="0"/>
                </a:lnTo>
                <a:lnTo>
                  <a:pt x="4010876" y="7878506"/>
                </a:lnTo>
                <a:lnTo>
                  <a:pt x="0" y="78785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8757145" cy="1110166"/>
            <a:chOff x="0" y="0"/>
            <a:chExt cx="1830630" cy="232074"/>
          </a:xfrm>
        </p:grpSpPr>
        <p:sp>
          <p:nvSpPr>
            <p:cNvPr name="Freeform 3" id="3"/>
            <p:cNvSpPr/>
            <p:nvPr/>
          </p:nvSpPr>
          <p:spPr>
            <a:xfrm flipH="false" flipV="false" rot="0">
              <a:off x="0" y="0"/>
              <a:ext cx="1830630" cy="232074"/>
            </a:xfrm>
            <a:custGeom>
              <a:avLst/>
              <a:gdLst/>
              <a:ahLst/>
              <a:cxnLst/>
              <a:rect r="r" b="b" t="t" l="l"/>
              <a:pathLst>
                <a:path h="232074" w="1830630">
                  <a:moveTo>
                    <a:pt x="83102" y="0"/>
                  </a:moveTo>
                  <a:lnTo>
                    <a:pt x="1747527" y="0"/>
                  </a:lnTo>
                  <a:cubicBezTo>
                    <a:pt x="1769567" y="0"/>
                    <a:pt x="1790705" y="8755"/>
                    <a:pt x="1806289" y="24340"/>
                  </a:cubicBezTo>
                  <a:cubicBezTo>
                    <a:pt x="1821874" y="39925"/>
                    <a:pt x="1830630" y="61062"/>
                    <a:pt x="1830630" y="83102"/>
                  </a:cubicBezTo>
                  <a:lnTo>
                    <a:pt x="1830630" y="148971"/>
                  </a:lnTo>
                  <a:cubicBezTo>
                    <a:pt x="1830630" y="171011"/>
                    <a:pt x="1821874" y="192149"/>
                    <a:pt x="1806289" y="207734"/>
                  </a:cubicBezTo>
                  <a:cubicBezTo>
                    <a:pt x="1790705" y="223318"/>
                    <a:pt x="1769567" y="232074"/>
                    <a:pt x="1747527" y="232074"/>
                  </a:cubicBezTo>
                  <a:lnTo>
                    <a:pt x="83102" y="232074"/>
                  </a:lnTo>
                  <a:cubicBezTo>
                    <a:pt x="61062" y="232074"/>
                    <a:pt x="39925" y="223318"/>
                    <a:pt x="24340" y="207734"/>
                  </a:cubicBezTo>
                  <a:cubicBezTo>
                    <a:pt x="8755" y="192149"/>
                    <a:pt x="0" y="171011"/>
                    <a:pt x="0" y="148971"/>
                  </a:cubicBezTo>
                  <a:lnTo>
                    <a:pt x="0" y="83102"/>
                  </a:lnTo>
                  <a:cubicBezTo>
                    <a:pt x="0" y="61062"/>
                    <a:pt x="8755" y="39925"/>
                    <a:pt x="24340" y="24340"/>
                  </a:cubicBezTo>
                  <a:cubicBezTo>
                    <a:pt x="39925" y="8755"/>
                    <a:pt x="61062" y="0"/>
                    <a:pt x="83102" y="0"/>
                  </a:cubicBezTo>
                  <a:close/>
                </a:path>
              </a:pathLst>
            </a:custGeom>
            <a:solidFill>
              <a:srgbClr val="6903EF"/>
            </a:solidFill>
          </p:spPr>
        </p:sp>
        <p:sp>
          <p:nvSpPr>
            <p:cNvPr name="TextBox 4" id="4"/>
            <p:cNvSpPr txBox="true"/>
            <p:nvPr/>
          </p:nvSpPr>
          <p:spPr>
            <a:xfrm>
              <a:off x="0" y="-114300"/>
              <a:ext cx="1830630" cy="34637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Algorithm &amp; Deployment </a:t>
              </a:r>
            </a:p>
          </p:txBody>
        </p:sp>
      </p:grpSp>
      <p:sp>
        <p:nvSpPr>
          <p:cNvPr name="TextBox 5" id="5"/>
          <p:cNvSpPr txBox="true"/>
          <p:nvPr/>
        </p:nvSpPr>
        <p:spPr>
          <a:xfrm rot="0">
            <a:off x="1028700" y="2631553"/>
            <a:ext cx="12493872" cy="7005094"/>
          </a:xfrm>
          <a:prstGeom prst="rect">
            <a:avLst/>
          </a:prstGeom>
        </p:spPr>
        <p:txBody>
          <a:bodyPr anchor="t" rtlCol="false" tIns="0" lIns="0" bIns="0" rIns="0">
            <a:spAutoFit/>
          </a:bodyPr>
          <a:lstStyle/>
          <a:p>
            <a:pPr algn="just">
              <a:lnSpc>
                <a:spcPts val="3744"/>
              </a:lnSpc>
            </a:pPr>
            <a:r>
              <a:rPr lang="en-US" sz="2447" spc="-48">
                <a:solidFill>
                  <a:srgbClr val="6903EF"/>
                </a:solidFill>
                <a:latin typeface="League Spartan Semi-Bold"/>
              </a:rPr>
              <a:t>Data Processing</a:t>
            </a:r>
            <a:r>
              <a:rPr lang="en-US" sz="2447" spc="-48">
                <a:solidFill>
                  <a:srgbClr val="6903EF"/>
                </a:solidFill>
                <a:latin typeface="League Spartan"/>
              </a:rPr>
              <a:t>:</a:t>
            </a:r>
          </a:p>
          <a:p>
            <a:pPr algn="just">
              <a:lnSpc>
                <a:spcPts val="3744"/>
              </a:lnSpc>
            </a:pPr>
            <a:r>
              <a:rPr lang="en-US" sz="2447" spc="-48">
                <a:solidFill>
                  <a:srgbClr val="000000"/>
                </a:solidFill>
                <a:latin typeface="League Spartan"/>
              </a:rPr>
              <a:t>Provide insights into the algorithms and methodologies used for data processing, including data cleaning, normalization, and statistical calculations.</a:t>
            </a:r>
          </a:p>
          <a:p>
            <a:pPr algn="just">
              <a:lnSpc>
                <a:spcPts val="3744"/>
              </a:lnSpc>
            </a:pPr>
            <a:r>
              <a:rPr lang="en-US" sz="2447" spc="-48">
                <a:solidFill>
                  <a:srgbClr val="6903EF"/>
                </a:solidFill>
                <a:latin typeface="League Spartan Semi-Bold"/>
              </a:rPr>
              <a:t>Visualization</a:t>
            </a:r>
            <a:r>
              <a:rPr lang="en-US" sz="2447" spc="-48">
                <a:solidFill>
                  <a:srgbClr val="6903EF"/>
                </a:solidFill>
                <a:latin typeface="League Spartan"/>
              </a:rPr>
              <a:t>: </a:t>
            </a:r>
          </a:p>
          <a:p>
            <a:pPr algn="just">
              <a:lnSpc>
                <a:spcPts val="3744"/>
              </a:lnSpc>
            </a:pPr>
            <a:r>
              <a:rPr lang="en-US" sz="2447" spc="-48">
                <a:solidFill>
                  <a:srgbClr val="000000"/>
                </a:solidFill>
                <a:latin typeface="League Spartan"/>
              </a:rPr>
              <a:t>Discuss the algorithms behind data visualization techniques, such as plotting trends, identifying patterns, and customizing chart properties for effective communication of insights.</a:t>
            </a:r>
          </a:p>
          <a:p>
            <a:pPr algn="just">
              <a:lnSpc>
                <a:spcPts val="3744"/>
              </a:lnSpc>
            </a:pPr>
            <a:r>
              <a:rPr lang="en-US" sz="2447" spc="-48">
                <a:solidFill>
                  <a:srgbClr val="6903EF"/>
                </a:solidFill>
                <a:latin typeface="League Spartan Semi-Bold"/>
              </a:rPr>
              <a:t>AI Integration</a:t>
            </a:r>
            <a:r>
              <a:rPr lang="en-US" sz="2447" spc="-48">
                <a:solidFill>
                  <a:srgbClr val="6903EF"/>
                </a:solidFill>
                <a:latin typeface="League Spartan"/>
              </a:rPr>
              <a:t>: </a:t>
            </a:r>
          </a:p>
          <a:p>
            <a:pPr algn="just">
              <a:lnSpc>
                <a:spcPts val="3744"/>
              </a:lnSpc>
            </a:pPr>
            <a:r>
              <a:rPr lang="en-US" sz="2447" spc="-48">
                <a:solidFill>
                  <a:srgbClr val="000000"/>
                </a:solidFill>
                <a:latin typeface="League Spartan"/>
              </a:rPr>
              <a:t>Detail the deployment and integration of the OpenAI API for natural language processing, including model selection, input-output mapping, and response handling.</a:t>
            </a:r>
          </a:p>
          <a:p>
            <a:pPr algn="just">
              <a:lnSpc>
                <a:spcPts val="3744"/>
              </a:lnSpc>
            </a:pPr>
            <a:r>
              <a:rPr lang="en-US" sz="2447" spc="-48">
                <a:solidFill>
                  <a:srgbClr val="6903EF"/>
                </a:solidFill>
                <a:latin typeface="League Spartan Semi-Bold"/>
              </a:rPr>
              <a:t>Deployment</a:t>
            </a:r>
            <a:r>
              <a:rPr lang="en-US" sz="2447" spc="-48">
                <a:solidFill>
                  <a:srgbClr val="6903EF"/>
                </a:solidFill>
                <a:latin typeface="League Spartan"/>
              </a:rPr>
              <a:t>:</a:t>
            </a:r>
            <a:r>
              <a:rPr lang="en-US" sz="2447" spc="-48">
                <a:solidFill>
                  <a:srgbClr val="000000"/>
                </a:solidFill>
                <a:latin typeface="League Spartan"/>
              </a:rPr>
              <a:t> </a:t>
            </a:r>
          </a:p>
          <a:p>
            <a:pPr algn="just">
              <a:lnSpc>
                <a:spcPts val="3744"/>
              </a:lnSpc>
            </a:pPr>
            <a:r>
              <a:rPr lang="en-US" sz="2447" spc="-48">
                <a:solidFill>
                  <a:srgbClr val="000000"/>
                </a:solidFill>
                <a:latin typeface="League Spartan"/>
              </a:rPr>
              <a:t>Explain the deployment process of the web application using Streamlit, covering server configuration, scalability considerations, and user access management.</a:t>
            </a:r>
          </a:p>
          <a:p>
            <a:pPr algn="just">
              <a:lnSpc>
                <a:spcPts val="3744"/>
              </a:lnSpc>
            </a:pPr>
          </a:p>
        </p:txBody>
      </p:sp>
      <p:sp>
        <p:nvSpPr>
          <p:cNvPr name="Freeform 6" id="6"/>
          <p:cNvSpPr/>
          <p:nvPr/>
        </p:nvSpPr>
        <p:spPr>
          <a:xfrm flipH="false" flipV="false" rot="0">
            <a:off x="13950127" y="6172200"/>
            <a:ext cx="4092356" cy="4114800"/>
          </a:xfrm>
          <a:custGeom>
            <a:avLst/>
            <a:gdLst/>
            <a:ahLst/>
            <a:cxnLst/>
            <a:rect r="r" b="b" t="t" l="l"/>
            <a:pathLst>
              <a:path h="4114800" w="4092356">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16441" y="1028700"/>
            <a:ext cx="8757145" cy="1110166"/>
            <a:chOff x="0" y="0"/>
            <a:chExt cx="1830630" cy="232074"/>
          </a:xfrm>
        </p:grpSpPr>
        <p:sp>
          <p:nvSpPr>
            <p:cNvPr name="Freeform 3" id="3"/>
            <p:cNvSpPr/>
            <p:nvPr/>
          </p:nvSpPr>
          <p:spPr>
            <a:xfrm flipH="false" flipV="false" rot="0">
              <a:off x="0" y="0"/>
              <a:ext cx="1830630" cy="232074"/>
            </a:xfrm>
            <a:custGeom>
              <a:avLst/>
              <a:gdLst/>
              <a:ahLst/>
              <a:cxnLst/>
              <a:rect r="r" b="b" t="t" l="l"/>
              <a:pathLst>
                <a:path h="232074" w="1830630">
                  <a:moveTo>
                    <a:pt x="83102" y="0"/>
                  </a:moveTo>
                  <a:lnTo>
                    <a:pt x="1747527" y="0"/>
                  </a:lnTo>
                  <a:cubicBezTo>
                    <a:pt x="1769567" y="0"/>
                    <a:pt x="1790705" y="8755"/>
                    <a:pt x="1806289" y="24340"/>
                  </a:cubicBezTo>
                  <a:cubicBezTo>
                    <a:pt x="1821874" y="39925"/>
                    <a:pt x="1830630" y="61062"/>
                    <a:pt x="1830630" y="83102"/>
                  </a:cubicBezTo>
                  <a:lnTo>
                    <a:pt x="1830630" y="148971"/>
                  </a:lnTo>
                  <a:cubicBezTo>
                    <a:pt x="1830630" y="171011"/>
                    <a:pt x="1821874" y="192149"/>
                    <a:pt x="1806289" y="207734"/>
                  </a:cubicBezTo>
                  <a:cubicBezTo>
                    <a:pt x="1790705" y="223318"/>
                    <a:pt x="1769567" y="232074"/>
                    <a:pt x="1747527" y="232074"/>
                  </a:cubicBezTo>
                  <a:lnTo>
                    <a:pt x="83102" y="232074"/>
                  </a:lnTo>
                  <a:cubicBezTo>
                    <a:pt x="61062" y="232074"/>
                    <a:pt x="39925" y="223318"/>
                    <a:pt x="24340" y="207734"/>
                  </a:cubicBezTo>
                  <a:cubicBezTo>
                    <a:pt x="8755" y="192149"/>
                    <a:pt x="0" y="171011"/>
                    <a:pt x="0" y="148971"/>
                  </a:cubicBezTo>
                  <a:lnTo>
                    <a:pt x="0" y="83102"/>
                  </a:lnTo>
                  <a:cubicBezTo>
                    <a:pt x="0" y="61062"/>
                    <a:pt x="8755" y="39925"/>
                    <a:pt x="24340" y="24340"/>
                  </a:cubicBezTo>
                  <a:cubicBezTo>
                    <a:pt x="39925" y="8755"/>
                    <a:pt x="61062" y="0"/>
                    <a:pt x="83102" y="0"/>
                  </a:cubicBezTo>
                  <a:close/>
                </a:path>
              </a:pathLst>
            </a:custGeom>
            <a:solidFill>
              <a:srgbClr val="3AB85C"/>
            </a:solidFill>
          </p:spPr>
        </p:sp>
        <p:sp>
          <p:nvSpPr>
            <p:cNvPr name="TextBox 4" id="4"/>
            <p:cNvSpPr txBox="true"/>
            <p:nvPr/>
          </p:nvSpPr>
          <p:spPr>
            <a:xfrm>
              <a:off x="0" y="-114300"/>
              <a:ext cx="1830630" cy="34637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System Approach </a:t>
              </a:r>
            </a:p>
          </p:txBody>
        </p:sp>
      </p:grpSp>
      <p:sp>
        <p:nvSpPr>
          <p:cNvPr name="TextBox 5" id="5"/>
          <p:cNvSpPr txBox="true"/>
          <p:nvPr/>
        </p:nvSpPr>
        <p:spPr>
          <a:xfrm rot="0">
            <a:off x="4216441" y="2620470"/>
            <a:ext cx="13573670" cy="6882800"/>
          </a:xfrm>
          <a:prstGeom prst="rect">
            <a:avLst/>
          </a:prstGeom>
        </p:spPr>
        <p:txBody>
          <a:bodyPr anchor="t" rtlCol="false" tIns="0" lIns="0" bIns="0" rIns="0">
            <a:spAutoFit/>
          </a:bodyPr>
          <a:lstStyle/>
          <a:p>
            <a:pPr algn="just">
              <a:lnSpc>
                <a:spcPts val="3962"/>
              </a:lnSpc>
            </a:pPr>
            <a:r>
              <a:rPr lang="en-US" sz="2590" spc="-51">
                <a:solidFill>
                  <a:srgbClr val="3AB85C"/>
                </a:solidFill>
                <a:latin typeface="League Spartan Semi-Bold"/>
              </a:rPr>
              <a:t>Frontend</a:t>
            </a:r>
            <a:r>
              <a:rPr lang="en-US" sz="2590" spc="-51">
                <a:solidFill>
                  <a:srgbClr val="3AB85C"/>
                </a:solidFill>
                <a:latin typeface="League Spartan"/>
              </a:rPr>
              <a:t>: </a:t>
            </a:r>
          </a:p>
          <a:p>
            <a:pPr algn="just">
              <a:lnSpc>
                <a:spcPts val="3962"/>
              </a:lnSpc>
            </a:pPr>
            <a:r>
              <a:rPr lang="en-US" sz="2590" spc="-51">
                <a:solidFill>
                  <a:srgbClr val="000000"/>
                </a:solidFill>
                <a:latin typeface="League Spartan"/>
              </a:rPr>
              <a:t>Elaborate on the frontend development approach, focusing on user interface design principles, component architecture, and responsive layout implementation.</a:t>
            </a:r>
          </a:p>
          <a:p>
            <a:pPr algn="just">
              <a:lnSpc>
                <a:spcPts val="3962"/>
              </a:lnSpc>
            </a:pPr>
            <a:r>
              <a:rPr lang="en-US" sz="2590" spc="-51">
                <a:solidFill>
                  <a:srgbClr val="000000"/>
                </a:solidFill>
                <a:latin typeface="League Spartan Semi-Bold"/>
              </a:rPr>
              <a:t>Backend</a:t>
            </a:r>
            <a:r>
              <a:rPr lang="en-US" sz="2590" spc="-51">
                <a:solidFill>
                  <a:srgbClr val="000000"/>
                </a:solidFill>
                <a:latin typeface="League Spartan"/>
              </a:rPr>
              <a:t>: Describe the backend architecture, emphasizing data processing workflows, API integrations, and server-side logic for efficient data handling and analysis.</a:t>
            </a:r>
          </a:p>
          <a:p>
            <a:pPr algn="just">
              <a:lnSpc>
                <a:spcPts val="3781"/>
              </a:lnSpc>
            </a:pPr>
            <a:r>
              <a:rPr lang="en-US" sz="2590" spc="-51">
                <a:solidFill>
                  <a:srgbClr val="3AB85C"/>
                </a:solidFill>
                <a:latin typeface="League Spartan Semi-Bold"/>
              </a:rPr>
              <a:t>AI Integration</a:t>
            </a:r>
            <a:r>
              <a:rPr lang="en-US" sz="2590" spc="-51">
                <a:solidFill>
                  <a:srgbClr val="3AB85C"/>
                </a:solidFill>
                <a:latin typeface="League Spartan"/>
              </a:rPr>
              <a:t>: </a:t>
            </a:r>
          </a:p>
          <a:p>
            <a:pPr algn="just">
              <a:lnSpc>
                <a:spcPts val="3962"/>
              </a:lnSpc>
            </a:pPr>
            <a:r>
              <a:rPr lang="en-US" sz="2590" spc="-51">
                <a:solidFill>
                  <a:srgbClr val="000000"/>
                </a:solidFill>
                <a:latin typeface="League Spartan"/>
              </a:rPr>
              <a:t>Discuss the integration of AI capabilities into the system, including model training, inference pipeline setup, and result interpretation for seamless user interaction.</a:t>
            </a:r>
          </a:p>
          <a:p>
            <a:pPr algn="just">
              <a:lnSpc>
                <a:spcPts val="3962"/>
              </a:lnSpc>
            </a:pPr>
            <a:r>
              <a:rPr lang="en-US" sz="2590" spc="-51">
                <a:solidFill>
                  <a:srgbClr val="3AB85C"/>
                </a:solidFill>
                <a:latin typeface="League Spartan Semi-Bold"/>
              </a:rPr>
              <a:t>Scalability</a:t>
            </a:r>
            <a:r>
              <a:rPr lang="en-US" sz="2590" spc="-51">
                <a:solidFill>
                  <a:srgbClr val="3AB85C"/>
                </a:solidFill>
                <a:latin typeface="League Spartan"/>
              </a:rPr>
              <a:t>: </a:t>
            </a:r>
          </a:p>
          <a:p>
            <a:pPr algn="just">
              <a:lnSpc>
                <a:spcPts val="3962"/>
              </a:lnSpc>
            </a:pPr>
            <a:r>
              <a:rPr lang="en-US" sz="2590" spc="-51">
                <a:solidFill>
                  <a:srgbClr val="000000"/>
                </a:solidFill>
                <a:latin typeface="League Spartan"/>
              </a:rPr>
              <a:t>Address scalability considerations, such as database optimization, resource allocation, and load balancing strategies, to ensure the system can accommodate growing user demands effectively.</a:t>
            </a:r>
          </a:p>
          <a:p>
            <a:pPr algn="just">
              <a:lnSpc>
                <a:spcPts val="3962"/>
              </a:lnSpc>
            </a:pPr>
          </a:p>
        </p:txBody>
      </p:sp>
      <p:sp>
        <p:nvSpPr>
          <p:cNvPr name="Freeform 6" id="6"/>
          <p:cNvSpPr/>
          <p:nvPr/>
        </p:nvSpPr>
        <p:spPr>
          <a:xfrm flipH="false" flipV="false" rot="0">
            <a:off x="734079" y="783729"/>
            <a:ext cx="3123181" cy="8719541"/>
          </a:xfrm>
          <a:custGeom>
            <a:avLst/>
            <a:gdLst/>
            <a:ahLst/>
            <a:cxnLst/>
            <a:rect r="r" b="b" t="t" l="l"/>
            <a:pathLst>
              <a:path h="8719541" w="3123181">
                <a:moveTo>
                  <a:pt x="0" y="0"/>
                </a:moveTo>
                <a:lnTo>
                  <a:pt x="3123181" y="0"/>
                </a:lnTo>
                <a:lnTo>
                  <a:pt x="3123181" y="8719542"/>
                </a:lnTo>
                <a:lnTo>
                  <a:pt x="0" y="8719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65428" y="1420647"/>
            <a:ext cx="8757145" cy="1110166"/>
            <a:chOff x="0" y="0"/>
            <a:chExt cx="1830630" cy="232074"/>
          </a:xfrm>
        </p:grpSpPr>
        <p:sp>
          <p:nvSpPr>
            <p:cNvPr name="Freeform 3" id="3"/>
            <p:cNvSpPr/>
            <p:nvPr/>
          </p:nvSpPr>
          <p:spPr>
            <a:xfrm flipH="false" flipV="false" rot="0">
              <a:off x="0" y="0"/>
              <a:ext cx="1830630" cy="232074"/>
            </a:xfrm>
            <a:custGeom>
              <a:avLst/>
              <a:gdLst/>
              <a:ahLst/>
              <a:cxnLst/>
              <a:rect r="r" b="b" t="t" l="l"/>
              <a:pathLst>
                <a:path h="232074" w="1830630">
                  <a:moveTo>
                    <a:pt x="83102" y="0"/>
                  </a:moveTo>
                  <a:lnTo>
                    <a:pt x="1747527" y="0"/>
                  </a:lnTo>
                  <a:cubicBezTo>
                    <a:pt x="1769567" y="0"/>
                    <a:pt x="1790705" y="8755"/>
                    <a:pt x="1806289" y="24340"/>
                  </a:cubicBezTo>
                  <a:cubicBezTo>
                    <a:pt x="1821874" y="39925"/>
                    <a:pt x="1830630" y="61062"/>
                    <a:pt x="1830630" y="83102"/>
                  </a:cubicBezTo>
                  <a:lnTo>
                    <a:pt x="1830630" y="148971"/>
                  </a:lnTo>
                  <a:cubicBezTo>
                    <a:pt x="1830630" y="171011"/>
                    <a:pt x="1821874" y="192149"/>
                    <a:pt x="1806289" y="207734"/>
                  </a:cubicBezTo>
                  <a:cubicBezTo>
                    <a:pt x="1790705" y="223318"/>
                    <a:pt x="1769567" y="232074"/>
                    <a:pt x="1747527" y="232074"/>
                  </a:cubicBezTo>
                  <a:lnTo>
                    <a:pt x="83102" y="232074"/>
                  </a:lnTo>
                  <a:cubicBezTo>
                    <a:pt x="61062" y="232074"/>
                    <a:pt x="39925" y="223318"/>
                    <a:pt x="24340" y="207734"/>
                  </a:cubicBezTo>
                  <a:cubicBezTo>
                    <a:pt x="8755" y="192149"/>
                    <a:pt x="0" y="171011"/>
                    <a:pt x="0" y="148971"/>
                  </a:cubicBezTo>
                  <a:lnTo>
                    <a:pt x="0" y="83102"/>
                  </a:lnTo>
                  <a:cubicBezTo>
                    <a:pt x="0" y="61062"/>
                    <a:pt x="8755" y="39925"/>
                    <a:pt x="24340" y="24340"/>
                  </a:cubicBezTo>
                  <a:cubicBezTo>
                    <a:pt x="39925" y="8755"/>
                    <a:pt x="61062" y="0"/>
                    <a:pt x="83102" y="0"/>
                  </a:cubicBezTo>
                  <a:close/>
                </a:path>
              </a:pathLst>
            </a:custGeom>
            <a:solidFill>
              <a:srgbClr val="F40909"/>
            </a:solidFill>
          </p:spPr>
        </p:sp>
        <p:sp>
          <p:nvSpPr>
            <p:cNvPr name="TextBox 4" id="4"/>
            <p:cNvSpPr txBox="true"/>
            <p:nvPr/>
          </p:nvSpPr>
          <p:spPr>
            <a:xfrm>
              <a:off x="0" y="-114300"/>
              <a:ext cx="1830630" cy="34637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Reference</a:t>
              </a:r>
            </a:p>
          </p:txBody>
        </p:sp>
      </p:grpSp>
      <p:sp>
        <p:nvSpPr>
          <p:cNvPr name="TextBox 5" id="5"/>
          <p:cNvSpPr txBox="true"/>
          <p:nvPr/>
        </p:nvSpPr>
        <p:spPr>
          <a:xfrm rot="0">
            <a:off x="1028700" y="3186106"/>
            <a:ext cx="11797515" cy="4197713"/>
          </a:xfrm>
          <a:prstGeom prst="rect">
            <a:avLst/>
          </a:prstGeom>
        </p:spPr>
        <p:txBody>
          <a:bodyPr anchor="t" rtlCol="false" tIns="0" lIns="0" bIns="0" rIns="0">
            <a:spAutoFit/>
          </a:bodyPr>
          <a:lstStyle/>
          <a:p>
            <a:pPr algn="just" marL="489452" indent="-244726" lvl="1">
              <a:lnSpc>
                <a:spcPts val="5667"/>
              </a:lnSpc>
              <a:buAutoNum type="arabicPeriod" startAt="1"/>
            </a:pPr>
            <a:r>
              <a:rPr lang="en-US" sz="2267" spc="-45">
                <a:solidFill>
                  <a:srgbClr val="F40909"/>
                </a:solidFill>
                <a:latin typeface="League Spartan Semi-Bold"/>
              </a:rPr>
              <a:t>Streamlit Documentation</a:t>
            </a:r>
            <a:r>
              <a:rPr lang="en-US" sz="2267" spc="-45">
                <a:solidFill>
                  <a:srgbClr val="F40909"/>
                </a:solidFill>
                <a:latin typeface="League Spartan"/>
              </a:rPr>
              <a:t>:</a:t>
            </a:r>
            <a:r>
              <a:rPr lang="en-US" sz="2267" spc="-45">
                <a:solidFill>
                  <a:srgbClr val="000000"/>
                </a:solidFill>
                <a:latin typeface="League Spartan"/>
              </a:rPr>
              <a:t> </a:t>
            </a:r>
            <a:r>
              <a:rPr lang="en-US" sz="2267" spc="-45" u="sng">
                <a:solidFill>
                  <a:srgbClr val="000000"/>
                </a:solidFill>
                <a:latin typeface="League Spartan"/>
                <a:hlinkClick r:id="rId2" tooltip="https://docs.streamlit.io"/>
              </a:rPr>
              <a:t>https://docs.streamlit.io/</a:t>
            </a:r>
          </a:p>
          <a:p>
            <a:pPr algn="just" marL="489452" indent="-244726" lvl="1">
              <a:lnSpc>
                <a:spcPts val="5667"/>
              </a:lnSpc>
              <a:buAutoNum type="arabicPeriod" startAt="1"/>
            </a:pPr>
            <a:r>
              <a:rPr lang="en-US" sz="2267" spc="-45">
                <a:solidFill>
                  <a:srgbClr val="F40909"/>
                </a:solidFill>
                <a:latin typeface="League Spartan Semi-Bold"/>
              </a:rPr>
              <a:t>Pandas Documentation</a:t>
            </a:r>
            <a:r>
              <a:rPr lang="en-US" sz="2267" spc="-45">
                <a:solidFill>
                  <a:srgbClr val="F40909"/>
                </a:solidFill>
                <a:latin typeface="League Spartan"/>
              </a:rPr>
              <a:t>:</a:t>
            </a:r>
            <a:r>
              <a:rPr lang="en-US" sz="2267" spc="-45">
                <a:solidFill>
                  <a:srgbClr val="000000"/>
                </a:solidFill>
                <a:latin typeface="League Spartan"/>
              </a:rPr>
              <a:t> </a:t>
            </a:r>
            <a:r>
              <a:rPr lang="en-US" sz="2267" spc="-45" u="sng">
                <a:solidFill>
                  <a:srgbClr val="000000"/>
                </a:solidFill>
                <a:latin typeface="League Spartan"/>
                <a:hlinkClick r:id="rId3" tooltip="https://pandas.pydata.org/docs/"/>
              </a:rPr>
              <a:t>https://pandas.pydata.org/docs/</a:t>
            </a:r>
          </a:p>
          <a:p>
            <a:pPr algn="just" marL="489452" indent="-244726" lvl="1">
              <a:lnSpc>
                <a:spcPts val="5667"/>
              </a:lnSpc>
              <a:buAutoNum type="arabicPeriod" startAt="1"/>
            </a:pPr>
            <a:r>
              <a:rPr lang="en-US" sz="2267" spc="-45">
                <a:solidFill>
                  <a:srgbClr val="F40909"/>
                </a:solidFill>
                <a:latin typeface="League Spartan Semi-Bold"/>
              </a:rPr>
              <a:t>NumPy Documentation</a:t>
            </a:r>
            <a:r>
              <a:rPr lang="en-US" sz="2267" spc="-45">
                <a:solidFill>
                  <a:srgbClr val="F40909"/>
                </a:solidFill>
                <a:latin typeface="League Spartan"/>
              </a:rPr>
              <a:t>: </a:t>
            </a:r>
            <a:r>
              <a:rPr lang="en-US" sz="2267" spc="-45" u="sng">
                <a:solidFill>
                  <a:srgbClr val="000000"/>
                </a:solidFill>
                <a:latin typeface="League Spartan"/>
                <a:hlinkClick r:id="rId4" tooltip="https://numpy.org/doc/stable/"/>
              </a:rPr>
              <a:t>https://numpy.org/doc/stable/</a:t>
            </a:r>
          </a:p>
          <a:p>
            <a:pPr algn="just" marL="489452" indent="-244726" lvl="1">
              <a:lnSpc>
                <a:spcPts val="5667"/>
              </a:lnSpc>
              <a:buAutoNum type="arabicPeriod" startAt="1"/>
            </a:pPr>
            <a:r>
              <a:rPr lang="en-US" sz="2267" spc="-45">
                <a:solidFill>
                  <a:srgbClr val="F40909"/>
                </a:solidFill>
                <a:latin typeface="League Spartan Semi-Bold"/>
              </a:rPr>
              <a:t>Plotly Express Documentation</a:t>
            </a:r>
            <a:r>
              <a:rPr lang="en-US" sz="2267" spc="-45">
                <a:solidFill>
                  <a:srgbClr val="F40909"/>
                </a:solidFill>
                <a:latin typeface="League Spartan"/>
              </a:rPr>
              <a:t>:</a:t>
            </a:r>
            <a:r>
              <a:rPr lang="en-US" sz="2267" spc="-45">
                <a:solidFill>
                  <a:srgbClr val="000000"/>
                </a:solidFill>
                <a:latin typeface="League Spartan"/>
              </a:rPr>
              <a:t> </a:t>
            </a:r>
            <a:r>
              <a:rPr lang="en-US" sz="2267" spc="-45" u="sng">
                <a:solidFill>
                  <a:srgbClr val="000000"/>
                </a:solidFill>
                <a:latin typeface="League Spartan"/>
                <a:hlinkClick r:id="rId5" tooltip="https://plotly.com/python/plotly-express/"/>
              </a:rPr>
              <a:t>https://plotly.com/python/plotly-express/</a:t>
            </a:r>
          </a:p>
          <a:p>
            <a:pPr algn="just" marL="489452" indent="-244726" lvl="1">
              <a:lnSpc>
                <a:spcPts val="5667"/>
              </a:lnSpc>
              <a:buAutoNum type="arabicPeriod" startAt="1"/>
            </a:pPr>
            <a:r>
              <a:rPr lang="en-US" sz="2267" spc="-45">
                <a:solidFill>
                  <a:srgbClr val="F40909"/>
                </a:solidFill>
                <a:latin typeface="League Spartan Semi-Bold"/>
              </a:rPr>
              <a:t>OpenAI API Documentation</a:t>
            </a:r>
            <a:r>
              <a:rPr lang="en-US" sz="2267" spc="-45">
                <a:solidFill>
                  <a:srgbClr val="F40909"/>
                </a:solidFill>
                <a:latin typeface="League Spartan"/>
              </a:rPr>
              <a:t>:</a:t>
            </a:r>
            <a:r>
              <a:rPr lang="en-US" sz="2267" spc="-45">
                <a:solidFill>
                  <a:srgbClr val="000000"/>
                </a:solidFill>
                <a:latin typeface="League Spartan"/>
              </a:rPr>
              <a:t> </a:t>
            </a:r>
            <a:r>
              <a:rPr lang="en-US" sz="2267" spc="-45" u="sng">
                <a:solidFill>
                  <a:srgbClr val="000000"/>
                </a:solidFill>
                <a:latin typeface="League Spartan"/>
                <a:hlinkClick r:id="rId6" tooltip="https://beta.openai.com/docs/"/>
              </a:rPr>
              <a:t>https://beta.openai.com/docs/</a:t>
            </a:r>
          </a:p>
          <a:p>
            <a:pPr algn="just">
              <a:lnSpc>
                <a:spcPts val="5667"/>
              </a:lnSpc>
            </a:pPr>
          </a:p>
        </p:txBody>
      </p:sp>
      <p:sp>
        <p:nvSpPr>
          <p:cNvPr name="Freeform 6" id="6"/>
          <p:cNvSpPr/>
          <p:nvPr/>
        </p:nvSpPr>
        <p:spPr>
          <a:xfrm flipH="false" flipV="false" rot="0">
            <a:off x="13575302" y="3471856"/>
            <a:ext cx="4712698" cy="6714984"/>
          </a:xfrm>
          <a:custGeom>
            <a:avLst/>
            <a:gdLst/>
            <a:ahLst/>
            <a:cxnLst/>
            <a:rect r="r" b="b" t="t" l="l"/>
            <a:pathLst>
              <a:path h="6714984" w="4712698">
                <a:moveTo>
                  <a:pt x="0" y="0"/>
                </a:moveTo>
                <a:lnTo>
                  <a:pt x="4712698" y="0"/>
                </a:lnTo>
                <a:lnTo>
                  <a:pt x="4712698" y="6714984"/>
                </a:lnTo>
                <a:lnTo>
                  <a:pt x="0" y="671498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65428" y="783182"/>
            <a:ext cx="8757145" cy="1110166"/>
            <a:chOff x="0" y="0"/>
            <a:chExt cx="1830630" cy="232074"/>
          </a:xfrm>
        </p:grpSpPr>
        <p:sp>
          <p:nvSpPr>
            <p:cNvPr name="Freeform 3" id="3"/>
            <p:cNvSpPr/>
            <p:nvPr/>
          </p:nvSpPr>
          <p:spPr>
            <a:xfrm flipH="false" flipV="false" rot="0">
              <a:off x="0" y="0"/>
              <a:ext cx="1830630" cy="232074"/>
            </a:xfrm>
            <a:custGeom>
              <a:avLst/>
              <a:gdLst/>
              <a:ahLst/>
              <a:cxnLst/>
              <a:rect r="r" b="b" t="t" l="l"/>
              <a:pathLst>
                <a:path h="232074" w="1830630">
                  <a:moveTo>
                    <a:pt x="83102" y="0"/>
                  </a:moveTo>
                  <a:lnTo>
                    <a:pt x="1747527" y="0"/>
                  </a:lnTo>
                  <a:cubicBezTo>
                    <a:pt x="1769567" y="0"/>
                    <a:pt x="1790705" y="8755"/>
                    <a:pt x="1806289" y="24340"/>
                  </a:cubicBezTo>
                  <a:cubicBezTo>
                    <a:pt x="1821874" y="39925"/>
                    <a:pt x="1830630" y="61062"/>
                    <a:pt x="1830630" y="83102"/>
                  </a:cubicBezTo>
                  <a:lnTo>
                    <a:pt x="1830630" y="148971"/>
                  </a:lnTo>
                  <a:cubicBezTo>
                    <a:pt x="1830630" y="171011"/>
                    <a:pt x="1821874" y="192149"/>
                    <a:pt x="1806289" y="207734"/>
                  </a:cubicBezTo>
                  <a:cubicBezTo>
                    <a:pt x="1790705" y="223318"/>
                    <a:pt x="1769567" y="232074"/>
                    <a:pt x="1747527" y="232074"/>
                  </a:cubicBezTo>
                  <a:lnTo>
                    <a:pt x="83102" y="232074"/>
                  </a:lnTo>
                  <a:cubicBezTo>
                    <a:pt x="61062" y="232074"/>
                    <a:pt x="39925" y="223318"/>
                    <a:pt x="24340" y="207734"/>
                  </a:cubicBezTo>
                  <a:cubicBezTo>
                    <a:pt x="8755" y="192149"/>
                    <a:pt x="0" y="171011"/>
                    <a:pt x="0" y="148971"/>
                  </a:cubicBezTo>
                  <a:lnTo>
                    <a:pt x="0" y="83102"/>
                  </a:lnTo>
                  <a:cubicBezTo>
                    <a:pt x="0" y="61062"/>
                    <a:pt x="8755" y="39925"/>
                    <a:pt x="24340" y="24340"/>
                  </a:cubicBezTo>
                  <a:cubicBezTo>
                    <a:pt x="39925" y="8755"/>
                    <a:pt x="61062" y="0"/>
                    <a:pt x="83102" y="0"/>
                  </a:cubicBezTo>
                  <a:close/>
                </a:path>
              </a:pathLst>
            </a:custGeom>
            <a:solidFill>
              <a:srgbClr val="4B0082"/>
            </a:solidFill>
          </p:spPr>
        </p:sp>
        <p:sp>
          <p:nvSpPr>
            <p:cNvPr name="TextBox 4" id="4"/>
            <p:cNvSpPr txBox="true"/>
            <p:nvPr/>
          </p:nvSpPr>
          <p:spPr>
            <a:xfrm>
              <a:off x="0" y="-114300"/>
              <a:ext cx="1830630" cy="346374"/>
            </a:xfrm>
            <a:prstGeom prst="rect">
              <a:avLst/>
            </a:prstGeom>
          </p:spPr>
          <p:txBody>
            <a:bodyPr anchor="ctr" rtlCol="false" tIns="50800" lIns="50800" bIns="50800" rIns="50800"/>
            <a:lstStyle/>
            <a:p>
              <a:pPr algn="ctr">
                <a:lnSpc>
                  <a:spcPts val="7000"/>
                </a:lnSpc>
              </a:pPr>
              <a:r>
                <a:rPr lang="en-US" sz="5000">
                  <a:solidFill>
                    <a:srgbClr val="FFFFFF"/>
                  </a:solidFill>
                  <a:latin typeface="Yeseva One"/>
                </a:rPr>
                <a:t>Result</a:t>
              </a:r>
            </a:p>
          </p:txBody>
        </p:sp>
      </p:grpSp>
      <p:grpSp>
        <p:nvGrpSpPr>
          <p:cNvPr name="Group 5" id="5"/>
          <p:cNvGrpSpPr/>
          <p:nvPr/>
        </p:nvGrpSpPr>
        <p:grpSpPr>
          <a:xfrm rot="0">
            <a:off x="2977253" y="2335578"/>
            <a:ext cx="12333495" cy="6922722"/>
            <a:chOff x="0" y="0"/>
            <a:chExt cx="16444660" cy="9230296"/>
          </a:xfrm>
        </p:grpSpPr>
        <p:sp>
          <p:nvSpPr>
            <p:cNvPr name="Freeform 6" id="6"/>
            <p:cNvSpPr/>
            <p:nvPr/>
          </p:nvSpPr>
          <p:spPr>
            <a:xfrm flipH="false" flipV="false" rot="0">
              <a:off x="0" y="0"/>
              <a:ext cx="7702731" cy="4332786"/>
            </a:xfrm>
            <a:custGeom>
              <a:avLst/>
              <a:gdLst/>
              <a:ahLst/>
              <a:cxnLst/>
              <a:rect r="r" b="b" t="t" l="l"/>
              <a:pathLst>
                <a:path h="4332786" w="7702731">
                  <a:moveTo>
                    <a:pt x="0" y="0"/>
                  </a:moveTo>
                  <a:lnTo>
                    <a:pt x="7702731" y="0"/>
                  </a:lnTo>
                  <a:lnTo>
                    <a:pt x="7702731" y="4332786"/>
                  </a:lnTo>
                  <a:lnTo>
                    <a:pt x="0" y="4332786"/>
                  </a:lnTo>
                  <a:lnTo>
                    <a:pt x="0" y="0"/>
                  </a:lnTo>
                  <a:close/>
                </a:path>
              </a:pathLst>
            </a:custGeom>
            <a:blipFill>
              <a:blip r:embed="rId2"/>
              <a:stretch>
                <a:fillRect l="-2125" t="0" r="-2125" b="-4250"/>
              </a:stretch>
            </a:blipFill>
          </p:spPr>
        </p:sp>
        <p:sp>
          <p:nvSpPr>
            <p:cNvPr name="Freeform 7" id="7"/>
            <p:cNvSpPr/>
            <p:nvPr/>
          </p:nvSpPr>
          <p:spPr>
            <a:xfrm flipH="false" flipV="false" rot="0">
              <a:off x="0" y="4915914"/>
              <a:ext cx="7702731" cy="4156113"/>
            </a:xfrm>
            <a:custGeom>
              <a:avLst/>
              <a:gdLst/>
              <a:ahLst/>
              <a:cxnLst/>
              <a:rect r="r" b="b" t="t" l="l"/>
              <a:pathLst>
                <a:path h="4156113" w="7702731">
                  <a:moveTo>
                    <a:pt x="0" y="0"/>
                  </a:moveTo>
                  <a:lnTo>
                    <a:pt x="7702731" y="0"/>
                  </a:lnTo>
                  <a:lnTo>
                    <a:pt x="7702731" y="4156113"/>
                  </a:lnTo>
                  <a:lnTo>
                    <a:pt x="0" y="4156113"/>
                  </a:lnTo>
                  <a:lnTo>
                    <a:pt x="0" y="0"/>
                  </a:lnTo>
                  <a:close/>
                </a:path>
              </a:pathLst>
            </a:custGeom>
            <a:blipFill>
              <a:blip r:embed="rId3"/>
              <a:stretch>
                <a:fillRect l="-805" t="-4138" r="0" b="-952"/>
              </a:stretch>
            </a:blipFill>
          </p:spPr>
        </p:sp>
        <p:sp>
          <p:nvSpPr>
            <p:cNvPr name="Freeform 8" id="8"/>
            <p:cNvSpPr/>
            <p:nvPr/>
          </p:nvSpPr>
          <p:spPr>
            <a:xfrm flipH="false" flipV="false" rot="0">
              <a:off x="8741929" y="11"/>
              <a:ext cx="7702731" cy="4332786"/>
            </a:xfrm>
            <a:custGeom>
              <a:avLst/>
              <a:gdLst/>
              <a:ahLst/>
              <a:cxnLst/>
              <a:rect r="r" b="b" t="t" l="l"/>
              <a:pathLst>
                <a:path h="4332786" w="7702731">
                  <a:moveTo>
                    <a:pt x="0" y="0"/>
                  </a:moveTo>
                  <a:lnTo>
                    <a:pt x="7702731" y="0"/>
                  </a:lnTo>
                  <a:lnTo>
                    <a:pt x="7702731" y="4332786"/>
                  </a:lnTo>
                  <a:lnTo>
                    <a:pt x="0" y="4332786"/>
                  </a:lnTo>
                  <a:lnTo>
                    <a:pt x="0" y="0"/>
                  </a:lnTo>
                  <a:close/>
                </a:path>
              </a:pathLst>
            </a:custGeom>
            <a:blipFill>
              <a:blip r:embed="rId4"/>
              <a:stretch>
                <a:fillRect l="0" t="0" r="0" b="0"/>
              </a:stretch>
            </a:blipFill>
          </p:spPr>
        </p:sp>
        <p:sp>
          <p:nvSpPr>
            <p:cNvPr name="Freeform 9" id="9"/>
            <p:cNvSpPr/>
            <p:nvPr/>
          </p:nvSpPr>
          <p:spPr>
            <a:xfrm flipH="false" flipV="false" rot="0">
              <a:off x="8741929" y="5074183"/>
              <a:ext cx="7702731" cy="4156113"/>
            </a:xfrm>
            <a:custGeom>
              <a:avLst/>
              <a:gdLst/>
              <a:ahLst/>
              <a:cxnLst/>
              <a:rect r="r" b="b" t="t" l="l"/>
              <a:pathLst>
                <a:path h="4156113" w="7702731">
                  <a:moveTo>
                    <a:pt x="0" y="0"/>
                  </a:moveTo>
                  <a:lnTo>
                    <a:pt x="7702731" y="0"/>
                  </a:lnTo>
                  <a:lnTo>
                    <a:pt x="7702731" y="4156113"/>
                  </a:lnTo>
                  <a:lnTo>
                    <a:pt x="0" y="4156113"/>
                  </a:lnTo>
                  <a:lnTo>
                    <a:pt x="0" y="0"/>
                  </a:lnTo>
                  <a:close/>
                </a:path>
              </a:pathLst>
            </a:custGeom>
            <a:blipFill>
              <a:blip r:embed="rId5"/>
              <a:stretch>
                <a:fillRect l="-1347" t="-673" r="0" b="-4982"/>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DAGBcdtZNlg</dc:identifier>
  <dcterms:modified xsi:type="dcterms:W3CDTF">2011-08-01T06:04:30Z</dcterms:modified>
  <cp:revision>1</cp:revision>
  <dc:title>Black and White Green Blue Basic Flow Chart Brainstorm Presentation</dc:title>
</cp:coreProperties>
</file>