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charts/chart1.xml" ContentType="application/vnd.openxmlformats-officedocument.drawingml.chart+xml"/>
  <Override PartName="/ppt/notesSlides/notesSlide19.xml" ContentType="application/vnd.openxmlformats-officedocument.presentationml.notesSlide+xml"/>
  <Override PartName="/ppt/slides/slide19.xml" ContentType="application/vnd.openxmlformats-officedocument.presentationml.slide+xml"/>
  <Override PartName="/ppt/charts/chart2.xml" ContentType="application/vnd.openxmlformats-officedocument.drawingml.chart+xml"/>
  <Override PartName="/ppt/notesSlides/notesSlide20.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ableStyles" Target="tableStyles.xml"/><Relationship Id="rId2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data analysis</a:t>
            </a:r>
          </a:p>
        </c:rich>
      </c:tx>
      <c:layout/>
      <c:overlay val="1"/>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8.0</c:v>
                </c:pt>
                <c:pt idx="3">
                  <c:v>9.0</c:v>
                </c:pt>
                <c:pt idx="4">
                  <c:v>5.0</c:v>
                </c:pt>
                <c:pt idx="5">
                  <c:v>6.0</c:v>
                </c:pt>
                <c:pt idx="6">
                  <c:v>6.0</c:v>
                </c:pt>
                <c:pt idx="7">
                  <c:v>8.0</c:v>
                </c:pt>
                <c:pt idx="8">
                  <c:v>10.0</c:v>
                </c:pt>
                <c:pt idx="9">
                  <c:v>7.0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13.0</c:v>
                </c:pt>
                <c:pt idx="2">
                  <c:v>14.0</c:v>
                </c:pt>
                <c:pt idx="3">
                  <c:v>11.0</c:v>
                </c:pt>
                <c:pt idx="4">
                  <c:v>10.0</c:v>
                </c:pt>
                <c:pt idx="5">
                  <c:v>10.0</c:v>
                </c:pt>
                <c:pt idx="6">
                  <c:v>18.0</c:v>
                </c:pt>
                <c:pt idx="7">
                  <c:v>9.0</c:v>
                </c:pt>
                <c:pt idx="8">
                  <c:v>13.0</c:v>
                </c:pt>
                <c:pt idx="9">
                  <c:v>15.0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65.0</c:v>
                </c:pt>
                <c:pt idx="1">
                  <c:v>67.0</c:v>
                </c:pt>
                <c:pt idx="2">
                  <c:v>62.0</c:v>
                </c:pt>
                <c:pt idx="3">
                  <c:v>60.0</c:v>
                </c:pt>
                <c:pt idx="4">
                  <c:v>69.0</c:v>
                </c:pt>
                <c:pt idx="5">
                  <c:v>66.0</c:v>
                </c:pt>
                <c:pt idx="6">
                  <c:v>61.0</c:v>
                </c:pt>
                <c:pt idx="7">
                  <c:v>59.0</c:v>
                </c:pt>
                <c:pt idx="8">
                  <c:v>55.0</c:v>
                </c:pt>
                <c:pt idx="9">
                  <c:v>65.0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2.0</c:v>
                </c:pt>
                <c:pt idx="2">
                  <c:v>3.0</c:v>
                </c:pt>
                <c:pt idx="3">
                  <c:v>4.0</c:v>
                </c:pt>
                <c:pt idx="4">
                  <c:v>6.0</c:v>
                </c:pt>
                <c:pt idx="5">
                  <c:v>3.0</c:v>
                </c:pt>
                <c:pt idx="6">
                  <c:v>2.0</c:v>
                </c:pt>
                <c:pt idx="7">
                  <c:v>5.0</c:v>
                </c:pt>
                <c:pt idx="8">
                  <c:v>3.0</c:v>
                </c:pt>
                <c:pt idx="9">
                  <c:v>3.0</c:v>
                </c:pt>
              </c:numCache>
            </c:numRef>
          </c:val>
        </c:ser>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524319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658744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342287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085307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448205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113497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14" name="对象"/>
          <p:cNvSpPr>
            <a:spLocks noGrp="1"/>
          </p:cNvSpPr>
          <p:nvPr>
            <p:ph type="sldImg"/>
          </p:nvPr>
        </p:nvSpPr>
        <p:spPr>
          <a:xfrm rot="0">
            <a:off x="4038600" y="857250"/>
            <a:ext cx="4114800" cy="2314575"/>
          </a:xfrm>
          <a:prstGeom prst="rect"/>
          <a:noFill/>
          <a:ln w="12700" cmpd="sng" cap="flat">
            <a:noFill/>
            <a:prstDash val="solid"/>
            <a:miter/>
          </a:ln>
        </p:spPr>
      </p:sp>
      <p:sp>
        <p:nvSpPr>
          <p:cNvPr id="2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049241"/>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21" name="对象"/>
          <p:cNvSpPr>
            <a:spLocks noGrp="1"/>
          </p:cNvSpPr>
          <p:nvPr>
            <p:ph type="sldImg"/>
          </p:nvPr>
        </p:nvSpPr>
        <p:spPr>
          <a:xfrm rot="0">
            <a:off x="4038600" y="857250"/>
            <a:ext cx="4114800" cy="2314575"/>
          </a:xfrm>
          <a:prstGeom prst="rect"/>
          <a:noFill/>
          <a:ln w="12700" cmpd="sng" cap="flat">
            <a:noFill/>
            <a:prstDash val="solid"/>
            <a:miter/>
          </a:ln>
        </p:spPr>
      </p:sp>
      <p:sp>
        <p:nvSpPr>
          <p:cNvPr id="2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1708518"/>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27" name="对象"/>
          <p:cNvSpPr>
            <a:spLocks noGrp="1"/>
          </p:cNvSpPr>
          <p:nvPr>
            <p:ph type="sldImg"/>
          </p:nvPr>
        </p:nvSpPr>
        <p:spPr>
          <a:xfrm rot="0">
            <a:off x="4038600" y="857250"/>
            <a:ext cx="4114800" cy="2314575"/>
          </a:xfrm>
          <a:prstGeom prst="rect"/>
          <a:noFill/>
          <a:ln w="12700" cmpd="sng" cap="flat">
            <a:noFill/>
            <a:prstDash val="solid"/>
            <a:miter/>
          </a:ln>
        </p:spPr>
      </p:sp>
      <p:sp>
        <p:nvSpPr>
          <p:cNvPr id="2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6531514"/>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
        <p:nvSpPr>
          <p:cNvPr id="23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9857449"/>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18</a:t>
            </a:fld>
            <a:endParaRPr lang="zh-CN" altLang="en-US" sz="1200">
              <a:latin typeface="Calibri" pitchFamily="0" charset="0"/>
              <a:ea typeface="等线" pitchFamily="0" charset="0"/>
              <a:cs typeface="Calibri" pitchFamily="0" charset="0"/>
            </a:endParaRPr>
          </a:p>
        </p:txBody>
      </p:sp>
      <p:sp>
        <p:nvSpPr>
          <p:cNvPr id="237" name="对象"/>
          <p:cNvSpPr>
            <a:spLocks noGrp="1"/>
          </p:cNvSpPr>
          <p:nvPr>
            <p:ph type="sldImg"/>
          </p:nvPr>
        </p:nvSpPr>
        <p:spPr>
          <a:xfrm rot="0">
            <a:off x="4038600" y="857250"/>
            <a:ext cx="4114800" cy="2314575"/>
          </a:xfrm>
          <a:prstGeom prst="rect"/>
          <a:noFill/>
          <a:ln w="12700" cmpd="sng" cap="flat">
            <a:noFill/>
            <a:prstDash val="solid"/>
            <a:miter/>
          </a:ln>
        </p:spPr>
      </p:sp>
      <p:sp>
        <p:nvSpPr>
          <p:cNvPr id="2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5238085"/>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19</a:t>
            </a:fld>
            <a:endParaRPr lang="zh-CN" altLang="en-US" sz="1200">
              <a:latin typeface="Calibri" pitchFamily="0" charset="0"/>
              <a:ea typeface="等线" pitchFamily="0" charset="0"/>
              <a:cs typeface="Calibri" pitchFamily="0" charset="0"/>
            </a:endParaRPr>
          </a:p>
        </p:txBody>
      </p:sp>
      <p:sp>
        <p:nvSpPr>
          <p:cNvPr id="246" name="对象"/>
          <p:cNvSpPr>
            <a:spLocks noGrp="1"/>
          </p:cNvSpPr>
          <p:nvPr>
            <p:ph type="sldImg"/>
          </p:nvPr>
        </p:nvSpPr>
        <p:spPr>
          <a:xfrm rot="0">
            <a:off x="4038600" y="857250"/>
            <a:ext cx="4114800" cy="2314575"/>
          </a:xfrm>
          <a:prstGeom prst="rect"/>
          <a:noFill/>
          <a:ln w="12700" cmpd="sng" cap="flat">
            <a:noFill/>
            <a:prstDash val="solid"/>
            <a:miter/>
          </a:ln>
        </p:spPr>
      </p:sp>
      <p:sp>
        <p:nvSpPr>
          <p:cNvPr id="2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302041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217629"/>
      </p:ext>
    </p:extLst>
  </p:cSld>
  <p:clrMapOvr>
    <a:masterClrMapping/>
  </p:clrMapOvr>
</p:notes>
</file>

<file path=ppt/notesSlides/notesSlide2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20</a:t>
            </a:fld>
            <a:endParaRPr lang="zh-CN" altLang="en-US" sz="1200">
              <a:latin typeface="Calibri" pitchFamily="0" charset="0"/>
              <a:ea typeface="等线" pitchFamily="0" charset="0"/>
              <a:cs typeface="Calibri" pitchFamily="0" charset="0"/>
            </a:endParaRPr>
          </a:p>
        </p:txBody>
      </p:sp>
      <p:sp>
        <p:nvSpPr>
          <p:cNvPr id="262" name="对象"/>
          <p:cNvSpPr>
            <a:spLocks noGrp="1"/>
          </p:cNvSpPr>
          <p:nvPr>
            <p:ph type="sldImg"/>
          </p:nvPr>
        </p:nvSpPr>
        <p:spPr>
          <a:xfrm rot="0">
            <a:off x="4038600" y="857250"/>
            <a:ext cx="4114800" cy="2314575"/>
          </a:xfrm>
          <a:prstGeom prst="rect"/>
          <a:noFill/>
          <a:ln w="12700" cmpd="sng" cap="flat">
            <a:noFill/>
            <a:prstDash val="solid"/>
            <a:miter/>
          </a:ln>
        </p:spPr>
      </p:sp>
      <p:sp>
        <p:nvSpPr>
          <p:cNvPr id="2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2220862"/>
      </p:ext>
    </p:extLst>
  </p:cSld>
  <p:clrMapOvr>
    <a:masterClrMapping/>
  </p:clrMapOvr>
</p:notes>
</file>

<file path=ppt/notesSlides/notesSlide2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21</a:t>
            </a:fld>
            <a:endParaRPr lang="zh-CN" altLang="en-US" sz="1200">
              <a:latin typeface="Calibri" pitchFamily="0" charset="0"/>
              <a:ea typeface="等线" pitchFamily="0" charset="0"/>
              <a:cs typeface="Calibri" pitchFamily="0" charset="0"/>
            </a:endParaRPr>
          </a:p>
        </p:txBody>
      </p:sp>
      <p:sp>
        <p:nvSpPr>
          <p:cNvPr id="266" name="对象"/>
          <p:cNvSpPr>
            <a:spLocks noGrp="1"/>
          </p:cNvSpPr>
          <p:nvPr>
            <p:ph type="sldImg"/>
          </p:nvPr>
        </p:nvSpPr>
        <p:spPr>
          <a:xfrm rot="0">
            <a:off x="4038600" y="857250"/>
            <a:ext cx="4114800" cy="2314575"/>
          </a:xfrm>
          <a:prstGeom prst="rect"/>
          <a:noFill/>
          <a:ln w="12700" cmpd="sng" cap="flat">
            <a:noFill/>
            <a:prstDash val="solid"/>
            <a:miter/>
          </a:ln>
        </p:spPr>
      </p:sp>
      <p:sp>
        <p:nvSpPr>
          <p:cNvPr id="2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241218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279544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470840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398888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791743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941094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663948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26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7606470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72734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205024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9038247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988999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96"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9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8"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99"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0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1"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0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03"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0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0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207"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20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9570505"/>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4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51"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5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55"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58"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5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6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400546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454298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313290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285109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623637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359877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6037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269052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90322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195432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5.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HARIHARAN 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E22AF020</a:t>
            </a:r>
            <a:endParaRPr lang="en-US" altLang="zh-CN" sz="2400" b="0" i="0" u="none" strike="noStrike" kern="1200" cap="none" spc="0" baseline="0">
              <a:solidFill>
                <a:srgbClr val="000000"/>
              </a:solidFill>
              <a:latin typeface="Plus Jakarta Display"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Accounting and finance)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patrician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072999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矩形"/>
          <p:cNvSpPr>
            <a:spLocks/>
          </p:cNvSpPr>
          <p:nvPr/>
        </p:nvSpPr>
        <p:spPr>
          <a:xfrm rot="0">
            <a:off x="1163522" y="387062"/>
            <a:ext cx="6101487"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Graph</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64" name="矩形"/>
          <p:cNvSpPr>
            <a:spLocks/>
          </p:cNvSpPr>
          <p:nvPr/>
        </p:nvSpPr>
        <p:spPr>
          <a:xfrm rot="0">
            <a:off x="1163522" y="1097683"/>
            <a:ext cx="8842249" cy="62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1: Select Data Choose the data range you want to graph, including headers. Go to the "Insert" tab in the ribbon.</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5" name="矩形"/>
          <p:cNvSpPr>
            <a:spLocks/>
          </p:cNvSpPr>
          <p:nvPr/>
        </p:nvSpPr>
        <p:spPr>
          <a:xfrm rot="0">
            <a:off x="1163522" y="1869859"/>
            <a:ext cx="8842249" cy="62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2: Choose Graph Type- Click on the graph type you want to create (e.g., Column, Line, Pie, Bar).- Select a subtype (e.g., 2D or 3D).</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6" name="矩形"/>
          <p:cNvSpPr>
            <a:spLocks/>
          </p:cNvSpPr>
          <p:nvPr/>
        </p:nvSpPr>
        <p:spPr>
          <a:xfrm rot="0">
            <a:off x="1163522" y="2642035"/>
            <a:ext cx="8842249" cy="62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3: Customize Graph- Right-click on the graph to access formatting options.- Adjust elements like titles, labels, colors, and fonts.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7" name="矩形"/>
          <p:cNvSpPr>
            <a:spLocks/>
          </p:cNvSpPr>
          <p:nvPr/>
        </p:nvSpPr>
        <p:spPr>
          <a:xfrm rot="0">
            <a:off x="1163522" y="3477990"/>
            <a:ext cx="8842249" cy="624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4: Add Data Labels- Right-click on the graph and select "Add Data Labels".- Choose where to display labels (e.g., above, below, or inside data points).</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8" name="矩形"/>
          <p:cNvSpPr>
            <a:spLocks/>
          </p:cNvSpPr>
          <p:nvPr/>
        </p:nvSpPr>
        <p:spPr>
          <a:xfrm rot="0">
            <a:off x="1163522" y="4250166"/>
            <a:ext cx="8842249" cy="3581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Step 5: Finalize- Review and adjust your graph as needed.- Save your workbook.</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053420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rgbClr val="00B050"/>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rgbClr val="00B050"/>
              </a:solidFill>
              <a:latin typeface="Trebuchet MS" pitchFamily="0" charset="0"/>
              <a:ea typeface="宋体" pitchFamily="0" charset="0"/>
              <a:cs typeface="Trebuchet MS" pitchFamily="0" charset="0"/>
            </a:endParaRPr>
          </a:p>
        </p:txBody>
      </p:sp>
      <p:sp>
        <p:nvSpPr>
          <p:cNvPr id="172" name="矩形"/>
          <p:cNvSpPr>
            <a:spLocks/>
          </p:cNvSpPr>
          <p:nvPr/>
        </p:nvSpPr>
        <p:spPr>
          <a:xfrm rot="0">
            <a:off x="910190" y="1399032"/>
            <a:ext cx="8365535" cy="26250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 (unique identifier)</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Name( First name ,last name)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startAt="2"/>
            </a:pPr>
            <a:r>
              <a:rPr lang="en-US" altLang="zh-CN" sz="2400" b="1" i="0" u="none" strike="noStrike" kern="1200" cap="none" spc="0" baseline="0">
                <a:solidFill>
                  <a:schemeClr val="tx1"/>
                </a:solidFill>
                <a:latin typeface="Calibri" pitchFamily="0" charset="0"/>
                <a:ea typeface="宋体" pitchFamily="0" charset="0"/>
                <a:cs typeface="Calibri" pitchFamily="0" charset="0"/>
              </a:rPr>
              <a:t>Job Title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5.  Hire Date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6.  Performance Ratings (e.g., 1-5 scale, low to very high)</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7.  Gender</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441210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80" name="文本框"/>
          <p:cNvSpPr>
            <a:spLocks noGrp="1"/>
          </p:cNvSpPr>
          <p:nvPr>
            <p:ph type="title"/>
          </p:nvPr>
        </p:nvSpPr>
        <p:spPr>
          <a:xfrm rot="0">
            <a:off x="580330" y="293051"/>
            <a:ext cx="8480425" cy="67069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495642" y="1433839"/>
            <a:ext cx="6101487" cy="523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0000"/>
                </a:solidFill>
                <a:latin typeface="Calibri" pitchFamily="0" charset="0"/>
                <a:ea typeface="宋体" pitchFamily="0" charset="0"/>
                <a:cs typeface="Calibri" pitchFamily="0" charset="0"/>
              </a:rPr>
              <a:t>Performance analysis formula</a:t>
            </a:r>
            <a:endParaRPr lang="zh-CN" altLang="en-US" sz="2800" b="1" i="0" u="none" strike="noStrike" kern="1200" cap="none" spc="0" baseline="0">
              <a:solidFill>
                <a:srgbClr val="FF0000"/>
              </a:solidFill>
              <a:latin typeface="Calibri" pitchFamily="0" charset="0"/>
              <a:ea typeface="宋体" pitchFamily="0" charset="0"/>
              <a:cs typeface="Calibri" pitchFamily="0" charset="0"/>
            </a:endParaRPr>
          </a:p>
        </p:txBody>
      </p:sp>
      <p:sp>
        <p:nvSpPr>
          <p:cNvPr id="183" name="矩形"/>
          <p:cNvSpPr>
            <a:spLocks/>
          </p:cNvSpPr>
          <p:nvPr/>
        </p:nvSpPr>
        <p:spPr>
          <a:xfrm rot="0">
            <a:off x="3045256" y="2280910"/>
            <a:ext cx="610148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=IFS(G5&gt;=5,"VERY HIGH",G5&gt;=4,"HEIGH",G5&gt;=3,"MED",TRUE,"LOW")</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812850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739774" y="291147"/>
            <a:ext cx="3303904"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矩形"/>
          <p:cNvSpPr>
            <a:spLocks/>
          </p:cNvSpPr>
          <p:nvPr/>
        </p:nvSpPr>
        <p:spPr>
          <a:xfrm rot="0">
            <a:off x="1445330" y="1136544"/>
            <a:ext cx="6096914"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Data collection *</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92" name="矩形"/>
          <p:cNvSpPr>
            <a:spLocks/>
          </p:cNvSpPr>
          <p:nvPr/>
        </p:nvSpPr>
        <p:spPr>
          <a:xfrm rot="0">
            <a:off x="2831973" y="1701195"/>
            <a:ext cx="6978776" cy="2234565"/>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tep 1: Define the Problem and Objectives- Identify the goals of the analysis (e.g., employee turnover, performance, engagement)- Determine the key questions to answer</a:t>
            </a:r>
            <a:endParaRPr lang="zh-CN" altLang="en-US" sz="2800" b="1"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193" name="矩形"/>
          <p:cNvSpPr>
            <a:spLocks/>
          </p:cNvSpPr>
          <p:nvPr/>
        </p:nvSpPr>
        <p:spPr>
          <a:xfrm rot="0">
            <a:off x="2831973" y="4039165"/>
            <a:ext cx="6976872" cy="2234565"/>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Step 2: Choose a Dataset- Search for relevant employee datasets on </a:t>
            </a:r>
            <a:r>
              <a:rPr lang="en-US" altLang="zh-CN" sz="2800" b="1" i="0" u="none" strike="noStrike" kern="1200" cap="none" spc="0" baseline="0">
                <a:solidFill>
                  <a:schemeClr val="tx1"/>
                </a:solidFill>
                <a:latin typeface="Calibri" pitchFamily="0" charset="0"/>
                <a:ea typeface="宋体" pitchFamily="0" charset="0"/>
                <a:cs typeface="Calibri" pitchFamily="0" charset="0"/>
              </a:rPr>
              <a:t>Kaggle</a:t>
            </a:r>
            <a:r>
              <a:rPr lang="en-US" altLang="zh-CN" sz="2800" b="1" i="0" u="none" strike="noStrike" kern="1200" cap="none" spc="0" baseline="0">
                <a:solidFill>
                  <a:schemeClr val="tx1"/>
                </a:solidFill>
                <a:latin typeface="Calibri" pitchFamily="0" charset="0"/>
                <a:ea typeface="宋体" pitchFamily="0" charset="0"/>
                <a:cs typeface="Calibri" pitchFamily="0" charset="0"/>
              </a:rPr>
              <a:t> (e.g., HR Analytics, Employee Attrition)- Select a dataset that aligns with your objectives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9734442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1" name="文本框"/>
          <p:cNvSpPr>
            <a:spLocks noGrp="1"/>
          </p:cNvSpPr>
          <p:nvPr>
            <p:ph type="body" idx="1"/>
          </p:nvPr>
        </p:nvSpPr>
        <p:spPr>
          <a:xfrm rot="0">
            <a:off x="1373124" y="186897"/>
            <a:ext cx="9445751" cy="1783080"/>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Calibri" pitchFamily="0" charset="0"/>
                <a:ea typeface="宋体" pitchFamily="0" charset="0"/>
                <a:cs typeface="Calibri" pitchFamily="0" charset="0"/>
              </a:rPr>
              <a:t>Step 3: Import and Explore the Data- Import the dataset into a </a:t>
            </a:r>
            <a:r>
              <a:rPr lang="en-US" altLang="zh-CN" sz="2800" b="1" i="0" u="none" strike="noStrike" kern="0" cap="none" spc="0" baseline="0">
                <a:solidFill>
                  <a:schemeClr val="tx1"/>
                </a:solidFill>
                <a:latin typeface="Calibri" pitchFamily="0" charset="0"/>
                <a:ea typeface="宋体" pitchFamily="0" charset="0"/>
                <a:cs typeface="Calibri" pitchFamily="0" charset="0"/>
              </a:rPr>
              <a:t>Kaggle</a:t>
            </a:r>
            <a:r>
              <a:rPr lang="en-US" altLang="zh-CN" sz="2800" b="1" i="0" u="none" strike="noStrike" kern="0" cap="none" spc="0" baseline="0">
                <a:solidFill>
                  <a:schemeClr val="tx1"/>
                </a:solidFill>
                <a:latin typeface="Calibri" pitchFamily="0" charset="0"/>
                <a:ea typeface="宋体" pitchFamily="0" charset="0"/>
                <a:cs typeface="Calibri" pitchFamily="0" charset="0"/>
              </a:rPr>
              <a:t> notebook or Excel- Explore the data using summary statistics, visualizations, and data profiling</a:t>
            </a:r>
            <a:endParaRPr lang="zh-CN" altLang="en-US" sz="2800" b="1" i="0" u="none" strike="noStrike" kern="0" cap="none" spc="0" baseline="0">
              <a:solidFill>
                <a:schemeClr val="tx1"/>
              </a:solidFill>
              <a:latin typeface="Calibri" pitchFamily="0" charset="0"/>
              <a:ea typeface="宋体" pitchFamily="0" charset="0"/>
              <a:cs typeface="Calibri" pitchFamily="0" charset="0"/>
            </a:endParaRPr>
          </a:p>
        </p:txBody>
      </p:sp>
      <p:sp>
        <p:nvSpPr>
          <p:cNvPr id="212" name="矩形"/>
          <p:cNvSpPr>
            <a:spLocks/>
          </p:cNvSpPr>
          <p:nvPr/>
        </p:nvSpPr>
        <p:spPr>
          <a:xfrm rot="0">
            <a:off x="554715" y="2302174"/>
            <a:ext cx="569441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Feature collection</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
        <p:nvSpPr>
          <p:cNvPr id="213" name="矩形"/>
          <p:cNvSpPr>
            <a:spLocks/>
          </p:cNvSpPr>
          <p:nvPr/>
        </p:nvSpPr>
        <p:spPr>
          <a:xfrm rot="0">
            <a:off x="1373124" y="3096036"/>
            <a:ext cx="9445751" cy="2697480"/>
          </a:xfrm>
          <a:prstGeom prst="rect"/>
          <a:gradFill rotWithShape="1">
            <a:gsLst>
              <a:gs pos="0">
                <a:srgbClr val="FFA29F">
                  <a:alpha val="100000"/>
                </a:srgbClr>
              </a:gs>
              <a:gs pos="35000">
                <a:srgbClr val="FFBBBB">
                  <a:alpha val="100000"/>
                </a:srgbClr>
              </a:gs>
              <a:gs pos="100000">
                <a:srgbClr val="FFE5E5">
                  <a:alpha val="100000"/>
                </a:srgbClr>
              </a:gs>
            </a:gsLst>
            <a:lin ang="16200000" scaled="1"/>
          </a:gradFill>
          <a:ln w="9525" cmpd="sng" cap="flat">
            <a:solidFill>
              <a:srgbClr val="BF4B48"/>
            </a:solidFill>
            <a:prstDash val="solid"/>
            <a:round/>
          </a:ln>
          <a:effectLst>
            <a:outerShdw sx="100000" sy="100000" algn="b" rotWithShape="0" blurRad="40000" dist="20000" dir="5400000">
              <a:srgbClr val="000000">
                <a:alpha val="37647"/>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HR systems (e.g., Workday, </a:t>
            </a:r>
            <a:r>
              <a:rPr lang="en-US" altLang="zh-CN" sz="2800" b="1" i="0" u="none" strike="noStrike" kern="1200" cap="none" spc="0" baseline="0">
                <a:solidFill>
                  <a:schemeClr val="tx1"/>
                </a:solidFill>
                <a:latin typeface="Calibri" pitchFamily="0" charset="0"/>
                <a:ea typeface="宋体" pitchFamily="0" charset="0"/>
                <a:cs typeface="Calibri" pitchFamily="0" charset="0"/>
              </a:rPr>
              <a:t>BambooHR</a:t>
            </a:r>
            <a:r>
              <a:rPr lang="en-US" altLang="zh-CN" sz="2800" b="1" i="0" u="none" strike="noStrike" kern="1200" cap="none" spc="0" baseline="0">
                <a:solidFill>
                  <a:schemeClr val="tx1"/>
                </a:solidFill>
                <a:latin typeface="Calibri" pitchFamily="0" charset="0"/>
                <a:ea typeface="宋体" pitchFamily="0" charset="0"/>
                <a:cs typeface="Calibri" pitchFamily="0" charset="0"/>
              </a:rPr>
              <a:t>)- Performance management tools (e.g., Lattice, 15Five)- Employee engagement surveys (e.g., Culture Amp, </a:t>
            </a:r>
            <a:r>
              <a:rPr lang="en-US" altLang="zh-CN" sz="2800" b="1" i="0" u="none" strike="noStrike" kern="1200" cap="none" spc="0" baseline="0">
                <a:solidFill>
                  <a:schemeClr val="tx1"/>
                </a:solidFill>
                <a:latin typeface="Calibri" pitchFamily="0" charset="0"/>
                <a:ea typeface="宋体" pitchFamily="0" charset="0"/>
                <a:cs typeface="Calibri" pitchFamily="0" charset="0"/>
              </a:rPr>
              <a:t>SurveyMonkey</a:t>
            </a:r>
            <a:r>
              <a:rPr lang="en-US" altLang="zh-CN" sz="2800" b="1" i="0" u="none" strike="noStrike" kern="1200" cap="none" spc="0" baseline="0">
                <a:solidFill>
                  <a:schemeClr val="tx1"/>
                </a:solidFill>
                <a:latin typeface="Calibri" pitchFamily="0" charset="0"/>
                <a:ea typeface="宋体" pitchFamily="0" charset="0"/>
                <a:cs typeface="Calibri" pitchFamily="0" charset="0"/>
              </a:rPr>
              <a:t>)- Time-off and attendance systems (e.g., ADP, Namely)- Training and development platforms (e.g., </a:t>
            </a:r>
            <a:r>
              <a:rPr lang="en-US" altLang="zh-CN" sz="2800" b="1" i="0" u="none" strike="noStrike" kern="1200" cap="none" spc="0" baseline="0">
                <a:solidFill>
                  <a:schemeClr val="tx1"/>
                </a:solidFill>
                <a:latin typeface="Calibri" pitchFamily="0" charset="0"/>
                <a:ea typeface="宋体" pitchFamily="0" charset="0"/>
                <a:cs typeface="Calibri" pitchFamily="0" charset="0"/>
              </a:rPr>
              <a:t>Udemy</a:t>
            </a:r>
            <a:r>
              <a:rPr lang="en-US" altLang="zh-CN" sz="2800" b="1" i="0" u="none" strike="noStrike" kern="1200" cap="none" spc="0" baseline="0">
                <a:solidFill>
                  <a:schemeClr val="tx1"/>
                </a:solidFill>
                <a:latin typeface="Calibri" pitchFamily="0" charset="0"/>
                <a:ea typeface="宋体" pitchFamily="0" charset="0"/>
                <a:cs typeface="Calibri" pitchFamily="0" charset="0"/>
              </a:rPr>
              <a:t>, LinkedIn Learning)</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4231180"/>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6" name="文本框"/>
          <p:cNvSpPr>
            <a:spLocks noGrp="1"/>
          </p:cNvSpPr>
          <p:nvPr>
            <p:ph type="body" idx="1"/>
          </p:nvPr>
        </p:nvSpPr>
        <p:spPr>
          <a:xfrm rot="0">
            <a:off x="335170" y="260077"/>
            <a:ext cx="10972800" cy="9144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B050"/>
                </a:solidFill>
                <a:latin typeface="Calibri" pitchFamily="0" charset="0"/>
                <a:ea typeface="宋体" pitchFamily="0" charset="0"/>
                <a:cs typeface="Calibri" pitchFamily="0" charset="0"/>
              </a:rPr>
              <a:t>Data cleaning</a:t>
            </a:r>
            <a:endParaRPr lang="zh-CN" altLang="en-US" sz="2400" b="1" i="0" u="none" strike="noStrike" kern="0" cap="none" spc="0" baseline="0">
              <a:solidFill>
                <a:srgbClr val="00B050"/>
              </a:solidFill>
              <a:latin typeface="Calibri" pitchFamily="0" charset="0"/>
              <a:ea typeface="宋体" pitchFamily="0" charset="0"/>
              <a:cs typeface="Calibri" pitchFamily="0" charset="0"/>
            </a:endParaRPr>
          </a:p>
        </p:txBody>
      </p:sp>
      <p:sp>
        <p:nvSpPr>
          <p:cNvPr id="217" name="矩形"/>
          <p:cNvSpPr>
            <a:spLocks/>
          </p:cNvSpPr>
          <p:nvPr/>
        </p:nvSpPr>
        <p:spPr>
          <a:xfrm rot="0">
            <a:off x="2245750" y="1059416"/>
            <a:ext cx="6101487" cy="52322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Remove irrelevant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8" name="矩形"/>
          <p:cNvSpPr>
            <a:spLocks/>
          </p:cNvSpPr>
          <p:nvPr/>
        </p:nvSpPr>
        <p:spPr>
          <a:xfrm rot="0">
            <a:off x="2245750" y="1582636"/>
            <a:ext cx="6101487" cy="954106"/>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Eliminate columns or rows unrelated to performance analysis.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19" name="矩形"/>
          <p:cNvSpPr>
            <a:spLocks/>
          </p:cNvSpPr>
          <p:nvPr/>
        </p:nvSpPr>
        <p:spPr>
          <a:xfrm rot="0">
            <a:off x="2245750" y="2536742"/>
            <a:ext cx="6101487" cy="523219"/>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Handle missing values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
        <p:nvSpPr>
          <p:cNvPr id="220" name="矩形"/>
          <p:cNvSpPr>
            <a:spLocks/>
          </p:cNvSpPr>
          <p:nvPr/>
        </p:nvSpPr>
        <p:spPr>
          <a:xfrm rot="0">
            <a:off x="2245750" y="3105540"/>
            <a:ext cx="6101487" cy="1384993"/>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34" charset="0"/>
              <a:buChar char="•"/>
            </a:pPr>
            <a:r>
              <a:rPr lang="en-US" altLang="zh-CN" sz="2800" b="1" i="0" u="none" strike="noStrike" kern="1200" cap="none" spc="0" baseline="0">
                <a:solidFill>
                  <a:schemeClr val="tx1"/>
                </a:solidFill>
                <a:latin typeface="Calibri" pitchFamily="0" charset="0"/>
                <a:ea typeface="宋体" pitchFamily="0" charset="0"/>
                <a:cs typeface="Calibri" pitchFamily="0" charset="0"/>
              </a:rPr>
              <a:t>Decide on a strategy for missing performance ratings, feedback, or other relevant data.</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1850108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3" name="矩形"/>
          <p:cNvSpPr>
            <a:spLocks/>
          </p:cNvSpPr>
          <p:nvPr/>
        </p:nvSpPr>
        <p:spPr>
          <a:xfrm rot="0">
            <a:off x="1385872" y="731086"/>
            <a:ext cx="8842248" cy="2246768"/>
          </a:xfrm>
          <a:prstGeom prst="rect"/>
          <a:gradFill rotWithShape="1">
            <a:gsLst>
              <a:gs pos="0">
                <a:srgbClr val="769535">
                  <a:alpha val="100000"/>
                </a:srgbClr>
              </a:gs>
              <a:gs pos="80000">
                <a:srgbClr val="9BC348">
                  <a:alpha val="100000"/>
                </a:srgbClr>
              </a:gs>
              <a:gs pos="100000">
                <a:srgbClr val="9DC745">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1: Prepare Your Data Collect and import relevant data, such as employee performance ratings, goals, and feedback Ensure data is organized and formatted consistently</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4" name="矩形"/>
          <p:cNvSpPr>
            <a:spLocks/>
          </p:cNvSpPr>
          <p:nvPr/>
        </p:nvSpPr>
        <p:spPr>
          <a:xfrm rot="0">
            <a:off x="1385872" y="2704964"/>
            <a:ext cx="8842248" cy="1815881"/>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2: Categorize Performance Levels- Define performance levels (e.g., Excellent, Meets Expectations, Needs Improvement)- Assign numerical values or codes to each level</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5" name="矩形"/>
          <p:cNvSpPr>
            <a:spLocks/>
          </p:cNvSpPr>
          <p:nvPr/>
        </p:nvSpPr>
        <p:spPr>
          <a:xfrm rot="0">
            <a:off x="1385872" y="4520846"/>
            <a:ext cx="8842248" cy="1815881"/>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3: Calculate Performance Scores- Use formulas to calculate performance scores based on ratings, goals, and feedback- Consider using weighted averages or indexes to combine multiple metrics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26" name="矩形"/>
          <p:cNvSpPr>
            <a:spLocks/>
          </p:cNvSpPr>
          <p:nvPr/>
        </p:nvSpPr>
        <p:spPr>
          <a:xfrm rot="0">
            <a:off x="1385872" y="138352"/>
            <a:ext cx="6101487" cy="4616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Performance level</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796525"/>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9" name="矩形"/>
          <p:cNvSpPr>
            <a:spLocks/>
          </p:cNvSpPr>
          <p:nvPr/>
        </p:nvSpPr>
        <p:spPr>
          <a:xfrm rot="0">
            <a:off x="965076" y="387784"/>
            <a:ext cx="8842248" cy="1815881"/>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Step 4: Identify High and Low Performers- Set thresholds for high and low performers based on performance scores- Use conditional formatting or filtering to highlight high and low performers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0" name="矩形"/>
          <p:cNvSpPr>
            <a:spLocks/>
          </p:cNvSpPr>
          <p:nvPr/>
        </p:nvSpPr>
        <p:spPr>
          <a:xfrm rot="0">
            <a:off x="2336677" y="3246047"/>
            <a:ext cx="6099048" cy="932687"/>
          </a:xfrm>
          <a:prstGeom prst="rect"/>
          <a:gradFill rotWithShape="1">
            <a:gsLst>
              <a:gs pos="0">
                <a:srgbClr val="CB6C1D">
                  <a:alpha val="100000"/>
                </a:srgbClr>
              </a:gs>
              <a:gs pos="80000">
                <a:srgbClr val="FF8927">
                  <a:alpha val="100000"/>
                </a:srgbClr>
              </a:gs>
              <a:gs pos="100000">
                <a:srgbClr val="FF8A2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1. Data Aggregation: Summarize data by sum, average, count, or other functions.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1" name="矩形"/>
          <p:cNvSpPr>
            <a:spLocks/>
          </p:cNvSpPr>
          <p:nvPr/>
        </p:nvSpPr>
        <p:spPr>
          <a:xfrm rot="0">
            <a:off x="2336677" y="4528618"/>
            <a:ext cx="6101487" cy="1384994"/>
          </a:xfrm>
          <a:prstGeom prst="rect"/>
          <a:gradFill rotWithShape="1">
            <a:gsLst>
              <a:gs pos="0">
                <a:srgbClr val="2786A0">
                  <a:alpha val="100000"/>
                </a:srgbClr>
              </a:gs>
              <a:gs pos="80000">
                <a:srgbClr val="36B0D2">
                  <a:alpha val="100000"/>
                </a:srgbClr>
              </a:gs>
              <a:gs pos="100000">
                <a:srgbClr val="34B3D6">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2. Data Rotation: Rotate data to view different perspectives (e.g., switch rows and columns).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2" name="矩形"/>
          <p:cNvSpPr>
            <a:spLocks/>
          </p:cNvSpPr>
          <p:nvPr/>
        </p:nvSpPr>
        <p:spPr>
          <a:xfrm rot="0">
            <a:off x="965076" y="2494024"/>
            <a:ext cx="6101487" cy="461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0B050"/>
                </a:solidFill>
                <a:latin typeface="Calibri" pitchFamily="0" charset="0"/>
                <a:ea typeface="宋体" pitchFamily="0" charset="0"/>
                <a:cs typeface="Calibri" pitchFamily="0" charset="0"/>
              </a:rPr>
              <a:t>Pivot summary</a:t>
            </a:r>
            <a:endParaRPr lang="zh-CN" altLang="en-US" sz="24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35500654"/>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5" name="矩形"/>
          <p:cNvSpPr>
            <a:spLocks/>
          </p:cNvSpPr>
          <p:nvPr/>
        </p:nvSpPr>
        <p:spPr>
          <a:xfrm rot="0">
            <a:off x="928488" y="2039112"/>
            <a:ext cx="8293607" cy="1389888"/>
          </a:xfrm>
          <a:prstGeom prst="rect"/>
          <a:gradFill rotWithShape="1">
            <a:gsLst>
              <a:gs pos="0">
                <a:srgbClr val="5C417E">
                  <a:alpha val="100000"/>
                </a:srgbClr>
              </a:gs>
              <a:gs pos="80000">
                <a:srgbClr val="7B58A6">
                  <a:alpha val="100000"/>
                </a:srgbClr>
              </a:gs>
              <a:gs pos="100000">
                <a:srgbClr val="7B56A9">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4. Drill-Down Capability: Double-click to view detailed data behind summary values.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
        <p:nvSpPr>
          <p:cNvPr id="236" name="矩形"/>
          <p:cNvSpPr>
            <a:spLocks/>
          </p:cNvSpPr>
          <p:nvPr/>
        </p:nvSpPr>
        <p:spPr>
          <a:xfrm flipV="1" rot="10800000">
            <a:off x="928488" y="442636"/>
            <a:ext cx="8293607" cy="1384994"/>
          </a:xfrm>
          <a:prstGeom prst="rect"/>
          <a:gradFill rotWithShape="1">
            <a:gsLst>
              <a:gs pos="0">
                <a:srgbClr val="9B2D2A">
                  <a:alpha val="100000"/>
                </a:srgbClr>
              </a:gs>
              <a:gs pos="80000">
                <a:srgbClr val="CB3D39">
                  <a:alpha val="100000"/>
                </a:srgbClr>
              </a:gs>
              <a:gs pos="100000">
                <a:srgbClr val="CF3B37">
                  <a:alpha val="100000"/>
                </a:srgbClr>
              </a:gs>
            </a:gsLst>
            <a:lin ang="16200000" scaled="1"/>
          </a:gradFill>
          <a:effectLst>
            <a:outerShdw sx="100000" sy="100000" algn="b" rotWithShape="0" blurRad="40000" dist="23000" dir="5400000">
              <a:srgbClr val="000000">
                <a:alpha val="34509"/>
              </a:srgbClr>
            </a:outerShdw>
          </a:effectLst>
          <a:scene3d>
            <a:camera prst="legacyObliqueFront"/>
            <a:lightRig rig="legacyFlat4" dir="t"/>
          </a:scene3d>
          <a:sp3d extrusionH="0" prstMaterial="legacyMatte">
            <a:bevelT w="13500" h="13500" prst="angle"/>
            <a:bevelB w="13500" h="13500" prst="angle"/>
          </a:sp3d>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FFFFFF"/>
                </a:solidFill>
                <a:latin typeface="Calibri" pitchFamily="0" charset="0"/>
                <a:ea typeface="宋体" pitchFamily="0" charset="0"/>
                <a:cs typeface="Calibri" pitchFamily="0" charset="0"/>
              </a:rPr>
              <a:t>3. Customization: Create personalized summaries by selecting specific fields and filters.</a:t>
            </a:r>
            <a:endParaRPr lang="zh-CN" altLang="en-US" sz="2800" b="1"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61917900"/>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4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4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45" name="图表"/>
          <p:cNvGraphicFramePr/>
          <p:nvPr/>
        </p:nvGraphicFramePr>
        <p:xfrm>
          <a:off x="1666874" y="1549110"/>
          <a:ext cx="4835236" cy="3546763"/>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60467334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72276634"/>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261" name="图表"/>
          <p:cNvGraphicFramePr/>
          <p:nvPr/>
        </p:nvGraphicFramePr>
        <p:xfrm>
          <a:off x="2054802" y="1355148"/>
          <a:ext cx="5652654" cy="459970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745598066"/>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65" name="矩形"/>
          <p:cNvSpPr>
            <a:spLocks/>
          </p:cNvSpPr>
          <p:nvPr/>
        </p:nvSpPr>
        <p:spPr>
          <a:xfrm rot="0">
            <a:off x="2538475" y="1323413"/>
            <a:ext cx="6101487" cy="181588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宋体" pitchFamily="0" charset="0"/>
                <a:cs typeface="Calibri" pitchFamily="0" charset="0"/>
              </a:rPr>
              <a:t>- "Data analysis is not just about numbers, it's about telling a story that drives action and improves employee lives."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3590383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787858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459105" y="-70007"/>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5187088" y="2525119"/>
            <a:ext cx="1828800" cy="1828800"/>
          </a:xfrm>
          <a:prstGeom prst="rect"/>
          <a:noFill/>
          <a:ln w="12700" cmpd="sng" cap="flat">
            <a:noFill/>
            <a:prstDash val="solid"/>
            <a:miter/>
          </a:ln>
        </p:spPr>
      </p:sp>
      <p:sp>
        <p:nvSpPr>
          <p:cNvPr id="119" name="矩形"/>
          <p:cNvSpPr>
            <a:spLocks/>
          </p:cNvSpPr>
          <p:nvPr/>
        </p:nvSpPr>
        <p:spPr>
          <a:xfrm rot="0">
            <a:off x="1023722" y="930334"/>
            <a:ext cx="6369833" cy="54063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Collection: Gathering relevant information such as performance metrics, attendance records, feedback surveys, and demographic details.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Cleaning and Preparation: Ensuring data accuracy and consistency by removing errors, duplicates, and irrelevant information.</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Analysis: Using statistical methods, visualization tools, and analytical techniques to uncover patterns, trends, correlations, and anomalies within the data.</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Interpretation and Insight Generation: Drawing conclusions and actionable insights from the analyzed data to support decision-making, improve HR practices, and optimize workforce management strategies.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rPr>
              <a:t>Application: Implementing findings to enhance employee engagement, productivity, retention, and overall organizational performance.</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111390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1312688" y="2134760"/>
            <a:ext cx="8842248"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Collect and integrate employee data from various sources (e.g., HR systems, surveys, performance reviews)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Clean, transform, and prepare data for analysis- Develop Excel dashboards and reports to visualize key metrics, including:    - Demographics (age, tenure, department, etc.)    - Performance ratings and trends</a:t>
            </a:r>
            <a:endParaRPr lang="zh-CN" altLang="en-US" sz="2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1161094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flipV="1" rot="10800000">
            <a:off x="555617" y="-29112"/>
            <a:ext cx="3910967"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2246494" y="505777"/>
            <a:ext cx="5279115" cy="5958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Informed Decision-Making: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Provides managers and executives with data-driven insights to make strategic decisions about promotions, resource allocation, and organizational improvements.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Targeted Training and Development: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Identifies specific skill gaps and areas for improvement, allowing HR and training teams to create effective, targeted training programs.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Enhanced Employee Engagement: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Offers employees clear feedback on their performance, which boosts motivation, engagement, and alignment with the organization’s goals.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Optimized Compensation and Rewards: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Ensures that compensation strategies are fair and performance-based, helping to retain high performers and motivate the workforce.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Organizational Improvement and Growth:</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Supports continuous improvement by identifying areas where the organization can invest in development and drive overall growth.</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999125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noChangeAspect="1"/>
          </p:cNvPicPr>
          <p:nvPr/>
        </p:nvPicPr>
        <p:blipFill>
          <a:blip r:embed="rId1" cstate="print"/>
          <a:stretch>
            <a:fillRect/>
          </a:stretch>
        </p:blipFill>
        <p:spPr>
          <a:xfrm rot="0">
            <a:off x="-450392" y="245614"/>
            <a:ext cx="9949320" cy="6366771"/>
          </a:xfrm>
          <a:prstGeom prst="rect"/>
          <a:noFill/>
          <a:ln w="12700" cmpd="sng" cap="flat">
            <a:noFill/>
            <a:prstDash val="solid"/>
            <a:miter/>
          </a:ln>
        </p:spPr>
      </p:pic>
    </p:spTree>
    <p:extLst>
      <p:ext uri="{BB962C8B-B14F-4D97-AF65-F5344CB8AC3E}">
        <p14:creationId xmlns:p14="http://schemas.microsoft.com/office/powerpoint/2010/main" val="89427959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3050743" y="3254854"/>
            <a:ext cx="6101487" cy="369332"/>
          </a:xfrm>
          <a:prstGeom prst="rect"/>
          <a:noFill/>
          <a:ln w="12700" cmpd="sng" cap="flat">
            <a:noFill/>
            <a:prstDash val="solid"/>
            <a:miter/>
          </a:ln>
        </p:spPr>
      </p:sp>
      <p:sp>
        <p:nvSpPr>
          <p:cNvPr id="154" name="矩形"/>
          <p:cNvSpPr>
            <a:spLocks/>
          </p:cNvSpPr>
          <p:nvPr/>
        </p:nvSpPr>
        <p:spPr>
          <a:xfrm rot="0">
            <a:off x="3041073" y="1673840"/>
            <a:ext cx="5877371" cy="4949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Conditional formatting =  missing the values</a:t>
            </a:r>
            <a:endParaRPr lang="en-US" altLang="zh-CN" sz="2000" b="1" i="0" u="none" strike="noStrike" kern="1200" cap="none" spc="0" baseline="0">
              <a:solidFill>
                <a:srgbClr val="00B05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Filter = remove the missing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Filter: Data &gt; Filter &gt; Blanks.2. Go To Special: Ctrl + G &gt; Special &gt; Blanks.3. Conditional Formatting: Home &gt; Highlight Cells Rules &gt; Blank Cells.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Formula of perform analysis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Syntax:- logical_test1, logical_test2, ...: Conditions to evaluate- value_if_true1, value_if_true2, ...: Values to return if conditions are true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021970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1361634" y="1611906"/>
            <a:ext cx="8749734"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=IFS(A1&gt;10000, "High", A1&gt;5000, "Medium", "Low")These formulas categorize data in cells A1, B1, and C1 based on specified conditions, returning corresponding values ("High", "Medium", "Low", etc.). Use these formulas to analyze and classify your data, and make informed decisions!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58" name="矩形"/>
          <p:cNvSpPr>
            <a:spLocks/>
          </p:cNvSpPr>
          <p:nvPr/>
        </p:nvSpPr>
        <p:spPr>
          <a:xfrm rot="0">
            <a:off x="1029762" y="3089235"/>
            <a:ext cx="6435376"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Pivot table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
        <p:nvSpPr>
          <p:cNvPr id="159" name="矩形"/>
          <p:cNvSpPr>
            <a:spLocks/>
          </p:cNvSpPr>
          <p:nvPr/>
        </p:nvSpPr>
        <p:spPr>
          <a:xfrm rot="0">
            <a:off x="1269121" y="3977530"/>
            <a:ext cx="8842248" cy="19583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1" i="0" u="none" strike="noStrike" kern="1200" cap="none" spc="0" baseline="0">
                <a:solidFill>
                  <a:schemeClr val="tx1"/>
                </a:solidFill>
                <a:latin typeface="Calibri" pitchFamily="0" charset="0"/>
                <a:ea typeface="宋体" pitchFamily="0" charset="0"/>
                <a:cs typeface="Calibri" pitchFamily="0" charset="0"/>
              </a:rPr>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60" name="矩形"/>
          <p:cNvSpPr>
            <a:spLocks/>
          </p:cNvSpPr>
          <p:nvPr/>
        </p:nvSpPr>
        <p:spPr>
          <a:xfrm rot="0">
            <a:off x="1029762" y="922158"/>
            <a:ext cx="6101487"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00B050"/>
                </a:solidFill>
                <a:latin typeface="Calibri" pitchFamily="0" charset="0"/>
                <a:ea typeface="宋体" pitchFamily="0" charset="0"/>
                <a:cs typeface="Calibri" pitchFamily="0" charset="0"/>
              </a:rPr>
              <a:t>Formula = checking for performance</a:t>
            </a:r>
            <a:endParaRPr lang="zh-CN" altLang="en-US" sz="2000" b="1" i="0" u="none" strike="noStrike" kern="1200" cap="none" spc="0" baseline="0">
              <a:solidFill>
                <a:srgbClr val="00B05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952976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2024-09-23T06:27:07Z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