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91" r:id="rId4"/>
    <p:sldId id="293" r:id="rId5"/>
    <p:sldId id="294" r:id="rId6"/>
    <p:sldId id="289" r:id="rId7"/>
    <p:sldId id="290" r:id="rId8"/>
    <p:sldId id="279" r:id="rId9"/>
    <p:sldId id="295" r:id="rId10"/>
    <p:sldId id="296" r:id="rId11"/>
    <p:sldId id="297" r:id="rId12"/>
    <p:sldId id="280" r:id="rId13"/>
    <p:sldId id="298" r:id="rId14"/>
    <p:sldId id="300" r:id="rId15"/>
    <p:sldId id="278" r:id="rId16"/>
    <p:sldId id="301" r:id="rId17"/>
    <p:sldId id="277" r:id="rId18"/>
    <p:sldId id="292" r:id="rId19"/>
    <p:sldId id="302" r:id="rId20"/>
    <p:sldId id="306" r:id="rId21"/>
    <p:sldId id="307" r:id="rId22"/>
    <p:sldId id="308" r:id="rId23"/>
    <p:sldId id="309" r:id="rId24"/>
    <p:sldId id="276" r:id="rId25"/>
    <p:sldId id="273"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30" autoAdjust="0"/>
  </p:normalViewPr>
  <p:slideViewPr>
    <p:cSldViewPr snapToGrid="0">
      <p:cViewPr varScale="1">
        <p:scale>
          <a:sx n="55" d="100"/>
          <a:sy n="55" d="100"/>
        </p:scale>
        <p:origin x="1028"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EA010-7CF8-4101-8BFA-33DD42018004}"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7E60-C983-4350-8574-86DEA132B89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A0D4-8C80-4702-B095-F78B860D74E5}"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24BA0D4-8C80-4702-B095-F78B860D74E5}"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24BA0D4-8C80-4702-B095-F78B860D74E5}"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24BA0D4-8C80-4702-B095-F78B860D74E5}"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A0D4-8C80-4702-B095-F78B860D74E5}"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A0D4-8C80-4702-B095-F78B860D74E5}" type="datetimeFigureOut">
              <a:rPr lang="en-IN" smtClean="0"/>
              <a:t>30-06-2024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D4C78-DFD2-4B07-A3BF-942AB3E168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761367" y="203990"/>
            <a:ext cx="10460921" cy="1200329"/>
          </a:xfrm>
          <a:prstGeom prst="rect">
            <a:avLst/>
          </a:prstGeom>
          <a:noFill/>
        </p:spPr>
        <p:txBody>
          <a:bodyPr wrap="square" rtlCol="0">
            <a:spAutoFit/>
          </a:bodyPr>
          <a:lstStyle/>
          <a:p>
            <a:pPr algn="ctr"/>
            <a:r>
              <a:rPr lang="en-US" sz="4000" b="1" dirty="0">
                <a:ln w="0"/>
                <a:solidFill>
                  <a:schemeClr val="bg2">
                    <a:lumMod val="90000"/>
                  </a:schemeClr>
                </a:solidFill>
                <a:latin typeface="Bahnschrift SemiBold" panose="020B0502040204020203" pitchFamily="34" charset="0"/>
                <a:sym typeface="+mn-ea"/>
              </a:rPr>
              <a:t>Money Laundering Classification</a:t>
            </a:r>
            <a:b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sym typeface="+mn-ea"/>
              </a:rPr>
            </a:br>
            <a:endParaRPr lang="en-IN" sz="3200" b="1" dirty="0">
              <a:solidFill>
                <a:schemeClr val="tx1">
                  <a:lumMod val="95000"/>
                  <a:lumOff val="5000"/>
                </a:schemeClr>
              </a:solidFill>
              <a:latin typeface="Agency FB" panose="020B050302020202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418" y="2470856"/>
            <a:ext cx="3842325" cy="38423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21000" b="-21000"/>
          </a:stretch>
        </a:blipFill>
        <a:effectLst/>
      </p:bgPr>
    </p:bg>
    <p:spTree>
      <p:nvGrpSpPr>
        <p:cNvPr id="1" name=""/>
        <p:cNvGrpSpPr/>
        <p:nvPr/>
      </p:nvGrpSpPr>
      <p:grpSpPr>
        <a:xfrm>
          <a:off x="0" y="0"/>
          <a:ext cx="0" cy="0"/>
          <a:chOff x="0" y="0"/>
          <a:chExt cx="0" cy="0"/>
        </a:xfrm>
      </p:grpSpPr>
      <p:sp>
        <p:nvSpPr>
          <p:cNvPr id="6" name="TextBox 5"/>
          <p:cNvSpPr txBox="1"/>
          <p:nvPr/>
        </p:nvSpPr>
        <p:spPr>
          <a:xfrm>
            <a:off x="1463040" y="354330"/>
            <a:ext cx="8778240" cy="461665"/>
          </a:xfrm>
          <a:prstGeom prst="rect">
            <a:avLst/>
          </a:prstGeom>
          <a:noFill/>
        </p:spPr>
        <p:txBody>
          <a:bodyPr wrap="square" rtlCol="0">
            <a:spAutoFit/>
          </a:bodyPr>
          <a:lstStyle/>
          <a:p>
            <a:pPr algn="ctr"/>
            <a:r>
              <a:rPr lang="en-US" sz="2400" b="1" dirty="0"/>
              <a:t>Data Exploration and gathering</a:t>
            </a:r>
            <a:endParaRPr lang="en-IN" sz="2400" b="1" dirty="0"/>
          </a:p>
        </p:txBody>
      </p:sp>
      <p:pic>
        <p:nvPicPr>
          <p:cNvPr id="4" name="Picture 3">
            <a:extLst>
              <a:ext uri="{FF2B5EF4-FFF2-40B4-BE49-F238E27FC236}">
                <a16:creationId xmlns:a16="http://schemas.microsoft.com/office/drawing/2014/main" id="{65439D26-B023-6C79-6844-0BD773F9B100}"/>
              </a:ext>
            </a:extLst>
          </p:cNvPr>
          <p:cNvPicPr>
            <a:picLocks noChangeAspect="1"/>
          </p:cNvPicPr>
          <p:nvPr/>
        </p:nvPicPr>
        <p:blipFill rotWithShape="1">
          <a:blip r:embed="rId3"/>
          <a:srcRect l="3345" t="32973" r="5135"/>
          <a:stretch/>
        </p:blipFill>
        <p:spPr>
          <a:xfrm>
            <a:off x="605481" y="1396313"/>
            <a:ext cx="11158152" cy="45967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5000" r="-15000"/>
          </a:stretch>
        </a:blipFill>
        <a:effectLst/>
      </p:bgPr>
    </p:bg>
    <p:spTree>
      <p:nvGrpSpPr>
        <p:cNvPr id="1" name=""/>
        <p:cNvGrpSpPr/>
        <p:nvPr/>
      </p:nvGrpSpPr>
      <p:grpSpPr>
        <a:xfrm>
          <a:off x="0" y="0"/>
          <a:ext cx="0" cy="0"/>
          <a:chOff x="0" y="0"/>
          <a:chExt cx="0" cy="0"/>
        </a:xfrm>
      </p:grpSpPr>
      <p:sp>
        <p:nvSpPr>
          <p:cNvPr id="6" name="TextBox 5"/>
          <p:cNvSpPr txBox="1"/>
          <p:nvPr/>
        </p:nvSpPr>
        <p:spPr>
          <a:xfrm>
            <a:off x="640080" y="400050"/>
            <a:ext cx="10847070" cy="2062103"/>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2. Data Preparation and Data Preprocessing</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Handle missing values (none in this case).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 categorical variables into numerical (e.g., transaction type).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new features that might be indicative of fraudulent behavior (e.g., balance differences, transaction ratios)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281" y="3071096"/>
            <a:ext cx="4504038" cy="36193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3297" y="234778"/>
            <a:ext cx="988540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 Preprocessing and Cleaning</a:t>
            </a:r>
          </a:p>
        </p:txBody>
      </p:sp>
      <p:pic>
        <p:nvPicPr>
          <p:cNvPr id="3" name="Picture 2">
            <a:extLst>
              <a:ext uri="{FF2B5EF4-FFF2-40B4-BE49-F238E27FC236}">
                <a16:creationId xmlns:a16="http://schemas.microsoft.com/office/drawing/2014/main" id="{A50ACA69-36B1-B41A-47A3-7B058C3AE6A3}"/>
              </a:ext>
            </a:extLst>
          </p:cNvPr>
          <p:cNvPicPr>
            <a:picLocks noChangeAspect="1"/>
          </p:cNvPicPr>
          <p:nvPr/>
        </p:nvPicPr>
        <p:blipFill rotWithShape="1">
          <a:blip r:embed="rId2"/>
          <a:srcRect l="3953" t="30631" r="9460" b="10811"/>
          <a:stretch/>
        </p:blipFill>
        <p:spPr>
          <a:xfrm>
            <a:off x="481914" y="1544594"/>
            <a:ext cx="10556788" cy="40159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445" y="445770"/>
            <a:ext cx="10040225" cy="4216539"/>
          </a:xfrm>
          <a:prstGeom prst="rect">
            <a:avLst/>
          </a:prstGeom>
          <a:noFill/>
        </p:spPr>
        <p:txBody>
          <a:bodyPr wrap="square" rtlCol="0">
            <a:spAutoFit/>
          </a:bodyPr>
          <a:lstStyle/>
          <a:p>
            <a:pPr algn="ctr"/>
            <a:r>
              <a:rPr lang="en-IN" sz="2800" b="1" i="0" dirty="0">
                <a:effectLst/>
                <a:highlight>
                  <a:srgbClr val="FFFFFF"/>
                </a:highlight>
                <a:latin typeface="Times New Roman" panose="02020603050405020304" pitchFamily="18" charset="0"/>
                <a:cs typeface="Times New Roman" panose="02020603050405020304" pitchFamily="18" charset="0"/>
              </a:rPr>
              <a:t> </a:t>
            </a:r>
            <a:r>
              <a:rPr lang="en-US" sz="2800" b="1" i="0" dirty="0">
                <a:effectLst/>
                <a:highlight>
                  <a:srgbClr val="FFFFFF"/>
                </a:highlight>
                <a:latin typeface="Times New Roman" panose="02020603050405020304" pitchFamily="18" charset="0"/>
                <a:cs typeface="Times New Roman" panose="02020603050405020304" pitchFamily="18" charset="0"/>
              </a:rPr>
              <a:t>3. Feature Engineering</a:t>
            </a:r>
          </a:p>
          <a:p>
            <a:endParaRPr lang="en-US" sz="2400" b="1" i="0" dirty="0">
              <a:effectLst/>
              <a:highlight>
                <a:srgbClr val="FFFFFF"/>
              </a:highligh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Address Data Imbalance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techniques like SMOTE (Synthetic Minority Over-sampling Technique) to balance the dataset during training.</a:t>
            </a:r>
          </a:p>
          <a:p>
            <a:endParaRPr lang="en-US" sz="2400" dirty="0">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One-hot encoding is used to convert categorical variables into a binary matrix format, where each category is represented by a binary value (0 or 1) in its own column. This technique is often employed because many machine learning algorithms work better with numerical data rather than categorical data.</a:t>
            </a:r>
            <a:endParaRPr lang="en-US" sz="2400" dirty="0">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5659" y="202926"/>
            <a:ext cx="8269681"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Convert the 'Type' column to numerical values using one-hot encoding</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31D5A2-E114-5F16-7D2B-37F0AF32E252}"/>
              </a:ext>
            </a:extLst>
          </p:cNvPr>
          <p:cNvPicPr>
            <a:picLocks noChangeAspect="1"/>
          </p:cNvPicPr>
          <p:nvPr/>
        </p:nvPicPr>
        <p:blipFill rotWithShape="1">
          <a:blip r:embed="rId2"/>
          <a:srcRect l="2433" t="11351" r="3108" b="7748"/>
          <a:stretch/>
        </p:blipFill>
        <p:spPr>
          <a:xfrm>
            <a:off x="337751" y="1033923"/>
            <a:ext cx="11516497" cy="55481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09351" y="441444"/>
            <a:ext cx="877329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Feature Engineering</a:t>
            </a:r>
          </a:p>
        </p:txBody>
      </p:sp>
      <p:pic>
        <p:nvPicPr>
          <p:cNvPr id="3" name="Picture 2">
            <a:extLst>
              <a:ext uri="{FF2B5EF4-FFF2-40B4-BE49-F238E27FC236}">
                <a16:creationId xmlns:a16="http://schemas.microsoft.com/office/drawing/2014/main" id="{DA40A906-4096-5A21-D346-9F7782644275}"/>
              </a:ext>
            </a:extLst>
          </p:cNvPr>
          <p:cNvPicPr>
            <a:picLocks noChangeAspect="1"/>
          </p:cNvPicPr>
          <p:nvPr/>
        </p:nvPicPr>
        <p:blipFill rotWithShape="1">
          <a:blip r:embed="rId2"/>
          <a:srcRect l="3344" t="11532" r="14022" b="39820"/>
          <a:stretch/>
        </p:blipFill>
        <p:spPr>
          <a:xfrm>
            <a:off x="864973" y="1606378"/>
            <a:ext cx="10074876" cy="33363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2930" y="240030"/>
            <a:ext cx="10607040" cy="738664"/>
          </a:xfrm>
          <a:prstGeom prst="rect">
            <a:avLst/>
          </a:prstGeom>
          <a:noFill/>
        </p:spPr>
        <p:txBody>
          <a:bodyPr wrap="square" rtlCol="0">
            <a:spAutoFit/>
          </a:bodyPr>
          <a:lstStyle/>
          <a:p>
            <a:pPr algn="ctr"/>
            <a:r>
              <a:rPr lang="en-IN" sz="2400" b="1" i="0" dirty="0">
                <a:effectLst/>
                <a:highlight>
                  <a:srgbClr val="FFFFFF"/>
                </a:highlight>
                <a:latin typeface="Times New Roman" panose="02020603050405020304" pitchFamily="18" charset="0"/>
                <a:cs typeface="Times New Roman" panose="02020603050405020304" pitchFamily="18" charset="0"/>
              </a:rPr>
              <a:t>Handling Imbalance </a:t>
            </a:r>
            <a:r>
              <a:rPr lang="en-IN" sz="2400" b="1" dirty="0">
                <a:highlight>
                  <a:srgbClr val="FFFFFF"/>
                </a:highlight>
                <a:latin typeface="Times New Roman" panose="02020603050405020304" pitchFamily="18" charset="0"/>
                <a:cs typeface="Times New Roman" panose="02020603050405020304" pitchFamily="18" charset="0"/>
              </a:rPr>
              <a:t>using SMOTE and Split the Data into test and train</a:t>
            </a:r>
            <a:endParaRPr lang="en-IN" sz="2400" b="1" i="0" dirty="0">
              <a:effectLst/>
              <a:highlight>
                <a:srgbClr val="FFFFFF"/>
              </a:highlight>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615267-9FA5-C01A-2A45-FABAB0052B00}"/>
              </a:ext>
            </a:extLst>
          </p:cNvPr>
          <p:cNvPicPr>
            <a:picLocks noChangeAspect="1"/>
          </p:cNvPicPr>
          <p:nvPr/>
        </p:nvPicPr>
        <p:blipFill rotWithShape="1">
          <a:blip r:embed="rId2"/>
          <a:srcRect l="3143" t="10270" r="14560" b="18018"/>
          <a:stretch/>
        </p:blipFill>
        <p:spPr>
          <a:xfrm>
            <a:off x="582930" y="978694"/>
            <a:ext cx="10033688" cy="49179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1276" y="333632"/>
            <a:ext cx="9978390" cy="3847207"/>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 Model Selection and Training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machine learning algorithms such as  Random Forest.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 the models on the training dataset.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Split the dataset into training and testing sets.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 multiple models to evaluate their performance (e.g., Logistic Regression, Random Forest, Gradient Boosting).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cross-validation to ensure robustness.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B0C7A62-2EB1-F271-A2F8-830D022CE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255" y="3830208"/>
            <a:ext cx="4254714" cy="28313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5360" y="0"/>
            <a:ext cx="10241280" cy="7848302"/>
          </a:xfrm>
          <a:prstGeom prst="rect">
            <a:avLst/>
          </a:prstGeom>
          <a:noFill/>
        </p:spPr>
        <p:txBody>
          <a:bodyPr wrap="square" rtlCol="0">
            <a:spAutoFit/>
          </a:bodyPr>
          <a:lstStyle/>
          <a:p>
            <a:pPr lvl="1"/>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1F2328"/>
                </a:solidFill>
                <a:effectLst/>
                <a:highlight>
                  <a:srgbClr val="FFFFFF"/>
                </a:highlight>
                <a:latin typeface="Times New Roman" panose="02020603050405020304" pitchFamily="18" charset="0"/>
                <a:cs typeface="Times New Roman" panose="02020603050405020304" pitchFamily="18" charset="0"/>
              </a:rPr>
              <a:t>Model Evaluation</a:t>
            </a: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1F2328"/>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o effectively evaluate the performance of the models, we use multiple metrics such as accuracy, precision, recall, F1-score, confusion matrix, and ROC AUC score. </a:t>
            </a:r>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 Use confusion matrices to visualize performance and identify areas for improvement. </a:t>
            </a:r>
          </a:p>
          <a:p>
            <a:pPr marL="285750" indent="-285750" algn="l">
              <a:buFont typeface="Arial" panose="020B0604020202020204" pitchFamily="34" charset="0"/>
              <a:buChar char="•"/>
            </a:pPr>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1F2328"/>
                </a:solidFill>
                <a:effectLst/>
                <a:highlight>
                  <a:srgbClr val="FFFFFF"/>
                </a:highlight>
                <a:latin typeface="Times New Roman" panose="02020603050405020304" pitchFamily="18" charset="0"/>
                <a:cs typeface="Times New Roman" panose="02020603050405020304" pitchFamily="18" charset="0"/>
              </a:rPr>
              <a:t>Classification Report  </a:t>
            </a: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 Provides precision, recall, F1-score, and support for each class.</a:t>
            </a: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1F2328"/>
                </a:solidFill>
                <a:effectLst/>
                <a:highlight>
                  <a:srgbClr val="FFFFFF"/>
                </a:highlight>
                <a:latin typeface="Times New Roman" panose="02020603050405020304" pitchFamily="18" charset="0"/>
                <a:cs typeface="Times New Roman" panose="02020603050405020304" pitchFamily="18" charset="0"/>
              </a:rPr>
              <a:t>ROC AUC Score        </a:t>
            </a: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 Measures the area under the ROC curve, giving an aggregate measure of performance across all classification thresholds.</a:t>
            </a: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1F2328"/>
                </a:solidFill>
                <a:effectLst/>
                <a:highlight>
                  <a:srgbClr val="FFFFFF"/>
                </a:highlight>
                <a:latin typeface="Times New Roman" panose="02020603050405020304" pitchFamily="18" charset="0"/>
                <a:cs typeface="Times New Roman" panose="02020603050405020304" pitchFamily="18" charset="0"/>
              </a:rPr>
              <a:t>Confusion Matrix       </a:t>
            </a: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 Visualizes the performance of the model in terms of true positives, true negatives, false positives, and false negatives.</a:t>
            </a: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1F2328"/>
                </a:solidFill>
                <a:effectLst/>
                <a:highlight>
                  <a:srgbClr val="FFFFFF"/>
                </a:highlight>
                <a:latin typeface="Times New Roman" panose="02020603050405020304" pitchFamily="18" charset="0"/>
                <a:cs typeface="Times New Roman" panose="02020603050405020304" pitchFamily="18" charset="0"/>
              </a:rPr>
              <a:t>ROC Curve                 </a:t>
            </a:r>
            <a: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t>: Plots the true positive rate against the false positive rate at various threshold settings, providing insight into the trade-offs between sensitivity and specificity.</a:t>
            </a:r>
            <a:br>
              <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rPr>
            </a:br>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F2328"/>
              </a:solidFill>
              <a:effectLst/>
              <a:highlight>
                <a:srgbClr val="FFFFFF"/>
              </a:highlight>
              <a:latin typeface="-apple-system"/>
            </a:endParaRPr>
          </a:p>
          <a:p>
            <a:pPr algn="l"/>
            <a:endParaRPr lang="en-US" sz="2000" dirty="0">
              <a:solidFill>
                <a:srgbClr val="1F2328"/>
              </a:solidFill>
              <a:highlight>
                <a:srgbClr val="FFFFFF"/>
              </a:highlight>
              <a:latin typeface="-apple-system"/>
            </a:endParaRPr>
          </a:p>
          <a:p>
            <a:pPr algn="l"/>
            <a:endParaRPr lang="en-US" b="0" i="0" dirty="0">
              <a:solidFill>
                <a:srgbClr val="1F2328"/>
              </a:solidFill>
              <a:effectLst/>
              <a:highlight>
                <a:srgbClr val="FFFFFF"/>
              </a:highlight>
              <a:latin typeface="-apple-system"/>
            </a:endParaRPr>
          </a:p>
          <a:p>
            <a:pPr algn="l"/>
            <a:endParaRPr lang="en-US" dirty="0">
              <a:solidFill>
                <a:srgbClr val="1F2328"/>
              </a:solidFill>
              <a:highlight>
                <a:srgbClr val="FFFFFF"/>
              </a:highlight>
              <a:latin typeface="-apple-system"/>
            </a:endParaRPr>
          </a:p>
          <a:p>
            <a:pPr algn="l"/>
            <a:endParaRPr lang="en-US" b="0" i="0" dirty="0">
              <a:solidFill>
                <a:srgbClr val="1F2328"/>
              </a:solidFill>
              <a:effectLst/>
              <a:highlight>
                <a:srgbClr val="FFFFFF"/>
              </a:highlight>
              <a:latin typeface="-apple-system"/>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830997"/>
          </a:xfrm>
          <a:prstGeom prst="rect">
            <a:avLst/>
          </a:prstGeom>
          <a:noFill/>
        </p:spPr>
        <p:txBody>
          <a:bodyPr wrap="square" rtlCol="0">
            <a:spAutoFit/>
          </a:bodyPr>
          <a:lstStyle/>
          <a:p>
            <a:pPr algn="ctr"/>
            <a:r>
              <a:rPr lang="en-IN" sz="2400" b="1" i="0" dirty="0">
                <a:effectLst/>
                <a:highlight>
                  <a:srgbClr val="FFFFFF"/>
                </a:highlight>
                <a:latin typeface="Times New Roman" panose="02020603050405020304" pitchFamily="18" charset="0"/>
                <a:cs typeface="Times New Roman" panose="02020603050405020304" pitchFamily="18" charset="0"/>
              </a:rPr>
              <a:t>Model Selection and Training</a:t>
            </a:r>
          </a:p>
          <a:p>
            <a:pPr algn="ctr"/>
            <a:r>
              <a:rPr lang="en-IN" sz="2400" b="1" dirty="0">
                <a:highlight>
                  <a:srgbClr val="FFFFFF"/>
                </a:highlight>
                <a:latin typeface="Times New Roman" panose="02020603050405020304" pitchFamily="18" charset="0"/>
                <a:cs typeface="Times New Roman" panose="02020603050405020304" pitchFamily="18" charset="0"/>
              </a:rPr>
              <a:t>Random forest</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8B5D8C-F94E-9C49-0871-A96D5D5F2469}"/>
              </a:ext>
            </a:extLst>
          </p:cNvPr>
          <p:cNvPicPr>
            <a:picLocks noChangeAspect="1"/>
          </p:cNvPicPr>
          <p:nvPr/>
        </p:nvPicPr>
        <p:blipFill rotWithShape="1">
          <a:blip r:embed="rId2"/>
          <a:srcRect t="13333" r="12838" b="42343"/>
          <a:stretch/>
        </p:blipFill>
        <p:spPr>
          <a:xfrm>
            <a:off x="573044" y="1909119"/>
            <a:ext cx="10626811" cy="30397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8000"/>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648182" y="524743"/>
            <a:ext cx="11273742" cy="6050887"/>
          </a:xfrm>
          <a:prstGeom prst="rect">
            <a:avLst/>
          </a:prstGeom>
          <a:noFill/>
        </p:spPr>
        <p:txBody>
          <a:bodyPr wrap="square" rtlCol="0">
            <a:spAutoFit/>
          </a:bodyPr>
          <a:lstStyle/>
          <a:p>
            <a:pPr algn="ctr"/>
            <a:r>
              <a:rPr lang="en-IN" sz="3600" b="1" dirty="0">
                <a:solidFill>
                  <a:schemeClr val="bg2">
                    <a:lumMod val="10000"/>
                  </a:schemeClr>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Introduction</a:t>
            </a:r>
          </a:p>
          <a:p>
            <a:pPr algn="l"/>
            <a:endPar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Money laundering can be defined as the process of transforming the profits of illegal activities into ostensibly legitimate assets. This process typically involves three stages:</a:t>
            </a:r>
          </a:p>
          <a:p>
            <a:pPr algn="just"/>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b="1" dirty="0">
                <a:latin typeface="Times New Roman" panose="02020603050405020304" pitchFamily="18" charset="0"/>
                <a:cs typeface="Times New Roman" panose="02020603050405020304" pitchFamily="18" charset="0"/>
              </a:rPr>
              <a:t>Placement</a:t>
            </a:r>
            <a:r>
              <a:rPr lang="en-US" sz="2800" dirty="0">
                <a:latin typeface="Times New Roman" panose="02020603050405020304" pitchFamily="18" charset="0"/>
                <a:cs typeface="Times New Roman" panose="02020603050405020304" pitchFamily="18" charset="0"/>
              </a:rPr>
              <a:t>: Introducing the illicit funds into the financial system.</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Layering</a:t>
            </a:r>
            <a:r>
              <a:rPr lang="en-US" sz="2800" dirty="0">
                <a:latin typeface="Times New Roman" panose="02020603050405020304" pitchFamily="18" charset="0"/>
                <a:cs typeface="Times New Roman" panose="02020603050405020304" pitchFamily="18" charset="0"/>
              </a:rPr>
              <a:t>: Engaging in a series of complex financial transactions to obscure the origins of the money.</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Integration</a:t>
            </a:r>
            <a:r>
              <a:rPr lang="en-US" sz="2800" dirty="0">
                <a:latin typeface="Times New Roman" panose="02020603050405020304" pitchFamily="18" charset="0"/>
                <a:cs typeface="Times New Roman" panose="02020603050405020304" pitchFamily="18" charset="0"/>
              </a:rPr>
              <a:t>: Re-entering the money into the economy, making it appear to come from a legitimate source.</a:t>
            </a:r>
          </a:p>
          <a:p>
            <a:pPr marL="228600" lvl="0" indent="-50800" algn="just" rtl="0">
              <a:lnSpc>
                <a:spcPct val="90000"/>
              </a:lnSpc>
              <a:spcBef>
                <a:spcPts val="0"/>
              </a:spcBef>
              <a:spcAft>
                <a:spcPts val="0"/>
              </a:spcAft>
              <a:buSzPct val="64000"/>
              <a:buNone/>
            </a:pPr>
            <a:endParaRPr lang="en-US" sz="2800" dirty="0">
              <a:latin typeface="Times New Roman" panose="02020603050405020304" pitchFamily="18" charset="0"/>
              <a:cs typeface="Times New Roman" panose="02020603050405020304" pitchFamily="18" charset="0"/>
            </a:endParaRPr>
          </a:p>
          <a:p>
            <a:endParaRPr lang="en-IN" sz="2800" b="1" i="0" u="none" strike="noStrike" cap="none" dirty="0">
              <a:solidFill>
                <a:schemeClr val="bg2">
                  <a:lumMod val="10000"/>
                </a:schemeClr>
              </a:solidFill>
              <a:latin typeface="Times New Roman" panose="02020603050405020304" pitchFamily="18" charset="0"/>
              <a:ea typeface="Arial Black" panose="020B0A04020102020204"/>
              <a:cs typeface="Times New Roman" panose="02020603050405020304" pitchFamily="18" charset="0"/>
              <a:sym typeface="Arial Black" panose="020B0A04020102020204"/>
            </a:endParaRPr>
          </a:p>
          <a:p>
            <a:pPr algn="ct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461665"/>
          </a:xfrm>
          <a:prstGeom prst="rect">
            <a:avLst/>
          </a:prstGeom>
          <a:noFill/>
        </p:spPr>
        <p:txBody>
          <a:bodyPr wrap="square" rtlCol="0">
            <a:spAutoFit/>
          </a:bodyPr>
          <a:lstStyle/>
          <a:p>
            <a:pPr algn="ctr"/>
            <a:r>
              <a:rPr lang="en-IN" sz="2400" b="1" dirty="0">
                <a:highlight>
                  <a:srgbClr val="FFFFFF"/>
                </a:highlight>
                <a:latin typeface="Times New Roman" panose="02020603050405020304" pitchFamily="18" charset="0"/>
                <a:cs typeface="Times New Roman" panose="02020603050405020304" pitchFamily="18" charset="0"/>
              </a:rPr>
              <a:t>Evaluate the Model</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72B05E-626E-2CEA-D672-ED4DE15F4AC7}"/>
              </a:ext>
            </a:extLst>
          </p:cNvPr>
          <p:cNvPicPr>
            <a:picLocks noChangeAspect="1"/>
          </p:cNvPicPr>
          <p:nvPr/>
        </p:nvPicPr>
        <p:blipFill rotWithShape="1">
          <a:blip r:embed="rId2"/>
          <a:srcRect l="2732" t="11732" r="16389" b="7927"/>
          <a:stretch/>
        </p:blipFill>
        <p:spPr>
          <a:xfrm>
            <a:off x="642552" y="915775"/>
            <a:ext cx="9860691" cy="55097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954107"/>
          </a:xfrm>
          <a:prstGeom prst="rect">
            <a:avLst/>
          </a:prstGeom>
          <a:noFill/>
        </p:spPr>
        <p:txBody>
          <a:bodyPr wrap="square" rtlCol="0">
            <a:spAutoFit/>
          </a:bodyPr>
          <a:lstStyle/>
          <a:p>
            <a:pPr algn="ctr"/>
            <a:r>
              <a:rPr lang="en-IN" sz="2800" b="1" dirty="0">
                <a:highlight>
                  <a:srgbClr val="FFFFFF"/>
                </a:highlight>
                <a:latin typeface="Times New Roman" panose="02020603050405020304" pitchFamily="18" charset="0"/>
                <a:cs typeface="Times New Roman" panose="02020603050405020304" pitchFamily="18" charset="0"/>
              </a:rPr>
              <a:t>Feature Importance from Random forest</a:t>
            </a:r>
          </a:p>
          <a:p>
            <a:pPr algn="ct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CECE945-FB1A-8B7A-9314-E475B007C5C9}"/>
              </a:ext>
            </a:extLst>
          </p:cNvPr>
          <p:cNvPicPr>
            <a:picLocks noChangeAspect="1"/>
          </p:cNvPicPr>
          <p:nvPr/>
        </p:nvPicPr>
        <p:blipFill rotWithShape="1">
          <a:blip r:embed="rId2"/>
          <a:srcRect l="2063" t="12628" r="2063" b="8469"/>
          <a:stretch/>
        </p:blipFill>
        <p:spPr>
          <a:xfrm>
            <a:off x="251460" y="866120"/>
            <a:ext cx="11689080" cy="54111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F18964-1D82-6EAD-F0E6-65969955163F}"/>
              </a:ext>
            </a:extLst>
          </p:cNvPr>
          <p:cNvPicPr>
            <a:picLocks noChangeAspect="1"/>
          </p:cNvPicPr>
          <p:nvPr/>
        </p:nvPicPr>
        <p:blipFill rotWithShape="1">
          <a:blip r:embed="rId2"/>
          <a:srcRect l="4966" t="27748" r="16892" b="6666"/>
          <a:stretch/>
        </p:blipFill>
        <p:spPr>
          <a:xfrm>
            <a:off x="864972" y="1180070"/>
            <a:ext cx="9527061" cy="4497860"/>
          </a:xfrm>
          <a:prstGeom prst="rect">
            <a:avLst/>
          </a:prstGeom>
        </p:spPr>
      </p:pic>
      <p:sp>
        <p:nvSpPr>
          <p:cNvPr id="5" name="TextBox 4">
            <a:extLst>
              <a:ext uri="{FF2B5EF4-FFF2-40B4-BE49-F238E27FC236}">
                <a16:creationId xmlns:a16="http://schemas.microsoft.com/office/drawing/2014/main" id="{5B3BA573-9923-A511-C8DF-B01E931BAA90}"/>
              </a:ext>
            </a:extLst>
          </p:cNvPr>
          <p:cNvSpPr txBox="1"/>
          <p:nvPr/>
        </p:nvSpPr>
        <p:spPr>
          <a:xfrm>
            <a:off x="2706130" y="590035"/>
            <a:ext cx="81183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Using Confusion Matrix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BA573-9923-A511-C8DF-B01E931BAA90}"/>
              </a:ext>
            </a:extLst>
          </p:cNvPr>
          <p:cNvSpPr txBox="1"/>
          <p:nvPr/>
        </p:nvSpPr>
        <p:spPr>
          <a:xfrm>
            <a:off x="1346887" y="268759"/>
            <a:ext cx="81183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Calculate Roc Curve</a:t>
            </a:r>
          </a:p>
        </p:txBody>
      </p:sp>
      <p:pic>
        <p:nvPicPr>
          <p:cNvPr id="3" name="Picture 2">
            <a:extLst>
              <a:ext uri="{FF2B5EF4-FFF2-40B4-BE49-F238E27FC236}">
                <a16:creationId xmlns:a16="http://schemas.microsoft.com/office/drawing/2014/main" id="{5325267E-08E7-02D0-8EF3-A94ABF8503FF}"/>
              </a:ext>
            </a:extLst>
          </p:cNvPr>
          <p:cNvPicPr>
            <a:picLocks noChangeAspect="1"/>
          </p:cNvPicPr>
          <p:nvPr/>
        </p:nvPicPr>
        <p:blipFill rotWithShape="1">
          <a:blip r:embed="rId2"/>
          <a:srcRect l="2737" t="12432" r="22196" b="8604"/>
          <a:stretch/>
        </p:blipFill>
        <p:spPr>
          <a:xfrm>
            <a:off x="729049" y="1051700"/>
            <a:ext cx="9152238" cy="5415349"/>
          </a:xfrm>
          <a:prstGeom prst="rect">
            <a:avLst/>
          </a:prstGeom>
        </p:spPr>
      </p:pic>
    </p:spTree>
    <p:extLst>
      <p:ext uri="{BB962C8B-B14F-4D97-AF65-F5344CB8AC3E}">
        <p14:creationId xmlns:p14="http://schemas.microsoft.com/office/powerpoint/2010/main" val="204382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798" y="274938"/>
            <a:ext cx="10241280" cy="6063198"/>
          </a:xfrm>
          <a:prstGeom prst="rect">
            <a:avLst/>
          </a:prstGeom>
          <a:noFill/>
        </p:spPr>
        <p:txBody>
          <a:bodyPr wrap="square" rtlCol="0">
            <a:spAutoFit/>
          </a:bodyPr>
          <a:lstStyle/>
          <a:p>
            <a:pPr lvl="1" algn="ctr"/>
            <a:r>
              <a:rPr lang="en-US" sz="2800" b="1" dirty="0">
                <a:solidFill>
                  <a:srgbClr val="0D0D0D"/>
                </a:solidFill>
                <a:highlight>
                  <a:srgbClr val="FFFFFF"/>
                </a:highlight>
                <a:latin typeface="Times New Roman" panose="02020603050405020304" pitchFamily="18" charset="0"/>
                <a:cs typeface="Times New Roman" panose="02020603050405020304" pitchFamily="18" charset="0"/>
              </a:rPr>
              <a:t>Summary</a:t>
            </a:r>
            <a:endPar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steps to develop a robust model for detecting potential money laundering transactions:</a:t>
            </a:r>
          </a:p>
          <a:p>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b="1" dirty="0">
                <a:latin typeface="Times New Roman" panose="02020603050405020304" pitchFamily="18" charset="0"/>
                <a:cs typeface="Times New Roman" panose="02020603050405020304" pitchFamily="18" charset="0"/>
              </a:rPr>
              <a:t>Data Preprocessing</a:t>
            </a:r>
            <a:r>
              <a:rPr lang="en-IN" sz="2400" dirty="0">
                <a:latin typeface="Times New Roman" panose="02020603050405020304" pitchFamily="18" charset="0"/>
                <a:cs typeface="Times New Roman" panose="02020603050405020304" pitchFamily="18" charset="0"/>
              </a:rPr>
              <a:t>: Clean and transform the data.</a:t>
            </a:r>
          </a:p>
          <a:p>
            <a:pPr>
              <a:buFont typeface="+mj-lt"/>
              <a:buAutoNum type="arabicPeriod"/>
            </a:pPr>
            <a:r>
              <a:rPr lang="en-IN" sz="2400" b="1" dirty="0">
                <a:latin typeface="Times New Roman" panose="02020603050405020304" pitchFamily="18" charset="0"/>
                <a:cs typeface="Times New Roman" panose="02020603050405020304" pitchFamily="18" charset="0"/>
              </a:rPr>
              <a:t>Handle Data Imbalance</a:t>
            </a:r>
            <a:r>
              <a:rPr lang="en-IN" sz="2400" dirty="0">
                <a:latin typeface="Times New Roman" panose="02020603050405020304" pitchFamily="18" charset="0"/>
                <a:cs typeface="Times New Roman" panose="02020603050405020304" pitchFamily="18" charset="0"/>
              </a:rPr>
              <a:t>: Use techniques like SMOTE.</a:t>
            </a:r>
          </a:p>
          <a:p>
            <a:pPr>
              <a:buFont typeface="+mj-lt"/>
              <a:buAutoNum type="arabicPeriod"/>
            </a:pPr>
            <a:r>
              <a:rPr lang="en-IN" sz="2400" b="1" dirty="0">
                <a:latin typeface="Times New Roman" panose="02020603050405020304" pitchFamily="18" charset="0"/>
                <a:cs typeface="Times New Roman" panose="02020603050405020304" pitchFamily="18" charset="0"/>
              </a:rPr>
              <a:t>Model Training</a:t>
            </a:r>
            <a:r>
              <a:rPr lang="en-IN" sz="2400" dirty="0">
                <a:latin typeface="Times New Roman" panose="02020603050405020304" pitchFamily="18" charset="0"/>
                <a:cs typeface="Times New Roman" panose="02020603050405020304" pitchFamily="18" charset="0"/>
              </a:rPr>
              <a:t>: Train a model (Random Forest in this case).</a:t>
            </a:r>
          </a:p>
          <a:p>
            <a:pPr>
              <a:buFont typeface="+mj-lt"/>
              <a:buAutoNum type="arabicPeriod"/>
            </a:pPr>
            <a:r>
              <a:rPr lang="en-IN" sz="2400" b="1" dirty="0">
                <a:latin typeface="Times New Roman" panose="02020603050405020304" pitchFamily="18" charset="0"/>
                <a:cs typeface="Times New Roman" panose="02020603050405020304" pitchFamily="18" charset="0"/>
              </a:rPr>
              <a:t>Model Evaluation</a:t>
            </a:r>
            <a:r>
              <a:rPr lang="en-IN" sz="2400" dirty="0">
                <a:latin typeface="Times New Roman" panose="02020603050405020304" pitchFamily="18" charset="0"/>
                <a:cs typeface="Times New Roman" panose="02020603050405020304" pitchFamily="18" charset="0"/>
              </a:rPr>
              <a:t>: Evaluate the model using appropriate metrics.</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summary, addressing money laundering requires a multifaceted approach combining advanced technologies, regulatory adherence, and institutional vigilance. Through ongoing efforts and collaboration, financial institutions can protect the financial system's integrity and contribute to a safer global economy.</a:t>
            </a:r>
            <a:endParaRPr lang="en-IN" sz="2400" dirty="0">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943" y="770744"/>
            <a:ext cx="9452610" cy="5262979"/>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preprocess the data, balance it using SMOTE, train multiple models, and evaluate their performance using confusion matrices and ROC curves. This approach helps in building a robust model that can accurately identify potential money laundering transactions, enhancing the institution's AML efforts.</a:t>
            </a:r>
          </a:p>
          <a:p>
            <a:pPr algn="l"/>
            <a:endParaRPr lang="en-US" sz="2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Money laundering is a critical challenge that undermines the integrity of the global financial system, enabling various criminal activities. Financial institutions play a key role in combating this issue by implementing robust Anti-Money Laundering (AML) programs, which include Know Your Customer (KYC) protocols and continuous monitoring of transactions. The advent of machine learning and artificial intelligence has enhanced the detection capabilities, allowing institutions to identify suspicious transactions more accurately and efficiently.</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4480" y="185969"/>
            <a:ext cx="8458200" cy="584775"/>
          </a:xfrm>
          <a:prstGeom prst="rect">
            <a:avLst/>
          </a:prstGeom>
          <a:noFill/>
        </p:spPr>
        <p:txBody>
          <a:bodyPr wrap="square" rtlCol="0">
            <a:sp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Conclusion</a:t>
            </a:r>
            <a:endParaRPr lang="en-IN" sz="32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587" t="5401" r="7584" b="4399"/>
          <a:stretch>
            <a:fillRect/>
          </a:stretch>
        </p:blipFill>
        <p:spPr>
          <a:xfrm>
            <a:off x="2674620" y="132242"/>
            <a:ext cx="6286500" cy="6593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640080" y="548640"/>
            <a:ext cx="10984230" cy="6401753"/>
          </a:xfrm>
          <a:prstGeom prst="rect">
            <a:avLst/>
          </a:prstGeom>
          <a:blipFill>
            <a:blip r:embed="rId3">
              <a:alphaModFix amt="17000"/>
            </a:blip>
            <a:tile tx="0" ty="0" sx="100000" sy="100000" flip="none" algn="tl"/>
          </a:blip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Why Money Laundering is a Problem</a:t>
            </a:r>
          </a:p>
          <a:p>
            <a:pPr algn="ct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Enables Criminal Activity</a:t>
            </a:r>
            <a:r>
              <a:rPr lang="en-US" sz="2800" dirty="0">
                <a:latin typeface="Times New Roman" panose="02020603050405020304" pitchFamily="18" charset="0"/>
                <a:cs typeface="Times New Roman" panose="02020603050405020304" pitchFamily="18" charset="0"/>
              </a:rPr>
              <a:t>: By making illicit funds appear legitimate, money laundering supports and facilitates ongoing criminal enterprises.</a:t>
            </a: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Distorts Economies</a:t>
            </a:r>
            <a:r>
              <a:rPr lang="en-US" sz="2800" dirty="0">
                <a:latin typeface="Times New Roman" panose="02020603050405020304" pitchFamily="18" charset="0"/>
                <a:cs typeface="Times New Roman" panose="02020603050405020304" pitchFamily="18" charset="0"/>
              </a:rPr>
              <a:t>: It can lead to unfair competition, distorting market prices and damaging the integrity of financial markets.</a:t>
            </a: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Threatens National Security</a:t>
            </a:r>
            <a:r>
              <a:rPr lang="en-US" sz="2800" dirty="0">
                <a:latin typeface="Times New Roman" panose="02020603050405020304" pitchFamily="18" charset="0"/>
                <a:cs typeface="Times New Roman" panose="02020603050405020304" pitchFamily="18" charset="0"/>
              </a:rPr>
              <a:t>: Money laundering can finance terrorism, corruption, and other activities that threaten national and international security.</a:t>
            </a: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Regulatory and Legal Risks</a:t>
            </a:r>
            <a:r>
              <a:rPr lang="en-US" sz="2800" dirty="0">
                <a:latin typeface="Times New Roman" panose="02020603050405020304" pitchFamily="18" charset="0"/>
                <a:cs typeface="Times New Roman" panose="02020603050405020304" pitchFamily="18" charset="0"/>
              </a:rPr>
              <a:t>: Financial institutions that fail to detect and prevent money laundering can face severe legal and regulatory penalties.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19000"/>
          </a:blip>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77240" y="594360"/>
            <a:ext cx="10104120" cy="6093976"/>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Combating Money Laundering(AML efforts)</a:t>
            </a:r>
          </a:p>
          <a:p>
            <a:pPr algn="ctr"/>
            <a:endParaRPr lang="en-US" sz="28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combat money laundering, governments and financial institutions implement Anti-Money Laundering (AML) regulations and practices, which include:</a:t>
            </a:r>
          </a:p>
          <a:p>
            <a:pPr algn="just"/>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Know Your Customer (KYC) Procedures</a:t>
            </a:r>
            <a:r>
              <a:rPr lang="en-US" sz="2400" dirty="0">
                <a:latin typeface="Times New Roman" panose="02020603050405020304" pitchFamily="18" charset="0"/>
                <a:cs typeface="Times New Roman" panose="02020603050405020304" pitchFamily="18" charset="0"/>
              </a:rPr>
              <a:t>: Verifying the identity of clients and assessing their risk levels.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Transaction Monitoring</a:t>
            </a:r>
            <a:r>
              <a:rPr lang="en-US" sz="2400" dirty="0">
                <a:latin typeface="Times New Roman" panose="02020603050405020304" pitchFamily="18" charset="0"/>
                <a:cs typeface="Times New Roman" panose="02020603050405020304" pitchFamily="18" charset="0"/>
              </a:rPr>
              <a:t>: Using automated systems to detect suspicious activities and patterns.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Reporting Requirements</a:t>
            </a:r>
            <a:r>
              <a:rPr lang="en-US" sz="2400" dirty="0">
                <a:latin typeface="Times New Roman" panose="02020603050405020304" pitchFamily="18" charset="0"/>
                <a:cs typeface="Times New Roman" panose="02020603050405020304" pitchFamily="18" charset="0"/>
              </a:rPr>
              <a:t>: Mandating the reporting of large or suspicious transactions to regulatory authorities.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 Training</a:t>
            </a:r>
            <a:r>
              <a:rPr lang="en-US" sz="2400" dirty="0">
                <a:latin typeface="Times New Roman" panose="02020603050405020304" pitchFamily="18" charset="0"/>
                <a:cs typeface="Times New Roman" panose="02020603050405020304" pitchFamily="18" charset="0"/>
              </a:rPr>
              <a:t>: Ensuring that employees are trained to recognize and respond to potential money laundering activities.</a:t>
            </a:r>
          </a:p>
          <a:p>
            <a:pPr algn="just"/>
            <a:r>
              <a:rPr lang="en-US" sz="2400" dirty="0">
                <a:latin typeface="Times New Roman" panose="02020603050405020304" pitchFamily="18" charset="0"/>
                <a:cs typeface="Times New Roman" panose="02020603050405020304" pitchFamily="18" charset="0"/>
              </a:rPr>
              <a:t>Effective AML practices are essential for maintaining the integrity of the financial system and preventing the illicit use of financial institutions.</a:t>
            </a: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7159" y="117693"/>
            <a:ext cx="10737111" cy="7940635"/>
          </a:xfrm>
          <a:prstGeom prst="rect">
            <a:avLst/>
          </a:prstGeom>
          <a:noFill/>
        </p:spPr>
        <p:txBody>
          <a:bodyPr wrap="square" rtlCol="0">
            <a:spAutoFit/>
          </a:bodyPr>
          <a:lstStyle/>
          <a:p>
            <a:pPr algn="ct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Dataset Observation</a:t>
            </a:r>
          </a:p>
          <a:p>
            <a:r>
              <a:rPr lang="en-US" b="1" dirty="0">
                <a:latin typeface="Times New Roman" panose="02020603050405020304" pitchFamily="18" charset="0"/>
                <a:cs typeface="Times New Roman" panose="02020603050405020304" pitchFamily="18" charset="0"/>
              </a:rPr>
              <a:t>Step:</a:t>
            </a:r>
          </a:p>
          <a:p>
            <a:r>
              <a:rPr lang="en-US" dirty="0">
                <a:latin typeface="Times New Roman" panose="02020603050405020304" pitchFamily="18" charset="0"/>
                <a:cs typeface="Times New Roman" panose="02020603050405020304" pitchFamily="18" charset="0"/>
              </a:rPr>
              <a:t>   Description : Represents a unit of time in hours.</a:t>
            </a:r>
          </a:p>
          <a:p>
            <a:r>
              <a:rPr lang="en-US" dirty="0">
                <a:latin typeface="Times New Roman" panose="02020603050405020304" pitchFamily="18" charset="0"/>
                <a:cs typeface="Times New Roman" panose="02020603050405020304" pitchFamily="18" charset="0"/>
              </a:rPr>
              <a:t>   Range         : 1 to 744 (30 days).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Type:</a:t>
            </a:r>
          </a:p>
          <a:p>
            <a:r>
              <a:rPr lang="en-US" dirty="0">
                <a:latin typeface="Times New Roman" panose="02020603050405020304" pitchFamily="18" charset="0"/>
                <a:cs typeface="Times New Roman" panose="02020603050405020304" pitchFamily="18" charset="0"/>
              </a:rPr>
              <a:t>   Description  : The type of transaction.</a:t>
            </a:r>
          </a:p>
          <a:p>
            <a:r>
              <a:rPr lang="en-US" dirty="0">
                <a:latin typeface="Times New Roman" panose="02020603050405020304" pitchFamily="18" charset="0"/>
                <a:cs typeface="Times New Roman" panose="02020603050405020304" pitchFamily="18" charset="0"/>
              </a:rPr>
              <a:t>Values:</a:t>
            </a:r>
          </a:p>
          <a:p>
            <a:r>
              <a:rPr lang="en-US" dirty="0">
                <a:latin typeface="Times New Roman" panose="02020603050405020304" pitchFamily="18" charset="0"/>
                <a:cs typeface="Times New Roman" panose="02020603050405020304" pitchFamily="18" charset="0"/>
              </a:rPr>
              <a:t>   CASH-IN     : Money added to an account.</a:t>
            </a:r>
          </a:p>
          <a:p>
            <a:r>
              <a:rPr lang="en-US" dirty="0">
                <a:latin typeface="Times New Roman" panose="02020603050405020304" pitchFamily="18" charset="0"/>
                <a:cs typeface="Times New Roman" panose="02020603050405020304" pitchFamily="18" charset="0"/>
              </a:rPr>
              <a:t>   CASH-OUT : Money withdrawn from an account.</a:t>
            </a:r>
          </a:p>
          <a:p>
            <a:r>
              <a:rPr lang="en-US" dirty="0">
                <a:latin typeface="Times New Roman" panose="02020603050405020304" pitchFamily="18" charset="0"/>
                <a:cs typeface="Times New Roman" panose="02020603050405020304" pitchFamily="18" charset="0"/>
              </a:rPr>
              <a:t>   DEBIT          : A direct debit transaction.</a:t>
            </a:r>
          </a:p>
          <a:p>
            <a:r>
              <a:rPr lang="en-US" dirty="0">
                <a:latin typeface="Times New Roman" panose="02020603050405020304" pitchFamily="18" charset="0"/>
                <a:cs typeface="Times New Roman" panose="02020603050405020304" pitchFamily="18" charset="0"/>
              </a:rPr>
              <a:t>   PAYMENT   : A payment transaction.</a:t>
            </a:r>
          </a:p>
          <a:p>
            <a:r>
              <a:rPr lang="en-US" dirty="0">
                <a:latin typeface="Times New Roman" panose="02020603050405020304" pitchFamily="18" charset="0"/>
                <a:cs typeface="Times New Roman" panose="02020603050405020304" pitchFamily="18" charset="0"/>
              </a:rPr>
              <a:t>   TRANSFER : Money transferred from one account to another.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Amount:</a:t>
            </a:r>
          </a:p>
          <a:p>
            <a:r>
              <a:rPr lang="en-US" dirty="0">
                <a:latin typeface="Times New Roman" panose="02020603050405020304" pitchFamily="18" charset="0"/>
                <a:cs typeface="Times New Roman" panose="02020603050405020304" pitchFamily="18" charset="0"/>
              </a:rPr>
              <a:t>   Description: Monetary value of the transaction in local currency.</a:t>
            </a:r>
          </a:p>
          <a:p>
            <a:r>
              <a:rPr lang="en-US" dirty="0">
                <a:latin typeface="Times New Roman" panose="02020603050405020304" pitchFamily="18" charset="0"/>
                <a:cs typeface="Times New Roman" panose="02020603050405020304" pitchFamily="18" charset="0"/>
              </a:rPr>
              <a:t>   Range: Varies based on the transaction.</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NameOrig</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Description   : Identifier for the customer who initiated the transaction.</a:t>
            </a:r>
          </a:p>
          <a:p>
            <a:endParaRPr lang="en-US"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OldbalanceOrg</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Description   : Initial balance of the originator before the transaction.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0"/>
          </a:blip>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4D888-5846-2AC4-58B9-7BADC6D28504}"/>
              </a:ext>
            </a:extLst>
          </p:cNvPr>
          <p:cNvSpPr txBox="1"/>
          <p:nvPr/>
        </p:nvSpPr>
        <p:spPr>
          <a:xfrm>
            <a:off x="605922" y="104173"/>
            <a:ext cx="10563466" cy="6247864"/>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NewbalanceOrig</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New balance of the originator after the transaction.</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NameDest</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Identifier for the customer who received the transaction.</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OldbalanceDest</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Initial balance of the recipient before the transaction.</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NewbalanceDest</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New balance of the recipient after the transaction.</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IsFraud</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Indicates whether the transaction is fraudulent.</a:t>
            </a:r>
          </a:p>
          <a:p>
            <a:r>
              <a:rPr lang="en-US" sz="1600" dirty="0">
                <a:latin typeface="Times New Roman" panose="02020603050405020304" pitchFamily="18" charset="0"/>
                <a:cs typeface="Times New Roman" panose="02020603050405020304" pitchFamily="18" charset="0"/>
              </a:rPr>
              <a:t>Values:</a:t>
            </a:r>
          </a:p>
          <a:p>
            <a:r>
              <a:rPr lang="en-US" sz="1600" dirty="0">
                <a:latin typeface="Times New Roman" panose="02020603050405020304" pitchFamily="18" charset="0"/>
                <a:cs typeface="Times New Roman" panose="02020603050405020304" pitchFamily="18" charset="0"/>
              </a:rPr>
              <a:t>               1: Fraudulent transaction.</a:t>
            </a:r>
          </a:p>
          <a:p>
            <a:r>
              <a:rPr lang="en-US" sz="1600" dirty="0">
                <a:latin typeface="Times New Roman" panose="02020603050405020304" pitchFamily="18" charset="0"/>
                <a:cs typeface="Times New Roman" panose="02020603050405020304" pitchFamily="18" charset="0"/>
              </a:rPr>
              <a:t>               0: Legitimate transaction.  </a:t>
            </a:r>
          </a:p>
          <a:p>
            <a:r>
              <a:rPr lang="en-US" sz="1600" dirty="0">
                <a:latin typeface="Times New Roman" panose="02020603050405020304" pitchFamily="18" charset="0"/>
                <a:cs typeface="Times New Roman" panose="02020603050405020304" pitchFamily="18" charset="0"/>
              </a:rPr>
              <a:t>  </a:t>
            </a:r>
          </a:p>
          <a:p>
            <a:r>
              <a:rPr lang="en-US" sz="1600" b="1" dirty="0" err="1">
                <a:latin typeface="Times New Roman" panose="02020603050405020304" pitchFamily="18" charset="0"/>
                <a:cs typeface="Times New Roman" panose="02020603050405020304" pitchFamily="18" charset="0"/>
              </a:rPr>
              <a:t>IsFlaggedFraud</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Description   : Indicates whether the transaction was flagged as an attempt to transfer more than 200,000 in a single   transaction.</a:t>
            </a:r>
          </a:p>
          <a:p>
            <a:r>
              <a:rPr lang="en-US" sz="1600" dirty="0">
                <a:latin typeface="Times New Roman" panose="02020603050405020304" pitchFamily="18" charset="0"/>
                <a:cs typeface="Times New Roman" panose="02020603050405020304" pitchFamily="18" charset="0"/>
              </a:rPr>
              <a:t>Values: </a:t>
            </a:r>
          </a:p>
          <a:p>
            <a:r>
              <a:rPr lang="en-US" sz="1600" dirty="0">
                <a:latin typeface="Times New Roman" panose="02020603050405020304" pitchFamily="18" charset="0"/>
                <a:cs typeface="Times New Roman" panose="02020603050405020304" pitchFamily="18" charset="0"/>
              </a:rPr>
              <a:t>               1: Transaction flagged.</a:t>
            </a:r>
          </a:p>
          <a:p>
            <a:r>
              <a:rPr lang="en-US" sz="1600" dirty="0">
                <a:latin typeface="Times New Roman" panose="02020603050405020304" pitchFamily="18" charset="0"/>
                <a:cs typeface="Times New Roman" panose="02020603050405020304" pitchFamily="18" charset="0"/>
              </a:rPr>
              <a:t>               0 : Transaction not flagged.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444843" y="524742"/>
            <a:ext cx="11652422" cy="5693866"/>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Steps to Build the Model</a:t>
            </a:r>
            <a:endParaRPr lang="en-IN" sz="2800" b="1" dirty="0">
              <a:solidFill>
                <a:srgbClr val="C00000"/>
              </a:solidFill>
              <a:latin typeface="Times New Roman" panose="02020603050405020304" pitchFamily="18" charset="0"/>
              <a:cs typeface="Times New Roman" panose="02020603050405020304" pitchFamily="18" charset="0"/>
            </a:endParaRP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Data Preprocessing</a:t>
            </a:r>
            <a:r>
              <a:rPr lang="en-IN" sz="2400" dirty="0">
                <a:latin typeface="Times New Roman" panose="02020603050405020304" pitchFamily="18" charset="0"/>
                <a:cs typeface="Times New Roman" panose="02020603050405020304" pitchFamily="18" charset="0"/>
              </a:rPr>
              <a:t>: Clean and preprocess the data, handling missing values, and encoding categorical variables.</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Feature Engineering</a:t>
            </a:r>
            <a:r>
              <a:rPr lang="en-IN" sz="2400" dirty="0">
                <a:latin typeface="Times New Roman" panose="02020603050405020304" pitchFamily="18" charset="0"/>
                <a:cs typeface="Times New Roman" panose="02020603050405020304" pitchFamily="18" charset="0"/>
              </a:rPr>
              <a:t>: Create new features that may help improve model performance.</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Model Selection: </a:t>
            </a:r>
            <a:r>
              <a:rPr lang="en-IN" sz="2400" dirty="0">
                <a:latin typeface="Times New Roman" panose="02020603050405020304" pitchFamily="18" charset="0"/>
                <a:cs typeface="Times New Roman" panose="02020603050405020304" pitchFamily="18" charset="0"/>
              </a:rPr>
              <a:t>Choose appropriate machine learning algorithms for classification.</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Model Training: </a:t>
            </a:r>
            <a:r>
              <a:rPr lang="en-IN" sz="2400" dirty="0">
                <a:latin typeface="Times New Roman" panose="02020603050405020304" pitchFamily="18" charset="0"/>
                <a:cs typeface="Times New Roman" panose="02020603050405020304" pitchFamily="18" charset="0"/>
              </a:rPr>
              <a:t>Train the models on the training dataset.</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Model Evaluation</a:t>
            </a:r>
            <a:r>
              <a:rPr lang="en-IN" sz="2400" dirty="0">
                <a:latin typeface="Times New Roman" panose="02020603050405020304" pitchFamily="18" charset="0"/>
                <a:cs typeface="Times New Roman" panose="02020603050405020304" pitchFamily="18" charset="0"/>
              </a:rPr>
              <a:t>: Evaluate the models using appropriate metrics (e.g., accuracy, precision, recall, F1-score, ROC-AUC).</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marL="342900" indent="-342900">
              <a:buAutoNum type="arabicPeriod"/>
            </a:pPr>
            <a:r>
              <a:rPr lang="en-IN" sz="2400" b="1" dirty="0">
                <a:latin typeface="Times New Roman" panose="02020603050405020304" pitchFamily="18" charset="0"/>
                <a:cs typeface="Times New Roman" panose="02020603050405020304" pitchFamily="18" charset="0"/>
              </a:rPr>
              <a:t>Model Tuning</a:t>
            </a:r>
            <a:r>
              <a:rPr lang="en-IN" sz="2400" dirty="0">
                <a:latin typeface="Times New Roman" panose="02020603050405020304" pitchFamily="18" charset="0"/>
                <a:cs typeface="Times New Roman" panose="02020603050405020304" pitchFamily="18" charset="0"/>
              </a:rPr>
              <a:t>: Tune the hyperparameters to improve model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940" y="315098"/>
            <a:ext cx="10629900" cy="3785652"/>
          </a:xfrm>
          <a:prstGeom prst="rect">
            <a:avLst/>
          </a:prstGeom>
          <a:noFill/>
        </p:spPr>
        <p:txBody>
          <a:bodyPr wrap="square" rtlCol="0">
            <a:spAutoFit/>
          </a:bodyPr>
          <a:lstStyle/>
          <a:p>
            <a:pPr marL="800100" lvl="1" indent="-342900">
              <a:buAutoNum type="arabicPeriod"/>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Data Collection and Exploration </a:t>
            </a:r>
          </a:p>
          <a:p>
            <a:pPr marL="800100" lvl="1" indent="-342900">
              <a:buAutoNum type="arabicPeriod"/>
            </a:pPr>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   Load the dataset. </a:t>
            </a:r>
          </a:p>
          <a:p>
            <a:pPr marL="742950" lvl="1" indent="-285750">
              <a:buFont typeface="Arial" panose="020B0604020202020204" pitchFamily="34" charset="0"/>
              <a:buChar char="•"/>
            </a:pP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  Dataset Overview Columns: 11Rows: 63,626,620 (sample: 50,000 - 100,000)</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Understanding the dataset and identifying patterns, anomalies, and relationships between variables. Here, we will perform various data exploration tasks such as data visualization, statistical analysis, and correlation analysis.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endParaRPr lang="en-US" dirty="0">
              <a:solidFill>
                <a:srgbClr val="0D0D0D"/>
              </a:solidFill>
              <a:highlight>
                <a:srgbClr val="FFFFFF"/>
              </a:highlight>
              <a:latin typeface="Söhne"/>
            </a:endParaRPr>
          </a:p>
          <a:p>
            <a:pPr lvl="1"/>
            <a:endParaRPr lang="en-US" b="0" i="0" dirty="0">
              <a:solidFill>
                <a:srgbClr val="0D0D0D"/>
              </a:solidFill>
              <a:effectLst/>
              <a:highlight>
                <a:srgbClr val="FFFFFF"/>
              </a:highlight>
              <a:latin typeface="Söhne"/>
            </a:endParaRPr>
          </a:p>
          <a:p>
            <a:pPr marL="742950" lvl="1" indent="-285750" algn="l">
              <a:buFont typeface="+mj-lt"/>
              <a:buAutoNum type="arabicPeriod"/>
            </a:pPr>
            <a:endParaRPr lang="en-US" b="0" i="0" dirty="0">
              <a:solidFill>
                <a:srgbClr val="0D0D0D"/>
              </a:solidFill>
              <a:effectLst/>
              <a:highlight>
                <a:srgbClr val="FFFFFF"/>
              </a:highlight>
              <a:latin typeface="Söhne"/>
            </a:endParaRPr>
          </a:p>
          <a:p>
            <a:endParaRPr lang="en-IN" dirty="0"/>
          </a:p>
        </p:txBody>
      </p:sp>
      <p:pic>
        <p:nvPicPr>
          <p:cNvPr id="5" name="Picture 4">
            <a:extLst>
              <a:ext uri="{FF2B5EF4-FFF2-40B4-BE49-F238E27FC236}">
                <a16:creationId xmlns:a16="http://schemas.microsoft.com/office/drawing/2014/main" id="{073DFF29-34E8-5909-E0FE-607F36EBA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291" y="3429000"/>
            <a:ext cx="7503198" cy="3256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25980" y="160019"/>
            <a:ext cx="71094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Import Libraries</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F57DAE-F54E-970B-975A-8218B10E5D48}"/>
              </a:ext>
            </a:extLst>
          </p:cNvPr>
          <p:cNvPicPr>
            <a:picLocks noChangeAspect="1"/>
          </p:cNvPicPr>
          <p:nvPr/>
        </p:nvPicPr>
        <p:blipFill rotWithShape="1">
          <a:blip r:embed="rId2"/>
          <a:srcRect l="2906" t="12252" r="3750" b="20180"/>
          <a:stretch/>
        </p:blipFill>
        <p:spPr>
          <a:xfrm>
            <a:off x="405713" y="1112108"/>
            <a:ext cx="11380574" cy="46337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3935</TotalTime>
  <Words>1311</Words>
  <Application>Microsoft Office PowerPoint</Application>
  <PresentationFormat>Widescreen</PresentationFormat>
  <Paragraphs>162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Agency FB</vt:lpstr>
      <vt:lpstr>-apple-system</vt:lpstr>
      <vt:lpstr>Arial</vt:lpstr>
      <vt:lpstr>Arial Black</vt:lpstr>
      <vt:lpstr>Bahnschrift SemiBold</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HARIHARASUDHAN S</dc:creator>
  <cp:lastModifiedBy>HARIHARASUDHAN S</cp:lastModifiedBy>
  <cp:revision>61</cp:revision>
  <dcterms:created xsi:type="dcterms:W3CDTF">2024-04-25T18:36:00Z</dcterms:created>
  <dcterms:modified xsi:type="dcterms:W3CDTF">2024-06-30T11:38:22Z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23A1A781F9A443E1A73A462D232B24A3_12</vt:lpwstr>
  </property>
  <property fmtid="{D5CDD505-2E9C-101B-9397-08002B2CF9AE}" pid="3" name="KSOProductBuildVer">
    <vt:lpwstr>1033-12.2.0.17119</vt:lpwstr>
  </property>
</Properties>
</file>