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97" r:id="rId3"/>
    <p:sldId id="313" r:id="rId4"/>
    <p:sldId id="310" r:id="rId5"/>
    <p:sldId id="294" r:id="rId6"/>
    <p:sldId id="290" r:id="rId7"/>
    <p:sldId id="312" r:id="rId8"/>
    <p:sldId id="296" r:id="rId9"/>
    <p:sldId id="298" r:id="rId10"/>
    <p:sldId id="280" r:id="rId11"/>
    <p:sldId id="278" r:id="rId12"/>
    <p:sldId id="302" r:id="rId13"/>
    <p:sldId id="306" r:id="rId14"/>
    <p:sldId id="277" r:id="rId15"/>
    <p:sldId id="292"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0" autoAdjust="0"/>
    <p:restoredTop sz="93030" autoAdjust="0"/>
  </p:normalViewPr>
  <p:slideViewPr>
    <p:cSldViewPr snapToGrid="0">
      <p:cViewPr varScale="1">
        <p:scale>
          <a:sx n="52" d="100"/>
          <a:sy n="52" d="100"/>
        </p:scale>
        <p:origin x="6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EA010-7CF8-4101-8BFA-33DD42018004}"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7E60-C983-4350-8574-86DEA132B89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6</a:t>
            </a:fld>
            <a:endParaRPr lang="en-IN"/>
          </a:p>
        </p:txBody>
      </p:sp>
    </p:spTree>
    <p:extLst>
      <p:ext uri="{BB962C8B-B14F-4D97-AF65-F5344CB8AC3E}">
        <p14:creationId xmlns:p14="http://schemas.microsoft.com/office/powerpoint/2010/main" val="3747150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7</a:t>
            </a:fld>
            <a:endParaRPr lang="en-IN"/>
          </a:p>
        </p:txBody>
      </p:sp>
    </p:spTree>
    <p:extLst>
      <p:ext uri="{BB962C8B-B14F-4D97-AF65-F5344CB8AC3E}">
        <p14:creationId xmlns:p14="http://schemas.microsoft.com/office/powerpoint/2010/main" val="221703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A0D4-8C80-4702-B095-F78B860D74E5}"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24BA0D4-8C80-4702-B095-F78B860D74E5}"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24BA0D4-8C80-4702-B095-F78B860D74E5}"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24BA0D4-8C80-4702-B095-F78B860D74E5}"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A0D4-8C80-4702-B095-F78B860D74E5}"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A0D4-8C80-4702-B095-F78B860D74E5}" type="datetimeFigureOut">
              <a:rPr lang="en-IN" smtClean="0"/>
              <a:t>23-07-2024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D4C78-DFD2-4B07-A3BF-942AB3E168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9000" b="-9000"/>
          </a:stretch>
        </a:blipFill>
        <a:effectLst/>
      </p:bgPr>
    </p:bg>
    <p:spTree>
      <p:nvGrpSpPr>
        <p:cNvPr id="1" name=""/>
        <p:cNvGrpSpPr/>
        <p:nvPr/>
      </p:nvGrpSpPr>
      <p:grpSpPr>
        <a:xfrm>
          <a:off x="0" y="0"/>
          <a:ext cx="0" cy="0"/>
          <a:chOff x="0" y="0"/>
          <a:chExt cx="0" cy="0"/>
        </a:xfrm>
      </p:grpSpPr>
      <p:sp>
        <p:nvSpPr>
          <p:cNvPr id="8" name="TextBox 7"/>
          <p:cNvSpPr txBox="1"/>
          <p:nvPr/>
        </p:nvSpPr>
        <p:spPr>
          <a:xfrm>
            <a:off x="8369171" y="2055650"/>
            <a:ext cx="3751789" cy="4524315"/>
          </a:xfrm>
          <a:prstGeom prst="rect">
            <a:avLst/>
          </a:prstGeom>
          <a:noFill/>
        </p:spPr>
        <p:txBody>
          <a:bodyPr wrap="square" rtlCol="0">
            <a:spAutoFit/>
          </a:bodyPr>
          <a:lstStyle/>
          <a:p>
            <a:r>
              <a:rPr lang="en-US" sz="3200" b="1" dirty="0">
                <a:solidFill>
                  <a:schemeClr val="bg1"/>
                </a:solidFill>
                <a:latin typeface="Britannic Bold" panose="020B0903060703020204" pitchFamily="34" charset="0"/>
              </a:rPr>
              <a:t>“ Predictive Maintenance and Condition-Based Monitoring (CBM) for Maritime Drive Systems Using Machine Learning Techniques ”</a:t>
            </a:r>
            <a:endParaRPr lang="en-US" sz="3200" b="1" i="0" u="none" strike="noStrike" cap="none" dirty="0">
              <a:solidFill>
                <a:schemeClr val="bg1"/>
              </a:solidFill>
              <a:latin typeface="Britannic Bold" panose="020B0903060703020204" pitchFamily="34" charset="0"/>
              <a:ea typeface="Twentieth Century"/>
              <a:cs typeface="Twentieth Century"/>
              <a:sym typeface="Twentieth Century"/>
            </a:endParaRPr>
          </a:p>
          <a:p>
            <a:endParaRPr lang="en-IN" sz="3200" dirty="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2962" t="31696" r="24633" b="32152"/>
          <a:stretch>
            <a:fillRect/>
          </a:stretch>
        </p:blipFill>
        <p:spPr>
          <a:xfrm>
            <a:off x="175212" y="5364864"/>
            <a:ext cx="2662178" cy="1377389"/>
          </a:xfrm>
          <a:prstGeom prst="rect">
            <a:avLst/>
          </a:prstGeom>
          <a:ln w="127000" cap="rnd">
            <a:solidFill>
              <a:srgbClr val="FFFFFF"/>
            </a:solidFill>
          </a:ln>
          <a:effectLst>
            <a:glow rad="127000">
              <a:srgbClr val="002060">
                <a:alpha val="0"/>
              </a:srgbClr>
            </a:glow>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17000" b="-17000"/>
          </a:stretch>
        </a:blipFill>
        <a:effectLst/>
      </p:bgPr>
    </p:bg>
    <p:spTree>
      <p:nvGrpSpPr>
        <p:cNvPr id="1" name=""/>
        <p:cNvGrpSpPr/>
        <p:nvPr/>
      </p:nvGrpSpPr>
      <p:grpSpPr>
        <a:xfrm>
          <a:off x="0" y="0"/>
          <a:ext cx="0" cy="0"/>
          <a:chOff x="0" y="0"/>
          <a:chExt cx="0" cy="0"/>
        </a:xfrm>
      </p:grpSpPr>
      <p:sp>
        <p:nvSpPr>
          <p:cNvPr id="6" name="TextBox 5"/>
          <p:cNvSpPr txBox="1"/>
          <p:nvPr/>
        </p:nvSpPr>
        <p:spPr>
          <a:xfrm>
            <a:off x="1153297" y="234778"/>
            <a:ext cx="988540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 Preprocessing and Cleaning</a:t>
            </a:r>
          </a:p>
        </p:txBody>
      </p:sp>
      <p:pic>
        <p:nvPicPr>
          <p:cNvPr id="4" name="Picture 3">
            <a:extLst>
              <a:ext uri="{FF2B5EF4-FFF2-40B4-BE49-F238E27FC236}">
                <a16:creationId xmlns:a16="http://schemas.microsoft.com/office/drawing/2014/main" id="{B08EEB03-89AA-FCD6-7C5F-C16CFDC38AB8}"/>
              </a:ext>
            </a:extLst>
          </p:cNvPr>
          <p:cNvPicPr>
            <a:picLocks noChangeAspect="1"/>
          </p:cNvPicPr>
          <p:nvPr/>
        </p:nvPicPr>
        <p:blipFill rotWithShape="1">
          <a:blip r:embed="rId3"/>
          <a:srcRect l="2184" t="12827" r="3260" b="8692"/>
          <a:stretch/>
        </p:blipFill>
        <p:spPr>
          <a:xfrm>
            <a:off x="1153297" y="914401"/>
            <a:ext cx="8657862" cy="40420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4B1484B6-B2E9-806D-85E6-E9BB58124192}"/>
              </a:ext>
            </a:extLst>
          </p:cNvPr>
          <p:cNvSpPr txBox="1"/>
          <p:nvPr/>
        </p:nvSpPr>
        <p:spPr>
          <a:xfrm>
            <a:off x="1041675" y="5393803"/>
            <a:ext cx="988540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Summary for our dataset, with </a:t>
            </a:r>
            <a:r>
              <a:rPr lang="en-US" sz="2000" b="1" dirty="0">
                <a:latin typeface="Times New Roman" panose="02020603050405020304" pitchFamily="18" charset="0"/>
                <a:cs typeface="Times New Roman" panose="02020603050405020304" pitchFamily="18" charset="0"/>
              </a:rPr>
              <a:t>only 3.5% </a:t>
            </a:r>
            <a:r>
              <a:rPr lang="en-US" sz="2000" dirty="0">
                <a:latin typeface="Times New Roman" panose="02020603050405020304" pitchFamily="18" charset="0"/>
                <a:cs typeface="Times New Roman" panose="02020603050405020304" pitchFamily="18" charset="0"/>
              </a:rPr>
              <a:t>of the rows removed due to missing values, </a:t>
            </a:r>
            <a:r>
              <a:rPr lang="en-US" sz="2000" b="1" dirty="0">
                <a:latin typeface="Times New Roman" panose="02020603050405020304" pitchFamily="18" charset="0"/>
                <a:cs typeface="Times New Roman" panose="02020603050405020304" pitchFamily="18" charset="0"/>
              </a:rPr>
              <a:t>dropping missing values is a suitable </a:t>
            </a:r>
            <a:r>
              <a:rPr lang="en-US" sz="2000" dirty="0">
                <a:latin typeface="Times New Roman" panose="02020603050405020304" pitchFamily="18" charset="0"/>
                <a:cs typeface="Times New Roman" panose="02020603050405020304" pitchFamily="18" charset="0"/>
              </a:rPr>
              <a:t>and practical approach. If the percentage were significantly higher, imputation might be more appropriate to preserve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09351" y="441444"/>
            <a:ext cx="877329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 Visualization &amp; Correlation analysis</a:t>
            </a:r>
          </a:p>
        </p:txBody>
      </p:sp>
      <p:pic>
        <p:nvPicPr>
          <p:cNvPr id="4" name="Picture 3">
            <a:extLst>
              <a:ext uri="{FF2B5EF4-FFF2-40B4-BE49-F238E27FC236}">
                <a16:creationId xmlns:a16="http://schemas.microsoft.com/office/drawing/2014/main" id="{DA4C6CB2-BC92-DE6A-C2D3-696B99766619}"/>
              </a:ext>
            </a:extLst>
          </p:cNvPr>
          <p:cNvPicPr>
            <a:picLocks noChangeAspect="1"/>
          </p:cNvPicPr>
          <p:nvPr/>
        </p:nvPicPr>
        <p:blipFill rotWithShape="1">
          <a:blip r:embed="rId2"/>
          <a:srcRect l="5067" t="34774" r="43751" b="6437"/>
          <a:stretch/>
        </p:blipFill>
        <p:spPr>
          <a:xfrm>
            <a:off x="1709351" y="1021061"/>
            <a:ext cx="3500671" cy="226174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745D09FE-B39C-687E-AE45-47596DC9AF0C}"/>
              </a:ext>
            </a:extLst>
          </p:cNvPr>
          <p:cNvPicPr>
            <a:picLocks noChangeAspect="1"/>
          </p:cNvPicPr>
          <p:nvPr/>
        </p:nvPicPr>
        <p:blipFill rotWithShape="1">
          <a:blip r:embed="rId3"/>
          <a:srcRect l="12871" t="23964" r="23987" b="8469"/>
          <a:stretch/>
        </p:blipFill>
        <p:spPr>
          <a:xfrm>
            <a:off x="7648834" y="1264585"/>
            <a:ext cx="3595815" cy="21644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346FBAA6-4280-71C0-6612-DB3FC7729111}"/>
              </a:ext>
            </a:extLst>
          </p:cNvPr>
          <p:cNvSpPr txBox="1"/>
          <p:nvPr/>
        </p:nvSpPr>
        <p:spPr>
          <a:xfrm>
            <a:off x="8246076" y="3545271"/>
            <a:ext cx="4473146" cy="369332"/>
          </a:xfrm>
          <a:prstGeom prst="rect">
            <a:avLst/>
          </a:prstGeom>
          <a:noFill/>
        </p:spPr>
        <p:txBody>
          <a:bodyPr wrap="square" rtlCol="0">
            <a:spAutoFit/>
          </a:bodyPr>
          <a:lstStyle/>
          <a:p>
            <a:r>
              <a:rPr lang="en-IN" b="1" dirty="0"/>
              <a:t>Calculate </a:t>
            </a:r>
            <a:r>
              <a:rPr lang="en-IN" b="1" dirty="0">
                <a:latin typeface="Times New Roman" panose="02020603050405020304" pitchFamily="18" charset="0"/>
                <a:cs typeface="Times New Roman" panose="02020603050405020304" pitchFamily="18" charset="0"/>
              </a:rPr>
              <a:t>residuals</a:t>
            </a:r>
          </a:p>
        </p:txBody>
      </p:sp>
      <p:sp>
        <p:nvSpPr>
          <p:cNvPr id="9" name="TextBox 8">
            <a:extLst>
              <a:ext uri="{FF2B5EF4-FFF2-40B4-BE49-F238E27FC236}">
                <a16:creationId xmlns:a16="http://schemas.microsoft.com/office/drawing/2014/main" id="{5BB26CD5-5344-50BF-1A8C-BF7A6355DE18}"/>
              </a:ext>
            </a:extLst>
          </p:cNvPr>
          <p:cNvSpPr txBox="1"/>
          <p:nvPr/>
        </p:nvSpPr>
        <p:spPr>
          <a:xfrm>
            <a:off x="1853514" y="3282807"/>
            <a:ext cx="4683211"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Creating a scatterplot of the </a:t>
            </a:r>
            <a:r>
              <a:rPr lang="en-US" sz="1600" b="1" dirty="0" err="1">
                <a:latin typeface="Times New Roman" panose="02020603050405020304" pitchFamily="18" charset="0"/>
                <a:cs typeface="Times New Roman" panose="02020603050405020304" pitchFamily="18" charset="0"/>
              </a:rPr>
              <a:t>y_test</a:t>
            </a:r>
            <a:r>
              <a:rPr lang="en-US" sz="1600" b="1" dirty="0">
                <a:latin typeface="Times New Roman" panose="02020603050405020304" pitchFamily="18" charset="0"/>
                <a:cs typeface="Times New Roman" panose="02020603050405020304" pitchFamily="18" charset="0"/>
              </a:rPr>
              <a:t> values vs the predicted </a:t>
            </a:r>
            <a:r>
              <a:rPr lang="en-US" sz="1600" b="1" dirty="0" err="1">
                <a:latin typeface="Times New Roman" panose="02020603050405020304" pitchFamily="18" charset="0"/>
                <a:cs typeface="Times New Roman" panose="02020603050405020304" pitchFamily="18" charset="0"/>
              </a:rPr>
              <a:t>y_test</a:t>
            </a:r>
            <a:r>
              <a:rPr lang="en-US" sz="1600" b="1" dirty="0">
                <a:latin typeface="Times New Roman" panose="02020603050405020304" pitchFamily="18" charset="0"/>
                <a:cs typeface="Times New Roman" panose="02020603050405020304" pitchFamily="18" charset="0"/>
              </a:rPr>
              <a:t> values</a:t>
            </a:r>
            <a:endParaRPr lang="en-IN" sz="1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4B37342-7626-2B28-EDF4-CC5F3470A858}"/>
              </a:ext>
            </a:extLst>
          </p:cNvPr>
          <p:cNvPicPr>
            <a:picLocks noChangeAspect="1"/>
          </p:cNvPicPr>
          <p:nvPr/>
        </p:nvPicPr>
        <p:blipFill rotWithShape="1">
          <a:blip r:embed="rId4"/>
          <a:srcRect l="16013" t="32432" r="18919" b="6437"/>
          <a:stretch/>
        </p:blipFill>
        <p:spPr>
          <a:xfrm>
            <a:off x="1672859" y="4157004"/>
            <a:ext cx="3537163" cy="18692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F3F96396-118F-7C37-731D-F0801522EF80}"/>
              </a:ext>
            </a:extLst>
          </p:cNvPr>
          <p:cNvSpPr txBox="1"/>
          <p:nvPr/>
        </p:nvSpPr>
        <p:spPr>
          <a:xfrm>
            <a:off x="1779167" y="6129328"/>
            <a:ext cx="3361038"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Group by 'Lever position' and calculate the mean fuel flow</a:t>
            </a:r>
            <a:endParaRPr lang="en-IN" sz="16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863A2212-32D9-DE7D-6B20-22FA9714307F}"/>
              </a:ext>
            </a:extLst>
          </p:cNvPr>
          <p:cNvPicPr>
            <a:picLocks noChangeAspect="1"/>
          </p:cNvPicPr>
          <p:nvPr/>
        </p:nvPicPr>
        <p:blipFill rotWithShape="1">
          <a:blip r:embed="rId5"/>
          <a:srcRect l="18040" t="24504" r="13722" b="12127"/>
          <a:stretch/>
        </p:blipFill>
        <p:spPr>
          <a:xfrm>
            <a:off x="7648834" y="4238968"/>
            <a:ext cx="3264755" cy="1705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ADE63687-4178-0297-95A9-6DBE136CA354}"/>
              </a:ext>
            </a:extLst>
          </p:cNvPr>
          <p:cNvSpPr txBox="1"/>
          <p:nvPr/>
        </p:nvSpPr>
        <p:spPr>
          <a:xfrm>
            <a:off x="7475838" y="6231890"/>
            <a:ext cx="44731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network graph from the correlation matrix</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830997"/>
          </a:xfrm>
          <a:prstGeom prst="rect">
            <a:avLst/>
          </a:prstGeom>
          <a:noFill/>
        </p:spPr>
        <p:txBody>
          <a:bodyPr wrap="square" rtlCol="0">
            <a:spAutoFit/>
          </a:bodyPr>
          <a:lstStyle/>
          <a:p>
            <a:pPr algn="ctr"/>
            <a:r>
              <a:rPr lang="en-IN" sz="2400" b="1" i="0" dirty="0">
                <a:effectLst/>
                <a:highlight>
                  <a:srgbClr val="FFFFFF"/>
                </a:highlight>
                <a:latin typeface="Times New Roman" panose="02020603050405020304" pitchFamily="18" charset="0"/>
                <a:cs typeface="Times New Roman" panose="02020603050405020304" pitchFamily="18" charset="0"/>
              </a:rPr>
              <a:t>Model Selection and Training</a:t>
            </a:r>
          </a:p>
          <a:p>
            <a:pPr algn="ctr"/>
            <a:r>
              <a:rPr lang="en-IN" sz="2400" b="1" dirty="0">
                <a:highlight>
                  <a:srgbClr val="FFFFFF"/>
                </a:highlight>
                <a:latin typeface="Times New Roman" panose="02020603050405020304" pitchFamily="18" charset="0"/>
                <a:cs typeface="Times New Roman" panose="02020603050405020304" pitchFamily="18" charset="0"/>
              </a:rPr>
              <a:t>Using Linear regression for Condition based monitoring maintenance</a:t>
            </a:r>
          </a:p>
        </p:txBody>
      </p:sp>
      <p:pic>
        <p:nvPicPr>
          <p:cNvPr id="7" name="Picture 6">
            <a:extLst>
              <a:ext uri="{FF2B5EF4-FFF2-40B4-BE49-F238E27FC236}">
                <a16:creationId xmlns:a16="http://schemas.microsoft.com/office/drawing/2014/main" id="{B540D2AA-B796-9214-91C1-C87653BEE200}"/>
              </a:ext>
            </a:extLst>
          </p:cNvPr>
          <p:cNvPicPr>
            <a:picLocks noChangeAspect="1"/>
          </p:cNvPicPr>
          <p:nvPr/>
        </p:nvPicPr>
        <p:blipFill rotWithShape="1">
          <a:blip r:embed="rId2"/>
          <a:srcRect l="4497" t="42233" r="27519" b="8523"/>
          <a:stretch/>
        </p:blipFill>
        <p:spPr>
          <a:xfrm>
            <a:off x="3132437" y="1393597"/>
            <a:ext cx="6215448" cy="253239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ABF63BA-BF8E-F0D7-15BB-D730F87D538D}"/>
              </a:ext>
            </a:extLst>
          </p:cNvPr>
          <p:cNvPicPr>
            <a:picLocks noChangeAspect="1"/>
          </p:cNvPicPr>
          <p:nvPr/>
        </p:nvPicPr>
        <p:blipFill rotWithShape="1">
          <a:blip r:embed="rId3"/>
          <a:srcRect l="6081" t="45585" r="34425" b="16036"/>
          <a:stretch/>
        </p:blipFill>
        <p:spPr>
          <a:xfrm>
            <a:off x="4720280" y="4145690"/>
            <a:ext cx="7253417" cy="2631991"/>
          </a:xfrm>
          <a:prstGeom prst="rect">
            <a:avLst/>
          </a:prstGeom>
        </p:spPr>
      </p:pic>
      <p:sp>
        <p:nvSpPr>
          <p:cNvPr id="10" name="TextBox 9">
            <a:extLst>
              <a:ext uri="{FF2B5EF4-FFF2-40B4-BE49-F238E27FC236}">
                <a16:creationId xmlns:a16="http://schemas.microsoft.com/office/drawing/2014/main" id="{F9CAF156-C01A-B265-1B54-7DA78C897F96}"/>
              </a:ext>
            </a:extLst>
          </p:cNvPr>
          <p:cNvSpPr txBox="1"/>
          <p:nvPr/>
        </p:nvSpPr>
        <p:spPr>
          <a:xfrm>
            <a:off x="494270" y="4307523"/>
            <a:ext cx="4102444" cy="2062103"/>
          </a:xfrm>
          <a:prstGeom prst="rect">
            <a:avLst/>
          </a:prstGeom>
          <a:noFill/>
        </p:spPr>
        <p:txBody>
          <a:bodyPr wrap="square" rtlCol="0">
            <a:spAutoFit/>
          </a:bodyPr>
          <a:lstStyle/>
          <a:p>
            <a:r>
              <a:rPr lang="en-US" sz="1600" b="1" dirty="0">
                <a:highlight>
                  <a:srgbClr val="C0C0C0"/>
                </a:highlight>
                <a:latin typeface="Times New Roman" panose="02020603050405020304" pitchFamily="18" charset="0"/>
                <a:cs typeface="Times New Roman" panose="02020603050405020304" pitchFamily="18" charset="0"/>
              </a:rPr>
              <a:t>R-squared: </a:t>
            </a:r>
            <a:r>
              <a:rPr lang="en-US" sz="1600" dirty="0">
                <a:highlight>
                  <a:srgbClr val="C0C0C0"/>
                </a:highlight>
                <a:latin typeface="Times New Roman" panose="02020603050405020304" pitchFamily="18" charset="0"/>
                <a:cs typeface="Times New Roman" panose="02020603050405020304" pitchFamily="18" charset="0"/>
              </a:rPr>
              <a:t>The model explains 93.4% of the variance in the GT Compressor decay state coefficient, indicating a very good fit.</a:t>
            </a:r>
          </a:p>
          <a:p>
            <a:r>
              <a:rPr lang="en-US" sz="1600" dirty="0">
                <a:highlight>
                  <a:srgbClr val="C0C0C0"/>
                </a:highlight>
                <a:latin typeface="Times New Roman" panose="02020603050405020304" pitchFamily="18" charset="0"/>
                <a:cs typeface="Times New Roman" panose="02020603050405020304" pitchFamily="18" charset="0"/>
              </a:rPr>
              <a:t>F-statistic: The high F-statistic and the low p-value suggest that the model is statistically significant and that the predictors are collectively useful for predicting the dependent variable.</a:t>
            </a:r>
            <a:endParaRPr lang="en-IN" sz="1600"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251460" y="342900"/>
            <a:ext cx="1126998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5E6588E-EBA0-E1BF-9244-4CC52CA2E9F1}"/>
              </a:ext>
            </a:extLst>
          </p:cNvPr>
          <p:cNvPicPr>
            <a:picLocks noChangeAspect="1"/>
          </p:cNvPicPr>
          <p:nvPr/>
        </p:nvPicPr>
        <p:blipFill rotWithShape="1">
          <a:blip r:embed="rId3"/>
          <a:srcRect l="9325" t="36757" r="42534" b="28108"/>
          <a:stretch/>
        </p:blipFill>
        <p:spPr>
          <a:xfrm>
            <a:off x="5886450" y="3651422"/>
            <a:ext cx="5869459" cy="24095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EAC42F99-66CD-35C4-687E-376966A71374}"/>
              </a:ext>
            </a:extLst>
          </p:cNvPr>
          <p:cNvPicPr>
            <a:picLocks noChangeAspect="1"/>
          </p:cNvPicPr>
          <p:nvPr/>
        </p:nvPicPr>
        <p:blipFill rotWithShape="1">
          <a:blip r:embed="rId4"/>
          <a:srcRect l="9175" t="51892" r="57699" b="10451"/>
          <a:stretch/>
        </p:blipFill>
        <p:spPr>
          <a:xfrm>
            <a:off x="859140" y="3478428"/>
            <a:ext cx="4038600" cy="25825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72A1E98C-B990-5519-E344-3461F2DF692C}"/>
              </a:ext>
            </a:extLst>
          </p:cNvPr>
          <p:cNvPicPr>
            <a:picLocks noChangeAspect="1"/>
          </p:cNvPicPr>
          <p:nvPr/>
        </p:nvPicPr>
        <p:blipFill rotWithShape="1">
          <a:blip r:embed="rId5"/>
          <a:srcRect l="17230" t="38455" r="43040" b="11351"/>
          <a:stretch/>
        </p:blipFill>
        <p:spPr>
          <a:xfrm>
            <a:off x="3875942" y="342900"/>
            <a:ext cx="4021016" cy="28575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15954746-4846-CD96-EE9A-575323974113}"/>
              </a:ext>
            </a:extLst>
          </p:cNvPr>
          <p:cNvSpPr txBox="1"/>
          <p:nvPr/>
        </p:nvSpPr>
        <p:spPr>
          <a:xfrm>
            <a:off x="8402595" y="1445741"/>
            <a:ext cx="3118845" cy="369332"/>
          </a:xfrm>
          <a:prstGeom prst="rect">
            <a:avLst/>
          </a:prstGeom>
          <a:noFill/>
        </p:spPr>
        <p:txBody>
          <a:bodyPr wrap="square" rtlCol="0">
            <a:spAutoFit/>
          </a:bodyPr>
          <a:lstStyle/>
          <a:p>
            <a:r>
              <a:rPr lang="en-IN" b="1" dirty="0" err="1"/>
              <a:t>XGBoost</a:t>
            </a:r>
            <a:r>
              <a:rPr lang="en-IN" b="1" dirty="0"/>
              <a:t> </a:t>
            </a:r>
            <a:r>
              <a:rPr lang="en-IN" b="1"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CD010FCB-35B2-183D-E23F-1BA5B18A4ED6}"/>
              </a:ext>
            </a:extLst>
          </p:cNvPr>
          <p:cNvSpPr txBox="1"/>
          <p:nvPr/>
        </p:nvSpPr>
        <p:spPr>
          <a:xfrm>
            <a:off x="774357" y="6181468"/>
            <a:ext cx="5112093" cy="369332"/>
          </a:xfrm>
          <a:prstGeom prst="rect">
            <a:avLst/>
          </a:prstGeom>
          <a:noFill/>
        </p:spPr>
        <p:txBody>
          <a:bodyPr wrap="square" rtlCol="0">
            <a:spAutoFit/>
          </a:bodyPr>
          <a:lstStyle/>
          <a:p>
            <a:r>
              <a:rPr lang="en-IN" b="1" dirty="0" err="1"/>
              <a:t>Anamoly</a:t>
            </a:r>
            <a:r>
              <a:rPr lang="en-IN" b="1" dirty="0"/>
              <a:t> detection and isolation forest</a:t>
            </a:r>
          </a:p>
        </p:txBody>
      </p:sp>
      <p:sp>
        <p:nvSpPr>
          <p:cNvPr id="14" name="TextBox 13">
            <a:extLst>
              <a:ext uri="{FF2B5EF4-FFF2-40B4-BE49-F238E27FC236}">
                <a16:creationId xmlns:a16="http://schemas.microsoft.com/office/drawing/2014/main" id="{377E06BA-ED20-05E1-9FAE-33275D4D8943}"/>
              </a:ext>
            </a:extLst>
          </p:cNvPr>
          <p:cNvSpPr txBox="1"/>
          <p:nvPr/>
        </p:nvSpPr>
        <p:spPr>
          <a:xfrm>
            <a:off x="6426285" y="6203092"/>
            <a:ext cx="47897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Using Grid search (Model Evaluation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30000" r="-30000"/>
          </a:stretch>
        </a:blipFill>
        <a:effectLst/>
      </p:bgPr>
    </p:bg>
    <p:spTree>
      <p:nvGrpSpPr>
        <p:cNvPr id="1" name=""/>
        <p:cNvGrpSpPr/>
        <p:nvPr/>
      </p:nvGrpSpPr>
      <p:grpSpPr>
        <a:xfrm>
          <a:off x="0" y="0"/>
          <a:ext cx="0" cy="0"/>
          <a:chOff x="0" y="0"/>
          <a:chExt cx="0" cy="0"/>
        </a:xfrm>
      </p:grpSpPr>
      <p:sp>
        <p:nvSpPr>
          <p:cNvPr id="2" name="TextBox 1"/>
          <p:cNvSpPr txBox="1"/>
          <p:nvPr/>
        </p:nvSpPr>
        <p:spPr>
          <a:xfrm>
            <a:off x="941276" y="333632"/>
            <a:ext cx="9978390" cy="523220"/>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915237-91B3-6404-3F58-1F40BEEBEB98}"/>
              </a:ext>
            </a:extLst>
          </p:cNvPr>
          <p:cNvSpPr txBox="1"/>
          <p:nvPr/>
        </p:nvSpPr>
        <p:spPr>
          <a:xfrm>
            <a:off x="383058" y="531341"/>
            <a:ext cx="11368217" cy="5816977"/>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Overall Summary and Conclusion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our analysis of the ship's gas turbine propulsion system, Delved into the relationship between 14 operational features and two key performance metrics: the GT Turbine decay state coefficient and the GT Compressor decay state coefficient. Our approach involved: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Analysis</a:t>
            </a:r>
            <a:r>
              <a:rPr lang="en-US" sz="2000" dirty="0">
                <a:latin typeface="Times New Roman" panose="02020603050405020304" pitchFamily="18" charset="0"/>
                <a:cs typeface="Times New Roman" panose="02020603050405020304" pitchFamily="18" charset="0"/>
              </a:rPr>
              <a:t>: Identified that the GT Turbine decay state coefficient exhibited a perfect correlation with all 14 features, indicating that these features are well-aligned with this metric. Conversely, the GT Compressor decay state coefficient demonstrated a linear relationship with only 12 of these features, suggesting that two features were not relevant for its prediction.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You constructed a predictive model to estimate the GT Compressor decay state coefficient. Initially, the model achieved an R-squared value of 84.3%, reflecting a strong fit to the data. To enhance the model’s predictive power, you incorporated interaction terms based on a correlation heatmap. This adjustment led to a substantial improvement, with the R-squared value increasing to 93.4%, thereby establishing the model as highly effective for predicting the GT Compressor decay state coefficient. </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975360" y="766119"/>
            <a:ext cx="10241280" cy="6340197"/>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Anomaly Detection</a:t>
            </a:r>
            <a:r>
              <a:rPr lang="en-US" sz="2000" dirty="0">
                <a:latin typeface="Times New Roman" panose="02020603050405020304" pitchFamily="18" charset="0"/>
                <a:cs typeface="Times New Roman" panose="02020603050405020304" pitchFamily="18" charset="0"/>
              </a:rPr>
              <a:t>: Implement algorithms specifically designed for anomaly detection, such as </a:t>
            </a:r>
            <a:r>
              <a:rPr lang="en-US" sz="2000" b="1" dirty="0">
                <a:latin typeface="Times New Roman" panose="02020603050405020304" pitchFamily="18" charset="0"/>
                <a:cs typeface="Times New Roman" panose="02020603050405020304" pitchFamily="18" charset="0"/>
              </a:rPr>
              <a:t>Isolation Forest.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grid search for hyperparameter tuning </a:t>
            </a:r>
            <a:r>
              <a:rPr lang="en-US" sz="2000" dirty="0">
                <a:latin typeface="Times New Roman" panose="02020603050405020304" pitchFamily="18" charset="0"/>
                <a:cs typeface="Times New Roman" panose="02020603050405020304" pitchFamily="18" charset="0"/>
              </a:rPr>
              <a:t>of your </a:t>
            </a: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model </a:t>
            </a:r>
            <a:r>
              <a:rPr lang="en-US" sz="2000" dirty="0">
                <a:latin typeface="Times New Roman" panose="02020603050405020304" pitchFamily="18" charset="0"/>
                <a:cs typeface="Times New Roman" panose="02020603050405020304" pitchFamily="18" charset="0"/>
              </a:rPr>
              <a:t>yielded optimal parameters that significantly enhanced model performance. The best parameters were identified as a learning rate of 0.1, a maximum depth of 5, and 200 boosting rounds. With these parameters, the model achieved an exceptional score </a:t>
            </a:r>
            <a:r>
              <a:rPr lang="en-US" sz="2000" b="1" dirty="0">
                <a:latin typeface="Times New Roman" panose="02020603050405020304" pitchFamily="18" charset="0"/>
                <a:cs typeface="Times New Roman" panose="02020603050405020304" pitchFamily="18" charset="0"/>
              </a:rPr>
              <a:t>of 0.9914, </a:t>
            </a:r>
            <a:r>
              <a:rPr lang="en-US" sz="2000" dirty="0">
                <a:latin typeface="Times New Roman" panose="02020603050405020304" pitchFamily="18" charset="0"/>
                <a:cs typeface="Times New Roman" panose="02020603050405020304" pitchFamily="18" charset="0"/>
              </a:rPr>
              <a:t>indicating a very high level of performance and accuracy. This high score suggests that the model effectively captures the underlying patterns in the data and makes highly accurate predictions.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Our refined model, with its improved R-squared value, underscores the importance of considering feature interactions in predictive analytics. This enhancement demonstrates a deeper understanding of how combined feature effects influence performance metrics, providing valuable insights for </a:t>
            </a:r>
            <a:r>
              <a:rPr lang="en-US" sz="2000" dirty="0">
                <a:solidFill>
                  <a:srgbClr val="FF0000"/>
                </a:solidFill>
                <a:latin typeface="Times New Roman" panose="02020603050405020304" pitchFamily="18" charset="0"/>
                <a:cs typeface="Times New Roman" panose="02020603050405020304" pitchFamily="18" charset="0"/>
              </a:rPr>
              <a:t>optimizing the gas turbine propulsion system.</a:t>
            </a:r>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algn="l"/>
            <a:endParaRPr lang="en-US" sz="28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6075" t="27342" r="12627" b="15611"/>
          <a:stretch>
            <a:fillRect/>
          </a:stretch>
        </p:blipFill>
        <p:spPr>
          <a:xfrm>
            <a:off x="3715472" y="1088020"/>
            <a:ext cx="4533920" cy="3970116"/>
          </a:xfrm>
          <a:prstGeom prst="roundRect">
            <a:avLst>
              <a:gd name="adj" fmla="val 16667"/>
            </a:avLst>
          </a:prstGeom>
          <a:pattFill prst="pct50">
            <a:fgClr>
              <a:schemeClr val="accent1"/>
            </a:fgClr>
            <a:bgClr>
              <a:schemeClr val="bg1"/>
            </a:bgClr>
          </a:pattFill>
          <a:ln>
            <a:noFill/>
          </a:ln>
          <a:effectLst>
            <a:glow rad="127000">
              <a:schemeClr val="accent6">
                <a:lumMod val="60000"/>
                <a:lumOff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6" name="TextBox 5"/>
          <p:cNvSpPr txBox="1"/>
          <p:nvPr/>
        </p:nvSpPr>
        <p:spPr>
          <a:xfrm>
            <a:off x="1428750" y="292757"/>
            <a:ext cx="8458200" cy="6272486"/>
          </a:xfrm>
          <a:prstGeom prst="rect">
            <a:avLst/>
          </a:prstGeom>
          <a:blipFill>
            <a:blip r:embed="rId3">
              <a:alphaModFix amt="0"/>
            </a:blip>
            <a:stretch>
              <a:fillRect/>
            </a:stretch>
          </a:blipFill>
        </p:spPr>
        <p:txBody>
          <a:bodyPr wrap="square" rtlCol="0">
            <a:spAutoFit/>
          </a:bodyPr>
          <a:lstStyle/>
          <a:p>
            <a:pPr algn="ctr"/>
            <a:r>
              <a:rPr lang="en-IN" sz="3200" b="1" dirty="0">
                <a:solidFill>
                  <a:schemeClr val="bg2">
                    <a:lumMod val="10000"/>
                  </a:schemeClr>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Introduction</a:t>
            </a:r>
          </a:p>
          <a:p>
            <a:pPr algn="l"/>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28600" lvl="0" indent="-50800" algn="just" rtl="0">
              <a:lnSpc>
                <a:spcPct val="90000"/>
              </a:lnSpc>
              <a:spcBef>
                <a:spcPts val="0"/>
              </a:spcBef>
              <a:spcAft>
                <a:spcPts val="0"/>
              </a:spcAft>
              <a:buSzPct val="64000"/>
              <a:buNone/>
            </a:pPr>
            <a:r>
              <a:rPr lang="en-US" sz="2400" dirty="0">
                <a:latin typeface="Times New Roman" panose="02020603050405020304" pitchFamily="18" charset="0"/>
                <a:cs typeface="Times New Roman" panose="02020603050405020304" pitchFamily="18" charset="0"/>
              </a:rPr>
              <a:t>Predictive maintenance and CBM are methods used to keep maritime drive systems running smoothly by predicting when parts will fail and monitoring their condition to perform timely maintenance. This helps prevent unexpected breakdowns and reduces maintenance costs.</a:t>
            </a:r>
          </a:p>
          <a:p>
            <a:pPr marL="228600" lvl="0" indent="-50800" algn="just" rtl="0">
              <a:lnSpc>
                <a:spcPct val="90000"/>
              </a:lnSpc>
              <a:spcBef>
                <a:spcPts val="0"/>
              </a:spcBef>
              <a:spcAft>
                <a:spcPts val="0"/>
              </a:spcAft>
              <a:buSzPct val="64000"/>
              <a:buNone/>
            </a:pPr>
            <a:endParaRPr lang="en-US" sz="2400" dirty="0">
              <a:latin typeface="Times New Roman" panose="02020603050405020304" pitchFamily="18" charset="0"/>
              <a:cs typeface="Times New Roman" panose="02020603050405020304" pitchFamily="18" charset="0"/>
            </a:endParaRPr>
          </a:p>
          <a:p>
            <a:pPr marL="228600" lvl="0" indent="-50800" algn="just" rtl="0">
              <a:lnSpc>
                <a:spcPct val="90000"/>
              </a:lnSpc>
              <a:spcBef>
                <a:spcPts val="0"/>
              </a:spcBef>
              <a:spcAft>
                <a:spcPts val="0"/>
              </a:spcAft>
              <a:buSzPct val="64000"/>
              <a:buNone/>
            </a:pPr>
            <a:endParaRPr lang="en-US" sz="2400" dirty="0">
              <a:latin typeface="Times New Roman" panose="02020603050405020304" pitchFamily="18" charset="0"/>
              <a:cs typeface="Times New Roman" panose="02020603050405020304" pitchFamily="18" charset="0"/>
            </a:endParaRPr>
          </a:p>
          <a:p>
            <a:pPr marL="228600" lvl="0" indent="-50800" rtl="0">
              <a:lnSpc>
                <a:spcPct val="90000"/>
              </a:lnSpc>
              <a:spcBef>
                <a:spcPts val="0"/>
              </a:spcBef>
              <a:spcAft>
                <a:spcPts val="0"/>
              </a:spcAft>
              <a:buSzPct val="640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Our Project)</a:t>
            </a:r>
          </a:p>
          <a:p>
            <a:pPr marL="228600" lvl="0" indent="-50800" algn="just" rtl="0">
              <a:lnSpc>
                <a:spcPct val="90000"/>
              </a:lnSpc>
              <a:spcBef>
                <a:spcPts val="0"/>
              </a:spcBef>
              <a:spcAft>
                <a:spcPts val="0"/>
              </a:spcAft>
              <a:buSzPct val="64000"/>
              <a:buNone/>
            </a:pPr>
            <a:endParaRPr lang="en-US" sz="2400" dirty="0">
              <a:latin typeface="Times New Roman" panose="02020603050405020304" pitchFamily="18" charset="0"/>
              <a:cs typeface="Times New Roman" panose="02020603050405020304" pitchFamily="18" charset="0"/>
            </a:endParaRPr>
          </a:p>
          <a:p>
            <a:pPr marL="228600" lvl="0" indent="-50800" algn="just" rtl="0">
              <a:lnSpc>
                <a:spcPct val="90000"/>
              </a:lnSpc>
              <a:spcBef>
                <a:spcPts val="0"/>
              </a:spcBef>
              <a:spcAft>
                <a:spcPts val="0"/>
              </a:spcAft>
              <a:buSzPct val="64000"/>
              <a:buNone/>
            </a:pPr>
            <a:r>
              <a:rPr lang="en-US" sz="2400" dirty="0">
                <a:latin typeface="Times New Roman" panose="02020603050405020304" pitchFamily="18" charset="0"/>
                <a:cs typeface="Times New Roman" panose="02020603050405020304" pitchFamily="18" charset="0"/>
              </a:rPr>
              <a:t>This dataset contains measurements from a ship's gas turbine propulsion system, recording various operational metrics such as torque, revolutions per minute (RPM), temperatures, pressures, and fuel flow. Each row represents data collected at different times or under different operating conditions. These measurements are vital for monitoring the system's performance and health.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251460" y="342900"/>
            <a:ext cx="1126998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3127DD-37DF-5913-FA58-3130DC79F499}"/>
              </a:ext>
            </a:extLst>
          </p:cNvPr>
          <p:cNvSpPr txBox="1"/>
          <p:nvPr/>
        </p:nvSpPr>
        <p:spPr>
          <a:xfrm>
            <a:off x="1050324" y="804565"/>
            <a:ext cx="10083114" cy="5355312"/>
          </a:xfrm>
          <a:prstGeom prst="rect">
            <a:avLst/>
          </a:prstGeom>
          <a:noFill/>
        </p:spPr>
        <p:txBody>
          <a:bodyPr wrap="square" rtlCol="0">
            <a:spAutoFit/>
          </a:bodyPr>
          <a:lstStyle/>
          <a:p>
            <a:pPr algn="ctr"/>
            <a:r>
              <a:rPr lang="en-US" sz="2400" b="1" i="0" dirty="0">
                <a:solidFill>
                  <a:srgbClr val="FF0000"/>
                </a:solidFill>
                <a:effectLst/>
                <a:latin typeface="Times New Roman" panose="02020603050405020304" pitchFamily="18" charset="0"/>
                <a:cs typeface="Times New Roman" panose="02020603050405020304" pitchFamily="18" charset="0"/>
              </a:rPr>
              <a:t>(Research and Observation)</a:t>
            </a:r>
          </a:p>
          <a:p>
            <a:pPr algn="ctr"/>
            <a:endParaRPr lang="en-US" sz="2000" b="1" i="0" dirty="0">
              <a:solidFill>
                <a:srgbClr val="FF0000"/>
              </a:solidFill>
              <a:effectLst/>
              <a:latin typeface="Times New Roman" panose="02020603050405020304" pitchFamily="18" charset="0"/>
              <a:cs typeface="Times New Roman" panose="02020603050405020304" pitchFamily="18" charset="0"/>
            </a:endParaRPr>
          </a:p>
          <a:p>
            <a:pPr algn="ctr"/>
            <a:r>
              <a:rPr lang="en-US" sz="2000" b="1" i="0" dirty="0">
                <a:solidFill>
                  <a:srgbClr val="111111"/>
                </a:solidFill>
                <a:effectLst/>
                <a:latin typeface="Times New Roman" panose="02020603050405020304" pitchFamily="18" charset="0"/>
                <a:cs typeface="Times New Roman" panose="02020603050405020304" pitchFamily="18" charset="0"/>
              </a:rPr>
              <a:t>Predictive Maintenance:</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Early Detection</a:t>
            </a:r>
            <a:r>
              <a:rPr lang="en-US" sz="2000" b="0" i="0" dirty="0">
                <a:solidFill>
                  <a:srgbClr val="111111"/>
                </a:solidFill>
                <a:effectLst/>
                <a:latin typeface="Times New Roman" panose="02020603050405020304" pitchFamily="18" charset="0"/>
                <a:cs typeface="Times New Roman" panose="02020603050405020304" pitchFamily="18" charset="0"/>
              </a:rPr>
              <a:t>: Identifies potential issues early.</a:t>
            </a: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Cost Efficiency</a:t>
            </a:r>
            <a:r>
              <a:rPr lang="en-US" sz="2000" b="0" i="0" dirty="0">
                <a:solidFill>
                  <a:srgbClr val="111111"/>
                </a:solidFill>
                <a:effectLst/>
                <a:latin typeface="Times New Roman" panose="02020603050405020304" pitchFamily="18" charset="0"/>
                <a:cs typeface="Times New Roman" panose="02020603050405020304" pitchFamily="18" charset="0"/>
              </a:rPr>
              <a:t>: Reduces maintenance costs.</a:t>
            </a: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Increased Reliability</a:t>
            </a:r>
            <a:r>
              <a:rPr lang="en-US" sz="2000" b="0" i="0" dirty="0">
                <a:solidFill>
                  <a:srgbClr val="111111"/>
                </a:solidFill>
                <a:effectLst/>
                <a:latin typeface="Times New Roman" panose="02020603050405020304" pitchFamily="18" charset="0"/>
                <a:cs typeface="Times New Roman" panose="02020603050405020304" pitchFamily="18" charset="0"/>
              </a:rPr>
              <a:t>: Enhances equipment lifespan.</a:t>
            </a:r>
          </a:p>
          <a:p>
            <a:pPr algn="l"/>
            <a:r>
              <a:rPr lang="en-US" sz="2000" b="1" i="0" dirty="0">
                <a:solidFill>
                  <a:srgbClr val="111111"/>
                </a:solidFill>
                <a:effectLst/>
                <a:latin typeface="Times New Roman" panose="02020603050405020304" pitchFamily="18" charset="0"/>
                <a:cs typeface="Times New Roman" panose="02020603050405020304" pitchFamily="18" charset="0"/>
              </a:rPr>
              <a:t>Condition-Based Monitoring (CBM):</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Real-Time Monitoring</a:t>
            </a:r>
            <a:r>
              <a:rPr lang="en-US" sz="2000" b="0" i="0" dirty="0">
                <a:solidFill>
                  <a:srgbClr val="111111"/>
                </a:solidFill>
                <a:effectLst/>
                <a:latin typeface="Times New Roman" panose="02020603050405020304" pitchFamily="18" charset="0"/>
                <a:cs typeface="Times New Roman" panose="02020603050405020304" pitchFamily="18" charset="0"/>
              </a:rPr>
              <a:t>: Continuously assesses machinery health.</a:t>
            </a: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Optimized Maintenance</a:t>
            </a:r>
            <a:r>
              <a:rPr lang="en-US" sz="2000" b="0" i="0" dirty="0">
                <a:solidFill>
                  <a:srgbClr val="111111"/>
                </a:solidFill>
                <a:effectLst/>
                <a:latin typeface="Times New Roman" panose="02020603050405020304" pitchFamily="18" charset="0"/>
                <a:cs typeface="Times New Roman" panose="02020603050405020304" pitchFamily="18" charset="0"/>
              </a:rPr>
              <a:t>: Maintenance based on actual condition.</a:t>
            </a:r>
          </a:p>
          <a:p>
            <a:pPr algn="l">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Improved Safety</a:t>
            </a:r>
            <a:r>
              <a:rPr lang="en-US" sz="2000" b="0" i="0" dirty="0">
                <a:solidFill>
                  <a:srgbClr val="111111"/>
                </a:solidFill>
                <a:effectLst/>
                <a:latin typeface="Times New Roman" panose="02020603050405020304" pitchFamily="18" charset="0"/>
                <a:cs typeface="Times New Roman" panose="02020603050405020304" pitchFamily="18" charset="0"/>
              </a:rPr>
              <a:t>: Reduces risk of equipment failure.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Ship's Gas Turbine Propulsion System Dataset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Metrics Captured:</a:t>
            </a:r>
            <a:r>
              <a:rPr lang="en-IN" sz="2000" dirty="0">
                <a:latin typeface="Times New Roman" panose="02020603050405020304" pitchFamily="18" charset="0"/>
                <a:cs typeface="Times New Roman" panose="02020603050405020304" pitchFamily="18" charset="0"/>
              </a:rPr>
              <a:t> Torque, revolutions, temperatures, pressures, fuel flow, state coefficients.</a:t>
            </a:r>
          </a:p>
          <a:p>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Monitor 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performance, efficiency, and maintenance needs.</a:t>
            </a:r>
          </a:p>
          <a:p>
            <a:endParaRPr lang="en-IN" dirty="0"/>
          </a:p>
        </p:txBody>
      </p:sp>
    </p:spTree>
    <p:extLst>
      <p:ext uri="{BB962C8B-B14F-4D97-AF65-F5344CB8AC3E}">
        <p14:creationId xmlns:p14="http://schemas.microsoft.com/office/powerpoint/2010/main" val="41508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396678" y="113218"/>
            <a:ext cx="9398643" cy="7078861"/>
          </a:xfrm>
          <a:prstGeom prst="rect">
            <a:avLst/>
          </a:prstGeom>
          <a:noFill/>
        </p:spPr>
        <p:txBody>
          <a:bodyPr wrap="square" rtlCol="0">
            <a:spAutoFit/>
          </a:bodyPr>
          <a:lstStyle/>
          <a:p>
            <a:pPr algn="ctr"/>
            <a:r>
              <a:rPr lang="en-IN" sz="2800" b="1" dirty="0">
                <a:solidFill>
                  <a:srgbClr val="FF0000"/>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Methods &amp; possible implementation</a:t>
            </a:r>
          </a:p>
          <a:p>
            <a:pPr algn="l"/>
            <a:endPar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Predictive Maintenance</a:t>
            </a:r>
            <a:r>
              <a:rPr lang="en-US" sz="2600" dirty="0">
                <a:latin typeface="Times New Roman" panose="02020603050405020304" pitchFamily="18" charset="0"/>
                <a:cs typeface="Times New Roman" panose="02020603050405020304" pitchFamily="18" charset="0"/>
              </a:rPr>
              <a:t>: Predict when parts might need maintenance to prevent unexpected breakdowns.</a:t>
            </a: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Performance Optimization</a:t>
            </a:r>
            <a:r>
              <a:rPr lang="en-US" sz="2600" dirty="0">
                <a:latin typeface="Times New Roman" panose="02020603050405020304" pitchFamily="18" charset="0"/>
                <a:cs typeface="Times New Roman" panose="02020603050405020304" pitchFamily="18" charset="0"/>
              </a:rPr>
              <a:t>: Improve the efficiency and performance of the propulsion system.</a:t>
            </a:r>
          </a:p>
          <a:p>
            <a:endParaRPr lang="en-US" sz="26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Anomaly Detection:</a:t>
            </a:r>
            <a:r>
              <a:rPr lang="en-US" sz="2800" dirty="0">
                <a:latin typeface="Times New Roman" panose="02020603050405020304" pitchFamily="18" charset="0"/>
                <a:cs typeface="Times New Roman" panose="02020603050405020304" pitchFamily="18" charset="0"/>
              </a:rPr>
              <a:t> The dataset supports the identification of unusual patterns or deviations, allowing for early detection of potential issues and prompt interventions.</a:t>
            </a:r>
            <a:r>
              <a:rPr lang="en-IN" sz="2800" dirty="0">
                <a:latin typeface="Times New Roman" panose="02020603050405020304" pitchFamily="18" charset="0"/>
                <a:cs typeface="Times New Roman" panose="02020603050405020304" pitchFamily="18" charset="0"/>
              </a:rPr>
              <a:t>Spot patterns indicating issues or improvements.</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By analyzing these metrics, we can ensure the propulsion system runs smoothly, efficiently, and safely.</a:t>
            </a:r>
          </a:p>
          <a:p>
            <a:endParaRPr lang="en-IN" sz="2800" b="1" i="0" u="none" strike="noStrike" cap="none" dirty="0">
              <a:solidFill>
                <a:schemeClr val="bg2">
                  <a:lumMod val="10000"/>
                </a:schemeClr>
              </a:solidFill>
              <a:latin typeface="Times New Roman" panose="02020603050405020304" pitchFamily="18" charset="0"/>
              <a:ea typeface="Arial Black" panose="020B0A04020102020204"/>
              <a:cs typeface="Times New Roman" panose="02020603050405020304" pitchFamily="18" charset="0"/>
              <a:sym typeface="Arial Black" panose="020B0A04020102020204"/>
            </a:endParaRPr>
          </a:p>
          <a:p>
            <a:pPr algn="ctr"/>
            <a:endParaRPr lang="en-I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6122" y="198892"/>
            <a:ext cx="2358397" cy="1192197"/>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extBox 3"/>
          <p:cNvSpPr txBox="1"/>
          <p:nvPr/>
        </p:nvSpPr>
        <p:spPr>
          <a:xfrm>
            <a:off x="601449" y="94833"/>
            <a:ext cx="10737111" cy="6743384"/>
          </a:xfrm>
          <a:prstGeom prst="rect">
            <a:avLst/>
          </a:prstGeom>
          <a:noFill/>
        </p:spPr>
        <p:txBody>
          <a:bodyPr wrap="square" rtlCol="0">
            <a:spAutoFit/>
          </a:bodyPr>
          <a:lstStyle/>
          <a:p>
            <a:pPr algn="ctr"/>
            <a:r>
              <a:rPr lang="en-US" sz="2800" b="1" i="0" dirty="0">
                <a:solidFill>
                  <a:srgbClr val="FF0000"/>
                </a:solidFill>
                <a:effectLst/>
                <a:highlight>
                  <a:srgbClr val="FFFFFF"/>
                </a:highlight>
                <a:latin typeface="Times New Roman" panose="02020603050405020304" pitchFamily="18" charset="0"/>
                <a:cs typeface="Times New Roman" panose="02020603050405020304" pitchFamily="18" charset="0"/>
              </a:rPr>
              <a:t>Dataset Observation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Maritime Propulsion Systems</a:t>
            </a:r>
            <a:endParaRPr lang="en-US" sz="2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Propellers:</a:t>
            </a:r>
          </a:p>
          <a:p>
            <a:r>
              <a:rPr lang="en-US" b="1" dirty="0">
                <a:latin typeface="Times New Roman" panose="02020603050405020304" pitchFamily="18" charset="0"/>
                <a:cs typeface="Times New Roman" panose="02020603050405020304" pitchFamily="18" charset="0"/>
              </a:rPr>
              <a:t>Starboard and Port Propeller Torque (Ts, </a:t>
            </a:r>
            <a:r>
              <a:rPr lang="en-US" b="1" dirty="0" err="1">
                <a:latin typeface="Times New Roman" panose="02020603050405020304" pitchFamily="18" charset="0"/>
                <a:cs typeface="Times New Roman" panose="02020603050405020304" pitchFamily="18" charset="0"/>
              </a:rPr>
              <a:t>Tp</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Measures the torque on each propeller. Imbalances or abnormal readings can indicate damage or wear.</a:t>
            </a:r>
          </a:p>
          <a:p>
            <a:pPr algn="ctr"/>
            <a:endParaRPr lang="en-US"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Gas Turbine (GT):</a:t>
            </a:r>
          </a:p>
          <a:p>
            <a:r>
              <a:rPr lang="en-IN" b="1" dirty="0">
                <a:latin typeface="Times New Roman" panose="02020603050405020304" pitchFamily="18" charset="0"/>
                <a:cs typeface="Times New Roman" panose="02020603050405020304" pitchFamily="18" charset="0"/>
              </a:rPr>
              <a:t>GT Shaft Torque (GTT)</a:t>
            </a:r>
            <a:r>
              <a:rPr lang="en-IN" dirty="0">
                <a:latin typeface="Times New Roman" panose="02020603050405020304" pitchFamily="18" charset="0"/>
                <a:cs typeface="Times New Roman" panose="02020603050405020304" pitchFamily="18" charset="0"/>
              </a:rPr>
              <a:t>: Measures the rotational force. Abnormal torque values can indicate mechanical issues.</a:t>
            </a:r>
          </a:p>
          <a:p>
            <a:r>
              <a:rPr lang="en-IN" b="1" dirty="0">
                <a:latin typeface="Times New Roman" panose="02020603050405020304" pitchFamily="18" charset="0"/>
                <a:cs typeface="Times New Roman" panose="02020603050405020304" pitchFamily="18" charset="0"/>
              </a:rPr>
              <a:t>GT Rate of Revolutions (</a:t>
            </a:r>
            <a:r>
              <a:rPr lang="en-IN" b="1" dirty="0" err="1">
                <a:latin typeface="Times New Roman" panose="02020603050405020304" pitchFamily="18" charset="0"/>
                <a:cs typeface="Times New Roman" panose="02020603050405020304" pitchFamily="18" charset="0"/>
              </a:rPr>
              <a:t>GTn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Monitors the RPM. Deviations from normal ranges can signal problems.</a:t>
            </a:r>
          </a:p>
          <a:p>
            <a:r>
              <a:rPr lang="en-IN" b="1" dirty="0">
                <a:latin typeface="Times New Roman" panose="02020603050405020304" pitchFamily="18" charset="0"/>
                <a:cs typeface="Times New Roman" panose="02020603050405020304" pitchFamily="18" charset="0"/>
              </a:rPr>
              <a:t>GT Compressor Inlet/Outlet Air Temperature (T1, T2)</a:t>
            </a:r>
            <a:r>
              <a:rPr lang="en-IN" dirty="0">
                <a:latin typeface="Times New Roman" panose="02020603050405020304" pitchFamily="18" charset="0"/>
                <a:cs typeface="Times New Roman" panose="02020603050405020304" pitchFamily="18" charset="0"/>
              </a:rPr>
              <a:t>: Temperature variations can indicate efficiency loss or mechanical wear.</a:t>
            </a:r>
          </a:p>
          <a:p>
            <a:r>
              <a:rPr lang="en-IN" b="1" dirty="0">
                <a:latin typeface="Times New Roman" panose="02020603050405020304" pitchFamily="18" charset="0"/>
                <a:cs typeface="Times New Roman" panose="02020603050405020304" pitchFamily="18" charset="0"/>
              </a:rPr>
              <a:t>GT Compressor Inlet/Outlet Air Pressure (P1, P2)</a:t>
            </a:r>
            <a:r>
              <a:rPr lang="en-IN" dirty="0">
                <a:latin typeface="Times New Roman" panose="02020603050405020304" pitchFamily="18" charset="0"/>
                <a:cs typeface="Times New Roman" panose="02020603050405020304" pitchFamily="18" charset="0"/>
              </a:rPr>
              <a:t>: Pressure changes can signify blockages or leaks.</a:t>
            </a:r>
          </a:p>
          <a:p>
            <a:r>
              <a:rPr lang="en-IN" b="1" dirty="0">
                <a:latin typeface="Times New Roman" panose="02020603050405020304" pitchFamily="18" charset="0"/>
                <a:cs typeface="Times New Roman" panose="02020603050405020304" pitchFamily="18" charset="0"/>
              </a:rPr>
              <a:t>GT Turbine Decay State Coefficient</a:t>
            </a:r>
            <a:r>
              <a:rPr lang="en-IN" dirty="0">
                <a:latin typeface="Times New Roman" panose="02020603050405020304" pitchFamily="18" charset="0"/>
                <a:cs typeface="Times New Roman" panose="02020603050405020304" pitchFamily="18" charset="0"/>
              </a:rPr>
              <a:t>: Indicates the overall health and efficiency of the turbine.</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High-Pressure Turbine:</a:t>
            </a:r>
          </a:p>
          <a:p>
            <a:r>
              <a:rPr lang="en-US" b="1" dirty="0">
                <a:latin typeface="Times New Roman" panose="02020603050405020304" pitchFamily="18" charset="0"/>
                <a:cs typeface="Times New Roman" panose="02020603050405020304" pitchFamily="18" charset="0"/>
              </a:rPr>
              <a:t>HP Turbine Exit Temperature (T48): </a:t>
            </a:r>
            <a:r>
              <a:rPr lang="en-US" dirty="0">
                <a:latin typeface="Times New Roman" panose="02020603050405020304" pitchFamily="18" charset="0"/>
                <a:cs typeface="Times New Roman" panose="02020603050405020304" pitchFamily="18" charset="0"/>
              </a:rPr>
              <a:t>High exit temperatures can suggest efficiency loss or impending failure.</a:t>
            </a:r>
          </a:p>
          <a:p>
            <a:r>
              <a:rPr lang="en-US" b="1" dirty="0">
                <a:latin typeface="Times New Roman" panose="02020603050405020304" pitchFamily="18" charset="0"/>
                <a:cs typeface="Times New Roman" panose="02020603050405020304" pitchFamily="18" charset="0"/>
              </a:rPr>
              <a:t>HP Turbine Exit Pressure (P48): </a:t>
            </a:r>
            <a:r>
              <a:rPr lang="en-US" dirty="0">
                <a:latin typeface="Times New Roman" panose="02020603050405020304" pitchFamily="18" charset="0"/>
                <a:cs typeface="Times New Roman" panose="02020603050405020304" pitchFamily="18" charset="0"/>
              </a:rPr>
              <a:t>Pressure readings help in assessing the operational state of the turbine.</a:t>
            </a:r>
          </a:p>
          <a:p>
            <a:r>
              <a:rPr lang="en-US" b="1" dirty="0">
                <a:latin typeface="Times New Roman" panose="02020603050405020304" pitchFamily="18" charset="0"/>
                <a:cs typeface="Times New Roman" panose="02020603050405020304" pitchFamily="18" charset="0"/>
              </a:rPr>
              <a:t>Fuel Flow (mf): </a:t>
            </a:r>
            <a:r>
              <a:rPr lang="en-US" dirty="0">
                <a:latin typeface="Times New Roman" panose="02020603050405020304" pitchFamily="18" charset="0"/>
                <a:cs typeface="Times New Roman" panose="02020603050405020304" pitchFamily="18" charset="0"/>
              </a:rPr>
              <a:t>Monitors the rate of fuel consumption. Irregular flow rates can indicate fuel system issues.</a:t>
            </a:r>
          </a:p>
          <a:p>
            <a:pPr lvl="0" algn="ctr" rtl="0">
              <a:lnSpc>
                <a:spcPct val="90000"/>
              </a:lnSpc>
              <a:spcBef>
                <a:spcPts val="0"/>
              </a:spcBef>
              <a:spcAft>
                <a:spcPts val="0"/>
              </a:spcAft>
              <a:buSzPts val="2200"/>
            </a:pPr>
            <a:endParaRPr lang="en-US" b="1" dirty="0">
              <a:latin typeface="Times New Roman" panose="02020603050405020304" pitchFamily="18" charset="0"/>
              <a:cs typeface="Times New Roman" panose="02020603050405020304" pitchFamily="18" charset="0"/>
              <a:sym typeface="Arial Black" panose="020B0A04020102020204"/>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263" y="94833"/>
            <a:ext cx="2459620" cy="1377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8940" y="487672"/>
            <a:ext cx="11652422" cy="5570756"/>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Steps to Build our Model</a:t>
            </a:r>
          </a:p>
          <a:p>
            <a:pPr algn="ctr"/>
            <a:endParaRPr lang="en-IN" sz="2800" b="1" dirty="0">
              <a:solidFill>
                <a:srgbClr val="C00000"/>
              </a:solidFill>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Data Cleaning and Preprocessing</a:t>
            </a:r>
          </a:p>
          <a:p>
            <a:r>
              <a:rPr lang="en-US" sz="2000" b="1" dirty="0">
                <a:latin typeface="Times New Roman" panose="02020603050405020304" pitchFamily="18" charset="0"/>
                <a:cs typeface="Times New Roman" panose="02020603050405020304" pitchFamily="18" charset="0"/>
              </a:rPr>
              <a:t>Duplicate Removal</a:t>
            </a:r>
            <a:r>
              <a:rPr lang="en-US" sz="2000" dirty="0">
                <a:latin typeface="Times New Roman" panose="02020603050405020304" pitchFamily="18" charset="0"/>
                <a:cs typeface="Times New Roman" panose="02020603050405020304" pitchFamily="18" charset="0"/>
              </a:rPr>
              <a:t>: You identify and remove duplicate rows, which helps in ensuring the integrity of the data.</a:t>
            </a:r>
          </a:p>
          <a:p>
            <a:r>
              <a:rPr lang="en-US" sz="2000" b="1" dirty="0">
                <a:latin typeface="Times New Roman" panose="02020603050405020304" pitchFamily="18" charset="0"/>
                <a:cs typeface="Times New Roman" panose="02020603050405020304" pitchFamily="18" charset="0"/>
              </a:rPr>
              <a:t>Missing Values: </a:t>
            </a:r>
            <a:r>
              <a:rPr lang="en-US" sz="2000" dirty="0">
                <a:latin typeface="Times New Roman" panose="02020603050405020304" pitchFamily="18" charset="0"/>
                <a:cs typeface="Times New Roman" panose="02020603050405020304" pitchFamily="18" charset="0"/>
              </a:rPr>
              <a:t>You handle missing values by dropping rows with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filling </a:t>
            </a:r>
            <a:r>
              <a:rPr lang="en-US" sz="2000" dirty="0" err="1">
                <a:latin typeface="Times New Roman" panose="02020603050405020304" pitchFamily="18" charset="0"/>
                <a:cs typeface="Times New Roman" panose="02020603050405020304" pitchFamily="18" charset="0"/>
              </a:rPr>
              <a:t>NaNs</a:t>
            </a:r>
            <a:r>
              <a:rPr lang="en-US" sz="2000" dirty="0">
                <a:latin typeface="Times New Roman" panose="02020603050405020304" pitchFamily="18" charset="0"/>
                <a:cs typeface="Times New Roman" panose="02020603050405020304" pitchFamily="18" charset="0"/>
              </a:rPr>
              <a:t> with the mean of columns, and interpolating where appropriate.</a:t>
            </a:r>
          </a:p>
          <a:p>
            <a:r>
              <a:rPr lang="en-US" sz="2000" b="1" dirty="0">
                <a:latin typeface="Times New Roman" panose="02020603050405020304" pitchFamily="18" charset="0"/>
                <a:cs typeface="Times New Roman" panose="02020603050405020304" pitchFamily="18" charset="0"/>
              </a:rPr>
              <a:t>Column Name Cleanup: </a:t>
            </a:r>
            <a:r>
              <a:rPr lang="en-US" sz="2000" dirty="0">
                <a:latin typeface="Times New Roman" panose="02020603050405020304" pitchFamily="18" charset="0"/>
                <a:cs typeface="Times New Roman" panose="02020603050405020304" pitchFamily="18" charset="0"/>
              </a:rPr>
              <a:t>You clean up column names to remove extra spaces and special characters, which helps in consistent data handling.</a:t>
            </a:r>
          </a:p>
          <a:p>
            <a:r>
              <a:rPr lang="en-US" sz="2000" b="1" dirty="0">
                <a:latin typeface="Times New Roman" panose="02020603050405020304" pitchFamily="18" charset="0"/>
                <a:cs typeface="Times New Roman" panose="02020603050405020304" pitchFamily="18" charset="0"/>
              </a:rPr>
              <a:t>Data Type Conversion</a:t>
            </a:r>
            <a:r>
              <a:rPr lang="en-US" sz="2000" dirty="0">
                <a:latin typeface="Times New Roman" panose="02020603050405020304" pitchFamily="18" charset="0"/>
                <a:cs typeface="Times New Roman" panose="02020603050405020304" pitchFamily="18" charset="0"/>
              </a:rPr>
              <a:t>: You convert object columns to numeric types, ensuring that all data is in the correct format for analysis.</a:t>
            </a:r>
          </a:p>
          <a:p>
            <a:pPr algn="ctr"/>
            <a:r>
              <a:rPr lang="en-US" sz="2000" b="1" dirty="0">
                <a:latin typeface="Times New Roman" panose="02020603050405020304" pitchFamily="18" charset="0"/>
                <a:cs typeface="Times New Roman" panose="02020603050405020304" pitchFamily="18" charset="0"/>
              </a:rPr>
              <a:t>Exploratory Data Analysis (EDA)</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Visualizations:</a:t>
            </a:r>
            <a:r>
              <a:rPr lang="en-US" sz="2000" dirty="0">
                <a:latin typeface="Times New Roman" panose="02020603050405020304" pitchFamily="18" charset="0"/>
                <a:cs typeface="Times New Roman" panose="02020603050405020304" pitchFamily="18" charset="0"/>
              </a:rPr>
              <a:t> You create visualizations to understand the distribution of fuel flow by lever position and to visualize the correlation network among features. This helps in identifying patterns and relationships within the data.</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Correlation Analysis:</a:t>
            </a:r>
            <a:r>
              <a:rPr lang="en-US" sz="2000" dirty="0">
                <a:latin typeface="Times New Roman" panose="02020603050405020304" pitchFamily="18" charset="0"/>
                <a:cs typeface="Times New Roman" panose="02020603050405020304" pitchFamily="18" charset="0"/>
              </a:rPr>
              <a:t> By creating a correlation network graph, you analyze the relationships between different features, which aids in feature selection and understanding dependencies.</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39578" y="104613"/>
            <a:ext cx="11652422" cy="6247864"/>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Interaction Terms:</a:t>
            </a:r>
            <a:r>
              <a:rPr lang="en-US" sz="2000" dirty="0">
                <a:latin typeface="Times New Roman" panose="02020603050405020304" pitchFamily="18" charset="0"/>
                <a:cs typeface="Times New Roman" panose="02020603050405020304" pitchFamily="18" charset="0"/>
              </a:rPr>
              <a:t> You generate interaction terms by multiplying different features. This can capture more complex relationships between features, which might improve the predictive performance of your model.</a:t>
            </a:r>
          </a:p>
          <a:p>
            <a:endParaRPr lang="en-US" sz="2000" b="1" dirty="0">
              <a:latin typeface="Times New Roman" panose="02020603050405020304" pitchFamily="18" charset="0"/>
              <a:cs typeface="Times New Roman" panose="02020603050405020304" pitchFamily="18" charset="0"/>
            </a:endParaRPr>
          </a:p>
          <a:p>
            <a:pPr algn="ctr"/>
            <a:r>
              <a:rPr lang="en-US" sz="2000" b="1" dirty="0">
                <a:solidFill>
                  <a:srgbClr val="FF0000"/>
                </a:solidFill>
                <a:latin typeface="Times New Roman" panose="02020603050405020304" pitchFamily="18" charset="0"/>
                <a:cs typeface="Times New Roman" panose="02020603050405020304" pitchFamily="18" charset="0"/>
              </a:rPr>
              <a:t>Model building and Evaluation</a:t>
            </a:r>
          </a:p>
          <a:p>
            <a:r>
              <a:rPr lang="en-US" sz="2000" b="1" dirty="0">
                <a:latin typeface="Times New Roman" panose="02020603050405020304" pitchFamily="18" charset="0"/>
                <a:cs typeface="Times New Roman" panose="02020603050405020304" pitchFamily="18" charset="0"/>
              </a:rPr>
              <a:t>Regression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You fit a linear regression model to the data, assess the performance using RMSE and R-squared metrics, and print out the model summary.</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Improvement:</a:t>
            </a:r>
            <a:r>
              <a:rPr lang="en-US" sz="2000" dirty="0">
                <a:latin typeface="Times New Roman" panose="02020603050405020304" pitchFamily="18" charset="0"/>
                <a:cs typeface="Times New Roman" panose="02020603050405020304" pitchFamily="18" charset="0"/>
              </a:rPr>
              <a:t> By incorporating interaction terms, you aim to improve the model's performance and capture more complex relationships.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Used </a:t>
            </a:r>
            <a:r>
              <a:rPr lang="en-US" sz="2000" b="1" dirty="0" err="1">
                <a:latin typeface="Times New Roman" panose="02020603050405020304" pitchFamily="18" charset="0"/>
                <a:cs typeface="Times New Roman" panose="02020603050405020304" pitchFamily="18" charset="0"/>
              </a:rPr>
              <a:t>XGBRegressor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compute feature </a:t>
            </a:r>
            <a:r>
              <a:rPr lang="en-US" sz="2000" dirty="0" err="1">
                <a:latin typeface="Times New Roman" panose="02020603050405020304" pitchFamily="18" charset="0"/>
                <a:cs typeface="Times New Roman" panose="02020603050405020304" pitchFamily="18" charset="0"/>
              </a:rPr>
              <a:t>importances.Plotted</a:t>
            </a:r>
            <a:r>
              <a:rPr lang="en-US" sz="2000" dirty="0">
                <a:latin typeface="Times New Roman" panose="02020603050405020304" pitchFamily="18" charset="0"/>
                <a:cs typeface="Times New Roman" panose="02020603050405020304" pitchFamily="18" charset="0"/>
              </a:rPr>
              <a:t> feature importances to identify which features have the most influence on the target variable.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Anomaly Detection: </a:t>
            </a:r>
            <a:r>
              <a:rPr lang="en-US" sz="2000" dirty="0">
                <a:latin typeface="Times New Roman" panose="02020603050405020304" pitchFamily="18" charset="0"/>
                <a:cs typeface="Times New Roman" panose="02020603050405020304" pitchFamily="18" charset="0"/>
              </a:rPr>
              <a:t>Added </a:t>
            </a:r>
            <a:r>
              <a:rPr lang="en-US" sz="2000" dirty="0" err="1">
                <a:latin typeface="Times New Roman" panose="02020603050405020304" pitchFamily="18" charset="0"/>
                <a:cs typeface="Times New Roman" panose="02020603050405020304" pitchFamily="18" charset="0"/>
              </a:rPr>
              <a:t>IsolationForest</a:t>
            </a:r>
            <a:r>
              <a:rPr lang="en-US" sz="2000" dirty="0">
                <a:latin typeface="Times New Roman" panose="02020603050405020304" pitchFamily="18" charset="0"/>
                <a:cs typeface="Times New Roman" panose="02020603050405020304" pitchFamily="18" charset="0"/>
              </a:rPr>
              <a:t> from scikit-learn to detect anomalies in the </a:t>
            </a:r>
            <a:r>
              <a:rPr lang="en-US" sz="2000" dirty="0" err="1">
                <a:latin typeface="Times New Roman" panose="02020603050405020304" pitchFamily="18" charset="0"/>
                <a:cs typeface="Times New Roman" panose="02020603050405020304" pitchFamily="18" charset="0"/>
              </a:rPr>
              <a:t>dataset.Plotted</a:t>
            </a:r>
            <a:r>
              <a:rPr lang="en-US" sz="2000" dirty="0">
                <a:latin typeface="Times New Roman" panose="02020603050405020304" pitchFamily="18" charset="0"/>
                <a:cs typeface="Times New Roman" panose="02020603050405020304" pitchFamily="18" charset="0"/>
              </a:rPr>
              <a:t> the distribution of a specific feature (Ship speed (v)) to visualize the detected anomalies.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Metrics:</a:t>
            </a:r>
            <a:r>
              <a:rPr lang="en-US" sz="2000" dirty="0">
                <a:latin typeface="Times New Roman" panose="02020603050405020304" pitchFamily="18" charset="0"/>
                <a:cs typeface="Times New Roman" panose="02020603050405020304" pitchFamily="18" charset="0"/>
              </a:rPr>
              <a:t> You use RMSE and R-squared to evaluate the performance of the regression model. This helps in assessing how well the model is fitting the data and predicting the target variable.</a:t>
            </a:r>
          </a:p>
        </p:txBody>
      </p:sp>
    </p:spTree>
    <p:extLst>
      <p:ext uri="{BB962C8B-B14F-4D97-AF65-F5344CB8AC3E}">
        <p14:creationId xmlns:p14="http://schemas.microsoft.com/office/powerpoint/2010/main" val="223574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t="-17000" b="-17000"/>
          </a:stretch>
        </a:blipFill>
        <a:effectLst/>
      </p:bgPr>
    </p:bg>
    <p:spTree>
      <p:nvGrpSpPr>
        <p:cNvPr id="1" name=""/>
        <p:cNvGrpSpPr/>
        <p:nvPr/>
      </p:nvGrpSpPr>
      <p:grpSpPr>
        <a:xfrm>
          <a:off x="0" y="0"/>
          <a:ext cx="0" cy="0"/>
          <a:chOff x="0" y="0"/>
          <a:chExt cx="0" cy="0"/>
        </a:xfrm>
      </p:grpSpPr>
      <p:sp>
        <p:nvSpPr>
          <p:cNvPr id="6" name="TextBox 5"/>
          <p:cNvSpPr txBox="1"/>
          <p:nvPr/>
        </p:nvSpPr>
        <p:spPr>
          <a:xfrm>
            <a:off x="1463040" y="354330"/>
            <a:ext cx="8778240" cy="461665"/>
          </a:xfrm>
          <a:prstGeom prst="rect">
            <a:avLst/>
          </a:prstGeom>
          <a:noFill/>
        </p:spPr>
        <p:txBody>
          <a:bodyPr wrap="square" rtlCol="0">
            <a:spAutoFit/>
          </a:bodyPr>
          <a:lstStyle/>
          <a:p>
            <a:pPr algn="ctr"/>
            <a:r>
              <a:rPr lang="en-US" sz="2400" b="1" dirty="0"/>
              <a:t>Data Exploration and gathering</a:t>
            </a:r>
            <a:endParaRPr lang="en-IN" sz="2400" b="1" dirty="0"/>
          </a:p>
        </p:txBody>
      </p:sp>
      <p:pic>
        <p:nvPicPr>
          <p:cNvPr id="3" name="Picture 2">
            <a:extLst>
              <a:ext uri="{FF2B5EF4-FFF2-40B4-BE49-F238E27FC236}">
                <a16:creationId xmlns:a16="http://schemas.microsoft.com/office/drawing/2014/main" id="{B9AF176D-F7D5-3925-9FD7-EF45BAFF094C}"/>
              </a:ext>
            </a:extLst>
          </p:cNvPr>
          <p:cNvPicPr>
            <a:picLocks noChangeAspect="1"/>
          </p:cNvPicPr>
          <p:nvPr/>
        </p:nvPicPr>
        <p:blipFill rotWithShape="1">
          <a:blip r:embed="rId3"/>
          <a:srcRect l="8654" t="26489" r="39150" b="9367"/>
          <a:stretch/>
        </p:blipFill>
        <p:spPr>
          <a:xfrm>
            <a:off x="556054" y="1396314"/>
            <a:ext cx="6363730" cy="43990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8B1ED521-5B97-C309-8C92-1B7046DFA8D2}"/>
              </a:ext>
            </a:extLst>
          </p:cNvPr>
          <p:cNvPicPr>
            <a:picLocks noChangeAspect="1"/>
          </p:cNvPicPr>
          <p:nvPr/>
        </p:nvPicPr>
        <p:blipFill rotWithShape="1">
          <a:blip r:embed="rId4"/>
          <a:srcRect l="5473" t="46126" r="55912" b="8469"/>
          <a:stretch/>
        </p:blipFill>
        <p:spPr>
          <a:xfrm>
            <a:off x="7315199" y="1519881"/>
            <a:ext cx="4707925" cy="31139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969645" y="181957"/>
            <a:ext cx="10040225" cy="6494085"/>
          </a:xfrm>
          <a:prstGeom prst="rect">
            <a:avLst/>
          </a:prstGeom>
          <a:noFill/>
        </p:spPr>
        <p:txBody>
          <a:bodyPr wrap="square" rtlCol="0">
            <a:spAutoFit/>
          </a:bodyPr>
          <a:lstStyle/>
          <a:p>
            <a:pPr algn="ctr"/>
            <a:r>
              <a:rPr lang="en-IN" sz="2800" b="1" i="0" dirty="0">
                <a:effectLst/>
                <a:highlight>
                  <a:srgbClr val="FFFFFF"/>
                </a:highlight>
                <a:latin typeface="Times New Roman" panose="02020603050405020304" pitchFamily="18" charset="0"/>
                <a:cs typeface="Times New Roman" panose="02020603050405020304" pitchFamily="18" charset="0"/>
              </a:rPr>
              <a:t> </a:t>
            </a:r>
            <a:r>
              <a:rPr lang="en-US" sz="2800" b="1" dirty="0">
                <a:solidFill>
                  <a:srgbClr val="FF0000"/>
                </a:solidFill>
                <a:highlight>
                  <a:srgbClr val="FFFFFF"/>
                </a:highlight>
                <a:latin typeface="Times New Roman" panose="02020603050405020304" pitchFamily="18" charset="0"/>
                <a:cs typeface="Times New Roman" panose="02020603050405020304" pitchFamily="18" charset="0"/>
              </a:rPr>
              <a:t>2</a:t>
            </a:r>
            <a:r>
              <a:rPr lang="en-US" sz="2800" b="1" i="0" dirty="0">
                <a:solidFill>
                  <a:srgbClr val="FF0000"/>
                </a:solidFill>
                <a:effectLst/>
                <a:highlight>
                  <a:srgbClr val="FFFFFF"/>
                </a:highlight>
                <a:latin typeface="Times New Roman" panose="02020603050405020304" pitchFamily="18" charset="0"/>
                <a:cs typeface="Times New Roman" panose="02020603050405020304" pitchFamily="18" charset="0"/>
              </a:rPr>
              <a:t>. </a:t>
            </a:r>
            <a:r>
              <a:rPr lang="en-US" sz="2800" b="1" dirty="0">
                <a:solidFill>
                  <a:srgbClr val="FF0000"/>
                </a:solidFill>
                <a:highlight>
                  <a:srgbClr val="FFFFFF"/>
                </a:highlight>
                <a:latin typeface="Times New Roman" panose="02020603050405020304" pitchFamily="18" charset="0"/>
                <a:cs typeface="Times New Roman" panose="02020603050405020304" pitchFamily="18" charset="0"/>
              </a:rPr>
              <a:t>Data Preprocessing (observation)</a:t>
            </a:r>
          </a:p>
          <a:p>
            <a:pPr algn="ctr"/>
            <a:endParaRPr lang="en-US" sz="2800" b="1" i="0" dirty="0">
              <a:effectLst/>
              <a:highlight>
                <a:srgbClr val="FFFFFF"/>
              </a:highlight>
              <a:latin typeface="Times New Roman" panose="02020603050405020304" pitchFamily="18" charset="0"/>
              <a:cs typeface="Times New Roman" panose="02020603050405020304" pitchFamily="18" charset="0"/>
            </a:endParaRPr>
          </a:p>
          <a:p>
            <a:r>
              <a:rPr lang="en-US" sz="2000" b="1" i="0" dirty="0">
                <a:effectLst/>
                <a:highlight>
                  <a:srgbClr val="FFFFFF"/>
                </a:highlight>
                <a:latin typeface="Times New Roman" panose="02020603050405020304" pitchFamily="18" charset="0"/>
                <a:cs typeface="Times New Roman" panose="02020603050405020304" pitchFamily="18" charset="0"/>
              </a:rPr>
              <a:t>Original Dataset: </a:t>
            </a:r>
            <a:r>
              <a:rPr lang="en-US" sz="2000" i="0" dirty="0">
                <a:effectLst/>
                <a:highlight>
                  <a:srgbClr val="FFFFFF"/>
                </a:highlight>
                <a:latin typeface="Times New Roman" panose="02020603050405020304" pitchFamily="18" charset="0"/>
                <a:cs typeface="Times New Roman" panose="02020603050405020304" pitchFamily="18" charset="0"/>
              </a:rPr>
              <a:t>12,434 rows and 18 columns</a:t>
            </a:r>
          </a:p>
          <a:p>
            <a:r>
              <a:rPr lang="en-US" sz="2000" b="1" i="0" dirty="0">
                <a:effectLst/>
                <a:highlight>
                  <a:srgbClr val="FFFFFF"/>
                </a:highlight>
                <a:latin typeface="Times New Roman" panose="02020603050405020304" pitchFamily="18" charset="0"/>
                <a:cs typeface="Times New Roman" panose="02020603050405020304" pitchFamily="18" charset="0"/>
              </a:rPr>
              <a:t>After Dropping Missing Values</a:t>
            </a:r>
            <a:r>
              <a:rPr lang="en-US" sz="2000" i="0" dirty="0">
                <a:effectLst/>
                <a:highlight>
                  <a:srgbClr val="FFFFFF"/>
                </a:highlight>
                <a:latin typeface="Times New Roman" panose="02020603050405020304" pitchFamily="18" charset="0"/>
                <a:cs typeface="Times New Roman" panose="02020603050405020304" pitchFamily="18" charset="0"/>
              </a:rPr>
              <a:t>: 11,993 rows and 18 columns Analysis. </a:t>
            </a:r>
          </a:p>
          <a:p>
            <a:endParaRPr lang="en-US" sz="2000" b="1" i="0" dirty="0">
              <a:effectLst/>
              <a:highlight>
                <a:srgbClr val="FFFFFF"/>
              </a:highlight>
              <a:latin typeface="Times New Roman" panose="02020603050405020304" pitchFamily="18" charset="0"/>
              <a:cs typeface="Times New Roman" panose="02020603050405020304" pitchFamily="18" charset="0"/>
            </a:endParaRPr>
          </a:p>
          <a:p>
            <a:pPr algn="ctr"/>
            <a:r>
              <a:rPr lang="en-US" sz="2000" b="1" i="0" dirty="0">
                <a:effectLst/>
                <a:highlight>
                  <a:srgbClr val="FFFFFF"/>
                </a:highlight>
                <a:latin typeface="Times New Roman" panose="02020603050405020304" pitchFamily="18" charset="0"/>
                <a:cs typeface="Times New Roman" panose="02020603050405020304" pitchFamily="18" charset="0"/>
              </a:rPr>
              <a:t>Extent of Missing Data:   </a:t>
            </a:r>
          </a:p>
          <a:p>
            <a:r>
              <a:rPr lang="en-US" sz="2000" b="1" i="0" dirty="0">
                <a:effectLst/>
                <a:highlight>
                  <a:srgbClr val="FFFFFF"/>
                </a:highlight>
                <a:latin typeface="Times New Roman" panose="02020603050405020304" pitchFamily="18" charset="0"/>
                <a:cs typeface="Times New Roman" panose="02020603050405020304" pitchFamily="18" charset="0"/>
              </a:rPr>
              <a:t>Rows removed</a:t>
            </a:r>
            <a:r>
              <a:rPr lang="en-US" sz="2000" i="0" dirty="0">
                <a:effectLst/>
                <a:highlight>
                  <a:srgbClr val="FFFFFF"/>
                </a:highlight>
                <a:latin typeface="Times New Roman" panose="02020603050405020304" pitchFamily="18" charset="0"/>
                <a:cs typeface="Times New Roman" panose="02020603050405020304" pitchFamily="18" charset="0"/>
              </a:rPr>
              <a:t>: ( 12,434 - 11,993 = 441 ) rows   </a:t>
            </a:r>
          </a:p>
          <a:p>
            <a:r>
              <a:rPr lang="en-US" sz="2000" b="1" i="0" dirty="0">
                <a:effectLst/>
                <a:highlight>
                  <a:srgbClr val="FFFFFF"/>
                </a:highlight>
                <a:latin typeface="Times New Roman" panose="02020603050405020304" pitchFamily="18" charset="0"/>
                <a:cs typeface="Times New Roman" panose="02020603050405020304" pitchFamily="18" charset="0"/>
              </a:rPr>
              <a:t>Percentage of rows removed</a:t>
            </a:r>
            <a:r>
              <a:rPr lang="en-US" sz="2000" i="0" dirty="0">
                <a:effectLst/>
                <a:highlight>
                  <a:srgbClr val="FFFFFF"/>
                </a:highlight>
                <a:latin typeface="Times New Roman" panose="02020603050405020304" pitchFamily="18" charset="0"/>
                <a:cs typeface="Times New Roman" panose="02020603050405020304" pitchFamily="18" charset="0"/>
              </a:rPr>
              <a:t>: \( \frac{441}{12,434} \times 100 \</a:t>
            </a:r>
            <a:r>
              <a:rPr lang="en-US" sz="2000" i="0" dirty="0" err="1">
                <a:effectLst/>
                <a:highlight>
                  <a:srgbClr val="FFFFFF"/>
                </a:highlight>
                <a:latin typeface="Times New Roman" panose="02020603050405020304" pitchFamily="18" charset="0"/>
                <a:cs typeface="Times New Roman" panose="02020603050405020304" pitchFamily="18" charset="0"/>
              </a:rPr>
              <a:t>approx</a:t>
            </a:r>
            <a:r>
              <a:rPr lang="en-US" sz="2000" i="0" dirty="0">
                <a:effectLst/>
                <a:highlight>
                  <a:srgbClr val="FFFFFF"/>
                </a:highlight>
                <a:latin typeface="Times New Roman" panose="02020603050405020304" pitchFamily="18" charset="0"/>
                <a:cs typeface="Times New Roman" panose="02020603050405020304" pitchFamily="18" charset="0"/>
              </a:rPr>
              <a:t> 3.5\% )</a:t>
            </a:r>
          </a:p>
          <a:p>
            <a:endParaRPr lang="en-US" sz="2000" b="1" dirty="0">
              <a:highlight>
                <a:srgbClr val="FFFFFF"/>
              </a:highlight>
              <a:latin typeface="Times New Roman" panose="02020603050405020304" pitchFamily="18" charset="0"/>
              <a:cs typeface="Times New Roman" panose="02020603050405020304" pitchFamily="18" charset="0"/>
            </a:endParaRPr>
          </a:p>
          <a:p>
            <a:pPr algn="ctr"/>
            <a:r>
              <a:rPr lang="en-US" sz="2000" b="1" i="0" dirty="0">
                <a:effectLst/>
                <a:highlight>
                  <a:srgbClr val="FFFFFF"/>
                </a:highlight>
                <a:latin typeface="Times New Roman" panose="02020603050405020304" pitchFamily="18" charset="0"/>
                <a:cs typeface="Times New Roman" panose="02020603050405020304" pitchFamily="18" charset="0"/>
              </a:rPr>
              <a:t>Decision Based on Missing Data 3.5% Missing Data: </a:t>
            </a:r>
          </a:p>
          <a:p>
            <a:r>
              <a:rPr lang="en-US" sz="2000" i="0" dirty="0">
                <a:effectLst/>
                <a:highlight>
                  <a:srgbClr val="FFFFFF"/>
                </a:highlight>
                <a:latin typeface="Times New Roman" panose="02020603050405020304" pitchFamily="18" charset="0"/>
                <a:cs typeface="Times New Roman" panose="02020603050405020304" pitchFamily="18" charset="0"/>
              </a:rPr>
              <a:t>This percentage is relatively small, so dropping rows with missing values is a reasonable approach. It ensures that only complete cases are used in your analysis or modeling while only losing a small portion of the dataset.</a:t>
            </a:r>
          </a:p>
          <a:p>
            <a:endParaRPr lang="en-US" sz="2000" dirty="0">
              <a:highlight>
                <a:srgbClr val="FFFFFF"/>
              </a:highlight>
              <a:latin typeface="Times New Roman" panose="02020603050405020304" pitchFamily="18" charset="0"/>
              <a:cs typeface="Times New Roman" panose="02020603050405020304" pitchFamily="18" charset="0"/>
            </a:endParaRPr>
          </a:p>
          <a:p>
            <a:r>
              <a:rPr lang="en-US" sz="2000" b="1" i="0" dirty="0">
                <a:effectLst/>
                <a:highlight>
                  <a:srgbClr val="FFFFFF"/>
                </a:highlight>
                <a:latin typeface="Times New Roman" panose="02020603050405020304" pitchFamily="18" charset="0"/>
                <a:cs typeface="Times New Roman" panose="02020603050405020304" pitchFamily="18" charset="0"/>
              </a:rPr>
              <a:t>Column Name Cleanup</a:t>
            </a:r>
            <a:r>
              <a:rPr lang="en-US" sz="2000" i="0" dirty="0">
                <a:effectLst/>
                <a:highlight>
                  <a:srgbClr val="FFFFFF"/>
                </a:highlight>
                <a:latin typeface="Times New Roman" panose="02020603050405020304" pitchFamily="18" charset="0"/>
                <a:cs typeface="Times New Roman" panose="02020603050405020304" pitchFamily="18" charset="0"/>
              </a:rPr>
              <a:t>: You clean up column names to remove extra spaces and special characters, which helps in consistent data handling.</a:t>
            </a:r>
          </a:p>
          <a:p>
            <a:r>
              <a:rPr lang="en-US" sz="2000" b="1" i="0" dirty="0">
                <a:effectLst/>
                <a:highlight>
                  <a:srgbClr val="FFFFFF"/>
                </a:highlight>
                <a:latin typeface="Times New Roman" panose="02020603050405020304" pitchFamily="18" charset="0"/>
                <a:cs typeface="Times New Roman" panose="02020603050405020304" pitchFamily="18" charset="0"/>
              </a:rPr>
              <a:t>Data Type Conversion</a:t>
            </a:r>
            <a:r>
              <a:rPr lang="en-US" sz="2000" i="0" dirty="0">
                <a:effectLst/>
                <a:highlight>
                  <a:srgbClr val="FFFFFF"/>
                </a:highlight>
                <a:latin typeface="Times New Roman" panose="02020603050405020304" pitchFamily="18" charset="0"/>
                <a:cs typeface="Times New Roman" panose="02020603050405020304" pitchFamily="18" charset="0"/>
              </a:rPr>
              <a:t>: You convert object columns to numeric types, ensuring that all data is in the correct format for analysis.</a:t>
            </a:r>
          </a:p>
          <a:p>
            <a:endParaRPr lang="en-US" sz="2000" b="1" dirty="0">
              <a:highlight>
                <a:srgbClr val="FFFFFF"/>
              </a:highlight>
              <a:latin typeface="Times New Roman" panose="02020603050405020304" pitchFamily="18" charset="0"/>
              <a:cs typeface="Times New Roman" panose="02020603050405020304" pitchFamily="18" charset="0"/>
            </a:endParaRPr>
          </a:p>
          <a:p>
            <a:r>
              <a:rPr lang="en-US" sz="2000" b="1" i="0" dirty="0">
                <a:effectLst/>
                <a:highlight>
                  <a:srgbClr val="FFFFFF"/>
                </a:highlight>
                <a:latin typeface="Times New Roman" panose="02020603050405020304" pitchFamily="18" charset="0"/>
                <a:cs typeface="Times New Roman" panose="02020603050405020304" pitchFamily="18" charset="0"/>
              </a:rPr>
              <a:t>That’s why we can simple dropping method not using Imputation method.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1545</Words>
  <Application>Microsoft Office PowerPoint</Application>
  <PresentationFormat>Widescreen</PresentationFormat>
  <Paragraphs>131</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Britannic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HARIHARASUDHAN S</dc:creator>
  <cp:lastModifiedBy>HARIHARASUDHAN S</cp:lastModifiedBy>
  <cp:revision>94</cp:revision>
  <dcterms:created xsi:type="dcterms:W3CDTF">2024-04-25T18:36:00Z</dcterms:created>
  <dcterms:modified xsi:type="dcterms:W3CDTF">2024-07-24T13:11:33Z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23A1A781F9A443E1A73A462D232B24A3_12</vt:lpwstr>
  </property>
  <property fmtid="{D5CDD505-2E9C-101B-9397-08002B2CF9AE}" pid="3" name="KSOProductBuildVer">
    <vt:lpwstr>1033-12.2.0.17119</vt:lpwstr>
  </property>
</Properties>
</file>