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97" r:id="rId3"/>
    <p:sldId id="310" r:id="rId4"/>
    <p:sldId id="313" r:id="rId5"/>
    <p:sldId id="294" r:id="rId6"/>
    <p:sldId id="296" r:id="rId7"/>
    <p:sldId id="278" r:id="rId8"/>
    <p:sldId id="298" r:id="rId9"/>
    <p:sldId id="280" r:id="rId10"/>
    <p:sldId id="290" r:id="rId11"/>
    <p:sldId id="312" r:id="rId12"/>
    <p:sldId id="302" r:id="rId13"/>
    <p:sldId id="306" r:id="rId14"/>
    <p:sldId id="292" r:id="rId15"/>
    <p:sldId id="277"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50" autoAdjust="0"/>
    <p:restoredTop sz="93030" autoAdjust="0"/>
  </p:normalViewPr>
  <p:slideViewPr>
    <p:cSldViewPr snapToGrid="0">
      <p:cViewPr varScale="1">
        <p:scale>
          <a:sx n="55" d="100"/>
          <a:sy n="55" d="100"/>
        </p:scale>
        <p:origin x="476"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EA010-7CF8-4101-8BFA-33DD42018004}" type="datetimeFigureOut">
              <a:rPr lang="en-IN" smtClean="0"/>
              <a:t>22-08-2024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7E60-C983-4350-8574-86DEA132B89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F7E60-C983-4350-8574-86DEA132B892}"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F7E60-C983-4350-8574-86DEA132B892}" type="slidenum">
              <a:rPr lang="en-IN" smtClean="0"/>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F7E60-C983-4350-8574-86DEA132B892}" type="slidenum">
              <a:rPr lang="en-IN" smtClean="0"/>
              <a:t>10</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F7E60-C983-4350-8574-86DEA132B892}"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24BA0D4-8C80-4702-B095-F78B860D74E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A0D4-8C80-4702-B095-F78B860D74E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24BA0D4-8C80-4702-B095-F78B860D74E5}"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24BA0D4-8C80-4702-B095-F78B860D74E5}"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24BA0D4-8C80-4702-B095-F78B860D74E5}"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A0D4-8C80-4702-B095-F78B860D74E5}"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BA0D4-8C80-4702-B095-F78B860D74E5}"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4BA0D4-8C80-4702-B095-F78B860D74E5}"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D4C78-DFD2-4B07-A3BF-942AB3E1683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A0D4-8C80-4702-B095-F78B860D74E5}" type="datetimeFigureOut">
              <a:rPr lang="en-IN" smtClean="0"/>
              <a:t>22-08-2024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D4C78-DFD2-4B07-A3BF-942AB3E168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6000" b="-6000"/>
          </a:stretch>
        </a:blipFill>
        <a:effectLst/>
      </p:bgPr>
    </p:bg>
    <p:spTree>
      <p:nvGrpSpPr>
        <p:cNvPr id="1" name=""/>
        <p:cNvGrpSpPr/>
        <p:nvPr/>
      </p:nvGrpSpPr>
      <p:grpSpPr>
        <a:xfrm>
          <a:off x="0" y="0"/>
          <a:ext cx="0" cy="0"/>
          <a:chOff x="0" y="0"/>
          <a:chExt cx="0" cy="0"/>
        </a:xfrm>
      </p:grpSpPr>
      <p:sp useBgFill="1">
        <p:nvSpPr>
          <p:cNvPr id="8" name="TextBox 7"/>
          <p:cNvSpPr txBox="1"/>
          <p:nvPr/>
        </p:nvSpPr>
        <p:spPr>
          <a:xfrm>
            <a:off x="0" y="620391"/>
            <a:ext cx="7696492" cy="2554545"/>
          </a:xfrm>
          <a:prstGeom prst="rect">
            <a:avLst/>
          </a:prstGeom>
        </p:spPr>
        <p:txBody>
          <a:bodyPr wrap="square" rtlCol="0">
            <a:spAutoFit/>
          </a:bodyPr>
          <a:lstStyle/>
          <a:p>
            <a:pPr marL="0" marR="0" lvl="0" indent="0" algn="ctr" rtl="0">
              <a:spcBef>
                <a:spcPts val="0"/>
              </a:spcBef>
              <a:spcAft>
                <a:spcPts val="0"/>
              </a:spcAft>
              <a:buNone/>
            </a:pPr>
            <a:r>
              <a:rPr lang="en-US" sz="3200" b="1" dirty="0">
                <a:latin typeface="Britannic Bold" panose="020B0903060703020204" pitchFamily="34" charset="0"/>
              </a:rPr>
              <a:t>“ </a:t>
            </a:r>
            <a:r>
              <a:rPr lang="en-IN" sz="3200" b="1" dirty="0">
                <a:latin typeface="Candara" panose="020E0502030303020204" pitchFamily="34" charset="0"/>
                <a:ea typeface="Gill Sans" panose="020B0502020104020203"/>
                <a:cs typeface="Gill Sans" panose="020B0502020104020203"/>
                <a:sym typeface="Gill Sans" panose="020B0502020104020203"/>
              </a:rPr>
              <a:t>Predictive Modelling and Analysis of Airfare trends &amp; Ticket </a:t>
            </a:r>
            <a:endParaRPr sz="3200" b="1" i="0" u="none" strike="noStrike" cap="none" dirty="0">
              <a:latin typeface="Candara" panose="020E0502030303020204" pitchFamily="34" charset="0"/>
              <a:ea typeface="Gill Sans" panose="020B0502020104020203"/>
              <a:cs typeface="Gill Sans" panose="020B0502020104020203"/>
              <a:sym typeface="Gill Sans" panose="020B0502020104020203"/>
            </a:endParaRPr>
          </a:p>
          <a:p>
            <a:pPr marL="0" marR="0" lvl="0" indent="0" algn="ctr" rtl="0">
              <a:spcBef>
                <a:spcPts val="0"/>
              </a:spcBef>
              <a:spcAft>
                <a:spcPts val="0"/>
              </a:spcAft>
              <a:buNone/>
            </a:pPr>
            <a:r>
              <a:rPr lang="en-IN" sz="3200" b="1" dirty="0">
                <a:latin typeface="Candara" panose="020E0502030303020204" pitchFamily="34" charset="0"/>
                <a:ea typeface="Gill Sans" panose="020B0502020104020203"/>
                <a:cs typeface="Gill Sans" panose="020B0502020104020203"/>
                <a:sym typeface="Gill Sans" panose="020B0502020104020203"/>
              </a:rPr>
              <a:t>Pricing "</a:t>
            </a:r>
            <a:endParaRPr sz="3200" b="1" i="0" u="none" strike="noStrike" cap="none" dirty="0">
              <a:latin typeface="Candara" panose="020E0502030303020204" pitchFamily="34" charset="0"/>
              <a:ea typeface="Arial Black" panose="020B0A04020102020204"/>
              <a:cs typeface="Arial Black" panose="020B0A04020102020204"/>
              <a:sym typeface="Arial Black" panose="020B0A04020102020204"/>
            </a:endParaRPr>
          </a:p>
          <a:p>
            <a:r>
              <a:rPr lang="en-US" sz="3200" b="1" dirty="0">
                <a:solidFill>
                  <a:schemeClr val="bg1"/>
                </a:solidFill>
                <a:latin typeface="Candara" panose="020E0502030303020204" pitchFamily="34" charset="0"/>
              </a:rPr>
              <a:t> </a:t>
            </a:r>
            <a:endParaRPr lang="en-US" sz="3200" b="1" i="0" u="none" strike="noStrike" cap="none" dirty="0">
              <a:solidFill>
                <a:schemeClr val="bg1"/>
              </a:solidFill>
              <a:latin typeface="Candara" panose="020E0502030303020204" pitchFamily="34" charset="0"/>
              <a:ea typeface="Twentieth Century"/>
              <a:cs typeface="Twentieth Century"/>
              <a:sym typeface="Twentieth Century"/>
            </a:endParaRPr>
          </a:p>
          <a:p>
            <a:endParaRPr lang="en-US" sz="3200" b="1" i="0" u="none" strike="noStrike" cap="none" dirty="0">
              <a:solidFill>
                <a:schemeClr val="bg1"/>
              </a:solidFill>
              <a:latin typeface="Britannic Bold" panose="020B0903060703020204" pitchFamily="34" charset="0"/>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mt="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78940" y="0"/>
            <a:ext cx="11652422" cy="6186309"/>
          </a:xfrm>
          <a:prstGeom prst="rect">
            <a:avLst/>
          </a:prstGeom>
          <a:noFill/>
        </p:spPr>
        <p:txBody>
          <a:bodyPr wrap="square" rtlCol="0">
            <a:sp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EDA and Data Visualization</a:t>
            </a:r>
          </a:p>
          <a:p>
            <a:pPr algn="ctr"/>
            <a:endParaRPr lang="en-IN" sz="28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Distribution of Categorical Features: </a:t>
            </a:r>
            <a:r>
              <a:rPr lang="en-US" sz="2400" dirty="0">
                <a:latin typeface="Times New Roman" panose="02020603050405020304" pitchFamily="18" charset="0"/>
                <a:cs typeface="Times New Roman" panose="02020603050405020304" pitchFamily="18" charset="0"/>
              </a:rPr>
              <a:t>Visualized the frequency of categorical variables such as 'Airline,' 'Source,' and 'Destination' using count plots to identify the distribution of categories.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Outlier Detection and Analysis</a:t>
            </a:r>
            <a:r>
              <a:rPr lang="en-US" sz="2400" dirty="0">
                <a:latin typeface="Times New Roman" panose="02020603050405020304" pitchFamily="18" charset="0"/>
                <a:cs typeface="Times New Roman" panose="02020603050405020304" pitchFamily="18" charset="0"/>
              </a:rPr>
              <a:t>:  Z-Score Method: Detected outliers in the 'Price' column by calculating the Z-score, flagging any value with an absolute Z-score above 3.</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IQR Method: </a:t>
            </a:r>
            <a:r>
              <a:rPr lang="en-US" sz="2400" dirty="0">
                <a:latin typeface="Times New Roman" panose="02020603050405020304" pitchFamily="18" charset="0"/>
                <a:cs typeface="Times New Roman" panose="02020603050405020304" pitchFamily="18" charset="0"/>
              </a:rPr>
              <a:t>Calculated the Interquartile Range (IQR) to identify price outliers lying outside the range of Q1 - 1.5 * IQR to Q3 + 1.5 * IQR, ensuring robust detection of extreme values.</a:t>
            </a:r>
          </a:p>
          <a:p>
            <a:pPr algn="ctr"/>
            <a:r>
              <a:rPr lang="en-US" sz="2600" b="1" dirty="0">
                <a:latin typeface="Times New Roman" panose="02020603050405020304" pitchFamily="18" charset="0"/>
                <a:cs typeface="Times New Roman" panose="02020603050405020304" pitchFamily="18" charset="0"/>
              </a:rPr>
              <a:t>Insights Gained </a:t>
            </a:r>
          </a:p>
          <a:p>
            <a:r>
              <a:rPr lang="en-US" sz="2400" b="1" dirty="0">
                <a:latin typeface="Times New Roman" panose="02020603050405020304" pitchFamily="18" charset="0"/>
                <a:cs typeface="Times New Roman" panose="02020603050405020304" pitchFamily="18" charset="0"/>
              </a:rPr>
              <a:t>Outliers:</a:t>
            </a:r>
            <a:r>
              <a:rPr lang="en-US" sz="2400" dirty="0">
                <a:latin typeface="Times New Roman" panose="02020603050405020304" pitchFamily="18" charset="0"/>
                <a:cs typeface="Times New Roman" panose="02020603050405020304" pitchFamily="18" charset="0"/>
              </a:rPr>
              <a:t> Flagged and reviewed significant outliers that could influence model performance.</a:t>
            </a:r>
          </a:p>
          <a:p>
            <a:r>
              <a:rPr lang="en-US" sz="2400" b="1" dirty="0">
                <a:latin typeface="Times New Roman" panose="02020603050405020304" pitchFamily="18" charset="0"/>
                <a:cs typeface="Times New Roman" panose="02020603050405020304" pitchFamily="18" charset="0"/>
              </a:rPr>
              <a:t>Categorical Distributions: </a:t>
            </a:r>
            <a:r>
              <a:rPr lang="en-US" sz="2400" dirty="0">
                <a:latin typeface="Times New Roman" panose="02020603050405020304" pitchFamily="18" charset="0"/>
                <a:cs typeface="Times New Roman" panose="02020603050405020304" pitchFamily="18" charset="0"/>
              </a:rPr>
              <a:t>Observed dominant airlines, sources, and destinations, giving insight into which categories dominate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mt="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39578" y="104613"/>
            <a:ext cx="11652422" cy="6586418"/>
          </a:xfrm>
          <a:prstGeom prst="rect">
            <a:avLst/>
          </a:prstGeom>
          <a:noFill/>
        </p:spPr>
        <p:txBody>
          <a:bodyPr wrap="square" rtlCol="0">
            <a:sp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Feature Engineering</a:t>
            </a:r>
          </a:p>
          <a:p>
            <a:pPr algn="ct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Date-Time Feature Extraction: </a:t>
            </a:r>
            <a:r>
              <a:rPr lang="en-US" sz="2200" dirty="0">
                <a:latin typeface="Times New Roman" panose="02020603050405020304" pitchFamily="18" charset="0"/>
                <a:cs typeface="Times New Roman" panose="02020603050405020304" pitchFamily="18" charset="0"/>
              </a:rPr>
              <a:t>Converted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Date_of_Journey</a:t>
            </a:r>
            <a:r>
              <a:rPr lang="en-US" sz="2200" dirty="0">
                <a:latin typeface="Times New Roman" panose="02020603050405020304" pitchFamily="18" charset="0"/>
                <a:cs typeface="Times New Roman" panose="02020603050405020304" pitchFamily="18" charset="0"/>
              </a:rPr>
              <a:t>' into day, month, and year to capture temporal effects.</a:t>
            </a:r>
          </a:p>
          <a:p>
            <a:r>
              <a:rPr lang="en-US" sz="2200" dirty="0">
                <a:latin typeface="Times New Roman" panose="02020603050405020304" pitchFamily="18" charset="0"/>
                <a:cs typeface="Times New Roman" panose="02020603050405020304" pitchFamily="18" charset="0"/>
              </a:rPr>
              <a:t>Extracted hours and minutes from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Dep_Time</a:t>
            </a:r>
            <a:r>
              <a:rPr lang="en-US" sz="2000" b="1"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Arrival_Time</a:t>
            </a:r>
            <a:r>
              <a:rPr lang="en-US" sz="2200" dirty="0">
                <a:latin typeface="Times New Roman" panose="02020603050405020304" pitchFamily="18" charset="0"/>
                <a:cs typeface="Times New Roman" panose="02020603050405020304" pitchFamily="18" charset="0"/>
              </a:rPr>
              <a:t>' to factor in the impact of departure and arrival times on prices.</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Categorical Encoding: </a:t>
            </a:r>
            <a:r>
              <a:rPr lang="en-US" sz="2200" dirty="0">
                <a:latin typeface="Times New Roman" panose="02020603050405020304" pitchFamily="18" charset="0"/>
                <a:cs typeface="Times New Roman" panose="02020603050405020304" pitchFamily="18" charset="0"/>
              </a:rPr>
              <a:t>Replaced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Total_Stops</a:t>
            </a:r>
            <a:r>
              <a:rPr lang="en-US" sz="20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with numerical values (0 to 4 stops).</a:t>
            </a:r>
          </a:p>
          <a:p>
            <a:r>
              <a:rPr lang="en-US" sz="2200" dirty="0">
                <a:latin typeface="Times New Roman" panose="02020603050405020304" pitchFamily="18" charset="0"/>
                <a:cs typeface="Times New Roman" panose="02020603050405020304" pitchFamily="18" charset="0"/>
              </a:rPr>
              <a:t>One-hot encoded categorical features such as </a:t>
            </a:r>
            <a:r>
              <a:rPr lang="en-US" sz="2000" b="1" dirty="0">
                <a:latin typeface="Times New Roman" panose="02020603050405020304" pitchFamily="18" charset="0"/>
                <a:cs typeface="Times New Roman" panose="02020603050405020304" pitchFamily="18" charset="0"/>
              </a:rPr>
              <a:t>'Airline', 'Source', 'Destination', 'Route', and '</a:t>
            </a:r>
            <a:r>
              <a:rPr lang="en-US" sz="2000" b="1" dirty="0" err="1">
                <a:latin typeface="Times New Roman" panose="02020603050405020304" pitchFamily="18" charset="0"/>
                <a:cs typeface="Times New Roman" panose="02020603050405020304" pitchFamily="18" charset="0"/>
              </a:rPr>
              <a:t>Additional_Info</a:t>
            </a:r>
            <a:r>
              <a:rPr lang="en-US" sz="20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prepare for machine learning models.</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Log Transformation: </a:t>
            </a:r>
            <a:r>
              <a:rPr lang="en-US" sz="2200" dirty="0">
                <a:latin typeface="Times New Roman" panose="02020603050405020304" pitchFamily="18" charset="0"/>
                <a:cs typeface="Times New Roman" panose="02020603050405020304" pitchFamily="18" charset="0"/>
              </a:rPr>
              <a:t>Applied log transformation on </a:t>
            </a:r>
            <a:r>
              <a:rPr lang="en-US" sz="2000" b="1" dirty="0">
                <a:latin typeface="Times New Roman" panose="02020603050405020304" pitchFamily="18" charset="0"/>
                <a:cs typeface="Times New Roman" panose="02020603050405020304" pitchFamily="18" charset="0"/>
              </a:rPr>
              <a:t>'Price' </a:t>
            </a:r>
            <a:r>
              <a:rPr lang="en-US" sz="2200" dirty="0">
                <a:latin typeface="Times New Roman" panose="02020603050405020304" pitchFamily="18" charset="0"/>
                <a:cs typeface="Times New Roman" panose="02020603050405020304" pitchFamily="18" charset="0"/>
              </a:rPr>
              <a:t>to reduce skewness and stabilize variance for better model performance.</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Duration Conversion: </a:t>
            </a:r>
            <a:r>
              <a:rPr lang="en-US" sz="2200" dirty="0">
                <a:latin typeface="Times New Roman" panose="02020603050405020304" pitchFamily="18" charset="0"/>
                <a:cs typeface="Times New Roman" panose="02020603050405020304" pitchFamily="18" charset="0"/>
              </a:rPr>
              <a:t>Converted flight </a:t>
            </a:r>
            <a:r>
              <a:rPr lang="en-US" sz="2000" b="1" dirty="0">
                <a:latin typeface="Times New Roman" panose="02020603050405020304" pitchFamily="18" charset="0"/>
                <a:cs typeface="Times New Roman" panose="02020603050405020304" pitchFamily="18" charset="0"/>
              </a:rPr>
              <a:t>'Duration</a:t>
            </a:r>
            <a:r>
              <a:rPr lang="en-US" sz="2200" dirty="0">
                <a:latin typeface="Times New Roman" panose="02020603050405020304" pitchFamily="18" charset="0"/>
                <a:cs typeface="Times New Roman" panose="02020603050405020304" pitchFamily="18" charset="0"/>
              </a:rPr>
              <a:t>' from hours and minutes to total minutes for easier analysis and modeling.</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Set the Target feature: </a:t>
            </a:r>
            <a:r>
              <a:rPr lang="en-US" sz="2200" dirty="0">
                <a:latin typeface="Times New Roman" panose="02020603050405020304" pitchFamily="18" charset="0"/>
                <a:cs typeface="Times New Roman" panose="02020603050405020304" pitchFamily="18" charset="0"/>
              </a:rPr>
              <a:t>Split the data into features X and target variable Y (log-transformed </a:t>
            </a:r>
            <a:r>
              <a:rPr lang="en-US" sz="2200" b="1" dirty="0">
                <a:latin typeface="Times New Roman" panose="02020603050405020304" pitchFamily="18" charset="0"/>
                <a:cs typeface="Times New Roman" panose="02020603050405020304" pitchFamily="18" charset="0"/>
              </a:rPr>
              <a:t>'Price'</a:t>
            </a:r>
            <a:r>
              <a:rPr lang="en-US" sz="22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898EEC0A-669C-F11E-6825-D7B7BC501E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1559" y="166969"/>
            <a:ext cx="1585732" cy="7433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 y="0"/>
            <a:ext cx="11269980" cy="3046988"/>
          </a:xfrm>
          <a:prstGeom prst="rect">
            <a:avLst/>
          </a:prstGeom>
          <a:noFill/>
        </p:spPr>
        <p:txBody>
          <a:bodyPr wrap="square" rtlCol="0">
            <a:spAutoFit/>
          </a:bodyPr>
          <a:lstStyle/>
          <a:p>
            <a:pPr algn="ctr"/>
            <a:r>
              <a:rPr lang="en-IN" sz="2800" b="1" i="0" dirty="0">
                <a:solidFill>
                  <a:schemeClr val="accent1">
                    <a:lumMod val="75000"/>
                  </a:schemeClr>
                </a:solidFill>
                <a:effectLst/>
                <a:highlight>
                  <a:srgbClr val="FFFFFF"/>
                </a:highlight>
                <a:latin typeface="Times New Roman" panose="02020603050405020304" pitchFamily="18" charset="0"/>
                <a:cs typeface="Times New Roman" panose="02020603050405020304" pitchFamily="18" charset="0"/>
              </a:rPr>
              <a:t>Model Selection and Hyper parameter tuning</a:t>
            </a:r>
          </a:p>
          <a:p>
            <a:pPr marL="0" marR="0" lvl="0" indent="0" algn="ctr" rtl="0">
              <a:spcBef>
                <a:spcPts val="0"/>
              </a:spcBef>
              <a:spcAft>
                <a:spcPts val="0"/>
              </a:spcAft>
              <a:buNone/>
            </a:pPr>
            <a:endParaRPr lang="en-IN" sz="2000" dirty="0">
              <a:solidFill>
                <a:schemeClr val="dk1"/>
              </a:solidFill>
              <a:latin typeface="Times New Roman" panose="02020603050405020304" pitchFamily="18" charset="0"/>
              <a:ea typeface="Arial Black" panose="020B0A04020102020204"/>
              <a:cs typeface="Times New Roman" panose="02020603050405020304" pitchFamily="18" charset="0"/>
              <a:sym typeface="Gill Sans" panose="020B0502020104020203"/>
            </a:endParaRPr>
          </a:p>
          <a:p>
            <a:pPr marL="342900" marR="0" lvl="0" indent="-342900" rtl="0">
              <a:spcBef>
                <a:spcPts val="0"/>
              </a:spcBef>
              <a:spcAft>
                <a:spcPts val="0"/>
              </a:spcAft>
              <a:buFont typeface="Wingdings" panose="05000000000000000000" pitchFamily="2" charset="2"/>
              <a:buChar char="Ø"/>
            </a:pPr>
            <a:r>
              <a:rPr lang="en-US" sz="2000" b="1" dirty="0"/>
              <a:t>Random Forest</a:t>
            </a:r>
            <a:r>
              <a:rPr lang="en-US" sz="2000" dirty="0"/>
              <a:t> is the best choice for your air ticket price prediction model due to its strong performance metrics. It effectively balances accuracy and generalizability, making it a robust option for predicting ticket prices. If you need model interpretability or if overfitting is a concern, you might also consider </a:t>
            </a:r>
            <a:r>
              <a:rPr lang="en-US" sz="2000" b="1" dirty="0"/>
              <a:t>Decision Tree</a:t>
            </a:r>
            <a:r>
              <a:rPr lang="en-US" sz="2000" dirty="0"/>
              <a:t> or </a:t>
            </a:r>
            <a:r>
              <a:rPr lang="en-US" sz="2000" b="1" dirty="0"/>
              <a:t>Gradient Boosting</a:t>
            </a:r>
            <a:r>
              <a:rPr lang="en-US" sz="2000" dirty="0"/>
              <a:t>.</a:t>
            </a:r>
            <a:endParaRPr lang="en-IN" sz="2000" dirty="0">
              <a:solidFill>
                <a:schemeClr val="dk1"/>
              </a:solidFill>
              <a:latin typeface="Times New Roman" panose="02020603050405020304" pitchFamily="18" charset="0"/>
              <a:cs typeface="Times New Roman" panose="02020603050405020304" pitchFamily="18" charset="0"/>
              <a:sym typeface="Gill Sans" panose="020B0502020104020203"/>
            </a:endParaRPr>
          </a:p>
          <a:p>
            <a:pPr marL="0" marR="0" lvl="0" indent="0" rtl="0">
              <a:spcBef>
                <a:spcPts val="0"/>
              </a:spcBef>
              <a:spcAft>
                <a:spcPts val="0"/>
              </a:spcAft>
              <a:buNone/>
            </a:pPr>
            <a:endParaRPr lang="en-IN" sz="2000" b="0" i="0" u="none" strike="noStrike" cap="none" dirty="0">
              <a:solidFill>
                <a:schemeClr val="dk1"/>
              </a:solidFill>
              <a:latin typeface="Times New Roman" panose="02020603050405020304" pitchFamily="18" charset="0"/>
              <a:ea typeface="Arial Black" panose="020B0A04020102020204"/>
              <a:cs typeface="Times New Roman" panose="02020603050405020304" pitchFamily="18" charset="0"/>
              <a:sym typeface="Gill Sans" panose="020B0502020104020203"/>
            </a:endParaRPr>
          </a:p>
          <a:p>
            <a:pPr marL="0" marR="0" lvl="0" indent="0" rtl="0">
              <a:spcBef>
                <a:spcPts val="0"/>
              </a:spcBef>
              <a:spcAft>
                <a:spcPts val="0"/>
              </a:spcAft>
              <a:buNone/>
            </a:pPr>
            <a:endParaRPr lang="en-IN" sz="2000" b="0" i="0" u="none" strike="noStrike" cap="none" dirty="0">
              <a:solidFill>
                <a:schemeClr val="accent1"/>
              </a:solidFill>
              <a:latin typeface="Times New Roman" panose="02020603050405020304" pitchFamily="18" charset="0"/>
              <a:ea typeface="Arial Black" panose="020B0A04020102020204"/>
              <a:cs typeface="Times New Roman" panose="02020603050405020304" pitchFamily="18" charset="0"/>
              <a:sym typeface="Arial Black" panose="020B0A04020102020204"/>
            </a:endParaRPr>
          </a:p>
          <a:p>
            <a:pPr algn="ctr"/>
            <a:endParaRPr lang="en-IN" sz="2400" b="1" dirty="0">
              <a:highlight>
                <a:srgbClr val="FFFFFF"/>
              </a:highligh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972EE53-243B-196A-2F5F-8BE9C7F924BF}"/>
              </a:ext>
            </a:extLst>
          </p:cNvPr>
          <p:cNvPicPr>
            <a:picLocks noChangeAspect="1"/>
          </p:cNvPicPr>
          <p:nvPr/>
        </p:nvPicPr>
        <p:blipFill rotWithShape="1">
          <a:blip r:embed="rId2"/>
          <a:srcRect l="22405" t="32385" r="56515" b="9030"/>
          <a:stretch/>
        </p:blipFill>
        <p:spPr>
          <a:xfrm>
            <a:off x="2704617" y="2398618"/>
            <a:ext cx="2852562" cy="4459382"/>
          </a:xfrm>
          <a:prstGeom prst="rect">
            <a:avLst/>
          </a:prstGeom>
        </p:spPr>
      </p:pic>
      <p:pic>
        <p:nvPicPr>
          <p:cNvPr id="6" name="Picture 5">
            <a:extLst>
              <a:ext uri="{FF2B5EF4-FFF2-40B4-BE49-F238E27FC236}">
                <a16:creationId xmlns:a16="http://schemas.microsoft.com/office/drawing/2014/main" id="{E92D1BDF-769E-3D83-2EA4-AD64CD6DDC3F}"/>
              </a:ext>
            </a:extLst>
          </p:cNvPr>
          <p:cNvPicPr>
            <a:picLocks noChangeAspect="1"/>
          </p:cNvPicPr>
          <p:nvPr/>
        </p:nvPicPr>
        <p:blipFill rotWithShape="1">
          <a:blip r:embed="rId3"/>
          <a:srcRect l="21456" t="64304" r="56234" b="15781"/>
          <a:stretch/>
        </p:blipFill>
        <p:spPr>
          <a:xfrm>
            <a:off x="6767332" y="3962858"/>
            <a:ext cx="3941768" cy="1979271"/>
          </a:xfrm>
          <a:prstGeom prst="rect">
            <a:avLst/>
          </a:prstGeom>
        </p:spPr>
      </p:pic>
      <p:sp>
        <p:nvSpPr>
          <p:cNvPr id="11" name="TextBox 10">
            <a:extLst>
              <a:ext uri="{FF2B5EF4-FFF2-40B4-BE49-F238E27FC236}">
                <a16:creationId xmlns:a16="http://schemas.microsoft.com/office/drawing/2014/main" id="{532CCE33-F224-CA55-7FE0-3CAE368D6AA9}"/>
              </a:ext>
            </a:extLst>
          </p:cNvPr>
          <p:cNvSpPr txBox="1"/>
          <p:nvPr/>
        </p:nvSpPr>
        <p:spPr>
          <a:xfrm>
            <a:off x="7440911" y="3320257"/>
            <a:ext cx="2594610" cy="646331"/>
          </a:xfrm>
          <a:prstGeom prst="rect">
            <a:avLst/>
          </a:prstGeom>
          <a:noFill/>
        </p:spPr>
        <p:txBody>
          <a:bodyPr wrap="square" rtlCol="0">
            <a:spAutoFit/>
          </a:bodyPr>
          <a:lstStyle/>
          <a:p>
            <a:pPr algn="ctr"/>
            <a:r>
              <a:rPr lang="en-IN" b="1" dirty="0"/>
              <a:t>Hyper Parameter Tuning using Random forest</a:t>
            </a:r>
          </a:p>
        </p:txBody>
      </p:sp>
      <p:sp>
        <p:nvSpPr>
          <p:cNvPr id="12" name="TextBox 11">
            <a:extLst>
              <a:ext uri="{FF2B5EF4-FFF2-40B4-BE49-F238E27FC236}">
                <a16:creationId xmlns:a16="http://schemas.microsoft.com/office/drawing/2014/main" id="{A0649B45-518E-224D-028D-F06854FE4AD1}"/>
              </a:ext>
            </a:extLst>
          </p:cNvPr>
          <p:cNvSpPr txBox="1"/>
          <p:nvPr/>
        </p:nvSpPr>
        <p:spPr>
          <a:xfrm>
            <a:off x="-66049" y="3320257"/>
            <a:ext cx="1828800" cy="1015663"/>
          </a:xfrm>
          <a:prstGeom prst="rect">
            <a:avLst/>
          </a:prstGeom>
          <a:noFill/>
        </p:spPr>
        <p:txBody>
          <a:bodyPr wrap="square" rtlCol="0">
            <a:spAutoFit/>
          </a:bodyPr>
          <a:lstStyle/>
          <a:p>
            <a:pPr algn="ctr"/>
            <a:r>
              <a:rPr lang="en-IN" dirty="0"/>
              <a:t> </a:t>
            </a:r>
            <a:r>
              <a:rPr lang="en-IN" sz="2000" b="1" dirty="0">
                <a:latin typeface="Times New Roman" panose="02020603050405020304" pitchFamily="18" charset="0"/>
                <a:cs typeface="Times New Roman" panose="02020603050405020304" pitchFamily="18" charset="0"/>
              </a:rPr>
              <a:t>Multiple Algorithms Results</a:t>
            </a:r>
          </a:p>
        </p:txBody>
      </p:sp>
      <p:cxnSp>
        <p:nvCxnSpPr>
          <p:cNvPr id="14" name="Straight Arrow Connector 13">
            <a:extLst>
              <a:ext uri="{FF2B5EF4-FFF2-40B4-BE49-F238E27FC236}">
                <a16:creationId xmlns:a16="http://schemas.microsoft.com/office/drawing/2014/main" id="{215A5C16-BD71-4465-89DF-FFC6B73662D6}"/>
              </a:ext>
            </a:extLst>
          </p:cNvPr>
          <p:cNvCxnSpPr/>
          <p:nvPr/>
        </p:nvCxnSpPr>
        <p:spPr>
          <a:xfrm>
            <a:off x="1623060" y="3828088"/>
            <a:ext cx="971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 y="342900"/>
            <a:ext cx="1126998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935007" y="865537"/>
            <a:ext cx="4136792" cy="523220"/>
          </a:xfrm>
          <a:prstGeom prst="rect">
            <a:avLst/>
          </a:prstGeom>
          <a:noFill/>
        </p:spPr>
        <p:txBody>
          <a:bodyPr wrap="square" rtlCol="0">
            <a:spAutoFit/>
          </a:bodyPr>
          <a:lstStyle/>
          <a:p>
            <a:pPr algn="ctr"/>
            <a:r>
              <a:rPr lang="en-IN" sz="2800" b="1" dirty="0">
                <a:solidFill>
                  <a:schemeClr val="accent1">
                    <a:lumMod val="75000"/>
                  </a:schemeClr>
                </a:solidFill>
                <a:latin typeface="Times New Roman" panose="02020603050405020304" pitchFamily="18" charset="0"/>
                <a:cs typeface="Times New Roman" panose="02020603050405020304" pitchFamily="18" charset="0"/>
              </a:rPr>
              <a:t>Cross Validation </a:t>
            </a:r>
            <a:r>
              <a:rPr lang="en-IN" sz="2400" b="1" dirty="0">
                <a:solidFill>
                  <a:schemeClr val="accent1">
                    <a:lumMod val="75000"/>
                  </a:schemeClr>
                </a:solidFill>
                <a:latin typeface="Times New Roman" panose="02020603050405020304" pitchFamily="18" charset="0"/>
                <a:cs typeface="Times New Roman" panose="02020603050405020304" pitchFamily="18" charset="0"/>
              </a:rPr>
              <a:t>(Results</a:t>
            </a:r>
            <a:r>
              <a:rPr lang="en-IN" sz="2800" b="1" dirty="0">
                <a:solidFill>
                  <a:schemeClr val="accent1">
                    <a:lumMod val="75000"/>
                  </a:schemeClr>
                </a:solidFill>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AB47CDED-1BE5-4E39-8AAC-CE94B5713806}"/>
              </a:ext>
            </a:extLst>
          </p:cNvPr>
          <p:cNvPicPr>
            <a:picLocks noChangeAspect="1"/>
          </p:cNvPicPr>
          <p:nvPr/>
        </p:nvPicPr>
        <p:blipFill rotWithShape="1">
          <a:blip r:embed="rId2"/>
          <a:srcRect l="22404" t="51718" r="29747" b="26076"/>
          <a:stretch/>
        </p:blipFill>
        <p:spPr>
          <a:xfrm>
            <a:off x="1952713" y="1449729"/>
            <a:ext cx="7581724" cy="19792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1B976428-5966-8B29-1AB9-06B69FB5E8B1}"/>
              </a:ext>
            </a:extLst>
          </p:cNvPr>
          <p:cNvSpPr txBox="1"/>
          <p:nvPr/>
        </p:nvSpPr>
        <p:spPr>
          <a:xfrm>
            <a:off x="1531620" y="3897630"/>
            <a:ext cx="8423910" cy="230832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cross-validated RMSE scores are higher than the initial model's RMSE but lower than the tuned model’s RMSE.</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This suggests that the initial model might have been overfitting to the training data, while the cross-validation gives a more generalizable performance estimate.</a:t>
            </a:r>
            <a:endParaRPr lang="en-IN"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F55C6AA2-E0DC-B80A-22DE-443EAE37B4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081" t="15359" r="11801" b="14768"/>
          <a:stretch/>
        </p:blipFill>
        <p:spPr>
          <a:xfrm>
            <a:off x="10359342" y="5051792"/>
            <a:ext cx="1662490" cy="1526100"/>
          </a:xfrm>
          <a:prstGeom prst="rect">
            <a:avLst/>
          </a:prstGeom>
        </p:spPr>
      </p:pic>
      <p:pic>
        <p:nvPicPr>
          <p:cNvPr id="17" name="Picture 16">
            <a:extLst>
              <a:ext uri="{FF2B5EF4-FFF2-40B4-BE49-F238E27FC236}">
                <a16:creationId xmlns:a16="http://schemas.microsoft.com/office/drawing/2014/main" id="{4CCE7DD8-2DFC-DC34-7459-E975F16C091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8621" b="29300"/>
          <a:stretch/>
        </p:blipFill>
        <p:spPr>
          <a:xfrm>
            <a:off x="251460" y="408235"/>
            <a:ext cx="2144499" cy="6775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043" y="333137"/>
            <a:ext cx="11377914" cy="6278642"/>
          </a:xfrm>
          <a:prstGeom prst="rect">
            <a:avLst/>
          </a:prstGeom>
          <a:noFill/>
        </p:spPr>
        <p:txBody>
          <a:bodyPr wrap="square" rtlCol="0">
            <a:sp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Results and Conclusion</a:t>
            </a:r>
          </a:p>
          <a:p>
            <a:pPr algn="l"/>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Initial Model Performance</a:t>
            </a:r>
            <a:r>
              <a:rPr lang="en-US" sz="2400" dirty="0">
                <a:latin typeface="Times New Roman" panose="02020603050405020304" pitchFamily="18" charset="0"/>
                <a:cs typeface="Times New Roman" panose="02020603050405020304" pitchFamily="18" charset="0"/>
              </a:rPr>
              <a:t>: The very low RMSE and high R² of the initial model suggest excellent performance on the specific dataset used, but potential overfitting.</a:t>
            </a:r>
          </a:p>
          <a:p>
            <a:pPr marL="342900" indent="-342900" algn="l">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Tuned Model:</a:t>
            </a:r>
            <a:r>
              <a:rPr lang="en-US" sz="2400" dirty="0">
                <a:latin typeface="Times New Roman" panose="02020603050405020304" pitchFamily="18" charset="0"/>
                <a:cs typeface="Times New Roman" panose="02020603050405020304" pitchFamily="18" charset="0"/>
              </a:rPr>
              <a:t> The increase in RMSE and decrease in R² after tuning might indicate a move towards better generalization but could also reflect less optimal tuning parameters.</a:t>
            </a:r>
          </a:p>
          <a:p>
            <a:pPr algn="l"/>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Cross-Validation Results: </a:t>
            </a:r>
            <a:r>
              <a:rPr lang="en-US" sz="2400" dirty="0">
                <a:latin typeface="Times New Roman" panose="02020603050405020304" pitchFamily="18" charset="0"/>
                <a:cs typeface="Times New Roman" panose="02020603050405020304" pitchFamily="18" charset="0"/>
              </a:rPr>
              <a:t>These provide a more realistic estimate of model performance on unseen data. </a:t>
            </a:r>
            <a:r>
              <a:rPr lang="en-US" sz="2400" b="1" dirty="0">
                <a:latin typeface="Times New Roman" panose="02020603050405020304" pitchFamily="18" charset="0"/>
                <a:cs typeface="Times New Roman" panose="02020603050405020304" pitchFamily="18" charset="0"/>
              </a:rPr>
              <a:t>The mean RMSE of 0.015622 and R² of 0.999965 </a:t>
            </a:r>
            <a:r>
              <a:rPr lang="en-US" sz="2400" dirty="0">
                <a:latin typeface="Times New Roman" panose="02020603050405020304" pitchFamily="18" charset="0"/>
                <a:cs typeface="Times New Roman" panose="02020603050405020304" pitchFamily="18" charset="0"/>
              </a:rPr>
              <a:t>from cross-validation suggest that the model performs well in general, with a slight increase in RMSE compared to the initial model.</a:t>
            </a:r>
          </a:p>
          <a:p>
            <a:pPr algn="l"/>
            <a:endParaRPr lang="en-US" sz="2000" dirty="0">
              <a:solidFill>
                <a:srgbClr val="1F2328"/>
              </a:solidFill>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pPr algn="l"/>
            <a:endParaRPr lang="en-US" sz="2000" dirty="0">
              <a:solidFill>
                <a:srgbClr val="1F2328"/>
              </a:solidFill>
              <a:highlight>
                <a:srgbClr val="FFFFFF"/>
              </a:highlight>
              <a:latin typeface="Times New Roman" panose="02020603050405020304" pitchFamily="18" charset="0"/>
              <a:cs typeface="Times New Roman" panose="02020603050405020304" pitchFamily="18" charset="0"/>
            </a:endParaRPr>
          </a:p>
          <a:p>
            <a:pPr algn="l"/>
            <a:endParaRPr lang="en-US" sz="2800" b="0" i="0" dirty="0">
              <a:solidFill>
                <a:srgbClr val="1F2328"/>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7A1347A-7BBD-0A0C-3F31-A02FD2927406}"/>
              </a:ext>
            </a:extLst>
          </p:cNvPr>
          <p:cNvPicPr>
            <a:picLocks noChangeAspect="1"/>
          </p:cNvPicPr>
          <p:nvPr/>
        </p:nvPicPr>
        <p:blipFill rotWithShape="1">
          <a:blip r:embed="rId2">
            <a:extLst>
              <a:ext uri="{28A0092B-C50C-407E-A947-70E740481C1C}">
                <a14:useLocalDpi xmlns:a14="http://schemas.microsoft.com/office/drawing/2010/main" val="0"/>
              </a:ext>
            </a:extLst>
          </a:blip>
          <a:srcRect b="1140"/>
          <a:stretch/>
        </p:blipFill>
        <p:spPr>
          <a:xfrm>
            <a:off x="7834480" y="4768771"/>
            <a:ext cx="3450835" cy="20000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1276" y="333632"/>
            <a:ext cx="9978390" cy="523220"/>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3058" y="531341"/>
            <a:ext cx="11368217" cy="5570756"/>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Overall, the cross-validation results are reliable and give a more generalized view of the model's performance.</a:t>
            </a:r>
            <a:r>
              <a:rPr lang="en-US" sz="2400" dirty="0">
                <a:latin typeface="Times New Roman" panose="02020603050405020304" pitchFamily="18" charset="0"/>
                <a:cs typeface="Times New Roman" panose="02020603050405020304" pitchFamily="18" charset="0"/>
              </a:rPr>
              <a:t> The initial model might have been overfitting, and the tuned model's performance aligns more closely with the cross-validation results.</a:t>
            </a:r>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machine learning model successfully predicts </a:t>
            </a:r>
            <a:r>
              <a:rPr lang="en-US" sz="2400" b="1" dirty="0">
                <a:latin typeface="Times New Roman" panose="02020603050405020304" pitchFamily="18" charset="0"/>
                <a:cs typeface="Times New Roman" panose="02020603050405020304" pitchFamily="18" charset="0"/>
              </a:rPr>
              <a:t>air ticket prices </a:t>
            </a:r>
            <a:r>
              <a:rPr lang="en-US" sz="2400" dirty="0">
                <a:latin typeface="Times New Roman" panose="02020603050405020304" pitchFamily="18" charset="0"/>
                <a:cs typeface="Times New Roman" panose="02020603050405020304" pitchFamily="18" charset="0"/>
              </a:rPr>
              <a:t>with a significant degree of accuracy, providing </a:t>
            </a:r>
            <a:r>
              <a:rPr lang="en-US" sz="2400" b="1" dirty="0">
                <a:latin typeface="Times New Roman" panose="02020603050405020304" pitchFamily="18" charset="0"/>
                <a:cs typeface="Times New Roman" panose="02020603050405020304" pitchFamily="18" charset="0"/>
              </a:rPr>
              <a:t>valuable predictions for both airlines and passengers</a:t>
            </a:r>
            <a:r>
              <a:rPr lang="en-US" sz="2400" dirty="0">
                <a:latin typeface="Times New Roman" panose="02020603050405020304" pitchFamily="18" charset="0"/>
                <a:cs typeface="Times New Roman" panose="02020603050405020304" pitchFamily="18" charset="0"/>
              </a:rPr>
              <a:t>. Airlines can use the model to refine dynamic pricing strategies, better understanding when to adjust prices based on demand and external factors. Passengers, on the other hand, can leverage these predictions to book their flights at the most cost-effective times, </a:t>
            </a:r>
            <a:r>
              <a:rPr lang="en-US" sz="2400" b="1" dirty="0">
                <a:latin typeface="Times New Roman" panose="02020603050405020304" pitchFamily="18" charset="0"/>
                <a:cs typeface="Times New Roman" panose="02020603050405020304" pitchFamily="18" charset="0"/>
              </a:rPr>
              <a:t>benefiting from insights into when prices are likely to rise or fall</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predictive modeling has the potential to revolutionize decision-making in the aviation industry by </a:t>
            </a:r>
            <a:r>
              <a:rPr lang="en-US" sz="2400" b="1" dirty="0">
                <a:latin typeface="Times New Roman" panose="02020603050405020304" pitchFamily="18" charset="0"/>
                <a:cs typeface="Times New Roman" panose="02020603050405020304" pitchFamily="18" charset="0"/>
              </a:rPr>
              <a:t>providing a data-driven approach to ticket pricing</a:t>
            </a:r>
            <a:r>
              <a:rPr lang="en-US" sz="2400" dirty="0">
                <a:latin typeface="Times New Roman" panose="02020603050405020304" pitchFamily="18" charset="0"/>
                <a:cs typeface="Times New Roman" panose="02020603050405020304" pitchFamily="18" charset="0"/>
              </a:rPr>
              <a:t>, benefiting both stakeholders and passengers.</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961894-7BB4-2057-BD57-FB86353A0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825" y="4987925"/>
            <a:ext cx="2298117" cy="16841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26FE36-7C46-CC99-CE44-58895F815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24" y="-474562"/>
            <a:ext cx="8465820" cy="6858000"/>
          </a:xfrm>
          <a:prstGeom prst="rect">
            <a:avLst/>
          </a:prstGeom>
          <a:ln>
            <a:noFill/>
          </a:ln>
          <a:effectLst>
            <a:softEdge rad="112500"/>
          </a:effectLst>
        </p:spPr>
      </p:pic>
      <p:sp>
        <p:nvSpPr>
          <p:cNvPr id="6" name="Scroll: Horizontal 5">
            <a:extLst>
              <a:ext uri="{FF2B5EF4-FFF2-40B4-BE49-F238E27FC236}">
                <a16:creationId xmlns:a16="http://schemas.microsoft.com/office/drawing/2014/main" id="{407D88D6-FB0F-4B2E-1C67-F91AFD05B3EF}"/>
              </a:ext>
            </a:extLst>
          </p:cNvPr>
          <p:cNvSpPr/>
          <p:nvPr/>
        </p:nvSpPr>
        <p:spPr>
          <a:xfrm>
            <a:off x="7310570" y="4315042"/>
            <a:ext cx="4320540" cy="1280160"/>
          </a:xfrm>
          <a:prstGeom prst="horizontalScrol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4800" dirty="0">
                <a:latin typeface="Berlin Sans FB Demi" panose="020E0802020502020306" pitchFamily="34" charset="0"/>
              </a:rPr>
              <a:t>Thank You :)</a:t>
            </a:r>
          </a:p>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9286" y="292757"/>
            <a:ext cx="11250592" cy="6660285"/>
          </a:xfrm>
          <a:prstGeom prst="rect">
            <a:avLst/>
          </a:prstGeom>
          <a:blipFill>
            <a:blip r:embed="rId2">
              <a:alphaModFix amt="0"/>
            </a:blip>
            <a:stretch>
              <a:fillRect/>
            </a:stretch>
          </a:blipFill>
        </p:spPr>
        <p:txBody>
          <a:bodyPr wrap="square" rtlCol="0">
            <a:spAutoFit/>
          </a:bodyPr>
          <a:lstStyle/>
          <a:p>
            <a:pPr algn="ctr"/>
            <a:r>
              <a:rPr lang="en-IN" sz="3200" b="1" dirty="0">
                <a:solidFill>
                  <a:schemeClr val="accent1">
                    <a:lumMod val="75000"/>
                  </a:schemeClr>
                </a:solidFill>
                <a:latin typeface="Times New Roman" panose="02020603050405020304" pitchFamily="18" charset="0"/>
                <a:ea typeface="Arial Black" panose="020B0A04020102020204"/>
                <a:cs typeface="Times New Roman" panose="02020603050405020304" pitchFamily="18" charset="0"/>
                <a:sym typeface="Arial Black" panose="020B0A04020102020204"/>
              </a:rPr>
              <a:t>Introduction and Domain Overview</a:t>
            </a:r>
          </a:p>
          <a:p>
            <a:pPr algn="l"/>
            <a:endPar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635000" lvl="0" indent="-457200" algn="just" rtl="0">
              <a:lnSpc>
                <a:spcPct val="90000"/>
              </a:lnSpc>
              <a:spcBef>
                <a:spcPts val="0"/>
              </a:spcBef>
              <a:spcAft>
                <a:spcPts val="0"/>
              </a:spcAft>
              <a:buSzPct val="640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 the rapidly evolving </a:t>
            </a:r>
            <a:r>
              <a:rPr lang="en-US" sz="2600" b="1" dirty="0">
                <a:latin typeface="Times New Roman" panose="02020603050405020304" pitchFamily="18" charset="0"/>
                <a:cs typeface="Times New Roman" panose="02020603050405020304" pitchFamily="18" charset="0"/>
              </a:rPr>
              <a:t>Indian aviation sector</a:t>
            </a:r>
            <a:r>
              <a:rPr lang="en-US" sz="2600" dirty="0">
                <a:latin typeface="Times New Roman" panose="02020603050405020304" pitchFamily="18" charset="0"/>
                <a:cs typeface="Times New Roman" panose="02020603050405020304" pitchFamily="18" charset="0"/>
              </a:rPr>
              <a:t>, airfares are subject to frequent fluctuations, driven by a variety of influencing factors.</a:t>
            </a:r>
          </a:p>
          <a:p>
            <a:pPr marL="177800" lvl="0" algn="just" rtl="0">
              <a:lnSpc>
                <a:spcPct val="90000"/>
              </a:lnSpc>
              <a:spcBef>
                <a:spcPts val="0"/>
              </a:spcBef>
              <a:spcAft>
                <a:spcPts val="0"/>
              </a:spcAft>
              <a:buSzPct val="64000"/>
            </a:pPr>
            <a:r>
              <a:rPr lang="en-US" sz="2600" dirty="0">
                <a:latin typeface="Times New Roman" panose="02020603050405020304" pitchFamily="18" charset="0"/>
                <a:cs typeface="Times New Roman" panose="02020603050405020304" pitchFamily="18" charset="0"/>
              </a:rPr>
              <a:t> </a:t>
            </a:r>
          </a:p>
          <a:p>
            <a:pPr marL="635000" lvl="0" indent="-457200" algn="just" rtl="0">
              <a:lnSpc>
                <a:spcPct val="90000"/>
              </a:lnSpc>
              <a:spcBef>
                <a:spcPts val="0"/>
              </a:spcBef>
              <a:spcAft>
                <a:spcPts val="0"/>
              </a:spcAft>
              <a:buSzPct val="640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project focuses </a:t>
            </a:r>
            <a:r>
              <a:rPr lang="en-US" sz="2600" b="1" dirty="0">
                <a:latin typeface="Times New Roman" panose="02020603050405020304" pitchFamily="18" charset="0"/>
                <a:cs typeface="Times New Roman" panose="02020603050405020304" pitchFamily="18" charset="0"/>
              </a:rPr>
              <a:t>on building a machine learning-based solution </a:t>
            </a:r>
            <a:r>
              <a:rPr lang="en-US" sz="2600" dirty="0">
                <a:latin typeface="Times New Roman" panose="02020603050405020304" pitchFamily="18" charset="0"/>
                <a:cs typeface="Times New Roman" panose="02020603050405020304" pitchFamily="18" charset="0"/>
              </a:rPr>
              <a:t>capable of </a:t>
            </a:r>
            <a:r>
              <a:rPr lang="en-US" sz="2600" b="1" dirty="0">
                <a:latin typeface="Times New Roman" panose="02020603050405020304" pitchFamily="18" charset="0"/>
                <a:cs typeface="Times New Roman" panose="02020603050405020304" pitchFamily="18" charset="0"/>
              </a:rPr>
              <a:t>forecasting air ticket prices </a:t>
            </a:r>
            <a:r>
              <a:rPr lang="en-US" sz="2600" dirty="0">
                <a:latin typeface="Times New Roman" panose="02020603050405020304" pitchFamily="18" charset="0"/>
                <a:cs typeface="Times New Roman" panose="02020603050405020304" pitchFamily="18" charset="0"/>
              </a:rPr>
              <a:t>for domestic flights within India. </a:t>
            </a:r>
          </a:p>
          <a:p>
            <a:pPr marL="635000" lvl="0" indent="-457200" algn="just" rtl="0">
              <a:lnSpc>
                <a:spcPct val="90000"/>
              </a:lnSpc>
              <a:spcBef>
                <a:spcPts val="0"/>
              </a:spcBef>
              <a:spcAft>
                <a:spcPts val="0"/>
              </a:spcAft>
              <a:buSzPct val="64000"/>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635000" lvl="0" indent="-457200" algn="just" rtl="0">
              <a:lnSpc>
                <a:spcPct val="90000"/>
              </a:lnSpc>
              <a:spcBef>
                <a:spcPts val="0"/>
              </a:spcBef>
              <a:spcAft>
                <a:spcPts val="0"/>
              </a:spcAft>
              <a:buSzPct val="640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This model is designed to provide actionable insights for both airlines aiming to optimize revenue and </a:t>
            </a:r>
            <a:r>
              <a:rPr lang="en-US" sz="2600" b="1" dirty="0">
                <a:latin typeface="Times New Roman" panose="02020603050405020304" pitchFamily="18" charset="0"/>
                <a:cs typeface="Times New Roman" panose="02020603050405020304" pitchFamily="18" charset="0"/>
              </a:rPr>
              <a:t>passengers seeking cost-effective booking opportunities.</a:t>
            </a:r>
          </a:p>
          <a:p>
            <a:pPr marL="228600" lvl="0" indent="-50800" algn="just" rtl="0">
              <a:lnSpc>
                <a:spcPct val="90000"/>
              </a:lnSpc>
              <a:spcBef>
                <a:spcPts val="0"/>
              </a:spcBef>
              <a:spcAft>
                <a:spcPts val="0"/>
              </a:spcAft>
              <a:buSzPct val="64000"/>
              <a:buNone/>
            </a:pPr>
            <a:endParaRPr lang="en-US" sz="2600" dirty="0">
              <a:latin typeface="Times New Roman" panose="02020603050405020304" pitchFamily="18" charset="0"/>
              <a:cs typeface="Times New Roman" panose="02020603050405020304" pitchFamily="18" charset="0"/>
            </a:endParaRPr>
          </a:p>
          <a:p>
            <a:pPr marL="635000" lvl="0" indent="-457200" algn="just" rtl="0">
              <a:lnSpc>
                <a:spcPct val="90000"/>
              </a:lnSpc>
              <a:spcBef>
                <a:spcPts val="0"/>
              </a:spcBef>
              <a:spcAft>
                <a:spcPts val="0"/>
              </a:spcAft>
              <a:buSzPct val="640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Ticket prices fluctuate based on factors such as </a:t>
            </a:r>
            <a:r>
              <a:rPr lang="en-US" sz="2600" b="1" dirty="0">
                <a:latin typeface="Times New Roman" panose="02020603050405020304" pitchFamily="18" charset="0"/>
                <a:cs typeface="Times New Roman" panose="02020603050405020304" pitchFamily="18" charset="0"/>
              </a:rPr>
              <a:t>booking time, demand, airline reputation, fuel costs, and holidays.</a:t>
            </a:r>
            <a:r>
              <a:rPr lang="en-US" sz="2600" dirty="0">
                <a:latin typeface="Times New Roman" panose="02020603050405020304" pitchFamily="18" charset="0"/>
                <a:cs typeface="Times New Roman" panose="02020603050405020304" pitchFamily="18" charset="0"/>
              </a:rPr>
              <a:t> Accurate price prediction is essential for airlines to maximize revenue and for passengers to find affordable fares.</a:t>
            </a:r>
          </a:p>
          <a:p>
            <a:pPr marL="228600" lvl="0" indent="-50800" algn="just" rtl="0">
              <a:lnSpc>
                <a:spcPct val="90000"/>
              </a:lnSpc>
              <a:spcBef>
                <a:spcPts val="0"/>
              </a:spcBef>
              <a:spcAft>
                <a:spcPts val="0"/>
              </a:spcAft>
              <a:buSzPct val="64000"/>
              <a:buNone/>
            </a:pPr>
            <a:endParaRPr lang="en-US" sz="2400" dirty="0">
              <a:latin typeface="Times New Roman" panose="02020603050405020304" pitchFamily="18" charset="0"/>
              <a:cs typeface="Times New Roman" panose="02020603050405020304" pitchFamily="18" charset="0"/>
            </a:endParaRPr>
          </a:p>
          <a:p>
            <a:pPr marL="228600" lvl="0" indent="-50800" rtl="0">
              <a:lnSpc>
                <a:spcPct val="90000"/>
              </a:lnSpc>
              <a:spcBef>
                <a:spcPts val="0"/>
              </a:spcBef>
              <a:spcAft>
                <a:spcPts val="0"/>
              </a:spcAft>
              <a:buSzPct val="64000"/>
              <a:buNone/>
            </a:pPr>
            <a:r>
              <a:rPr lang="en-US" sz="24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0581766A-F103-510D-BC27-3684584D37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7117" y="5484373"/>
            <a:ext cx="1920240" cy="1268415"/>
          </a:xfrm>
          <a:prstGeom prst="rect">
            <a:avLst/>
          </a:prstGeom>
        </p:spPr>
      </p:pic>
      <p:pic>
        <p:nvPicPr>
          <p:cNvPr id="5" name="Picture 4">
            <a:extLst>
              <a:ext uri="{FF2B5EF4-FFF2-40B4-BE49-F238E27FC236}">
                <a16:creationId xmlns:a16="http://schemas.microsoft.com/office/drawing/2014/main" id="{B1AB3569-7309-6914-4F67-FC11921DA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90" y="132912"/>
            <a:ext cx="2364563" cy="11083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241" y="113218"/>
            <a:ext cx="11655705" cy="6186309"/>
          </a:xfrm>
          <a:prstGeom prst="rect">
            <a:avLst/>
          </a:prstGeom>
          <a:noFill/>
        </p:spPr>
        <p:txBody>
          <a:bodyPr wrap="square" rtlCol="0">
            <a:sp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Problem Statement and Overview (</a:t>
            </a:r>
            <a:r>
              <a:rPr lang="en-US" b="1" dirty="0">
                <a:solidFill>
                  <a:schemeClr val="accent1">
                    <a:lumMod val="75000"/>
                  </a:schemeClr>
                </a:solidFill>
                <a:latin typeface="Stencil" panose="040409050D0802020404" pitchFamily="82" charset="0"/>
                <a:cs typeface="Times New Roman" panose="02020603050405020304" pitchFamily="18" charset="0"/>
              </a:rPr>
              <a:t>Observation</a:t>
            </a:r>
            <a:r>
              <a:rPr lang="en-US" sz="2800" b="1" dirty="0">
                <a:solidFill>
                  <a:schemeClr val="accent1">
                    <a:lumMod val="75000"/>
                  </a:schemeClr>
                </a:solidFill>
                <a:latin typeface="Times New Roman" panose="02020603050405020304" pitchFamily="18" charset="0"/>
                <a:cs typeface="Times New Roman" panose="02020603050405020304" pitchFamily="18" charset="0"/>
              </a:rPr>
              <a:t>)</a:t>
            </a:r>
          </a:p>
          <a:p>
            <a:pPr algn="ctr"/>
            <a:endParaRPr lang="en-US" sz="28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challenge is to accurately </a:t>
            </a:r>
            <a:r>
              <a:rPr lang="en-US" sz="2400" b="1" dirty="0">
                <a:latin typeface="Times New Roman" panose="02020603050405020304" pitchFamily="18" charset="0"/>
                <a:cs typeface="Times New Roman" panose="02020603050405020304" pitchFamily="18" charset="0"/>
              </a:rPr>
              <a:t>predict air ticket prices </a:t>
            </a:r>
            <a:r>
              <a:rPr lang="en-US" sz="2400" dirty="0">
                <a:latin typeface="Times New Roman" panose="02020603050405020304" pitchFamily="18" charset="0"/>
                <a:cs typeface="Times New Roman" panose="02020603050405020304" pitchFamily="18" charset="0"/>
              </a:rPr>
              <a:t>for domestic flights within India.</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goal </a:t>
            </a:r>
            <a:r>
              <a:rPr lang="en-US" sz="2400" b="1" dirty="0">
                <a:latin typeface="Times New Roman" panose="02020603050405020304" pitchFamily="18" charset="0"/>
                <a:cs typeface="Times New Roman" panose="02020603050405020304" pitchFamily="18" charset="0"/>
              </a:rPr>
              <a:t>is to create a machine learning model that identifies and analyzes the multitude of factors influencing ticket pricing</a:t>
            </a:r>
            <a:r>
              <a:rPr lang="en-US" sz="2400" dirty="0">
                <a:latin typeface="Times New Roman" panose="02020603050405020304" pitchFamily="18" charset="0"/>
                <a:cs typeface="Times New Roman" panose="02020603050405020304" pitchFamily="18" charset="0"/>
              </a:rPr>
              <a:t>, providing actionable insights for both airlines (To optimize dynamic pricing strategies) and passengers (To determine the best time to book tickets).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Project Aim: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Building a machine learning model to predict air ticket prices.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Airline Challenges   :</a:t>
            </a:r>
            <a:r>
              <a:rPr lang="en-US" sz="2400" dirty="0">
                <a:latin typeface="Times New Roman" panose="02020603050405020304" pitchFamily="18" charset="0"/>
                <a:cs typeface="Times New Roman" panose="02020603050405020304" pitchFamily="18" charset="0"/>
              </a:rPr>
              <a:t> Maximizing revenue while staying competitive in a volatile market.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Passenger Dilemma :</a:t>
            </a:r>
            <a:r>
              <a:rPr lang="en-US" sz="2400" dirty="0">
                <a:latin typeface="Times New Roman" panose="02020603050405020304" pitchFamily="18" charset="0"/>
                <a:cs typeface="Times New Roman" panose="02020603050405020304" pitchFamily="18" charset="0"/>
              </a:rPr>
              <a:t> Navigating the complex and ever-changing airfare landscape to find affordable flights.</a:t>
            </a:r>
          </a:p>
          <a:p>
            <a:pPr algn="ct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3CD11B-024D-5EE5-2F22-E966305B9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249" y="5524249"/>
            <a:ext cx="1220533" cy="122053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9E334A5F-A496-7D98-B98A-ECFA8DA48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8256" y="5782362"/>
            <a:ext cx="2206569" cy="10343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 y="342900"/>
            <a:ext cx="1126998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50324" y="804565"/>
            <a:ext cx="10083114" cy="5292731"/>
          </a:xfrm>
          <a:prstGeom prst="rect">
            <a:avLst/>
          </a:prstGeom>
          <a:noFill/>
        </p:spPr>
        <p:txBody>
          <a:bodyPr wrap="square" rtlCol="0">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                                   Dataset Structure</a:t>
            </a:r>
            <a:br>
              <a:rPr lang="en-US" sz="24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FF0000"/>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dataset used for air ticket price prediction consists of </a:t>
            </a:r>
            <a:r>
              <a:rPr lang="en-US" sz="2400" b="1" dirty="0">
                <a:latin typeface="Times New Roman" panose="02020603050405020304" pitchFamily="18" charset="0"/>
                <a:cs typeface="Times New Roman" panose="02020603050405020304" pitchFamily="18" charset="0"/>
              </a:rPr>
              <a:t>11 features and 10,684 records</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These features include details about the airline, journey date, departure and destination cities, flight route, departure and arrival times, flight duration, number of stops, additional travel information, and the ticket price for each flight.</a:t>
            </a:r>
          </a:p>
          <a:p>
            <a:endParaRPr lang="en-US" sz="2400" dirty="0">
              <a:latin typeface="Times New Roman" panose="02020603050405020304" pitchFamily="18" charset="0"/>
              <a:cs typeface="Times New Roman" panose="02020603050405020304" pitchFamily="18" charset="0"/>
            </a:endParaRPr>
          </a:p>
          <a:p>
            <a:pPr lvl="0" algn="l" rtl="0">
              <a:lnSpc>
                <a:spcPct val="120000"/>
              </a:lnSpc>
              <a:spcBef>
                <a:spcPts val="0"/>
              </a:spcBef>
              <a:spcAft>
                <a:spcPts val="0"/>
              </a:spcAft>
              <a:buSzPts val="2000"/>
            </a:pPr>
            <a:r>
              <a:rPr lang="en-IN" sz="2400" dirty="0">
                <a:latin typeface="Times New Roman" panose="02020603050405020304" pitchFamily="18" charset="0"/>
                <a:ea typeface="Arial Black" panose="020B0A04020102020204"/>
                <a:cs typeface="Times New Roman" panose="02020603050405020304" pitchFamily="18" charset="0"/>
                <a:sym typeface="Arial Black" panose="020B0A04020102020204"/>
              </a:rPr>
              <a:t>Number of Columns - </a:t>
            </a:r>
            <a:r>
              <a:rPr lang="en-IN" sz="2400" b="1" dirty="0">
                <a:latin typeface="Times New Roman" panose="02020603050405020304" pitchFamily="18" charset="0"/>
                <a:ea typeface="Arial Black" panose="020B0A04020102020204"/>
                <a:cs typeface="Times New Roman" panose="02020603050405020304" pitchFamily="18" charset="0"/>
                <a:sym typeface="Arial Black" panose="020B0A04020102020204"/>
              </a:rPr>
              <a:t>11</a:t>
            </a:r>
            <a:r>
              <a:rPr lang="en-IN" sz="2400" dirty="0">
                <a:latin typeface="Times New Roman" panose="02020603050405020304" pitchFamily="18" charset="0"/>
                <a:ea typeface="Arial Black" panose="020B0A04020102020204"/>
                <a:cs typeface="Times New Roman" panose="02020603050405020304" pitchFamily="18" charset="0"/>
                <a:sym typeface="Arial Black" panose="020B0A04020102020204"/>
              </a:rPr>
              <a:t> </a:t>
            </a:r>
          </a:p>
          <a:p>
            <a:pPr lvl="0" algn="l" rtl="0">
              <a:lnSpc>
                <a:spcPct val="120000"/>
              </a:lnSpc>
              <a:spcBef>
                <a:spcPts val="1000"/>
              </a:spcBef>
              <a:spcAft>
                <a:spcPts val="0"/>
              </a:spcAft>
              <a:buSzPts val="2000"/>
            </a:pPr>
            <a:r>
              <a:rPr lang="en-IN" sz="2400" dirty="0">
                <a:latin typeface="Times New Roman" panose="02020603050405020304" pitchFamily="18" charset="0"/>
                <a:ea typeface="Arial Black" panose="020B0A04020102020204"/>
                <a:cs typeface="Times New Roman" panose="02020603050405020304" pitchFamily="18" charset="0"/>
                <a:sym typeface="Arial Black" panose="020B0A04020102020204"/>
              </a:rPr>
              <a:t>Number of Rows      - </a:t>
            </a:r>
            <a:r>
              <a:rPr lang="en-IN" sz="2400" b="1" dirty="0">
                <a:latin typeface="Times New Roman" panose="02020603050405020304" pitchFamily="18" charset="0"/>
                <a:ea typeface="Arial Black" panose="020B0A04020102020204"/>
                <a:cs typeface="Times New Roman" panose="02020603050405020304" pitchFamily="18" charset="0"/>
                <a:sym typeface="Arial Black" panose="020B0A04020102020204"/>
              </a:rPr>
              <a:t>10684 </a:t>
            </a:r>
          </a:p>
          <a:p>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77E7E94-E044-B6D9-A750-3A80CF9E5E72}"/>
              </a:ext>
            </a:extLst>
          </p:cNvPr>
          <p:cNvPicPr>
            <a:picLocks noChangeAspect="1"/>
          </p:cNvPicPr>
          <p:nvPr/>
        </p:nvPicPr>
        <p:blipFill>
          <a:blip r:embed="rId2" cstate="print">
            <a:alphaModFix/>
            <a:extLst>
              <a:ext uri="{BEBA8EAE-BF5A-486C-A8C5-ECC9F3942E4B}">
                <a14:imgProps xmlns:a14="http://schemas.microsoft.com/office/drawing/2010/main">
                  <a14:imgLayer r:embed="rId3">
                    <a14:imgEffect>
                      <a14:colorTemperature colorTemp="5918"/>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608424" y="4485672"/>
            <a:ext cx="4058856" cy="2029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3AD0FCC-6BE4-6F6A-54B8-7E5534F68F79}"/>
              </a:ext>
            </a:extLst>
          </p:cNvPr>
          <p:cNvPicPr>
            <a:picLocks noChangeAspect="1"/>
          </p:cNvPicPr>
          <p:nvPr/>
        </p:nvPicPr>
        <p:blipFill rotWithShape="1">
          <a:blip r:embed="rId4">
            <a:extLst>
              <a:ext uri="{28A0092B-C50C-407E-A947-70E740481C1C}">
                <a14:useLocalDpi xmlns:a14="http://schemas.microsoft.com/office/drawing/2010/main" val="0"/>
              </a:ext>
            </a:extLst>
          </a:blip>
          <a:srcRect t="18003" b="17092"/>
          <a:stretch/>
        </p:blipFill>
        <p:spPr>
          <a:xfrm>
            <a:off x="10090264" y="204112"/>
            <a:ext cx="1700703" cy="11038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TextBox 3"/>
          <p:cNvSpPr txBox="1"/>
          <p:nvPr/>
        </p:nvSpPr>
        <p:spPr>
          <a:xfrm>
            <a:off x="601449" y="94833"/>
            <a:ext cx="10737111" cy="6801862"/>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Insights Gained:</a:t>
            </a: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algn="ctr"/>
            <a:r>
              <a:rPr lang="en-US" sz="2600" b="1" dirty="0">
                <a:latin typeface="Times New Roman" panose="02020603050405020304" pitchFamily="18" charset="0"/>
                <a:cs typeface="Times New Roman" panose="02020603050405020304" pitchFamily="18" charset="0"/>
              </a:rPr>
              <a:t>In this analysis and model building, key insights: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Booking Timing   :</a:t>
            </a:r>
            <a:r>
              <a:rPr lang="en-US" sz="2400" dirty="0">
                <a:latin typeface="Times New Roman" panose="02020603050405020304" pitchFamily="18" charset="0"/>
                <a:cs typeface="Times New Roman" panose="02020603050405020304" pitchFamily="18" charset="0"/>
              </a:rPr>
              <a:t> Early bookings are generally cheaper, with prices increasing as the departure date approaches, especially during peak seasons or holidays.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Airline Reputation :</a:t>
            </a:r>
            <a:r>
              <a:rPr lang="en-US" sz="2400" dirty="0">
                <a:latin typeface="Times New Roman" panose="02020603050405020304" pitchFamily="18" charset="0"/>
                <a:cs typeface="Times New Roman" panose="02020603050405020304" pitchFamily="18" charset="0"/>
              </a:rPr>
              <a:t> Airlines with higher reputation scores tend to have more stable pricing, with fewer fluctuations compared to budget airlines.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Demand and Seasonality :</a:t>
            </a:r>
            <a:r>
              <a:rPr lang="en-US" sz="2400" dirty="0">
                <a:latin typeface="Times New Roman" panose="02020603050405020304" pitchFamily="18" charset="0"/>
                <a:cs typeface="Times New Roman" panose="02020603050405020304" pitchFamily="18" charset="0"/>
              </a:rPr>
              <a:t> Prices spike during high-demand periods such as holidays, festivals, and school vacations, with these factors showing a strong correlation to price increases.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Price Sensitivity    :</a:t>
            </a:r>
            <a:r>
              <a:rPr lang="en-US" sz="2400" dirty="0">
                <a:latin typeface="Times New Roman" panose="02020603050405020304" pitchFamily="18" charset="0"/>
                <a:cs typeface="Times New Roman" panose="02020603050405020304" pitchFamily="18" charset="0"/>
              </a:rPr>
              <a:t> External factors like fuel prices and economic indicators were found to have moderate impacts on ticket prices, especially for longer-distance flights.</a:t>
            </a:r>
          </a:p>
          <a:p>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D1354FE-4E7F-6D46-9FA2-F8E1A32824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275" t="14852" r="18551" b="24219"/>
          <a:stretch/>
        </p:blipFill>
        <p:spPr>
          <a:xfrm>
            <a:off x="9919505" y="164280"/>
            <a:ext cx="1991154" cy="1574157"/>
          </a:xfrm>
          <a:prstGeom prst="rect">
            <a:avLst/>
          </a:prstGeom>
        </p:spPr>
      </p:pic>
      <p:pic>
        <p:nvPicPr>
          <p:cNvPr id="7" name="Picture 6">
            <a:extLst>
              <a:ext uri="{FF2B5EF4-FFF2-40B4-BE49-F238E27FC236}">
                <a16:creationId xmlns:a16="http://schemas.microsoft.com/office/drawing/2014/main" id="{6CDD0571-8FBC-2829-E174-CE26FE80C8D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676" t="16709" r="20070" b="17975"/>
          <a:stretch/>
        </p:blipFill>
        <p:spPr>
          <a:xfrm>
            <a:off x="397088" y="94833"/>
            <a:ext cx="1234942" cy="13387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0309" y="354330"/>
            <a:ext cx="11493661" cy="3847207"/>
          </a:xfrm>
          <a:prstGeom prst="rect">
            <a:avLst/>
          </a:prstGeom>
          <a:noFill/>
        </p:spPr>
        <p:txBody>
          <a:bodyPr wrap="square" rtlCol="0">
            <a:sp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Data Exploration</a:t>
            </a:r>
          </a:p>
          <a:p>
            <a:pPr algn="ctr"/>
            <a:r>
              <a:rPr lang="en-US" sz="2400" b="1" dirty="0">
                <a:latin typeface="Times New Roman" panose="02020603050405020304" pitchFamily="18" charset="0"/>
                <a:cs typeface="Times New Roman" panose="02020603050405020304" pitchFamily="18" charset="0"/>
              </a:rPr>
              <a:t>Data Import and Conversion</a:t>
            </a:r>
          </a:p>
          <a:p>
            <a:pPr marL="457200" indent="-457200">
              <a:buAutoNum type="arabicPeriod"/>
            </a:pPr>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Dataset:</a:t>
            </a:r>
            <a:r>
              <a:rPr lang="en-US" sz="2400" dirty="0">
                <a:latin typeface="Times New Roman" panose="02020603050405020304" pitchFamily="18" charset="0"/>
                <a:cs typeface="Times New Roman" panose="02020603050405020304" pitchFamily="18" charset="0"/>
              </a:rPr>
              <a:t> Loaded data from an Excel file </a:t>
            </a:r>
            <a:r>
              <a:rPr lang="en-US" sz="2400" b="1" dirty="0">
                <a:latin typeface="Times New Roman" panose="02020603050405020304" pitchFamily="18" charset="0"/>
                <a:cs typeface="Times New Roman" panose="02020603050405020304" pitchFamily="18" charset="0"/>
              </a:rPr>
              <a:t>(Data.xlsx).</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Format Conversion</a:t>
            </a:r>
            <a:r>
              <a:rPr lang="en-US" sz="2400" dirty="0">
                <a:latin typeface="Times New Roman" panose="02020603050405020304" pitchFamily="18" charset="0"/>
                <a:cs typeface="Times New Roman" panose="02020603050405020304" pitchFamily="18" charset="0"/>
              </a:rPr>
              <a:t>: Converted the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 to </a:t>
            </a:r>
            <a:r>
              <a:rPr lang="en-US" sz="2400" b="1" dirty="0">
                <a:latin typeface="Times New Roman" panose="02020603050405020304" pitchFamily="18" charset="0"/>
                <a:cs typeface="Times New Roman" panose="02020603050405020304" pitchFamily="18" charset="0"/>
              </a:rPr>
              <a:t>CSV format </a:t>
            </a:r>
            <a:r>
              <a:rPr lang="en-US" sz="2400" dirty="0">
                <a:latin typeface="Times New Roman" panose="02020603050405020304" pitchFamily="18" charset="0"/>
                <a:cs typeface="Times New Roman" panose="02020603050405020304" pitchFamily="18" charset="0"/>
              </a:rPr>
              <a:t>(Data.csv) for broader compatibility and analysis.</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Unique Values Count</a:t>
            </a:r>
            <a:r>
              <a:rPr lang="en-US" sz="2400" dirty="0">
                <a:latin typeface="Times New Roman" panose="02020603050405020304" pitchFamily="18" charset="0"/>
                <a:cs typeface="Times New Roman" panose="02020603050405020304" pitchFamily="18" charset="0"/>
              </a:rPr>
              <a:t>:  Displayed the number of unique values for each column.</a:t>
            </a:r>
          </a:p>
          <a:p>
            <a:r>
              <a:rPr lang="en-US" sz="2400" dirty="0">
                <a:latin typeface="Times New Roman" panose="02020603050405020304" pitchFamily="18" charset="0"/>
                <a:cs typeface="Times New Roman" panose="02020603050405020304" pitchFamily="18" charset="0"/>
              </a:rPr>
              <a:t>         Example output: "Column called </a:t>
            </a:r>
            <a:r>
              <a:rPr lang="en-US" sz="2400" b="1" dirty="0" err="1">
                <a:latin typeface="Times New Roman" panose="02020603050405020304" pitchFamily="18" charset="0"/>
                <a:cs typeface="Times New Roman" panose="02020603050405020304" pitchFamily="18" charset="0"/>
              </a:rPr>
              <a:t>ColumnName</a:t>
            </a:r>
            <a:r>
              <a:rPr lang="en-US" sz="2400" dirty="0">
                <a:latin typeface="Times New Roman" panose="02020603050405020304" pitchFamily="18" charset="0"/>
                <a:cs typeface="Times New Roman" panose="02020603050405020304" pitchFamily="18" charset="0"/>
              </a:rPr>
              <a:t> has Number unique values." </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11EE799-ECBB-EE00-EC01-7C99302EB916}"/>
              </a:ext>
            </a:extLst>
          </p:cNvPr>
          <p:cNvPicPr>
            <a:picLocks noChangeAspect="1"/>
          </p:cNvPicPr>
          <p:nvPr/>
        </p:nvPicPr>
        <p:blipFill rotWithShape="1">
          <a:blip r:embed="rId2"/>
          <a:srcRect l="7120" t="55359" r="67532" b="27964"/>
          <a:stretch/>
        </p:blipFill>
        <p:spPr>
          <a:xfrm>
            <a:off x="3404881" y="4436006"/>
            <a:ext cx="5587099" cy="2067664"/>
          </a:xfrm>
          <a:prstGeom prst="rect">
            <a:avLst/>
          </a:prstGeom>
        </p:spPr>
      </p:pic>
      <p:pic>
        <p:nvPicPr>
          <p:cNvPr id="12" name="Picture 11">
            <a:extLst>
              <a:ext uri="{FF2B5EF4-FFF2-40B4-BE49-F238E27FC236}">
                <a16:creationId xmlns:a16="http://schemas.microsoft.com/office/drawing/2014/main" id="{3A15E4C0-F482-715D-6E6B-B416BF0EF1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233" b="26973"/>
          <a:stretch/>
        </p:blipFill>
        <p:spPr>
          <a:xfrm>
            <a:off x="465720" y="354330"/>
            <a:ext cx="2497399" cy="839907"/>
          </a:xfrm>
          <a:prstGeom prst="rect">
            <a:avLst/>
          </a:prstGeom>
        </p:spPr>
      </p:pic>
      <p:pic>
        <p:nvPicPr>
          <p:cNvPr id="14" name="Picture 13">
            <a:extLst>
              <a:ext uri="{FF2B5EF4-FFF2-40B4-BE49-F238E27FC236}">
                <a16:creationId xmlns:a16="http://schemas.microsoft.com/office/drawing/2014/main" id="{B0F9BC62-8ECF-4621-500C-AC48E95AFA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601" t="14852" r="12813" b="12912"/>
          <a:stretch/>
        </p:blipFill>
        <p:spPr>
          <a:xfrm>
            <a:off x="9676435" y="4668802"/>
            <a:ext cx="2002421" cy="1965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39345" y="120203"/>
            <a:ext cx="8773298" cy="461665"/>
          </a:xfrm>
          <a:prstGeom prst="rect">
            <a:avLst/>
          </a:prstGeom>
          <a:noFill/>
        </p:spPr>
        <p:txBody>
          <a:bodyPr wrap="square" rtlCol="0">
            <a:spAutoFit/>
          </a:bodyPr>
          <a:lstStyle/>
          <a:p>
            <a:pPr algn="ctr"/>
            <a:r>
              <a:rPr lang="en-IN" sz="2400" b="1" dirty="0">
                <a:solidFill>
                  <a:schemeClr val="accent1">
                    <a:lumMod val="75000"/>
                  </a:schemeClr>
                </a:solidFill>
                <a:latin typeface="Times New Roman" panose="02020603050405020304" pitchFamily="18" charset="0"/>
                <a:cs typeface="Times New Roman" panose="02020603050405020304" pitchFamily="18" charset="0"/>
              </a:rPr>
              <a:t>Data Visualization &amp; Correlation analysis</a:t>
            </a:r>
          </a:p>
        </p:txBody>
      </p:sp>
      <p:pic>
        <p:nvPicPr>
          <p:cNvPr id="3" name="Picture 2">
            <a:extLst>
              <a:ext uri="{FF2B5EF4-FFF2-40B4-BE49-F238E27FC236}">
                <a16:creationId xmlns:a16="http://schemas.microsoft.com/office/drawing/2014/main" id="{40C34B3A-8AB3-E77D-119A-F859A170712A}"/>
              </a:ext>
            </a:extLst>
          </p:cNvPr>
          <p:cNvPicPr>
            <a:picLocks noChangeAspect="1"/>
          </p:cNvPicPr>
          <p:nvPr/>
        </p:nvPicPr>
        <p:blipFill rotWithShape="1">
          <a:blip r:embed="rId2"/>
          <a:srcRect l="2665" t="21053" r="59737" b="43604"/>
          <a:stretch/>
        </p:blipFill>
        <p:spPr>
          <a:xfrm>
            <a:off x="461327" y="521711"/>
            <a:ext cx="5378643" cy="2843942"/>
          </a:xfrm>
          <a:prstGeom prst="rect">
            <a:avLst/>
          </a:prstGeom>
        </p:spPr>
      </p:pic>
      <p:pic>
        <p:nvPicPr>
          <p:cNvPr id="18" name="Picture 17">
            <a:extLst>
              <a:ext uri="{FF2B5EF4-FFF2-40B4-BE49-F238E27FC236}">
                <a16:creationId xmlns:a16="http://schemas.microsoft.com/office/drawing/2014/main" id="{736C82EA-1200-96CC-22CC-6912E54EEF73}"/>
              </a:ext>
            </a:extLst>
          </p:cNvPr>
          <p:cNvPicPr>
            <a:picLocks noChangeAspect="1"/>
          </p:cNvPicPr>
          <p:nvPr/>
        </p:nvPicPr>
        <p:blipFill rotWithShape="1">
          <a:blip r:embed="rId3"/>
          <a:srcRect l="3750" t="25438" r="65658" b="35263"/>
          <a:stretch/>
        </p:blipFill>
        <p:spPr>
          <a:xfrm>
            <a:off x="7241063" y="521711"/>
            <a:ext cx="4872673" cy="3520900"/>
          </a:xfrm>
          <a:prstGeom prst="rect">
            <a:avLst/>
          </a:prstGeom>
        </p:spPr>
      </p:pic>
      <p:pic>
        <p:nvPicPr>
          <p:cNvPr id="20" name="Picture 19">
            <a:extLst>
              <a:ext uri="{FF2B5EF4-FFF2-40B4-BE49-F238E27FC236}">
                <a16:creationId xmlns:a16="http://schemas.microsoft.com/office/drawing/2014/main" id="{25F08999-3DD9-7829-3253-587C0B1026EC}"/>
              </a:ext>
            </a:extLst>
          </p:cNvPr>
          <p:cNvPicPr>
            <a:picLocks noChangeAspect="1"/>
          </p:cNvPicPr>
          <p:nvPr/>
        </p:nvPicPr>
        <p:blipFill rotWithShape="1">
          <a:blip r:embed="rId4"/>
          <a:srcRect l="3651" t="34737" r="66349" b="26316"/>
          <a:stretch/>
        </p:blipFill>
        <p:spPr>
          <a:xfrm>
            <a:off x="461327" y="3537973"/>
            <a:ext cx="5322084" cy="2798316"/>
          </a:xfrm>
          <a:prstGeom prst="rect">
            <a:avLst/>
          </a:prstGeom>
        </p:spPr>
      </p:pic>
      <p:pic>
        <p:nvPicPr>
          <p:cNvPr id="24" name="Picture 23">
            <a:extLst>
              <a:ext uri="{FF2B5EF4-FFF2-40B4-BE49-F238E27FC236}">
                <a16:creationId xmlns:a16="http://schemas.microsoft.com/office/drawing/2014/main" id="{F0D096D8-5158-1A63-11E7-381705594706}"/>
              </a:ext>
            </a:extLst>
          </p:cNvPr>
          <p:cNvPicPr>
            <a:picLocks noChangeAspect="1"/>
          </p:cNvPicPr>
          <p:nvPr/>
        </p:nvPicPr>
        <p:blipFill rotWithShape="1">
          <a:blip r:embed="rId5"/>
          <a:srcRect l="6171" t="25316" r="40608" b="20169"/>
          <a:stretch/>
        </p:blipFill>
        <p:spPr>
          <a:xfrm>
            <a:off x="7241063" y="4042611"/>
            <a:ext cx="4386805" cy="25275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969645" y="104173"/>
            <a:ext cx="10040225" cy="7017306"/>
          </a:xfrm>
          <a:prstGeom prst="rect">
            <a:avLst/>
          </a:prstGeom>
          <a:noFill/>
        </p:spPr>
        <p:txBody>
          <a:bodyPr wrap="square" rtlCol="0">
            <a:spAutoFit/>
          </a:bodyPr>
          <a:lstStyle/>
          <a:p>
            <a:pPr algn="ctr"/>
            <a:r>
              <a:rPr lang="en-IN" sz="2800" b="1" i="0" dirty="0">
                <a:solidFill>
                  <a:schemeClr val="accent1">
                    <a:lumMod val="75000"/>
                  </a:schemeClr>
                </a:solidFill>
                <a:effectLst/>
                <a:highlight>
                  <a:srgbClr val="FFFFFF"/>
                </a:highlight>
                <a:latin typeface="Times New Roman" panose="02020603050405020304" pitchFamily="18" charset="0"/>
                <a:cs typeface="Times New Roman" panose="02020603050405020304" pitchFamily="18" charset="0"/>
              </a:rPr>
              <a:t> </a:t>
            </a:r>
            <a:r>
              <a:rPr lang="en-US" sz="2800" b="1"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Data Preprocessing </a:t>
            </a:r>
          </a:p>
          <a:p>
            <a:pPr algn="ctr"/>
            <a:endParaRPr lang="en-US" sz="2800" b="1" dirty="0">
              <a:solidFill>
                <a:srgbClr val="FF0000"/>
              </a:solidFill>
              <a:highlight>
                <a:srgbClr val="FFFFFF"/>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highlight>
                  <a:srgbClr val="FFFFFF"/>
                </a:highlight>
                <a:latin typeface="Times New Roman" panose="02020603050405020304" pitchFamily="18" charset="0"/>
                <a:cs typeface="Times New Roman" panose="02020603050405020304" pitchFamily="18" charset="0"/>
              </a:rPr>
              <a:t>Missing Data Handling</a:t>
            </a:r>
            <a:r>
              <a:rPr lang="en-US" sz="2200" dirty="0">
                <a:highlight>
                  <a:srgbClr val="FFFFFF"/>
                </a:highlight>
                <a:latin typeface="Times New Roman" panose="02020603050405020304" pitchFamily="18" charset="0"/>
                <a:cs typeface="Times New Roman" panose="02020603050405020304" pitchFamily="18" charset="0"/>
              </a:rPr>
              <a:t>: Identified and filled missing values, with 'Unknown' for '</a:t>
            </a:r>
            <a:r>
              <a:rPr lang="en-US" sz="2200" dirty="0" err="1">
                <a:highlight>
                  <a:srgbClr val="FFFFFF"/>
                </a:highlight>
                <a:latin typeface="Times New Roman" panose="02020603050405020304" pitchFamily="18" charset="0"/>
                <a:cs typeface="Times New Roman" panose="02020603050405020304" pitchFamily="18" charset="0"/>
              </a:rPr>
              <a:t>Additional_Info</a:t>
            </a:r>
            <a:r>
              <a:rPr lang="en-US" sz="2200" dirty="0">
                <a:highlight>
                  <a:srgbClr val="FFFFFF"/>
                </a:highlight>
                <a:latin typeface="Times New Roman" panose="02020603050405020304" pitchFamily="18" charset="0"/>
                <a:cs typeface="Times New Roman" panose="02020603050405020304" pitchFamily="18" charset="0"/>
              </a:rPr>
              <a:t>' and '0 stops' for '</a:t>
            </a:r>
            <a:r>
              <a:rPr lang="en-US" sz="2200" dirty="0" err="1">
                <a:highlight>
                  <a:srgbClr val="FFFFFF"/>
                </a:highlight>
                <a:latin typeface="Times New Roman" panose="02020603050405020304" pitchFamily="18" charset="0"/>
                <a:cs typeface="Times New Roman" panose="02020603050405020304" pitchFamily="18" charset="0"/>
              </a:rPr>
              <a:t>Total_Stops</a:t>
            </a:r>
            <a:r>
              <a:rPr lang="en-US" sz="2200" dirty="0">
                <a:highlight>
                  <a:srgbClr val="FFFFFF"/>
                </a:highlight>
                <a:latin typeface="Times New Roman" panose="02020603050405020304" pitchFamily="18" charset="0"/>
                <a:cs typeface="Times New Roman" panose="02020603050405020304" pitchFamily="18" charset="0"/>
              </a:rPr>
              <a:t>' to retain data completeness.</a:t>
            </a:r>
          </a:p>
          <a:p>
            <a:endParaRPr lang="en-US" sz="2200" dirty="0">
              <a:highlight>
                <a:srgbClr val="FFFFFF"/>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highlight>
                  <a:srgbClr val="FFFFFF"/>
                </a:highlight>
                <a:latin typeface="Times New Roman" panose="02020603050405020304" pitchFamily="18" charset="0"/>
                <a:cs typeface="Times New Roman" panose="02020603050405020304" pitchFamily="18" charset="0"/>
              </a:rPr>
              <a:t>Duplicate Data Management</a:t>
            </a:r>
            <a:r>
              <a:rPr lang="en-US" sz="2200" dirty="0">
                <a:highlight>
                  <a:srgbClr val="FFFFFF"/>
                </a:highlight>
                <a:latin typeface="Times New Roman" panose="02020603050405020304" pitchFamily="18" charset="0"/>
                <a:cs typeface="Times New Roman" panose="02020603050405020304" pitchFamily="18" charset="0"/>
              </a:rPr>
              <a:t>: Removed all duplicate rows to maintain dataset integrity, ensuring each entry was unique and relevant for model training.</a:t>
            </a:r>
          </a:p>
          <a:p>
            <a:endParaRPr lang="en-US" sz="2200" dirty="0">
              <a:highlight>
                <a:srgbClr val="FFFFFF"/>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highlight>
                  <a:srgbClr val="FFFFFF"/>
                </a:highlight>
                <a:latin typeface="Times New Roman" panose="02020603050405020304" pitchFamily="18" charset="0"/>
                <a:cs typeface="Times New Roman" panose="02020603050405020304" pitchFamily="18" charset="0"/>
              </a:rPr>
              <a:t>Infinite Value Treatment</a:t>
            </a:r>
            <a:r>
              <a:rPr lang="en-US" sz="2200" dirty="0">
                <a:highlight>
                  <a:srgbClr val="FFFFFF"/>
                </a:highlight>
                <a:latin typeface="Times New Roman" panose="02020603050405020304" pitchFamily="18" charset="0"/>
                <a:cs typeface="Times New Roman" panose="02020603050405020304" pitchFamily="18" charset="0"/>
              </a:rPr>
              <a:t>: Replaced any infinite (inf) and negative infinite</a:t>
            </a:r>
          </a:p>
          <a:p>
            <a:r>
              <a:rPr lang="en-US" sz="2200" dirty="0">
                <a:highlight>
                  <a:srgbClr val="FFFFFF"/>
                </a:highlight>
                <a:latin typeface="Times New Roman" panose="02020603050405020304" pitchFamily="18" charset="0"/>
                <a:cs typeface="Times New Roman" panose="02020603050405020304" pitchFamily="18" charset="0"/>
              </a:rPr>
              <a:t>    (-inf) values with </a:t>
            </a:r>
            <a:r>
              <a:rPr lang="en-US" sz="2200" dirty="0" err="1">
                <a:highlight>
                  <a:srgbClr val="FFFFFF"/>
                </a:highlight>
                <a:latin typeface="Times New Roman" panose="02020603050405020304" pitchFamily="18" charset="0"/>
                <a:cs typeface="Times New Roman" panose="02020603050405020304" pitchFamily="18" charset="0"/>
              </a:rPr>
              <a:t>NaN</a:t>
            </a:r>
            <a:r>
              <a:rPr lang="en-US" sz="2200" dirty="0">
                <a:highlight>
                  <a:srgbClr val="FFFFFF"/>
                </a:highlight>
                <a:latin typeface="Times New Roman" panose="02020603050405020304" pitchFamily="18" charset="0"/>
                <a:cs typeface="Times New Roman" panose="02020603050405020304" pitchFamily="18" charset="0"/>
              </a:rPr>
              <a:t> and addressed them to prevent calculation errors during modeling.</a:t>
            </a:r>
          </a:p>
          <a:p>
            <a:endParaRPr lang="en-US" sz="2200" dirty="0">
              <a:highlight>
                <a:srgbClr val="FFFFFF"/>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highlight>
                  <a:srgbClr val="FFFFFF"/>
                </a:highlight>
                <a:latin typeface="Times New Roman" panose="02020603050405020304" pitchFamily="18" charset="0"/>
                <a:cs typeface="Times New Roman" panose="02020603050405020304" pitchFamily="18" charset="0"/>
              </a:rPr>
              <a:t>Data Type Transformation</a:t>
            </a:r>
            <a:r>
              <a:rPr lang="en-US" sz="2200" dirty="0">
                <a:highlight>
                  <a:srgbClr val="FFFFFF"/>
                </a:highlight>
                <a:latin typeface="Times New Roman" panose="02020603050405020304" pitchFamily="18" charset="0"/>
                <a:cs typeface="Times New Roman" panose="02020603050405020304" pitchFamily="18" charset="0"/>
              </a:rPr>
              <a:t>: Converted '</a:t>
            </a:r>
            <a:r>
              <a:rPr lang="en-US" sz="2200" dirty="0" err="1">
                <a:highlight>
                  <a:srgbClr val="FFFFFF"/>
                </a:highlight>
                <a:latin typeface="Times New Roman" panose="02020603050405020304" pitchFamily="18" charset="0"/>
                <a:cs typeface="Times New Roman" panose="02020603050405020304" pitchFamily="18" charset="0"/>
              </a:rPr>
              <a:t>Total_Stops</a:t>
            </a:r>
            <a:r>
              <a:rPr lang="en-US" sz="2200" dirty="0">
                <a:highlight>
                  <a:srgbClr val="FFFFFF"/>
                </a:highlight>
                <a:latin typeface="Times New Roman" panose="02020603050405020304" pitchFamily="18" charset="0"/>
                <a:cs typeface="Times New Roman" panose="02020603050405020304" pitchFamily="18" charset="0"/>
              </a:rPr>
              <a:t>' from a text-based format        (e.g., '2 stops') to numerical values using regular expressions, enabling better processing for machine learning algorithms.</a:t>
            </a:r>
          </a:p>
          <a:p>
            <a:endParaRPr lang="en-US" sz="2200" dirty="0">
              <a:highlight>
                <a:srgbClr val="FFFFFF"/>
              </a:highligh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highlight>
                  <a:srgbClr val="FFFFFF"/>
                </a:highlight>
                <a:latin typeface="Times New Roman" panose="02020603050405020304" pitchFamily="18" charset="0"/>
                <a:cs typeface="Times New Roman" panose="02020603050405020304" pitchFamily="18" charset="0"/>
              </a:rPr>
              <a:t>Data Validation</a:t>
            </a:r>
            <a:r>
              <a:rPr lang="en-US" sz="2200" dirty="0">
                <a:highlight>
                  <a:srgbClr val="FFFFFF"/>
                </a:highlight>
                <a:latin typeface="Times New Roman" panose="02020603050405020304" pitchFamily="18" charset="0"/>
                <a:cs typeface="Times New Roman" panose="02020603050405020304" pitchFamily="18" charset="0"/>
              </a:rPr>
              <a:t>: Performed a final check to confirm no missing, infinite, or duplicate values remained in the dataset after transformations.</a:t>
            </a:r>
          </a:p>
          <a:p>
            <a:pPr algn="ctr"/>
            <a:endParaRPr lang="en-US" sz="2200" b="1" i="0" dirty="0">
              <a:effectLst/>
              <a:highlight>
                <a:srgbClr val="FFFFFF"/>
              </a:highlight>
              <a:latin typeface="Times New Roman" panose="02020603050405020304" pitchFamily="18" charset="0"/>
              <a:cs typeface="Times New Roman" panose="02020603050405020304" pitchFamily="18" charset="0"/>
            </a:endParaRPr>
          </a:p>
          <a:p>
            <a:endParaRPr lang="en-US" sz="2000" b="1" i="0" dirty="0">
              <a:effectLst/>
              <a:highlight>
                <a:srgbClr val="FFFFFF"/>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ADAF13-8957-B948-A49A-9EC0204C18B2}"/>
              </a:ext>
            </a:extLst>
          </p:cNvPr>
          <p:cNvPicPr>
            <a:picLocks noChangeAspect="1"/>
          </p:cNvPicPr>
          <p:nvPr/>
        </p:nvPicPr>
        <p:blipFill rotWithShape="1">
          <a:blip r:embed="rId2">
            <a:extLst>
              <a:ext uri="{28A0092B-C50C-407E-A947-70E740481C1C}">
                <a14:useLocalDpi xmlns:a14="http://schemas.microsoft.com/office/drawing/2010/main" val="0"/>
              </a:ext>
            </a:extLst>
          </a:blip>
          <a:srcRect r="16554"/>
          <a:stretch/>
        </p:blipFill>
        <p:spPr>
          <a:xfrm>
            <a:off x="10333052" y="5077309"/>
            <a:ext cx="1778606" cy="16765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53297" y="234778"/>
            <a:ext cx="988540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 Preprocessing Visual representation (samples) </a:t>
            </a:r>
          </a:p>
        </p:txBody>
      </p:sp>
      <p:pic>
        <p:nvPicPr>
          <p:cNvPr id="3" name="Picture 2">
            <a:extLst>
              <a:ext uri="{FF2B5EF4-FFF2-40B4-BE49-F238E27FC236}">
                <a16:creationId xmlns:a16="http://schemas.microsoft.com/office/drawing/2014/main" id="{15247485-34BF-A525-AD63-F1667C0787CE}"/>
              </a:ext>
            </a:extLst>
          </p:cNvPr>
          <p:cNvPicPr>
            <a:picLocks noChangeAspect="1"/>
          </p:cNvPicPr>
          <p:nvPr/>
        </p:nvPicPr>
        <p:blipFill rotWithShape="1">
          <a:blip r:embed="rId2"/>
          <a:srcRect l="5853" t="39156" r="58871" b="11224"/>
          <a:stretch/>
        </p:blipFill>
        <p:spPr>
          <a:xfrm>
            <a:off x="385316" y="1096701"/>
            <a:ext cx="5895473" cy="4664597"/>
          </a:xfrm>
          <a:prstGeom prst="rect">
            <a:avLst/>
          </a:prstGeom>
        </p:spPr>
      </p:pic>
      <p:pic>
        <p:nvPicPr>
          <p:cNvPr id="8" name="Picture 7">
            <a:extLst>
              <a:ext uri="{FF2B5EF4-FFF2-40B4-BE49-F238E27FC236}">
                <a16:creationId xmlns:a16="http://schemas.microsoft.com/office/drawing/2014/main" id="{A26356C7-A7B4-B637-9A87-12DBC7703AA4}"/>
              </a:ext>
            </a:extLst>
          </p:cNvPr>
          <p:cNvPicPr>
            <a:picLocks noChangeAspect="1"/>
          </p:cNvPicPr>
          <p:nvPr/>
        </p:nvPicPr>
        <p:blipFill rotWithShape="1">
          <a:blip r:embed="rId3"/>
          <a:srcRect l="5696" t="36118" r="61189" b="16203"/>
          <a:stretch/>
        </p:blipFill>
        <p:spPr>
          <a:xfrm>
            <a:off x="6650467" y="1383174"/>
            <a:ext cx="5405762" cy="4378124"/>
          </a:xfrm>
          <a:prstGeom prst="rect">
            <a:avLst/>
          </a:prstGeom>
        </p:spPr>
      </p:pic>
      <p:pic>
        <p:nvPicPr>
          <p:cNvPr id="12" name="Picture 11">
            <a:extLst>
              <a:ext uri="{FF2B5EF4-FFF2-40B4-BE49-F238E27FC236}">
                <a16:creationId xmlns:a16="http://schemas.microsoft.com/office/drawing/2014/main" id="{EC0EA0D5-4BA6-358E-E177-065131B6A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4448" y="5004261"/>
            <a:ext cx="2058277" cy="1618961"/>
          </a:xfrm>
          <a:prstGeom prst="rect">
            <a:avLst/>
          </a:prstGeom>
        </p:spPr>
      </p:pic>
      <p:pic>
        <p:nvPicPr>
          <p:cNvPr id="14" name="Picture 13">
            <a:extLst>
              <a:ext uri="{FF2B5EF4-FFF2-40B4-BE49-F238E27FC236}">
                <a16:creationId xmlns:a16="http://schemas.microsoft.com/office/drawing/2014/main" id="{6DB4F904-44DB-E114-49C0-479968B9AEF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6682" b="26652"/>
          <a:stretch/>
        </p:blipFill>
        <p:spPr>
          <a:xfrm>
            <a:off x="165028" y="234778"/>
            <a:ext cx="1756369" cy="6153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1339</Words>
  <Application>Microsoft Office PowerPoint</Application>
  <PresentationFormat>Widescreen</PresentationFormat>
  <Paragraphs>122</Paragraphs>
  <Slides>16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Berlin Sans FB Demi</vt:lpstr>
      <vt:lpstr>Britannic Bold</vt:lpstr>
      <vt:lpstr>Calibri</vt:lpstr>
      <vt:lpstr>Calibri Light</vt:lpstr>
      <vt:lpstr>Candara</vt:lpstr>
      <vt:lpstr>Stencil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HARIHARASUDHAN S</dc:creator>
  <cp:lastModifiedBy>HARIHARASUDHAN S</cp:lastModifiedBy>
  <cp:revision>107</cp:revision>
  <dcterms:created xsi:type="dcterms:W3CDTF">2024-04-25T18:36:00Z</dcterms:created>
  <dcterms:modified xsi:type="dcterms:W3CDTF">2024-08-22T16:46:49Z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23A1A781F9A443E1A73A462D232B24A3_12</vt:lpwstr>
  </property>
  <property fmtid="{D5CDD505-2E9C-101B-9397-08002B2CF9AE}" pid="3" name="KSOProductBuildVer">
    <vt:lpwstr>1033-12.2.0.17545</vt:lpwstr>
  </property>
</Properties>
</file>