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97" r:id="rId3"/>
    <p:sldId id="310" r:id="rId4"/>
    <p:sldId id="313" r:id="rId5"/>
    <p:sldId id="294" r:id="rId6"/>
    <p:sldId id="296" r:id="rId7"/>
    <p:sldId id="298" r:id="rId8"/>
    <p:sldId id="280" r:id="rId9"/>
    <p:sldId id="290" r:id="rId10"/>
    <p:sldId id="312" r:id="rId11"/>
    <p:sldId id="302" r:id="rId12"/>
    <p:sldId id="306" r:id="rId13"/>
    <p:sldId id="314" r:id="rId14"/>
    <p:sldId id="292" r:id="rId15"/>
    <p:sldId id="277" r:id="rId16"/>
    <p:sldId id="31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50" autoAdjust="0"/>
    <p:restoredTop sz="93030" autoAdjust="0"/>
  </p:normalViewPr>
  <p:slideViewPr>
    <p:cSldViewPr snapToGrid="0">
      <p:cViewPr varScale="1">
        <p:scale>
          <a:sx n="52" d="100"/>
          <a:sy n="52" d="100"/>
        </p:scale>
        <p:origin x="60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EA010-7CF8-4101-8BFA-33DD42018004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F7E60-C983-4350-8574-86DEA132B89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7E60-C983-4350-8574-86DEA132B892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7E60-C983-4350-8574-86DEA132B892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7E60-C983-4350-8574-86DEA132B892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7E60-C983-4350-8574-86DEA132B892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A0D4-8C80-4702-B095-F78B860D74E5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4C78-DFD2-4B07-A3BF-942AB3E168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A0D4-8C80-4702-B095-F78B860D74E5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4C78-DFD2-4B07-A3BF-942AB3E168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A0D4-8C80-4702-B095-F78B860D74E5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4C78-DFD2-4B07-A3BF-942AB3E168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A0D4-8C80-4702-B095-F78B860D74E5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4C78-DFD2-4B07-A3BF-942AB3E168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A0D4-8C80-4702-B095-F78B860D74E5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4C78-DFD2-4B07-A3BF-942AB3E168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A0D4-8C80-4702-B095-F78B860D74E5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4C78-DFD2-4B07-A3BF-942AB3E168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A0D4-8C80-4702-B095-F78B860D74E5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4C78-DFD2-4B07-A3BF-942AB3E168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A0D4-8C80-4702-B095-F78B860D74E5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4C78-DFD2-4B07-A3BF-942AB3E168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A0D4-8C80-4702-B095-F78B860D74E5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4C78-DFD2-4B07-A3BF-942AB3E168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A0D4-8C80-4702-B095-F78B860D74E5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4C78-DFD2-4B07-A3BF-942AB3E168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A0D4-8C80-4702-B095-F78B860D74E5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D4C78-DFD2-4B07-A3BF-942AB3E168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BA0D4-8C80-4702-B095-F78B860D74E5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D4C78-DFD2-4B07-A3BF-942AB3E1683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extBox 7"/>
          <p:cNvSpPr txBox="1"/>
          <p:nvPr/>
        </p:nvSpPr>
        <p:spPr>
          <a:xfrm>
            <a:off x="0" y="562517"/>
            <a:ext cx="7696492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  <a:highlight>
                  <a:srgbClr val="000000"/>
                </a:highlight>
                <a:latin typeface="Sitka Text Semibold" pitchFamily="2" charset="0"/>
                <a:cs typeface="Times New Roman" panose="02020603050405020304" pitchFamily="18" charset="0"/>
              </a:rPr>
              <a:t>“</a:t>
            </a:r>
            <a:r>
              <a:rPr lang="en-US" sz="3200" i="0" u="none" strike="noStrike" cap="none" dirty="0">
                <a:solidFill>
                  <a:schemeClr val="bg1"/>
                </a:solidFill>
                <a:highlight>
                  <a:srgbClr val="000000"/>
                </a:highlight>
                <a:latin typeface="Sitka Text Semibold" pitchFamily="2" charset="0"/>
                <a:ea typeface="Arial Black"/>
                <a:cs typeface="Times New Roman" panose="02020603050405020304" pitchFamily="18" charset="0"/>
                <a:sym typeface="Arial Black"/>
              </a:rPr>
              <a:t>Optimize the power consumption</a:t>
            </a:r>
            <a:endParaRPr lang="en-US" sz="2400" dirty="0">
              <a:solidFill>
                <a:schemeClr val="bg1"/>
              </a:solidFill>
              <a:highlight>
                <a:srgbClr val="000000"/>
              </a:highlight>
              <a:latin typeface="Sitka Text Semibold" pitchFamily="2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0" u="none" strike="noStrike" cap="none" dirty="0">
                <a:solidFill>
                  <a:schemeClr val="bg1"/>
                </a:solidFill>
                <a:highlight>
                  <a:srgbClr val="000000"/>
                </a:highlight>
                <a:latin typeface="Sitka Text Semibold" pitchFamily="2" charset="0"/>
                <a:ea typeface="Arial Black"/>
                <a:cs typeface="Times New Roman" panose="02020603050405020304" pitchFamily="18" charset="0"/>
                <a:sym typeface="Arial Black"/>
              </a:rPr>
              <a:t>of Zone 1 based on various environmental and </a:t>
            </a:r>
            <a:endParaRPr lang="en-US" sz="2400" dirty="0">
              <a:solidFill>
                <a:schemeClr val="bg1"/>
              </a:solidFill>
              <a:highlight>
                <a:srgbClr val="000000"/>
              </a:highlight>
              <a:latin typeface="Sitka Text Semibold" pitchFamily="2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0" u="none" strike="noStrike" cap="none" dirty="0">
                <a:solidFill>
                  <a:schemeClr val="bg1"/>
                </a:solidFill>
                <a:highlight>
                  <a:srgbClr val="000000"/>
                </a:highlight>
                <a:latin typeface="Sitka Text Semibold" pitchFamily="2" charset="0"/>
                <a:ea typeface="Arial Black"/>
                <a:cs typeface="Times New Roman" panose="02020603050405020304" pitchFamily="18" charset="0"/>
                <a:sym typeface="Arial Black"/>
              </a:rPr>
              <a:t>meteorological factors in </a:t>
            </a:r>
            <a:endParaRPr lang="en-US" sz="2400" dirty="0">
              <a:solidFill>
                <a:schemeClr val="bg1"/>
              </a:solidFill>
              <a:highlight>
                <a:srgbClr val="000000"/>
              </a:highlight>
              <a:latin typeface="Sitka Text Semibold" pitchFamily="2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0" u="none" strike="noStrike" cap="none" dirty="0">
                <a:solidFill>
                  <a:schemeClr val="bg1"/>
                </a:solidFill>
                <a:highlight>
                  <a:srgbClr val="000000"/>
                </a:highlight>
                <a:latin typeface="Sitka Text Semibold" pitchFamily="2" charset="0"/>
                <a:ea typeface="Arial Black"/>
                <a:cs typeface="Times New Roman" panose="02020603050405020304" pitchFamily="18" charset="0"/>
                <a:sym typeface="Arial Black"/>
              </a:rPr>
              <a:t> Wellington, New-Zealand “</a:t>
            </a:r>
            <a:endParaRPr lang="en-US" sz="2400" dirty="0">
              <a:solidFill>
                <a:schemeClr val="bg1"/>
              </a:solidFill>
              <a:highlight>
                <a:srgbClr val="000000"/>
              </a:highlight>
              <a:latin typeface="Sitka Text Semibold" pitchFamily="2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Sitka Text Semibold" pitchFamily="2" charset="0"/>
                <a:cs typeface="Times New Roman" panose="02020603050405020304" pitchFamily="18" charset="0"/>
              </a:rPr>
              <a:t> </a:t>
            </a:r>
            <a:endParaRPr lang="en-US" sz="3200" b="1" i="0" u="none" strike="noStrike" cap="none" dirty="0">
              <a:solidFill>
                <a:schemeClr val="bg2">
                  <a:lumMod val="25000"/>
                </a:schemeClr>
              </a:solidFill>
              <a:latin typeface="Sitka Text Semibold" pitchFamily="2" charset="0"/>
              <a:ea typeface="Twentieth Century"/>
              <a:cs typeface="Times New Roman" panose="02020603050405020304" pitchFamily="18" charset="0"/>
              <a:sym typeface="Twentieth Century"/>
            </a:endParaRPr>
          </a:p>
          <a:p>
            <a:endParaRPr lang="en-US" sz="3200" b="1" i="0" u="none" strike="noStrike" cap="none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Twentieth Century"/>
              <a:cs typeface="Times New Roman" panose="02020603050405020304" pitchFamily="18" charset="0"/>
              <a:sym typeface="Twentieth Centur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78" y="104613"/>
            <a:ext cx="11652422" cy="7207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Interaction Features:</a:t>
            </a: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 interaction terms to capture relationships between variables that may impact the model: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Temperature x Humidity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Multiplied Temperature and Humidity to capture joint effects.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Wind Speed x Temperature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Captured interaction between Wind Speed and Temperature.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Logarithmic Transformation:</a:t>
            </a: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Applied logarithmic transformation to handle skewness in highly variable features: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Transformed 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Air Quality Index (PM)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General Diffuse Flows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normalization.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Binning &amp; Polynomial Features:</a:t>
            </a: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Binning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Grouped continuous variables into categories to simplify analysis: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Temperature (Low, Medium, High) and Wind Speed (Low, Medium, High, Very High).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Polynomial Features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Added squared terms for Temperature, Humidity, and Wind Speed to capture non-linear effects.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Scaling &amp; Encoding:</a:t>
            </a: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Standardization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Scaled continuous features for consistent magnitude.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One-Hot Encoding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Categorical features encoded to prepare for 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modeling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460" y="0"/>
            <a:ext cx="11269980" cy="5494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i="0" dirty="0"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and </a:t>
            </a:r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IN" sz="2800" b="1" i="0" dirty="0">
              <a:solidFill>
                <a:schemeClr val="accent1">
                  <a:lumMod val="75000"/>
                </a:schemeClr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>
              <a:solidFill>
                <a:schemeClr val="dk1"/>
              </a:solidFill>
              <a:latin typeface="Times New Roman" panose="02020603050405020304" pitchFamily="18" charset="0"/>
              <a:ea typeface="Arial Black" panose="020B0A04020102020204"/>
              <a:cs typeface="Times New Roman" panose="02020603050405020304" pitchFamily="18" charset="0"/>
              <a:sym typeface="Gill Sans" panose="020B0502020104020203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Models Trained: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Regressor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Selected for its robustness and ability to capture complex feature interactions.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4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Regressor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Chosen for its efficiency with larger datasets and strength in handling regression tasks.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IN" sz="24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Arial Black" panose="020B0A04020102020204"/>
              <a:cs typeface="Times New Roman" panose="02020603050405020304" pitchFamily="18" charset="0"/>
              <a:sym typeface="Gill Sans" panose="020B0502020104020203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2000" b="0" i="0" u="none" strike="noStrike" cap="none" dirty="0">
              <a:solidFill>
                <a:schemeClr val="accent1"/>
              </a:solidFill>
              <a:latin typeface="Times New Roman" panose="02020603050405020304" pitchFamily="18" charset="0"/>
              <a:ea typeface="Arial Black" panose="020B0A04020102020204"/>
              <a:cs typeface="Times New Roman" panose="02020603050405020304" pitchFamily="18" charset="0"/>
              <a:sym typeface="Arial Black" panose="020B0A04020102020204"/>
            </a:endParaRPr>
          </a:p>
          <a:p>
            <a:pPr algn="ctr"/>
            <a:endParaRPr lang="en-IN" sz="2400" b="1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D4A8C0-495C-06B5-C8E1-D58007A864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47" t="33153" r="41318" b="14775"/>
          <a:stretch/>
        </p:blipFill>
        <p:spPr>
          <a:xfrm>
            <a:off x="5886450" y="3429000"/>
            <a:ext cx="5977762" cy="317568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8BF0D1-052A-F0B2-B5A8-81E658738E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993" t="33514" r="61081" b="29909"/>
          <a:stretch/>
        </p:blipFill>
        <p:spPr>
          <a:xfrm>
            <a:off x="615890" y="3428999"/>
            <a:ext cx="4927788" cy="317568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460" y="342900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976428-5966-8B29-1AB9-06B69FB5E8B1}"/>
              </a:ext>
            </a:extLst>
          </p:cNvPr>
          <p:cNvSpPr txBox="1"/>
          <p:nvPr/>
        </p:nvSpPr>
        <p:spPr>
          <a:xfrm>
            <a:off x="825412" y="3156224"/>
            <a:ext cx="9238838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Regressor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outperformed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with a lower MAE, MSE, and a higher R² score, making it the preferred model for this problem.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provides better predictive accuracy 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should be used for further analysis and deployment.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0B28A8-55BA-3C92-6D58-06418DC77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4"/>
          <a:stretch/>
        </p:blipFill>
        <p:spPr>
          <a:xfrm>
            <a:off x="9711158" y="4949624"/>
            <a:ext cx="2480841" cy="19083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FA8A45-C8DA-6870-00FA-475359B101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240" t="33091" r="9262" b="43272"/>
          <a:stretch/>
        </p:blipFill>
        <p:spPr bwMode="auto">
          <a:xfrm>
            <a:off x="825412" y="452080"/>
            <a:ext cx="10670062" cy="242501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9CD85-421F-B645-110A-2014F2E47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2D8955-5F89-F834-005D-3C66C9ADD658}"/>
              </a:ext>
            </a:extLst>
          </p:cNvPr>
          <p:cNvSpPr txBox="1"/>
          <p:nvPr/>
        </p:nvSpPr>
        <p:spPr>
          <a:xfrm>
            <a:off x="251460" y="342900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51801E-E707-1AE7-F0B4-3E21E1646F4A}"/>
              </a:ext>
            </a:extLst>
          </p:cNvPr>
          <p:cNvSpPr txBox="1"/>
          <p:nvPr/>
        </p:nvSpPr>
        <p:spPr>
          <a:xfrm>
            <a:off x="1134031" y="0"/>
            <a:ext cx="9504837" cy="775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Optimization with </a:t>
            </a:r>
            <a:r>
              <a:rPr lang="en-IN" sz="2400" b="1" kern="1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RandomizedSearchCV</a:t>
            </a:r>
            <a:endParaRPr lang="en-IN" sz="2400" kern="1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Optimize the 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Regressor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by tuning hyperparameters to improve prediction performance.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Parameter Tuning:</a:t>
            </a: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n_estimators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[100, 200]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max_depth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[3, 5, 7]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max_features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['sqrt', 'log2', None]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min_samples_split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[2, 5, 10]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min_samples_leaf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[1, 2, 4]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Best Parameters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[Add best parameters here, e.g., 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n_estimators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max_depth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etc.]</a:t>
            </a:r>
          </a:p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Performance with Optimized Parameters</a:t>
            </a:r>
            <a:endParaRPr lang="en-IN" sz="2400" kern="1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Mean Absolute Error (MAE)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3916.26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Mean Squared Error (MSE)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26,334,193.10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R² Score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0.595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F9CC60-2C1F-3800-4E3B-DCF9E7BB8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4"/>
          <a:stretch/>
        </p:blipFill>
        <p:spPr>
          <a:xfrm>
            <a:off x="9711158" y="4949624"/>
            <a:ext cx="2480841" cy="19083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69450C-731E-57FE-960B-CA3AC17868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799" t="46126" r="54599" b="24504"/>
          <a:stretch/>
        </p:blipFill>
        <p:spPr>
          <a:xfrm>
            <a:off x="6277232" y="1544594"/>
            <a:ext cx="4949982" cy="217478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95609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043" y="333137"/>
            <a:ext cx="11377914" cy="7151573"/>
          </a:xfrm>
          <a:prstGeom prst="rect">
            <a:avLst/>
          </a:prstGeom>
          <a:blipFill dpi="0" rotWithShape="1">
            <a:blip r:embed="rId2">
              <a:alphaModFix amt="0"/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Conclusion</a:t>
            </a:r>
          </a:p>
          <a:p>
            <a:pPr algn="ctr"/>
            <a:endParaRPr lang="en-IN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Comparison</a:t>
            </a:r>
            <a:endParaRPr lang="en-IN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Regressor (Untuned)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performed best with: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MAE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1371.46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MSE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4,838,660.22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R² Score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0.926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endParaRPr lang="en-IN" sz="24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4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Tuned Random Forest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showed lower performance, with lower R² scores and higher errors.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l"/>
            <a:endParaRPr lang="en-US" sz="2000" dirty="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solidFill>
                <a:srgbClr val="1F2328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690787-3F11-9554-BBC3-55A8D4EE9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75"/>
          <a:stretch/>
        </p:blipFill>
        <p:spPr>
          <a:xfrm>
            <a:off x="9549114" y="4721015"/>
            <a:ext cx="2642886" cy="18907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672BF5-A4FD-6CDD-2BA7-537B123BE1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59613"/>
            <a:ext cx="2565532" cy="17983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1276" y="333632"/>
            <a:ext cx="9978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3058" y="531341"/>
            <a:ext cx="11368217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Random Forest (Untuned)</a:t>
            </a:r>
            <a:r>
              <a:rPr lang="en-US" sz="2400" dirty="0"/>
              <a:t> is the optimal choice for this task, providing the best balance of accuracy and predictive power.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Further tuning of Random Forest or exploration of alternative models may yield even better results but, as it stands, the untuned model is reliable and ready for deployment.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/>
              <a:t>Result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C00000"/>
                </a:solidFill>
              </a:rPr>
              <a:t>The untuned Random Forest model offers the most reliable performance </a:t>
            </a:r>
            <a:r>
              <a:rPr lang="en-US" sz="2400" dirty="0"/>
              <a:t>for predicting power consumption based on meteorological factors in Wellington, New Zealand.</a:t>
            </a:r>
          </a:p>
          <a:p>
            <a:endParaRPr lang="en-US" sz="2400" dirty="0"/>
          </a:p>
          <a:p>
            <a:r>
              <a:rPr lang="en-US" sz="2400" b="1" dirty="0"/>
              <a:t>Future Direction</a:t>
            </a:r>
            <a:r>
              <a:rPr lang="en-US" sz="2400" dirty="0"/>
              <a:t>: Additional tuning or ensemble methods could further enhance prediction accuracy for informed power management decisions in Zone 1..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961894-7BB4-2057-BD57-FB86353A0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035" y="4987925"/>
            <a:ext cx="2298117" cy="168411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croll: Horizontal 5">
            <a:extLst>
              <a:ext uri="{FF2B5EF4-FFF2-40B4-BE49-F238E27FC236}">
                <a16:creationId xmlns:a16="http://schemas.microsoft.com/office/drawing/2014/main" id="{407D88D6-FB0F-4B2E-1C67-F91AFD05B3EF}"/>
              </a:ext>
            </a:extLst>
          </p:cNvPr>
          <p:cNvSpPr/>
          <p:nvPr/>
        </p:nvSpPr>
        <p:spPr>
          <a:xfrm>
            <a:off x="4162256" y="4187720"/>
            <a:ext cx="4320540" cy="1280160"/>
          </a:xfrm>
          <a:prstGeom prst="horizontalScroll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>
                <a:latin typeface="Berlin Sans FB Demi" panose="020E0802020502020306" pitchFamily="34" charset="0"/>
              </a:rPr>
              <a:t>Thank You :)</a:t>
            </a:r>
          </a:p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9286" y="292757"/>
            <a:ext cx="11250592" cy="7158883"/>
          </a:xfrm>
          <a:prstGeom prst="rect">
            <a:avLst/>
          </a:prstGeom>
          <a:blipFill>
            <a:blip r:embed="rId2">
              <a:alphaModFix amt="0"/>
            </a:blip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 Black" panose="020B0A04020102020204"/>
                <a:cs typeface="Times New Roman" panose="02020603050405020304" pitchFamily="18" charset="0"/>
                <a:sym typeface="Arial Black" panose="020B0A04020102020204"/>
              </a:rPr>
              <a:t>Introduction and Domain Overview</a:t>
            </a:r>
          </a:p>
          <a:p>
            <a:pPr algn="l"/>
            <a:endParaRPr lang="en-US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world faces increasing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demands, optimizing power consumption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become essential, particularly in urban areas like Wellington, New Zealand.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develop a machine learning-based model that can accurately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power consumption in Zone 1 of Wellington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informed by a variety of environmental and meteorological factors.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seeks to provide valuable insights for energy providers and policymakers, enabling them to manage resources efficiently and enhance power consumption strategies.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consumption in any area can be influenced by numerous variables, including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temperature, humidity, wind speed, solar radiation, air quality, and cloud cover.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accurate predictive model will empower stakeholders to optimize energy usage, reduce costs, and contribute to sustainability efforts.</a:t>
            </a:r>
          </a:p>
          <a:p>
            <a:pPr marL="228600" lvl="0" indent="-50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00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50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00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B40BD5-457B-6426-2E97-EB9C4711CC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5" t="22785" r="25808" b="17139"/>
          <a:stretch/>
        </p:blipFill>
        <p:spPr>
          <a:xfrm>
            <a:off x="135569" y="0"/>
            <a:ext cx="975438" cy="11690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241" y="113218"/>
            <a:ext cx="1165570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and Overview 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Observation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challenge is to develop an accurate model for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power consumption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1 of Wellington.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is to create a machine learning solution that evaluates various environmental and meteorological influences on power consumption, offering actionable insights for energy managers (to enhance resource allocation) and residents (to understand energy usage patterns).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Aim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 robust machine learning model for predicting Zone 1 power consumption.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Provider Challenges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Efficiently managing energy resources while adapting to fluctuating demand patterns in a dynamic environment.</a:t>
            </a:r>
          </a:p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3CD11B-024D-5EE5-2F22-E966305B9F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249" y="5524249"/>
            <a:ext cx="1220533" cy="122053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38DE46-844F-4CC2-DD02-2C9EC1B742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0" t="10984" r="6180" b="18540"/>
          <a:stretch/>
        </p:blipFill>
        <p:spPr>
          <a:xfrm>
            <a:off x="0" y="5919664"/>
            <a:ext cx="1084584" cy="9383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460" y="342900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0324" y="804565"/>
            <a:ext cx="1008311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Dataset Structure</a:t>
            </a:r>
            <a:b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Structure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utilized for predicting power consumption comprises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features and 52,584 records.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features encompass critical environmental parameters such as temperature, humidity, wind speed, solar radiation measurements, air quality index, cloud cover, and the target variable of power consumption.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Columns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Rows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52,584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7E7E94-E044-B6D9-A750-3A80CF9E5E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18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210" y="5309064"/>
            <a:ext cx="2412069" cy="12060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AA566E-F755-FCD0-0A7F-97E2721915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645" y="221512"/>
            <a:ext cx="2255207" cy="201559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1449" y="0"/>
            <a:ext cx="10737111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Gained: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analysis and model building, key insights: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b="1" dirty="0"/>
              <a:t>Temperature Influence</a:t>
            </a:r>
            <a:r>
              <a:rPr lang="en-US" sz="2200" dirty="0"/>
              <a:t>: Power consumption exhibits a direct correlation with temperature variations; higher temperatures typically lead to increased energy usage, particularly for cooling systems.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b="1" dirty="0"/>
              <a:t>Humidity Impact</a:t>
            </a:r>
            <a:r>
              <a:rPr lang="en-US" sz="2200" dirty="0"/>
              <a:t>: Elevated humidity levels can further exacerbate power consumption, particularly in air conditioning systems, as they require more energy to maintain comfortable indoor conditions.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b="1" dirty="0"/>
              <a:t>Wind Speed and Energy Demand</a:t>
            </a:r>
            <a:r>
              <a:rPr lang="en-US" sz="2200" dirty="0"/>
              <a:t>: Wind speed influences energy requirements for heating and cooling; higher wind speeds can affect perceived temperature and, subsequently, power usage.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b="1" dirty="0"/>
              <a:t>Solar Radiation and Consumption</a:t>
            </a:r>
            <a:r>
              <a:rPr lang="en-US" sz="2200" dirty="0"/>
              <a:t>: Increased diffuse solar radiation correlates with reduced power consumption during daylight hours, showcasing the potential for solar energy utilization.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DD0571-8FBC-2829-E174-CE26FE80C8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6" t="16709" r="20070" b="17975"/>
          <a:stretch/>
        </p:blipFill>
        <p:spPr>
          <a:xfrm>
            <a:off x="397088" y="94833"/>
            <a:ext cx="1234942" cy="1338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236306-B612-D120-D893-F8070C5324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390" y="245303"/>
            <a:ext cx="1696982" cy="169698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0309" y="354330"/>
            <a:ext cx="11493661" cy="3648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Import and Conversion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Dataset: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Loaded data from an Excel file named PowerData.xlsx.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Format Conversion: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Converted the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CSV format (PowerData.csv) for enhanced compatibility and ease of analysis.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Unique Values Count: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Displayed the number of unique values for each column.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94617C-9B2E-6BA6-0B7C-737FA199E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7" t="23723" r="21901" b="17365"/>
          <a:stretch/>
        </p:blipFill>
        <p:spPr>
          <a:xfrm>
            <a:off x="10440215" y="4735920"/>
            <a:ext cx="1657976" cy="16921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1A840F-7003-E1D1-CE09-0368AFCCA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09309"/>
            <a:ext cx="2545407" cy="25454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0356E2-324F-F9CC-A2E5-18B91682C89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095" t="36453" r="33614" b="21856"/>
          <a:stretch/>
        </p:blipFill>
        <p:spPr>
          <a:xfrm>
            <a:off x="2545407" y="3374653"/>
            <a:ext cx="7862272" cy="31148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3346" y="162047"/>
            <a:ext cx="10040225" cy="7536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i="0" dirty="0"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Handling Missing Values:</a:t>
            </a: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Missing Values </a:t>
            </a:r>
            <a:r>
              <a:rPr lang="en-IN" sz="2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Summary: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Temperature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320, Humidity: 25, Wind Speed: 71, General Diffuse Flows: 308, Diffuse Flows: 15, Air Quality Index (PM): 18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Imputation </a:t>
            </a:r>
            <a:r>
              <a:rPr lang="en-IN" sz="2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Strategy: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Filled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with mean (Temperature, Wind Speed, General Diffuse Flows, Air Quality Index) and median (Humidity).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Duplicate Values:</a:t>
            </a: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 Duplicates: 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(No action required).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Data Type Conversion:</a:t>
            </a: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Converted Temperature, Humidity, Wind Speed to 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float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Cloudiness to 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integer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Outlier Detection:</a:t>
            </a: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Method: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Z-score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Initial Threshold: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Removed rows with Z-scores &gt; 3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Recommendation: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Consider lowering threshold to 2.5 or 2 for enhanced detection.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Importance:</a:t>
            </a: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Effective preprocessing improves data quality and enhances 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modeling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outcomes.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sz="2000" b="1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A61F5A-26AC-3A18-B8FD-162837DFF7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6" t="7258" r="9965" b="11392"/>
          <a:stretch/>
        </p:blipFill>
        <p:spPr>
          <a:xfrm>
            <a:off x="10556202" y="4920764"/>
            <a:ext cx="1635798" cy="19372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53297" y="234778"/>
            <a:ext cx="9885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Visual representation (samples)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FCA404-7768-6F86-859C-43F41B498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77" b="10954"/>
          <a:stretch/>
        </p:blipFill>
        <p:spPr>
          <a:xfrm>
            <a:off x="10048875" y="5223467"/>
            <a:ext cx="2143125" cy="16345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5D801F-8A44-1053-706E-F7A908218A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5783"/>
            <a:ext cx="3973374" cy="11322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6BB1D38-3D9F-C012-4ABC-41733C2A70D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346" t="29188" r="39189" b="10811"/>
          <a:stretch/>
        </p:blipFill>
        <p:spPr>
          <a:xfrm>
            <a:off x="444690" y="975963"/>
            <a:ext cx="6396528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A702758-8B8F-B7AA-7921-29E0EF85306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297" t="32252" r="67410" b="9369"/>
          <a:stretch/>
        </p:blipFill>
        <p:spPr>
          <a:xfrm>
            <a:off x="7438767" y="696443"/>
            <a:ext cx="3599935" cy="46738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940" y="0"/>
            <a:ext cx="11652422" cy="7582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EDA and Data Visualization</a:t>
            </a:r>
          </a:p>
          <a:p>
            <a:pPr algn="ctr"/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Distribution of Categorical Features: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Objective: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Visualize the frequency of each category.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Method: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Count plots were created for each categorical column to identify prevalent categories and     any potential imbalances.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Box Plots for Numerical Features: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Objective: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Assess the spread and detect outliers in numerical data.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Method: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Box plots were generated for numerical columns to visualize central tendency and identify any outliers.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Gained </a:t>
            </a:r>
            <a:endParaRPr lang="en-US" sz="2800" b="1" kern="1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Visualizations provide valuable insights into data distribution and quality, guiding further analysis and preprocessing steps.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1998</TotalTime>
  <Words>1295</Words>
  <Application>Microsoft Office PowerPoint</Application>
  <PresentationFormat>Widescreen</PresentationFormat>
  <Paragraphs>150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Berlin Sans FB Demi</vt:lpstr>
      <vt:lpstr>Calibri</vt:lpstr>
      <vt:lpstr>Calibri Light</vt:lpstr>
      <vt:lpstr>Courier New</vt:lpstr>
      <vt:lpstr>Sitka Text Semibold</vt:lpstr>
      <vt:lpstr>Stencil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HARIHARASUDHAN S</dc:creator>
  <cp:lastModifiedBy>HARIHARASUDHAN S</cp:lastModifiedBy>
  <cp:revision>113</cp:revision>
  <dcterms:created xsi:type="dcterms:W3CDTF">2024-04-25T18:36:00Z</dcterms:created>
  <dcterms:modified xsi:type="dcterms:W3CDTF">2024-10-25T15:20:16Z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23A1A781F9A443E1A73A462D232B24A3_12</vt:lpwstr>
  </property>
  <property fmtid="{D5CDD505-2E9C-101B-9397-08002B2CF9AE}" pid="3" name="KSOProductBuildVer">
    <vt:lpwstr>1033-12.2.0.17545</vt:lpwstr>
  </property>
</Properties>
</file>