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275053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179934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991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3147815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616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104526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4174233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24822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60872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10620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320565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94899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377430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52225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26805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A53A1-B81B-41CA-A468-9A89EC86CA86}" type="datetimeFigureOut">
              <a:rPr lang="en-IN" smtClean="0"/>
              <a:t>10-10-2023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A63913-A2D0-4059-B865-BB2DF11709DB}" type="slidenum">
              <a:rPr lang="en-IN" smtClean="0"/>
              <a:t>‹#›</a:t>
            </a:fld>
            <a:endParaRPr lang="en-IN" dirty="0"/>
          </a:p>
        </p:txBody>
      </p:sp>
    </p:spTree>
    <p:extLst>
      <p:ext uri="{BB962C8B-B14F-4D97-AF65-F5344CB8AC3E}">
        <p14:creationId xmlns:p14="http://schemas.microsoft.com/office/powerpoint/2010/main" val="76693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CA53A1-B81B-41CA-A468-9A89EC86CA86}" type="datetimeFigureOut">
              <a:rPr lang="en-IN" smtClean="0"/>
              <a:t>10-10-2023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A63913-A2D0-4059-B865-BB2DF11709DB}" type="slidenum">
              <a:rPr lang="en-IN" smtClean="0"/>
              <a:t>‹#›</a:t>
            </a:fld>
            <a:endParaRPr lang="en-IN" dirty="0"/>
          </a:p>
        </p:txBody>
      </p:sp>
    </p:spTree>
    <p:extLst>
      <p:ext uri="{BB962C8B-B14F-4D97-AF65-F5344CB8AC3E}">
        <p14:creationId xmlns:p14="http://schemas.microsoft.com/office/powerpoint/2010/main" val="40708562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7C63-CFC6-61CE-D88F-964A58A5703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05D47BF-DAD4-4349-E1A8-508B2DCD171C}"/>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AF6BD76-0767-D70D-8FFA-D7A4909F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6859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8B0A-671F-0D0B-EB4F-98AC77531BC3}"/>
              </a:ext>
            </a:extLst>
          </p:cNvPr>
          <p:cNvSpPr>
            <a:spLocks noGrp="1"/>
          </p:cNvSpPr>
          <p:nvPr>
            <p:ph type="title"/>
          </p:nvPr>
        </p:nvSpPr>
        <p:spPr>
          <a:xfrm>
            <a:off x="1" y="318472"/>
            <a:ext cx="6095999" cy="5246984"/>
          </a:xfrm>
        </p:spPr>
        <p:txBody>
          <a:bodyPr>
            <a:normAutofit fontScale="90000"/>
          </a:bodyPr>
          <a:lstStyle/>
          <a:p>
            <a:r>
              <a:rPr lang="en-US" sz="2500" b="1" dirty="0">
                <a:latin typeface="+mn-lt"/>
              </a:rPr>
              <a:t>Definition:</a:t>
            </a:r>
            <a:br>
              <a:rPr lang="en-US" sz="2500" b="1" dirty="0">
                <a:latin typeface="+mn-lt"/>
              </a:rPr>
            </a:br>
            <a:r>
              <a:rPr lang="en-US" sz="2400" b="1" dirty="0">
                <a:latin typeface="+mn-lt"/>
              </a:rPr>
              <a:t>                 </a:t>
            </a:r>
            <a:r>
              <a:rPr lang="en-US" sz="2400" b="0" i="0" dirty="0">
                <a:solidFill>
                  <a:schemeClr val="accent1">
                    <a:lumMod val="75000"/>
                  </a:schemeClr>
                </a:solidFill>
                <a:effectLst/>
                <a:latin typeface="Söhne"/>
              </a:rPr>
              <a:t>Credit card fraud detection plays a crucial role in protecting consumers and financial institutions from financial losses and maintaining trust in the payment system. Advanced technologies and continuous </a:t>
            </a:r>
            <a:br>
              <a:rPr lang="en-US" sz="2400" b="0" i="0" dirty="0">
                <a:solidFill>
                  <a:schemeClr val="accent1">
                    <a:lumMod val="75000"/>
                  </a:schemeClr>
                </a:solidFill>
                <a:effectLst/>
                <a:latin typeface="Söhne"/>
              </a:rPr>
            </a:br>
            <a:r>
              <a:rPr lang="en-US" sz="2400" b="0" i="0" dirty="0">
                <a:solidFill>
                  <a:schemeClr val="accent1">
                    <a:lumMod val="75000"/>
                  </a:schemeClr>
                </a:solidFill>
                <a:effectLst/>
                <a:latin typeface="Söhne"/>
              </a:rPr>
              <a:t>    monitoring help stay ahead of evolving fraud tactics employed by criminals</a:t>
            </a:r>
            <a:r>
              <a:rPr lang="en-US" sz="2400" b="0" i="0" dirty="0">
                <a:solidFill>
                  <a:srgbClr val="D1D5DB"/>
                </a:solidFill>
                <a:effectLst/>
                <a:latin typeface="Söhne"/>
              </a:rPr>
              <a:t>.</a:t>
            </a:r>
            <a:br>
              <a:rPr lang="en-US" sz="2400" b="0" i="0" dirty="0">
                <a:solidFill>
                  <a:srgbClr val="D1D5DB"/>
                </a:solidFill>
                <a:effectLst/>
                <a:latin typeface="Söhne"/>
              </a:rPr>
            </a:br>
            <a:br>
              <a:rPr lang="en-US" sz="2400" b="0" i="0" dirty="0">
                <a:solidFill>
                  <a:srgbClr val="D1D5DB"/>
                </a:solidFill>
                <a:effectLst/>
                <a:latin typeface="Söhne"/>
              </a:rPr>
            </a:br>
            <a:r>
              <a:rPr lang="en-US" sz="2400" dirty="0">
                <a:latin typeface="Maiandra GD" panose="020E0502030308020204" pitchFamily="34" charset="0"/>
              </a:rPr>
              <a:t>Data wrangling techniques:</a:t>
            </a:r>
            <a:br>
              <a:rPr lang="en-US" sz="2400" dirty="0">
                <a:latin typeface="Maiandra GD" panose="020E0502030308020204" pitchFamily="34" charset="0"/>
              </a:rPr>
            </a:br>
            <a:r>
              <a:rPr lang="en-US" sz="2400" dirty="0">
                <a:solidFill>
                  <a:srgbClr val="D1D5DB"/>
                </a:solidFill>
                <a:latin typeface="Söhne"/>
              </a:rPr>
              <a:t>              </a:t>
            </a:r>
            <a:r>
              <a:rPr lang="en-US" sz="1800" b="0" i="0" dirty="0">
                <a:solidFill>
                  <a:schemeClr val="accent1">
                    <a:lumMod val="75000"/>
                  </a:schemeClr>
                </a:solidFill>
                <a:effectLst/>
                <a:latin typeface="Sitka Text Semibold" pitchFamily="2" charset="0"/>
              </a:rPr>
              <a:t>Data wrangling is an iterative process, and the specific techniques you use will depend on the nature of your data and your analysis objectives. It often involves a combination of these techniques to prepare the data for further exploration, analysis, and modeling</a:t>
            </a:r>
            <a:endParaRPr lang="en-IN" sz="1800" b="1" dirty="0">
              <a:solidFill>
                <a:schemeClr val="accent1">
                  <a:lumMod val="75000"/>
                </a:schemeClr>
              </a:solidFill>
              <a:highlight>
                <a:srgbClr val="000000"/>
              </a:highlight>
              <a:latin typeface="Sitka Text Semibold" pitchFamily="2" charset="0"/>
            </a:endParaRPr>
          </a:p>
        </p:txBody>
      </p:sp>
      <p:pic>
        <p:nvPicPr>
          <p:cNvPr id="5" name="Content Placeholder 4">
            <a:extLst>
              <a:ext uri="{FF2B5EF4-FFF2-40B4-BE49-F238E27FC236}">
                <a16:creationId xmlns:a16="http://schemas.microsoft.com/office/drawing/2014/main" id="{4F0AC04F-1718-D6C5-FF9B-CEE253C659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964563" y="1292544"/>
            <a:ext cx="6227437" cy="4511095"/>
          </a:xfrm>
        </p:spPr>
      </p:pic>
    </p:spTree>
    <p:extLst>
      <p:ext uri="{BB962C8B-B14F-4D97-AF65-F5344CB8AC3E}">
        <p14:creationId xmlns:p14="http://schemas.microsoft.com/office/powerpoint/2010/main" val="246084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CF4A-8EB8-6286-B7A4-410FA835A2A4}"/>
              </a:ext>
            </a:extLst>
          </p:cNvPr>
          <p:cNvSpPr>
            <a:spLocks noGrp="1"/>
          </p:cNvSpPr>
          <p:nvPr>
            <p:ph type="title"/>
          </p:nvPr>
        </p:nvSpPr>
        <p:spPr>
          <a:xfrm>
            <a:off x="93306" y="2230016"/>
            <a:ext cx="5113175" cy="2397968"/>
          </a:xfrm>
        </p:spPr>
        <p:txBody>
          <a:bodyPr>
            <a:normAutofit fontScale="90000"/>
          </a:bodyPr>
          <a:lstStyle/>
          <a:p>
            <a:r>
              <a:rPr lang="en-US" sz="2400" dirty="0">
                <a:latin typeface="+mn-lt"/>
              </a:rPr>
              <a:t>Data analysis:</a:t>
            </a:r>
            <a:br>
              <a:rPr lang="en-US" sz="2400" dirty="0">
                <a:latin typeface="+mn-lt"/>
              </a:rPr>
            </a:br>
            <a:r>
              <a:rPr lang="en-US" sz="2200" b="0" i="0" dirty="0">
                <a:solidFill>
                  <a:schemeClr val="accent1">
                    <a:lumMod val="75000"/>
                  </a:schemeClr>
                </a:solidFill>
                <a:effectLst/>
                <a:latin typeface="Sitka Heading" pitchFamily="2" charset="0"/>
              </a:rPr>
              <a:t>Credit card fraud analysis is an ongoing process that requires vigilance and adaptability to combat evolving fraud techniques. Additionally, compliance with data privacy regulations and ethical considerations is essential when handling sensitive financial data.</a:t>
            </a:r>
            <a:endParaRPr lang="en-IN" sz="2200" dirty="0">
              <a:solidFill>
                <a:schemeClr val="accent1">
                  <a:lumMod val="75000"/>
                </a:schemeClr>
              </a:solidFill>
              <a:latin typeface="Sitka Heading" pitchFamily="2" charset="0"/>
            </a:endParaRPr>
          </a:p>
        </p:txBody>
      </p:sp>
      <p:pic>
        <p:nvPicPr>
          <p:cNvPr id="5" name="Content Placeholder 4">
            <a:extLst>
              <a:ext uri="{FF2B5EF4-FFF2-40B4-BE49-F238E27FC236}">
                <a16:creationId xmlns:a16="http://schemas.microsoft.com/office/drawing/2014/main" id="{C5805268-8AA2-1D9B-6B5E-60874D1E1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449" y="765110"/>
            <a:ext cx="6892212" cy="5458407"/>
          </a:xfrm>
        </p:spPr>
      </p:pic>
    </p:spTree>
    <p:extLst>
      <p:ext uri="{BB962C8B-B14F-4D97-AF65-F5344CB8AC3E}">
        <p14:creationId xmlns:p14="http://schemas.microsoft.com/office/powerpoint/2010/main" val="182060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DF13-9338-B240-3553-AE0788EFE1DE}"/>
              </a:ext>
            </a:extLst>
          </p:cNvPr>
          <p:cNvSpPr>
            <a:spLocks noGrp="1"/>
          </p:cNvSpPr>
          <p:nvPr>
            <p:ph type="title"/>
          </p:nvPr>
        </p:nvSpPr>
        <p:spPr>
          <a:xfrm>
            <a:off x="111968" y="102637"/>
            <a:ext cx="5613918" cy="2407298"/>
          </a:xfrm>
        </p:spPr>
        <p:txBody>
          <a:bodyPr>
            <a:noAutofit/>
          </a:bodyPr>
          <a:lstStyle/>
          <a:p>
            <a:r>
              <a:rPr lang="en-US" sz="1800" b="0" i="0" dirty="0">
                <a:solidFill>
                  <a:schemeClr val="tx1">
                    <a:lumMod val="85000"/>
                    <a:lumOff val="15000"/>
                  </a:schemeClr>
                </a:solidFill>
                <a:effectLst/>
                <a:latin typeface="Arial Black" panose="020B0A04020102020204" pitchFamily="34" charset="0"/>
              </a:rPr>
              <a:t>Heatmap:</a:t>
            </a:r>
            <a:br>
              <a:rPr lang="en-US" sz="1800" b="0" i="0" dirty="0">
                <a:solidFill>
                  <a:schemeClr val="accent4">
                    <a:lumMod val="75000"/>
                  </a:schemeClr>
                </a:solidFill>
                <a:effectLst/>
                <a:latin typeface="Arial Black" panose="020B0A04020102020204" pitchFamily="34" charset="0"/>
              </a:rPr>
            </a:br>
            <a:r>
              <a:rPr lang="en-US" sz="1800" b="0" i="0" dirty="0">
                <a:solidFill>
                  <a:schemeClr val="accent4">
                    <a:lumMod val="75000"/>
                  </a:schemeClr>
                </a:solidFill>
                <a:effectLst/>
                <a:latin typeface="Söhne"/>
              </a:rPr>
              <a:t>A heatmap is a graphical representation of data in a two-dimensional matrix, where individual values are represented as colors. It is a powerful tool for visualizing and exploring relationships within complex datasets. Heatmaps are commonly used in data analysis, data visualization, and various fields like biology, finance, and machine learning to reveal patterns and trends in the data.</a:t>
            </a:r>
            <a:br>
              <a:rPr lang="en-US" sz="1800" b="0" i="0" dirty="0">
                <a:solidFill>
                  <a:schemeClr val="accent4">
                    <a:lumMod val="75000"/>
                  </a:schemeClr>
                </a:solidFill>
                <a:effectLst/>
                <a:latin typeface="Söhne"/>
              </a:rPr>
            </a:br>
            <a:r>
              <a:rPr lang="en-US" sz="1800" b="0" i="0" dirty="0">
                <a:solidFill>
                  <a:schemeClr val="accent4">
                    <a:lumMod val="75000"/>
                  </a:schemeClr>
                </a:solidFill>
                <a:effectLst/>
                <a:latin typeface="Söhne"/>
              </a:rPr>
              <a:t> </a:t>
            </a:r>
            <a:br>
              <a:rPr lang="en-US" sz="1800" b="0" i="0" dirty="0">
                <a:solidFill>
                  <a:schemeClr val="accent4">
                    <a:lumMod val="75000"/>
                  </a:schemeClr>
                </a:solidFill>
                <a:effectLst/>
                <a:latin typeface="Söhne"/>
              </a:rPr>
            </a:br>
            <a:br>
              <a:rPr lang="en-US" sz="1800" b="0" i="0" dirty="0">
                <a:solidFill>
                  <a:schemeClr val="accent4">
                    <a:lumMod val="75000"/>
                  </a:schemeClr>
                </a:solidFill>
                <a:effectLst/>
                <a:latin typeface="Söhne"/>
              </a:rPr>
            </a:br>
            <a:endParaRPr lang="en-IN" sz="1800" dirty="0">
              <a:solidFill>
                <a:schemeClr val="accent4">
                  <a:lumMod val="75000"/>
                </a:schemeClr>
              </a:solidFill>
            </a:endParaRPr>
          </a:p>
        </p:txBody>
      </p:sp>
      <p:pic>
        <p:nvPicPr>
          <p:cNvPr id="5" name="Content Placeholder 4">
            <a:extLst>
              <a:ext uri="{FF2B5EF4-FFF2-40B4-BE49-F238E27FC236}">
                <a16:creationId xmlns:a16="http://schemas.microsoft.com/office/drawing/2014/main" id="{9F3CCD5F-A324-DBD0-B267-11D12E0AD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65" y="2631234"/>
            <a:ext cx="5613918" cy="3984170"/>
          </a:xfrm>
        </p:spPr>
      </p:pic>
      <p:pic>
        <p:nvPicPr>
          <p:cNvPr id="7" name="Picture 6">
            <a:extLst>
              <a:ext uri="{FF2B5EF4-FFF2-40B4-BE49-F238E27FC236}">
                <a16:creationId xmlns:a16="http://schemas.microsoft.com/office/drawing/2014/main" id="{0FD358E0-9F6A-8621-0262-83B2D4B49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909" y="2631235"/>
            <a:ext cx="6183119" cy="3984169"/>
          </a:xfrm>
          <a:prstGeom prst="rect">
            <a:avLst/>
          </a:prstGeom>
        </p:spPr>
      </p:pic>
      <p:sp>
        <p:nvSpPr>
          <p:cNvPr id="8" name="TextBox 7">
            <a:extLst>
              <a:ext uri="{FF2B5EF4-FFF2-40B4-BE49-F238E27FC236}">
                <a16:creationId xmlns:a16="http://schemas.microsoft.com/office/drawing/2014/main" id="{7B1A4952-63B8-4D38-AB77-45A9014AF636}"/>
              </a:ext>
            </a:extLst>
          </p:cNvPr>
          <p:cNvSpPr txBox="1"/>
          <p:nvPr/>
        </p:nvSpPr>
        <p:spPr>
          <a:xfrm flipH="1">
            <a:off x="6080449" y="242596"/>
            <a:ext cx="5915123" cy="1754326"/>
          </a:xfrm>
          <a:prstGeom prst="rect">
            <a:avLst/>
          </a:prstGeom>
          <a:noFill/>
        </p:spPr>
        <p:txBody>
          <a:bodyPr wrap="square" rtlCol="0">
            <a:spAutoFit/>
          </a:bodyPr>
          <a:lstStyle/>
          <a:p>
            <a:r>
              <a:rPr lang="en-US" dirty="0">
                <a:solidFill>
                  <a:schemeClr val="accent2"/>
                </a:solidFill>
                <a:latin typeface="Berlin Sans FB Demi" panose="020E0802020502020306" pitchFamily="34" charset="0"/>
              </a:rPr>
              <a:t>Credit card fraud prediction:</a:t>
            </a:r>
          </a:p>
          <a:p>
            <a:r>
              <a:rPr lang="en-US" b="0" i="0" dirty="0">
                <a:solidFill>
                  <a:schemeClr val="tx1">
                    <a:lumMod val="95000"/>
                    <a:lumOff val="5000"/>
                  </a:schemeClr>
                </a:solidFill>
                <a:effectLst/>
                <a:latin typeface="Agency FB" panose="020B0503020202020204" pitchFamily="34" charset="0"/>
              </a:rPr>
              <a:t>the United States during the mentioned years(2011-2018), I recommend consulting reputable sources such as government agencies, financial institutions, or organizations specializing in fraud prevention and financial data analysis. These sources may publish reports and statistics related to credit card fraud trends and losses.</a:t>
            </a:r>
            <a:endParaRPr lang="en-IN" dirty="0">
              <a:solidFill>
                <a:schemeClr val="tx1">
                  <a:lumMod val="95000"/>
                  <a:lumOff val="5000"/>
                </a:schemeClr>
              </a:solidFill>
              <a:latin typeface="Agency FB" panose="020B0503020202020204" pitchFamily="34" charset="0"/>
            </a:endParaRPr>
          </a:p>
        </p:txBody>
      </p:sp>
    </p:spTree>
    <p:extLst>
      <p:ext uri="{BB962C8B-B14F-4D97-AF65-F5344CB8AC3E}">
        <p14:creationId xmlns:p14="http://schemas.microsoft.com/office/powerpoint/2010/main" val="19000170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270</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Agency FB</vt:lpstr>
      <vt:lpstr>Arial</vt:lpstr>
      <vt:lpstr>Arial Black</vt:lpstr>
      <vt:lpstr>Berlin Sans FB Demi</vt:lpstr>
      <vt:lpstr>Maiandra GD</vt:lpstr>
      <vt:lpstr>Sitka Heading</vt:lpstr>
      <vt:lpstr>Sitka Text Semibold</vt:lpstr>
      <vt:lpstr>Söhne</vt:lpstr>
      <vt:lpstr>Trebuchet MS</vt:lpstr>
      <vt:lpstr>Wingdings 3</vt:lpstr>
      <vt:lpstr>Facet</vt:lpstr>
      <vt:lpstr>PowerPoint Presentation</vt:lpstr>
      <vt:lpstr>Definition:                  Credit card fraud detection plays a crucial role in protecting consumers and financial institutions from financial losses and maintaining trust in the payment system. Advanced technologies and continuous      monitoring help stay ahead of evolving fraud tactics employed by criminals.  Data wrangling techniques:               Data wrangling is an iterative process, and the specific techniques you use will depend on the nature of your data and your analysis objectives. It often involves a combination of these techniques to prepare the data for further exploration, analysis, and modeling</vt:lpstr>
      <vt:lpstr>Data analysis: Credit card fraud analysis is an ongoing process that requires vigilance and adaptability to combat evolving fraud techniques. Additionally, compliance with data privacy regulations and ethical considerations is essential when handling sensitive financial data.</vt:lpstr>
      <vt:lpstr>Heatmap: A heatmap is a graphical representation of data in a two-dimensional matrix, where individual values are represented as colors. It is a powerful tool for visualizing and exploring relationships within complex datasets. Heatmaps are commonly used in data analysis, data visualization, and various fields like biology, finance, and machine learning to reveal patterns and trends in the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krishnan</dc:creator>
  <cp:lastModifiedBy>hari krishnan</cp:lastModifiedBy>
  <cp:revision>3</cp:revision>
  <dcterms:created xsi:type="dcterms:W3CDTF">2023-10-10T15:24:33Z</dcterms:created>
  <dcterms:modified xsi:type="dcterms:W3CDTF">2023-10-10T16:05:38Z</dcterms:modified>
</cp:coreProperties>
</file>