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handoutMasterIdLst>
    <p:handoutMasterId r:id="rId18"/>
  </p:handoutMasterIdLst>
  <p:sldIdLst>
    <p:sldId id="257" r:id="rId2"/>
    <p:sldId id="260" r:id="rId3"/>
    <p:sldId id="261" r:id="rId4"/>
    <p:sldId id="263" r:id="rId5"/>
    <p:sldId id="272" r:id="rId6"/>
    <p:sldId id="273" r:id="rId7"/>
    <p:sldId id="275" r:id="rId8"/>
    <p:sldId id="264" r:id="rId9"/>
    <p:sldId id="265" r:id="rId10"/>
    <p:sldId id="266" r:id="rId11"/>
    <p:sldId id="267" r:id="rId12"/>
    <p:sldId id="268" r:id="rId13"/>
    <p:sldId id="269" r:id="rId14"/>
    <p:sldId id="270" r:id="rId15"/>
    <p:sldId id="271" r:id="rId16"/>
  </p:sldIdLst>
  <p:sldSz cx="12192000" cy="6858000"/>
  <p:notesSz cx="6858000" cy="9144000"/>
  <p:defaultTextStyle>
    <a:defPPr rtl="0">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mpungan Tanggal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28916F-ED14-41B8-8136-60CA4B660B0E}" type="datetime1">
              <a:rPr lang="id-ID" smtClean="0"/>
              <a:t>02/05/2024</a:t>
            </a:fld>
            <a:endParaRPr lang="en-US" dirty="0"/>
          </a:p>
        </p:txBody>
      </p:sp>
      <p:sp>
        <p:nvSpPr>
          <p:cNvPr id="4" name="Tampungan Ka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Tempat Penampung Nomor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3288002-FFAA-4ED9-BE79-76768225AF77}" type="datetime1">
              <a:rPr lang="id-ID" smtClean="0"/>
              <a:t>02/05/2024</a:t>
            </a:fld>
            <a:endParaRPr lang="en-US"/>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Tempat Penampung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a:t>Klik untuk mengedit gaya teks Master</a:t>
            </a:r>
            <a:endParaRPr lang="en-US"/>
          </a:p>
          <a:p>
            <a:pPr lvl="1" rtl="0"/>
            <a:r>
              <a:rPr lang="id-id"/>
              <a:t>Tingkat kedua</a:t>
            </a:r>
          </a:p>
          <a:p>
            <a:pPr lvl="2" rtl="0"/>
            <a:r>
              <a:rPr lang="id-id"/>
              <a:t>Tingkat ketiga</a:t>
            </a:r>
          </a:p>
          <a:p>
            <a:pPr lvl="3" rtl="0"/>
            <a:r>
              <a:rPr lang="id-id"/>
              <a:t>Tingkat keempat</a:t>
            </a:r>
          </a:p>
          <a:p>
            <a:pPr lvl="4" rtl="0"/>
            <a:r>
              <a:rPr lang="id-id"/>
              <a:t>Tingkat kelima</a:t>
            </a:r>
            <a:endParaRPr lang="en-US"/>
          </a:p>
        </p:txBody>
      </p:sp>
      <p:sp>
        <p:nvSpPr>
          <p:cNvPr id="6" name="Tempat Penampung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Tempat Penampung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id-ID"/>
              <a:t>Klik untuk mengedit gaya judul Master</a:t>
            </a:r>
            <a:endParaRPr lang="en-US" dirty="0"/>
          </a:p>
        </p:txBody>
      </p:sp>
      <p:sp>
        <p:nvSpPr>
          <p:cNvPr id="3" name="Subjudu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d-ID"/>
              <a:t>Klik untuk mengedit gaya subjudul Master</a:t>
            </a:r>
            <a:endParaRPr lang="en-US" dirty="0"/>
          </a:p>
        </p:txBody>
      </p:sp>
      <p:cxnSp>
        <p:nvCxnSpPr>
          <p:cNvPr id="9" name="Konektor Luru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ampungan Tanggal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B3EFDF2-C911-4B52-BCE0-D99444C813A7}" type="datetime1">
              <a:rPr lang="id-ID" smtClean="0"/>
              <a:t>02/05/2024</a:t>
            </a:fld>
            <a:endParaRPr lang="en-US" dirty="0"/>
          </a:p>
        </p:txBody>
      </p:sp>
      <p:sp>
        <p:nvSpPr>
          <p:cNvPr id="5" name="Tampungan Kaki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Tempat Penampung Nomor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3" name="Tempat Penampung Teks Vertikal 2"/>
          <p:cNvSpPr>
            <a:spLocks noGrp="1"/>
          </p:cNvSpPr>
          <p:nvPr>
            <p:ph type="body" orient="vert" idx="1"/>
          </p:nvPr>
        </p:nvSpPr>
        <p:spPr/>
        <p:txBody>
          <a:bodyPr vert="eaVert" lIns="45720" tIns="0" rIns="45720" bIns="0"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7" name="Tampungan Tanggal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AE45C3-9C36-4B08-B5BB-D16133E6CD4B}" type="datetime1">
              <a:rPr lang="id-ID" smtClean="0"/>
              <a:t>02/05/2024</a:t>
            </a:fld>
            <a:endParaRPr lang="en-US" dirty="0"/>
          </a:p>
        </p:txBody>
      </p:sp>
      <p:sp>
        <p:nvSpPr>
          <p:cNvPr id="8" name="Tampungan Kaki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Tempat Penampung Nomor Slid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ks dan Judul Vertikal">
    <p:spTree>
      <p:nvGrpSpPr>
        <p:cNvPr id="1" name=""/>
        <p:cNvGrpSpPr/>
        <p:nvPr/>
      </p:nvGrpSpPr>
      <p:grpSpPr>
        <a:xfrm>
          <a:off x="0" y="0"/>
          <a:ext cx="0" cy="0"/>
          <a:chOff x="0" y="0"/>
          <a:chExt cx="0" cy="0"/>
        </a:xfrm>
      </p:grpSpPr>
      <p:sp>
        <p:nvSpPr>
          <p:cNvPr id="9" name="Persegi panjang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Vertikal 1"/>
          <p:cNvSpPr>
            <a:spLocks noGrp="1"/>
          </p:cNvSpPr>
          <p:nvPr>
            <p:ph type="title" orient="vert"/>
          </p:nvPr>
        </p:nvSpPr>
        <p:spPr>
          <a:xfrm>
            <a:off x="8724900" y="412302"/>
            <a:ext cx="2628900" cy="5759898"/>
          </a:xfrm>
        </p:spPr>
        <p:txBody>
          <a:bodyPr vert="eaVert" rtlCol="0"/>
          <a:lstStyle/>
          <a:p>
            <a:pPr rtl="0"/>
            <a:r>
              <a:rPr lang="id-ID"/>
              <a:t>Klik untuk mengedit gaya judul Master</a:t>
            </a:r>
            <a:endParaRPr lang="en-US" dirty="0"/>
          </a:p>
        </p:txBody>
      </p:sp>
      <p:sp>
        <p:nvSpPr>
          <p:cNvPr id="3" name="Tempat Penampung Teks Vertikal 2"/>
          <p:cNvSpPr>
            <a:spLocks noGrp="1"/>
          </p:cNvSpPr>
          <p:nvPr>
            <p:ph type="body" orient="vert" idx="1"/>
          </p:nvPr>
        </p:nvSpPr>
        <p:spPr>
          <a:xfrm>
            <a:off x="838200" y="412302"/>
            <a:ext cx="7734300" cy="5759898"/>
          </a:xfrm>
        </p:spPr>
        <p:txBody>
          <a:bodyPr vert="eaVert" lIns="45720" tIns="0" rIns="45720" bIns="0"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7" name="Tampungan Tanggal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045585D8-A527-417B-8AE1-5DA019759369}" type="datetime1">
              <a:rPr lang="id-ID" smtClean="0"/>
              <a:t>02/05/2024</a:t>
            </a:fld>
            <a:endParaRPr lang="en-US" dirty="0"/>
          </a:p>
        </p:txBody>
      </p:sp>
      <p:sp>
        <p:nvSpPr>
          <p:cNvPr id="8" name="Tampungan Kaki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Tampungan Nomor Slid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3" name="Tempat Penampung Konten 2"/>
          <p:cNvSpPr>
            <a:spLocks noGrp="1"/>
          </p:cNvSpPr>
          <p:nvPr>
            <p:ph idx="1"/>
          </p:nvPr>
        </p:nvSpPr>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7" name="Tampungan Tanggal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666528D-62CE-4798-B574-17F481AC4688}" type="datetime1">
              <a:rPr lang="id-ID" smtClean="0"/>
              <a:t>02/05/2024</a:t>
            </a:fld>
            <a:endParaRPr lang="en-US" dirty="0"/>
          </a:p>
        </p:txBody>
      </p:sp>
      <p:sp>
        <p:nvSpPr>
          <p:cNvPr id="8" name="Tampungan Kaki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Tempat Penampung Nomor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bg>
      <p:bgPr>
        <a:solidFill>
          <a:schemeClr val="bg1"/>
        </a:solidFill>
        <a:effectLst/>
      </p:bgPr>
    </p:bg>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id-ID"/>
              <a:t>Klik untuk mengedit gaya judul Master</a:t>
            </a:r>
            <a:endParaRPr lang="en-US" dirty="0"/>
          </a:p>
        </p:txBody>
      </p:sp>
      <p:sp>
        <p:nvSpPr>
          <p:cNvPr id="3" name="Tempat Penampung Teks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d-ID"/>
              <a:t>Klik untuk edit gaya teks Master</a:t>
            </a:r>
          </a:p>
        </p:txBody>
      </p:sp>
      <p:cxnSp>
        <p:nvCxnSpPr>
          <p:cNvPr id="9" name="Konektor Luru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ampungan Tanggal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C0FD0AE-914C-4688-8C6C-02066A3707FE}" type="datetime1">
              <a:rPr lang="id-ID" smtClean="0"/>
              <a:t>02/05/2024</a:t>
            </a:fld>
            <a:endParaRPr lang="en-US" dirty="0"/>
          </a:p>
        </p:txBody>
      </p:sp>
      <p:sp>
        <p:nvSpPr>
          <p:cNvPr id="8" name="Tampungan Kaki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Tampungan Nomor Slid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Judul 7"/>
          <p:cNvSpPr>
            <a:spLocks noGrp="1"/>
          </p:cNvSpPr>
          <p:nvPr>
            <p:ph type="title"/>
          </p:nvPr>
        </p:nvSpPr>
        <p:spPr>
          <a:xfrm>
            <a:off x="1097280" y="286603"/>
            <a:ext cx="10058400" cy="1450757"/>
          </a:xfrm>
        </p:spPr>
        <p:txBody>
          <a:bodyPr rtlCol="0"/>
          <a:lstStyle/>
          <a:p>
            <a:pPr rtl="0"/>
            <a:r>
              <a:rPr lang="id-ID"/>
              <a:t>Klik untuk mengedit gaya judul Master</a:t>
            </a:r>
            <a:endParaRPr lang="en-US" dirty="0"/>
          </a:p>
        </p:txBody>
      </p:sp>
      <p:sp>
        <p:nvSpPr>
          <p:cNvPr id="3" name="Tempat Penampung Konten 2"/>
          <p:cNvSpPr>
            <a:spLocks noGrp="1"/>
          </p:cNvSpPr>
          <p:nvPr>
            <p:ph sz="half" idx="1"/>
          </p:nvPr>
        </p:nvSpPr>
        <p:spPr>
          <a:xfrm>
            <a:off x="1097280" y="2120900"/>
            <a:ext cx="4639736" cy="3748193"/>
          </a:xfrm>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empat Penampung Konten 3"/>
          <p:cNvSpPr>
            <a:spLocks noGrp="1"/>
          </p:cNvSpPr>
          <p:nvPr>
            <p:ph sz="half" idx="2"/>
          </p:nvPr>
        </p:nvSpPr>
        <p:spPr>
          <a:xfrm>
            <a:off x="6515944" y="2120900"/>
            <a:ext cx="4639736" cy="3748194"/>
          </a:xfrm>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2" name="Tampungan Tanggal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734B6D2-CF57-4071-837A-1E3FE8EB75D0}" type="datetime1">
              <a:rPr lang="id-ID" smtClean="0"/>
              <a:t>02/05/2024</a:t>
            </a:fld>
            <a:endParaRPr lang="en-US" dirty="0"/>
          </a:p>
        </p:txBody>
      </p:sp>
      <p:sp>
        <p:nvSpPr>
          <p:cNvPr id="9" name="Tampungan Kaki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Tempat Penampung Nomor Slid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Judul 9"/>
          <p:cNvSpPr>
            <a:spLocks noGrp="1"/>
          </p:cNvSpPr>
          <p:nvPr>
            <p:ph type="title"/>
          </p:nvPr>
        </p:nvSpPr>
        <p:spPr>
          <a:xfrm>
            <a:off x="1097280" y="286603"/>
            <a:ext cx="10058400" cy="1450757"/>
          </a:xfrm>
        </p:spPr>
        <p:txBody>
          <a:bodyPr rtlCol="0"/>
          <a:lstStyle/>
          <a:p>
            <a:pPr rtl="0"/>
            <a:r>
              <a:rPr lang="id-ID"/>
              <a:t>Klik untuk mengedit gaya judul Master</a:t>
            </a:r>
            <a:endParaRPr lang="en-US" dirty="0"/>
          </a:p>
        </p:txBody>
      </p:sp>
      <p:sp>
        <p:nvSpPr>
          <p:cNvPr id="3" name="Tempat Penampung Teks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a:t>Klik untuk edit gaya teks Master</a:t>
            </a:r>
          </a:p>
        </p:txBody>
      </p:sp>
      <p:sp>
        <p:nvSpPr>
          <p:cNvPr id="4" name="Tempat Penampung Konten 3"/>
          <p:cNvSpPr>
            <a:spLocks noGrp="1"/>
          </p:cNvSpPr>
          <p:nvPr>
            <p:ph sz="half" idx="2"/>
          </p:nvPr>
        </p:nvSpPr>
        <p:spPr>
          <a:xfrm>
            <a:off x="1097280" y="2958274"/>
            <a:ext cx="4639736" cy="2910821"/>
          </a:xfrm>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5" name="Tempat Penampung Teks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a:t>Klik untuk edit gaya teks Master</a:t>
            </a:r>
          </a:p>
        </p:txBody>
      </p:sp>
      <p:sp>
        <p:nvSpPr>
          <p:cNvPr id="6" name="Tampungan Konten 5"/>
          <p:cNvSpPr>
            <a:spLocks noGrp="1"/>
          </p:cNvSpPr>
          <p:nvPr>
            <p:ph sz="quarter" idx="4"/>
          </p:nvPr>
        </p:nvSpPr>
        <p:spPr>
          <a:xfrm>
            <a:off x="6515944" y="2958273"/>
            <a:ext cx="4639736" cy="2910821"/>
          </a:xfrm>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2" name="Tampungan Tanggal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4B8802-3B38-4322-89ED-4FD0410FDC65}" type="datetime1">
              <a:rPr lang="id-ID" smtClean="0"/>
              <a:t>02/05/2024</a:t>
            </a:fld>
            <a:endParaRPr lang="en-US" dirty="0"/>
          </a:p>
        </p:txBody>
      </p:sp>
      <p:sp>
        <p:nvSpPr>
          <p:cNvPr id="11" name="Tampungan Kaki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Tempat Penampung Nomor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id-ID"/>
              <a:t>Klik untuk mengedit gaya judul Master</a:t>
            </a:r>
            <a:endParaRPr lang="en-US" dirty="0"/>
          </a:p>
        </p:txBody>
      </p:sp>
      <p:sp>
        <p:nvSpPr>
          <p:cNvPr id="6" name="Tampungan Tanggal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C2B6C27-EB1E-4DDE-86C2-ACA3F8D28BEC}" type="datetime1">
              <a:rPr lang="id-ID" smtClean="0"/>
              <a:t>02/05/2024</a:t>
            </a:fld>
            <a:endParaRPr lang="en-US" dirty="0"/>
          </a:p>
        </p:txBody>
      </p:sp>
      <p:sp>
        <p:nvSpPr>
          <p:cNvPr id="7" name="Tampungan Kaki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Tempat Penampung Nomor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Kosong">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mpungan Tanggal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2081862-1742-4C17-BEE0-2243F1D2B49A}" type="datetime1">
              <a:rPr lang="id-ID" smtClean="0"/>
              <a:t>02/05/2024</a:t>
            </a:fld>
            <a:endParaRPr lang="en-US" dirty="0"/>
          </a:p>
        </p:txBody>
      </p:sp>
      <p:sp>
        <p:nvSpPr>
          <p:cNvPr id="3" name="Tampungan Kaki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Tempat Penampung Nomor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sp>
        <p:nvSpPr>
          <p:cNvPr id="8" name="Persegi panjang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d-ID"/>
              <a:t>Klik untuk mengedit gaya judul Master</a:t>
            </a:r>
            <a:endParaRPr lang="en-US" dirty="0"/>
          </a:p>
        </p:txBody>
      </p:sp>
      <p:sp>
        <p:nvSpPr>
          <p:cNvPr id="3" name="Tempat Penampung Konten 2"/>
          <p:cNvSpPr>
            <a:spLocks noGrp="1"/>
          </p:cNvSpPr>
          <p:nvPr>
            <p:ph idx="1"/>
          </p:nvPr>
        </p:nvSpPr>
        <p:spPr>
          <a:xfrm>
            <a:off x="5458984" y="812799"/>
            <a:ext cx="5928344" cy="5294757"/>
          </a:xfrm>
        </p:spPr>
        <p:txBody>
          <a:bodyPr rtlCol="0"/>
          <a:lstStyle/>
          <a:p>
            <a:pPr lvl="0" rtl="0"/>
            <a:r>
              <a:rPr lang="id-ID"/>
              <a:t>Klik untuk 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empat Penampung Teks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a:t>Klik untuk edit gaya teks Master</a:t>
            </a:r>
          </a:p>
        </p:txBody>
      </p:sp>
      <p:sp>
        <p:nvSpPr>
          <p:cNvPr id="5" name="Tampungan Tanggal 4"/>
          <p:cNvSpPr>
            <a:spLocks noGrp="1"/>
          </p:cNvSpPr>
          <p:nvPr>
            <p:ph type="dt" sz="half" idx="10"/>
          </p:nvPr>
        </p:nvSpPr>
        <p:spPr>
          <a:xfrm>
            <a:off x="643464" y="6446520"/>
            <a:ext cx="3517568" cy="365125"/>
          </a:xfrm>
        </p:spPr>
        <p:txBody>
          <a:bodyPr rtlCol="0"/>
          <a:lstStyle>
            <a:lvl1pPr algn="l">
              <a:defRPr/>
            </a:lvl1pPr>
          </a:lstStyle>
          <a:p>
            <a:pPr rtl="0"/>
            <a:fld id="{56DFC627-8D12-4A82-91BA-D586AA5BA621}" type="datetime1">
              <a:rPr lang="id-ID" smtClean="0"/>
              <a:t>02/05/2024</a:t>
            </a:fld>
            <a:endParaRPr lang="en-US" dirty="0"/>
          </a:p>
        </p:txBody>
      </p:sp>
      <p:sp>
        <p:nvSpPr>
          <p:cNvPr id="6" name="Tampungan Kaki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Tampungan Nomor Slid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8" name="Persegi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mpat Penampung Gamba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d-ID"/>
              <a:t>Klik ikon untuk menambahkan gambar</a:t>
            </a:r>
            <a:endParaRPr lang="en-US" dirty="0"/>
          </a:p>
        </p:txBody>
      </p:sp>
      <p:sp>
        <p:nvSpPr>
          <p:cNvPr id="2" name="Judu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id-ID"/>
              <a:t>Klik untuk mengedit gaya judul Master</a:t>
            </a:r>
            <a:endParaRPr lang="en-US" dirty="0"/>
          </a:p>
        </p:txBody>
      </p:sp>
      <p:sp>
        <p:nvSpPr>
          <p:cNvPr id="4" name="Tempat Penampung Teks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a:t>Klik untuk edit gaya teks Master</a:t>
            </a:r>
          </a:p>
        </p:txBody>
      </p:sp>
      <p:sp>
        <p:nvSpPr>
          <p:cNvPr id="5" name="Tampungan Tanggal 4"/>
          <p:cNvSpPr>
            <a:spLocks noGrp="1"/>
          </p:cNvSpPr>
          <p:nvPr>
            <p:ph type="dt" sz="half" idx="10"/>
          </p:nvPr>
        </p:nvSpPr>
        <p:spPr/>
        <p:txBody>
          <a:bodyPr rtlCol="0"/>
          <a:lstStyle>
            <a:lvl1pPr>
              <a:defRPr/>
            </a:lvl1pPr>
          </a:lstStyle>
          <a:p>
            <a:pPr rtl="0"/>
            <a:fld id="{64CB923E-3B32-46BB-B299-DDE35C925741}" type="datetime1">
              <a:rPr lang="id-ID" smtClean="0"/>
              <a:t>02/05/2024</a:t>
            </a:fld>
            <a:endParaRPr lang="en-US" dirty="0"/>
          </a:p>
        </p:txBody>
      </p:sp>
      <p:sp>
        <p:nvSpPr>
          <p:cNvPr id="6" name="Tampungan Kaki 5"/>
          <p:cNvSpPr>
            <a:spLocks noGrp="1"/>
          </p:cNvSpPr>
          <p:nvPr>
            <p:ph type="ftr" sz="quarter" idx="11"/>
          </p:nvPr>
        </p:nvSpPr>
        <p:spPr>
          <a:xfrm>
            <a:off x="1097279" y="6446838"/>
            <a:ext cx="6818262" cy="365125"/>
          </a:xfrm>
        </p:spPr>
        <p:txBody>
          <a:bodyPr rtlCol="0"/>
          <a:lstStyle/>
          <a:p>
            <a:pPr algn="l" rtl="0"/>
            <a:endParaRPr lang="en-US" dirty="0"/>
          </a:p>
        </p:txBody>
      </p:sp>
      <p:sp>
        <p:nvSpPr>
          <p:cNvPr id="7" name="Tampungan Nomor Slid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ersegi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mpungan Judu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d-id"/>
              <a:t>Klik untuk mengedit gaya judul Master</a:t>
            </a:r>
            <a:endParaRPr lang="en-US" dirty="0"/>
          </a:p>
        </p:txBody>
      </p:sp>
      <p:sp>
        <p:nvSpPr>
          <p:cNvPr id="3" name="Tempat Penampung Teks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d-id"/>
              <a:t>Klik untuk mengedit gaya teks Master</a:t>
            </a:r>
          </a:p>
          <a:p>
            <a:pPr lvl="1" rtl="0"/>
            <a:r>
              <a:rPr lang="id-id"/>
              <a:t>Tingkat kedua</a:t>
            </a:r>
          </a:p>
          <a:p>
            <a:pPr lvl="2" rtl="0"/>
            <a:r>
              <a:rPr lang="id-id"/>
              <a:t>Tingkat ketiga</a:t>
            </a:r>
          </a:p>
          <a:p>
            <a:pPr lvl="3" rtl="0"/>
            <a:r>
              <a:rPr lang="id-id"/>
              <a:t>Tingkat keempat</a:t>
            </a:r>
          </a:p>
          <a:p>
            <a:pPr lvl="4" rtl="0"/>
            <a:r>
              <a:rPr lang="id-id"/>
              <a:t>Tingkat kelima</a:t>
            </a:r>
            <a:endParaRPr lang="en-US" dirty="0"/>
          </a:p>
        </p:txBody>
      </p:sp>
      <p:sp>
        <p:nvSpPr>
          <p:cNvPr id="4" name="Tampungan Tanggal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1E82E28-1584-463F-93F8-FAF8BDD9CC43}" type="datetime1">
              <a:rPr lang="id-ID" smtClean="0"/>
              <a:t>02/05/2024</a:t>
            </a:fld>
            <a:endParaRPr lang="en-US" dirty="0"/>
          </a:p>
        </p:txBody>
      </p:sp>
      <p:sp>
        <p:nvSpPr>
          <p:cNvPr id="5" name="Tempat Penampung Foo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Tampungan Nomor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Konektor Luru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Persegi panjang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Judu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sz="8000" b="1" dirty="0"/>
              <a:t>Java</a:t>
            </a:r>
            <a:r>
              <a:rPr lang="en-US" sz="8000" dirty="0"/>
              <a:t> Method </a:t>
            </a:r>
            <a:r>
              <a:rPr lang="en-US" sz="8000" b="1" dirty="0"/>
              <a:t>String</a:t>
            </a:r>
            <a:endParaRPr lang="id-id" sz="8000" b="1" dirty="0"/>
          </a:p>
        </p:txBody>
      </p:sp>
      <p:sp>
        <p:nvSpPr>
          <p:cNvPr id="3" name="Subjudu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sz="2400" cap="none" dirty="0">
                <a:solidFill>
                  <a:schemeClr val="tx1">
                    <a:lumMod val="85000"/>
                    <a:lumOff val="15000"/>
                  </a:schemeClr>
                </a:solidFill>
              </a:rPr>
              <a:t>Universitas Nusa Putra</a:t>
            </a:r>
            <a:endParaRPr lang="id-id" sz="2400" cap="none" dirty="0">
              <a:solidFill>
                <a:schemeClr val="tx1">
                  <a:lumMod val="85000"/>
                  <a:lumOff val="15000"/>
                </a:schemeClr>
              </a:solidFill>
            </a:endParaRPr>
          </a:p>
        </p:txBody>
      </p:sp>
      <p:pic>
        <p:nvPicPr>
          <p:cNvPr id="5" name="Gambar 4" descr="Gambar yang berisi bangunan, dudukan, penahan, samping&#10;&#10;Deskripsi dibuat secara otomatis">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Konektor Luru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96CF846-3526-489C-B1BA-04A3BB1309DC}"/>
              </a:ext>
            </a:extLst>
          </p:cNvPr>
          <p:cNvSpPr>
            <a:spLocks noGrp="1"/>
          </p:cNvSpPr>
          <p:nvPr>
            <p:ph type="title"/>
          </p:nvPr>
        </p:nvSpPr>
        <p:spPr/>
        <p:txBody>
          <a:bodyPr/>
          <a:lstStyle/>
          <a:p>
            <a:r>
              <a:rPr lang="en-ID" dirty="0"/>
              <a:t>Java String </a:t>
            </a:r>
            <a:r>
              <a:rPr lang="en-ID" dirty="0" err="1"/>
              <a:t>toUpper</a:t>
            </a:r>
            <a:r>
              <a:rPr lang="en-ID" dirty="0"/>
              <a:t>()</a:t>
            </a:r>
          </a:p>
        </p:txBody>
      </p:sp>
      <p:sp>
        <p:nvSpPr>
          <p:cNvPr id="3" name="Tampungan Konten 2">
            <a:extLst>
              <a:ext uri="{FF2B5EF4-FFF2-40B4-BE49-F238E27FC236}">
                <a16:creationId xmlns:a16="http://schemas.microsoft.com/office/drawing/2014/main" id="{978AF94E-E126-BF98-FAAF-295D54618017}"/>
              </a:ext>
            </a:extLst>
          </p:cNvPr>
          <p:cNvSpPr>
            <a:spLocks noGrp="1"/>
          </p:cNvSpPr>
          <p:nvPr>
            <p:ph idx="1"/>
          </p:nvPr>
        </p:nvSpPr>
        <p:spPr/>
        <p:txBody>
          <a:bodyPr/>
          <a:lstStyle/>
          <a:p>
            <a:r>
              <a:rPr lang="en-ID" dirty="0"/>
              <a:t>If previously we converted to lowercase. A method </a:t>
            </a:r>
            <a:r>
              <a:rPr lang="en-ID" dirty="0" err="1"/>
              <a:t>toUpperCase</a:t>
            </a:r>
            <a:r>
              <a:rPr lang="en-ID" dirty="0"/>
              <a:t>() is the opposite, this method changes to uppercase.</a:t>
            </a:r>
          </a:p>
        </p:txBody>
      </p:sp>
      <p:sp>
        <p:nvSpPr>
          <p:cNvPr id="4" name="Tampungan Tanggal 3">
            <a:extLst>
              <a:ext uri="{FF2B5EF4-FFF2-40B4-BE49-F238E27FC236}">
                <a16:creationId xmlns:a16="http://schemas.microsoft.com/office/drawing/2014/main" id="{34FB421D-880A-C99C-532D-E1EFD8AD2D08}"/>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7" name="Picture 6">
            <a:extLst>
              <a:ext uri="{FF2B5EF4-FFF2-40B4-BE49-F238E27FC236}">
                <a16:creationId xmlns:a16="http://schemas.microsoft.com/office/drawing/2014/main" id="{AFB485E5-AE95-4AF9-64CA-F2630AC3C55A}"/>
              </a:ext>
            </a:extLst>
          </p:cNvPr>
          <p:cNvPicPr>
            <a:picLocks noChangeAspect="1"/>
          </p:cNvPicPr>
          <p:nvPr/>
        </p:nvPicPr>
        <p:blipFill>
          <a:blip r:embed="rId2"/>
          <a:stretch>
            <a:fillRect/>
          </a:stretch>
        </p:blipFill>
        <p:spPr>
          <a:xfrm>
            <a:off x="1278932" y="3051940"/>
            <a:ext cx="7733663" cy="2705048"/>
          </a:xfrm>
          <a:prstGeom prst="rect">
            <a:avLst/>
          </a:prstGeom>
        </p:spPr>
      </p:pic>
    </p:spTree>
    <p:extLst>
      <p:ext uri="{BB962C8B-B14F-4D97-AF65-F5344CB8AC3E}">
        <p14:creationId xmlns:p14="http://schemas.microsoft.com/office/powerpoint/2010/main" val="145130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7FA8D69-1F38-E391-5A99-7590805C541F}"/>
              </a:ext>
            </a:extLst>
          </p:cNvPr>
          <p:cNvSpPr>
            <a:spLocks noGrp="1"/>
          </p:cNvSpPr>
          <p:nvPr>
            <p:ph type="title"/>
          </p:nvPr>
        </p:nvSpPr>
        <p:spPr/>
        <p:txBody>
          <a:bodyPr/>
          <a:lstStyle/>
          <a:p>
            <a:r>
              <a:rPr lang="en-ID" dirty="0"/>
              <a:t>Java String replace()</a:t>
            </a:r>
          </a:p>
        </p:txBody>
      </p:sp>
      <p:sp>
        <p:nvSpPr>
          <p:cNvPr id="3" name="Tampungan Konten 2">
            <a:extLst>
              <a:ext uri="{FF2B5EF4-FFF2-40B4-BE49-F238E27FC236}">
                <a16:creationId xmlns:a16="http://schemas.microsoft.com/office/drawing/2014/main" id="{3FFFF707-2117-216F-813A-45FE9E432B22}"/>
              </a:ext>
            </a:extLst>
          </p:cNvPr>
          <p:cNvSpPr>
            <a:spLocks noGrp="1"/>
          </p:cNvSpPr>
          <p:nvPr>
            <p:ph idx="1"/>
          </p:nvPr>
        </p:nvSpPr>
        <p:spPr/>
        <p:txBody>
          <a:bodyPr/>
          <a:lstStyle/>
          <a:p>
            <a:r>
              <a:rPr lang="en-ID" dirty="0"/>
              <a:t>The replace() method has two functions. The first function is to replace an original character with the desired character. The second function is to replace the source string with the destination string.</a:t>
            </a:r>
          </a:p>
        </p:txBody>
      </p:sp>
      <p:sp>
        <p:nvSpPr>
          <p:cNvPr id="4" name="Tampungan Tanggal 3">
            <a:extLst>
              <a:ext uri="{FF2B5EF4-FFF2-40B4-BE49-F238E27FC236}">
                <a16:creationId xmlns:a16="http://schemas.microsoft.com/office/drawing/2014/main" id="{F6F07BBB-09D1-CE78-D636-4546D0883C9A}"/>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7" name="Picture 6">
            <a:extLst>
              <a:ext uri="{FF2B5EF4-FFF2-40B4-BE49-F238E27FC236}">
                <a16:creationId xmlns:a16="http://schemas.microsoft.com/office/drawing/2014/main" id="{AEEBC100-A83C-DF84-D9D6-EE07657FCE99}"/>
              </a:ext>
            </a:extLst>
          </p:cNvPr>
          <p:cNvPicPr>
            <a:picLocks noChangeAspect="1"/>
          </p:cNvPicPr>
          <p:nvPr/>
        </p:nvPicPr>
        <p:blipFill>
          <a:blip r:embed="rId2"/>
          <a:stretch>
            <a:fillRect/>
          </a:stretch>
        </p:blipFill>
        <p:spPr>
          <a:xfrm>
            <a:off x="1097280" y="3217908"/>
            <a:ext cx="7778399" cy="2651184"/>
          </a:xfrm>
          <a:prstGeom prst="rect">
            <a:avLst/>
          </a:prstGeom>
        </p:spPr>
      </p:pic>
    </p:spTree>
    <p:extLst>
      <p:ext uri="{BB962C8B-B14F-4D97-AF65-F5344CB8AC3E}">
        <p14:creationId xmlns:p14="http://schemas.microsoft.com/office/powerpoint/2010/main" val="346605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FC1B3CE-4BC6-D73E-BEF2-B72C2B4376B2}"/>
              </a:ext>
            </a:extLst>
          </p:cNvPr>
          <p:cNvSpPr>
            <a:spLocks noGrp="1"/>
          </p:cNvSpPr>
          <p:nvPr>
            <p:ph type="title"/>
          </p:nvPr>
        </p:nvSpPr>
        <p:spPr/>
        <p:txBody>
          <a:bodyPr/>
          <a:lstStyle/>
          <a:p>
            <a:r>
              <a:rPr lang="en-ID" dirty="0"/>
              <a:t>Java String contains()</a:t>
            </a:r>
          </a:p>
        </p:txBody>
      </p:sp>
      <p:sp>
        <p:nvSpPr>
          <p:cNvPr id="3" name="Tampungan Konten 2">
            <a:extLst>
              <a:ext uri="{FF2B5EF4-FFF2-40B4-BE49-F238E27FC236}">
                <a16:creationId xmlns:a16="http://schemas.microsoft.com/office/drawing/2014/main" id="{BE0CBD58-1D59-43FE-E412-3B11954BE6C0}"/>
              </a:ext>
            </a:extLst>
          </p:cNvPr>
          <p:cNvSpPr>
            <a:spLocks noGrp="1"/>
          </p:cNvSpPr>
          <p:nvPr>
            <p:ph idx="1"/>
          </p:nvPr>
        </p:nvSpPr>
        <p:spPr/>
        <p:txBody>
          <a:bodyPr/>
          <a:lstStyle/>
          <a:p>
            <a:r>
              <a:rPr lang="en-ID" dirty="0"/>
              <a:t>The contains() method functions to find whether the contents of the string we are looking for are not contained in a string. The results returned are True and False.</a:t>
            </a:r>
          </a:p>
        </p:txBody>
      </p:sp>
      <p:sp>
        <p:nvSpPr>
          <p:cNvPr id="4" name="Tampungan Tanggal 3">
            <a:extLst>
              <a:ext uri="{FF2B5EF4-FFF2-40B4-BE49-F238E27FC236}">
                <a16:creationId xmlns:a16="http://schemas.microsoft.com/office/drawing/2014/main" id="{847AEB5A-43B6-96DD-9CFA-61947162C432}"/>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7" name="Picture 6">
            <a:extLst>
              <a:ext uri="{FF2B5EF4-FFF2-40B4-BE49-F238E27FC236}">
                <a16:creationId xmlns:a16="http://schemas.microsoft.com/office/drawing/2014/main" id="{168C100C-1DB4-A296-80A7-D3C4A59F3A2C}"/>
              </a:ext>
            </a:extLst>
          </p:cNvPr>
          <p:cNvPicPr>
            <a:picLocks noChangeAspect="1"/>
          </p:cNvPicPr>
          <p:nvPr/>
        </p:nvPicPr>
        <p:blipFill>
          <a:blip r:embed="rId2"/>
          <a:stretch>
            <a:fillRect/>
          </a:stretch>
        </p:blipFill>
        <p:spPr>
          <a:xfrm>
            <a:off x="1123428" y="2910419"/>
            <a:ext cx="8018728" cy="3074154"/>
          </a:xfrm>
          <a:prstGeom prst="rect">
            <a:avLst/>
          </a:prstGeom>
        </p:spPr>
      </p:pic>
    </p:spTree>
    <p:extLst>
      <p:ext uri="{BB962C8B-B14F-4D97-AF65-F5344CB8AC3E}">
        <p14:creationId xmlns:p14="http://schemas.microsoft.com/office/powerpoint/2010/main" val="286778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07A3DB2-AAC8-ECD3-2F92-48578B329271}"/>
              </a:ext>
            </a:extLst>
          </p:cNvPr>
          <p:cNvSpPr>
            <a:spLocks noGrp="1"/>
          </p:cNvSpPr>
          <p:nvPr>
            <p:ph type="title"/>
          </p:nvPr>
        </p:nvSpPr>
        <p:spPr/>
        <p:txBody>
          <a:bodyPr/>
          <a:lstStyle/>
          <a:p>
            <a:r>
              <a:rPr lang="en-ID" dirty="0"/>
              <a:t>Java String equals()</a:t>
            </a:r>
          </a:p>
        </p:txBody>
      </p:sp>
      <p:sp>
        <p:nvSpPr>
          <p:cNvPr id="3" name="Tampungan Konten 2">
            <a:extLst>
              <a:ext uri="{FF2B5EF4-FFF2-40B4-BE49-F238E27FC236}">
                <a16:creationId xmlns:a16="http://schemas.microsoft.com/office/drawing/2014/main" id="{824CFF7D-399B-9B72-016C-1EE94AD2CAEB}"/>
              </a:ext>
            </a:extLst>
          </p:cNvPr>
          <p:cNvSpPr>
            <a:spLocks noGrp="1"/>
          </p:cNvSpPr>
          <p:nvPr>
            <p:ph idx="1"/>
          </p:nvPr>
        </p:nvSpPr>
        <p:spPr/>
        <p:txBody>
          <a:bodyPr/>
          <a:lstStyle/>
          <a:p>
            <a:r>
              <a:rPr lang="en-ID" dirty="0"/>
              <a:t>The function of the equals() method is similar to the contains() method, namely that it will search for a string, if it is found it will be True, and if it is not found it will False. What you need to pay attention to when using this method is that uppercase and lowercase letters must be distinguished.</a:t>
            </a:r>
          </a:p>
        </p:txBody>
      </p:sp>
      <p:sp>
        <p:nvSpPr>
          <p:cNvPr id="4" name="Tampungan Tanggal 3">
            <a:extLst>
              <a:ext uri="{FF2B5EF4-FFF2-40B4-BE49-F238E27FC236}">
                <a16:creationId xmlns:a16="http://schemas.microsoft.com/office/drawing/2014/main" id="{BBEAAD6D-4982-9A85-C009-ED03721F77DC}"/>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7" name="Picture 6">
            <a:extLst>
              <a:ext uri="{FF2B5EF4-FFF2-40B4-BE49-F238E27FC236}">
                <a16:creationId xmlns:a16="http://schemas.microsoft.com/office/drawing/2014/main" id="{4BCED906-5DF6-A157-7D75-643DFFE6D243}"/>
              </a:ext>
            </a:extLst>
          </p:cNvPr>
          <p:cNvPicPr>
            <a:picLocks noChangeAspect="1"/>
          </p:cNvPicPr>
          <p:nvPr/>
        </p:nvPicPr>
        <p:blipFill>
          <a:blip r:embed="rId2"/>
          <a:stretch>
            <a:fillRect/>
          </a:stretch>
        </p:blipFill>
        <p:spPr>
          <a:xfrm>
            <a:off x="1097280" y="3525270"/>
            <a:ext cx="6600475" cy="2652975"/>
          </a:xfrm>
          <a:prstGeom prst="rect">
            <a:avLst/>
          </a:prstGeom>
        </p:spPr>
      </p:pic>
    </p:spTree>
    <p:extLst>
      <p:ext uri="{BB962C8B-B14F-4D97-AF65-F5344CB8AC3E}">
        <p14:creationId xmlns:p14="http://schemas.microsoft.com/office/powerpoint/2010/main" val="108698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562E335-9767-76F2-790B-398269AE2814}"/>
              </a:ext>
            </a:extLst>
          </p:cNvPr>
          <p:cNvSpPr>
            <a:spLocks noGrp="1"/>
          </p:cNvSpPr>
          <p:nvPr>
            <p:ph type="title"/>
          </p:nvPr>
        </p:nvSpPr>
        <p:spPr/>
        <p:txBody>
          <a:bodyPr/>
          <a:lstStyle/>
          <a:p>
            <a:r>
              <a:rPr lang="en-ID" dirty="0"/>
              <a:t>Java String </a:t>
            </a:r>
            <a:r>
              <a:rPr lang="en-ID" dirty="0" err="1"/>
              <a:t>equalsIgnoreCase</a:t>
            </a:r>
            <a:r>
              <a:rPr lang="en-ID" dirty="0"/>
              <a:t>()</a:t>
            </a:r>
          </a:p>
        </p:txBody>
      </p:sp>
      <p:sp>
        <p:nvSpPr>
          <p:cNvPr id="3" name="Tampungan Konten 2">
            <a:extLst>
              <a:ext uri="{FF2B5EF4-FFF2-40B4-BE49-F238E27FC236}">
                <a16:creationId xmlns:a16="http://schemas.microsoft.com/office/drawing/2014/main" id="{B1DCF931-06A4-C3F7-54FA-0A983D5CE65B}"/>
              </a:ext>
            </a:extLst>
          </p:cNvPr>
          <p:cNvSpPr>
            <a:spLocks noGrp="1"/>
          </p:cNvSpPr>
          <p:nvPr>
            <p:ph idx="1"/>
          </p:nvPr>
        </p:nvSpPr>
        <p:spPr/>
        <p:txBody>
          <a:bodyPr/>
          <a:lstStyle/>
          <a:p>
            <a:r>
              <a:rPr lang="en-ID" dirty="0"/>
              <a:t>If the equals() method in searching for a string differentiates uppercase and lowercase letters (Case Sensitive), then the </a:t>
            </a:r>
            <a:r>
              <a:rPr lang="en-ID" dirty="0" err="1"/>
              <a:t>equalsIgnoreCase</a:t>
            </a:r>
            <a:r>
              <a:rPr lang="en-ID" dirty="0"/>
              <a:t>() method is the opposite. Of course, this method only focuses on searching for characters in a string without caring about upper or lower case.</a:t>
            </a:r>
          </a:p>
        </p:txBody>
      </p:sp>
      <p:sp>
        <p:nvSpPr>
          <p:cNvPr id="4" name="Tampungan Tanggal 3">
            <a:extLst>
              <a:ext uri="{FF2B5EF4-FFF2-40B4-BE49-F238E27FC236}">
                <a16:creationId xmlns:a16="http://schemas.microsoft.com/office/drawing/2014/main" id="{A9B3C2DD-54F2-A2E6-CE9B-9EF2538EF76A}"/>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7" name="Picture 6">
            <a:extLst>
              <a:ext uri="{FF2B5EF4-FFF2-40B4-BE49-F238E27FC236}">
                <a16:creationId xmlns:a16="http://schemas.microsoft.com/office/drawing/2014/main" id="{5515EA83-6872-1995-59E2-D6B45CE7B38C}"/>
              </a:ext>
            </a:extLst>
          </p:cNvPr>
          <p:cNvPicPr>
            <a:picLocks noChangeAspect="1"/>
          </p:cNvPicPr>
          <p:nvPr/>
        </p:nvPicPr>
        <p:blipFill>
          <a:blip r:embed="rId2"/>
          <a:stretch>
            <a:fillRect/>
          </a:stretch>
        </p:blipFill>
        <p:spPr>
          <a:xfrm>
            <a:off x="1097279" y="3262826"/>
            <a:ext cx="7359523" cy="2718096"/>
          </a:xfrm>
          <a:prstGeom prst="rect">
            <a:avLst/>
          </a:prstGeom>
        </p:spPr>
      </p:pic>
    </p:spTree>
    <p:extLst>
      <p:ext uri="{BB962C8B-B14F-4D97-AF65-F5344CB8AC3E}">
        <p14:creationId xmlns:p14="http://schemas.microsoft.com/office/powerpoint/2010/main" val="173459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E89410-A560-261C-57FE-099BDD6E0A52}"/>
              </a:ext>
            </a:extLst>
          </p:cNvPr>
          <p:cNvSpPr>
            <a:spLocks noGrp="1"/>
          </p:cNvSpPr>
          <p:nvPr>
            <p:ph type="title"/>
          </p:nvPr>
        </p:nvSpPr>
        <p:spPr/>
        <p:txBody>
          <a:bodyPr/>
          <a:lstStyle/>
          <a:p>
            <a:r>
              <a:rPr lang="en-ID" dirty="0"/>
              <a:t>Java String </a:t>
            </a:r>
            <a:r>
              <a:rPr lang="en-ID" dirty="0" err="1"/>
              <a:t>endsWith</a:t>
            </a:r>
            <a:r>
              <a:rPr lang="en-ID" dirty="0"/>
              <a:t>()</a:t>
            </a:r>
          </a:p>
        </p:txBody>
      </p:sp>
      <p:sp>
        <p:nvSpPr>
          <p:cNvPr id="3" name="Tampungan Konten 2">
            <a:extLst>
              <a:ext uri="{FF2B5EF4-FFF2-40B4-BE49-F238E27FC236}">
                <a16:creationId xmlns:a16="http://schemas.microsoft.com/office/drawing/2014/main" id="{B2ABDCA7-93FE-DD3A-4419-2C9E6F35430A}"/>
              </a:ext>
            </a:extLst>
          </p:cNvPr>
          <p:cNvSpPr>
            <a:spLocks noGrp="1"/>
          </p:cNvSpPr>
          <p:nvPr>
            <p:ph idx="1"/>
          </p:nvPr>
        </p:nvSpPr>
        <p:spPr/>
        <p:txBody>
          <a:bodyPr/>
          <a:lstStyle/>
          <a:p>
            <a:r>
              <a:rPr lang="en-ID" dirty="0"/>
              <a:t>The </a:t>
            </a:r>
            <a:r>
              <a:rPr lang="en-ID" dirty="0" err="1"/>
              <a:t>endsWith</a:t>
            </a:r>
            <a:r>
              <a:rPr lang="en-ID" dirty="0"/>
              <a:t>() method has a function to check whether the ending we want to look for is in the string or not. The ending sought can be a character or a sentence. The returned values are True and False.</a:t>
            </a:r>
          </a:p>
        </p:txBody>
      </p:sp>
      <p:sp>
        <p:nvSpPr>
          <p:cNvPr id="4" name="Tampungan Tanggal 3">
            <a:extLst>
              <a:ext uri="{FF2B5EF4-FFF2-40B4-BE49-F238E27FC236}">
                <a16:creationId xmlns:a16="http://schemas.microsoft.com/office/drawing/2014/main" id="{170F5210-4295-EAA3-B1EB-BD108EEEDC3C}"/>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6" name="Picture 5">
            <a:extLst>
              <a:ext uri="{FF2B5EF4-FFF2-40B4-BE49-F238E27FC236}">
                <a16:creationId xmlns:a16="http://schemas.microsoft.com/office/drawing/2014/main" id="{7448E304-D837-E01B-E896-F416F5E74DAC}"/>
              </a:ext>
            </a:extLst>
          </p:cNvPr>
          <p:cNvPicPr>
            <a:picLocks noChangeAspect="1"/>
          </p:cNvPicPr>
          <p:nvPr/>
        </p:nvPicPr>
        <p:blipFill>
          <a:blip r:embed="rId2"/>
          <a:stretch>
            <a:fillRect/>
          </a:stretch>
        </p:blipFill>
        <p:spPr>
          <a:xfrm>
            <a:off x="1266034" y="3229772"/>
            <a:ext cx="6599492" cy="3010161"/>
          </a:xfrm>
          <a:prstGeom prst="rect">
            <a:avLst/>
          </a:prstGeom>
        </p:spPr>
      </p:pic>
    </p:spTree>
    <p:extLst>
      <p:ext uri="{BB962C8B-B14F-4D97-AF65-F5344CB8AC3E}">
        <p14:creationId xmlns:p14="http://schemas.microsoft.com/office/powerpoint/2010/main" val="426232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FDB7021-E8D5-B4B4-B6BE-A5262D940728}"/>
              </a:ext>
            </a:extLst>
          </p:cNvPr>
          <p:cNvSpPr>
            <a:spLocks noGrp="1"/>
          </p:cNvSpPr>
          <p:nvPr>
            <p:ph type="title"/>
          </p:nvPr>
        </p:nvSpPr>
        <p:spPr/>
        <p:txBody>
          <a:bodyPr/>
          <a:lstStyle/>
          <a:p>
            <a:r>
              <a:rPr lang="en-ID" dirty="0"/>
              <a:t>String explanation</a:t>
            </a:r>
          </a:p>
        </p:txBody>
      </p:sp>
      <p:sp>
        <p:nvSpPr>
          <p:cNvPr id="3" name="Tampungan Konten 2">
            <a:extLst>
              <a:ext uri="{FF2B5EF4-FFF2-40B4-BE49-F238E27FC236}">
                <a16:creationId xmlns:a16="http://schemas.microsoft.com/office/drawing/2014/main" id="{2570189D-D9A8-C674-F8C7-CC878993D0B4}"/>
              </a:ext>
            </a:extLst>
          </p:cNvPr>
          <p:cNvSpPr>
            <a:spLocks noGrp="1"/>
          </p:cNvSpPr>
          <p:nvPr>
            <p:ph idx="1"/>
          </p:nvPr>
        </p:nvSpPr>
        <p:spPr/>
        <p:txBody>
          <a:bodyPr>
            <a:normAutofit/>
          </a:bodyPr>
          <a:lstStyle/>
          <a:p>
            <a:pPr marL="457200" indent="-457200">
              <a:buFont typeface="+mj-lt"/>
              <a:buAutoNum type="arabicPeriod"/>
            </a:pPr>
            <a:r>
              <a:rPr lang="en-ID" sz="2400" dirty="0"/>
              <a:t>String is a data type for storing values in the form of text.</a:t>
            </a:r>
          </a:p>
          <a:p>
            <a:pPr marL="457200" indent="-457200">
              <a:buFont typeface="+mj-lt"/>
              <a:buAutoNum type="arabicPeriod"/>
            </a:pPr>
            <a:r>
              <a:rPr lang="en-ID" sz="2000" b="0" i="0" dirty="0">
                <a:solidFill>
                  <a:srgbClr val="444444"/>
                </a:solidFill>
                <a:effectLst/>
                <a:latin typeface="Open Sans" panose="020B0606030504020204" pitchFamily="34" charset="0"/>
              </a:rPr>
              <a:t>String</a:t>
            </a:r>
            <a:r>
              <a:rPr lang="en-ID" sz="2000" dirty="0">
                <a:solidFill>
                  <a:srgbClr val="444444"/>
                </a:solidFill>
                <a:latin typeface="Open Sans" panose="020B0606030504020204" pitchFamily="34" charset="0"/>
              </a:rPr>
              <a:t> is a class (reference data type).</a:t>
            </a:r>
          </a:p>
          <a:p>
            <a:pPr marL="457200" indent="-457200">
              <a:buFont typeface="+mj-lt"/>
              <a:buAutoNum type="arabicPeriod"/>
            </a:pPr>
            <a:r>
              <a:rPr lang="en-ID" sz="2000" dirty="0">
                <a:solidFill>
                  <a:srgbClr val="444444"/>
                </a:solidFill>
                <a:latin typeface="Open Sans" panose="020B0606030504020204" pitchFamily="34" charset="0"/>
              </a:rPr>
              <a:t>When variable of type String is created, Java compiler will automatically create a String object. In the JDK, the String class is stored in </a:t>
            </a:r>
            <a:r>
              <a:rPr lang="en-ID" sz="2000" dirty="0" err="1">
                <a:solidFill>
                  <a:srgbClr val="444444"/>
                </a:solidFill>
                <a:latin typeface="Open Sans" panose="020B0606030504020204" pitchFamily="34" charset="0"/>
              </a:rPr>
              <a:t>java.lang</a:t>
            </a:r>
            <a:r>
              <a:rPr lang="en-ID" sz="2000" dirty="0">
                <a:solidFill>
                  <a:srgbClr val="444444"/>
                </a:solidFill>
                <a:latin typeface="Open Sans" panose="020B0606030504020204" pitchFamily="34" charset="0"/>
              </a:rPr>
              <a:t> package.</a:t>
            </a:r>
          </a:p>
          <a:p>
            <a:pPr marL="457200" indent="-457200">
              <a:buFont typeface="+mj-lt"/>
              <a:buAutoNum type="arabicPeriod"/>
            </a:pPr>
            <a:endParaRPr lang="en-ID" sz="2400" b="0" i="0" dirty="0">
              <a:solidFill>
                <a:srgbClr val="444444"/>
              </a:solidFill>
              <a:effectLst/>
              <a:latin typeface="Open Sans" panose="020B0606030504020204" pitchFamily="34" charset="0"/>
            </a:endParaRPr>
          </a:p>
        </p:txBody>
      </p:sp>
      <p:sp>
        <p:nvSpPr>
          <p:cNvPr id="4" name="Tampungan Tanggal 3">
            <a:extLst>
              <a:ext uri="{FF2B5EF4-FFF2-40B4-BE49-F238E27FC236}">
                <a16:creationId xmlns:a16="http://schemas.microsoft.com/office/drawing/2014/main" id="{5AB22E73-395B-7448-3F82-F79436BD6E1C}"/>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spTree>
    <p:extLst>
      <p:ext uri="{BB962C8B-B14F-4D97-AF65-F5344CB8AC3E}">
        <p14:creationId xmlns:p14="http://schemas.microsoft.com/office/powerpoint/2010/main" val="39826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ED9DE7-3F38-88A5-6DEA-1069F7F0660F}"/>
              </a:ext>
            </a:extLst>
          </p:cNvPr>
          <p:cNvSpPr>
            <a:spLocks noGrp="1"/>
          </p:cNvSpPr>
          <p:nvPr>
            <p:ph type="title"/>
          </p:nvPr>
        </p:nvSpPr>
        <p:spPr/>
        <p:txBody>
          <a:bodyPr>
            <a:normAutofit/>
          </a:bodyPr>
          <a:lstStyle/>
          <a:p>
            <a:r>
              <a:rPr lang="en-ID" sz="3200" dirty="0"/>
              <a:t>String v Char </a:t>
            </a:r>
            <a:br>
              <a:rPr lang="en-ID" sz="3200" dirty="0"/>
            </a:br>
            <a:r>
              <a:rPr lang="en-ID" sz="3200" dirty="0"/>
              <a:t>String can store more than one character (text).</a:t>
            </a:r>
          </a:p>
        </p:txBody>
      </p:sp>
      <p:sp>
        <p:nvSpPr>
          <p:cNvPr id="3" name="Tampungan Konten 2">
            <a:extLst>
              <a:ext uri="{FF2B5EF4-FFF2-40B4-BE49-F238E27FC236}">
                <a16:creationId xmlns:a16="http://schemas.microsoft.com/office/drawing/2014/main" id="{49DC5E03-5CBD-EDF8-ED8D-EFBC5C637182}"/>
              </a:ext>
            </a:extLst>
          </p:cNvPr>
          <p:cNvSpPr>
            <a:spLocks noGrp="1"/>
          </p:cNvSpPr>
          <p:nvPr>
            <p:ph idx="1"/>
          </p:nvPr>
        </p:nvSpPr>
        <p:spPr/>
        <p:txBody>
          <a:bodyPr/>
          <a:lstStyle/>
          <a:p>
            <a:pPr marL="457200" indent="-457200">
              <a:buFont typeface="+mj-lt"/>
              <a:buAutoNum type="arabicPeriod"/>
            </a:pPr>
            <a:r>
              <a:rPr lang="en-ID" b="0" i="0" dirty="0">
                <a:solidFill>
                  <a:srgbClr val="444444"/>
                </a:solidFill>
                <a:effectLst/>
                <a:latin typeface="Open Sans" panose="020B0606030504020204" pitchFamily="34" charset="0"/>
              </a:rPr>
              <a:t>Char can only store one character.</a:t>
            </a:r>
          </a:p>
          <a:p>
            <a:pPr marL="457200" indent="-457200">
              <a:buFont typeface="+mj-lt"/>
              <a:buAutoNum type="arabicPeriod"/>
            </a:pPr>
            <a:r>
              <a:rPr lang="en-ID" b="0" i="0" dirty="0">
                <a:solidFill>
                  <a:srgbClr val="444444"/>
                </a:solidFill>
                <a:effectLst/>
                <a:latin typeface="Open Sans" panose="020B0606030504020204" pitchFamily="34" charset="0"/>
              </a:rPr>
              <a:t>String is a reference dat</a:t>
            </a:r>
            <a:r>
              <a:rPr lang="en-ID" dirty="0">
                <a:solidFill>
                  <a:srgbClr val="444444"/>
                </a:solidFill>
                <a:latin typeface="Open Sans" panose="020B0606030504020204" pitchFamily="34" charset="0"/>
              </a:rPr>
              <a:t>a type</a:t>
            </a:r>
            <a:r>
              <a:rPr lang="en-ID" b="0" i="0" dirty="0">
                <a:solidFill>
                  <a:srgbClr val="444444"/>
                </a:solidFill>
                <a:effectLst/>
                <a:latin typeface="Open Sans" panose="020B0606030504020204" pitchFamily="34" charset="0"/>
              </a:rPr>
              <a:t>.</a:t>
            </a:r>
          </a:p>
          <a:p>
            <a:pPr marL="457200" indent="-457200">
              <a:buFont typeface="+mj-lt"/>
              <a:buAutoNum type="arabicPeriod"/>
            </a:pPr>
            <a:r>
              <a:rPr lang="en-ID" b="0" i="0" dirty="0">
                <a:solidFill>
                  <a:srgbClr val="444444"/>
                </a:solidFill>
                <a:effectLst/>
                <a:latin typeface="Open Sans" panose="020B0606030504020204" pitchFamily="34" charset="0"/>
              </a:rPr>
              <a:t>Char is a primitive data type.</a:t>
            </a:r>
          </a:p>
          <a:p>
            <a:pPr marL="457200" indent="-457200">
              <a:buFont typeface="+mj-lt"/>
              <a:buAutoNum type="arabicPeriod"/>
            </a:pPr>
            <a:r>
              <a:rPr lang="en-ID" b="0" i="0" dirty="0">
                <a:solidFill>
                  <a:srgbClr val="444444"/>
                </a:solidFill>
                <a:effectLst/>
                <a:latin typeface="Open Sans" panose="020B0606030504020204" pitchFamily="34" charset="0"/>
              </a:rPr>
              <a:t>To initialize, use the “ (double-quote) sign.</a:t>
            </a:r>
          </a:p>
          <a:p>
            <a:pPr marL="457200" indent="-457200">
              <a:buFont typeface="+mj-lt"/>
              <a:buAutoNum type="arabicPeriod"/>
            </a:pPr>
            <a:r>
              <a:rPr lang="en-ID" b="0" i="0" dirty="0">
                <a:solidFill>
                  <a:srgbClr val="444444"/>
                </a:solidFill>
                <a:effectLst/>
                <a:latin typeface="Open Sans" panose="020B0606030504020204" pitchFamily="34" charset="0"/>
              </a:rPr>
              <a:t>Initialize char using the ‘ (single-quote) sign.</a:t>
            </a:r>
            <a:endParaRPr lang="en-ID" dirty="0"/>
          </a:p>
        </p:txBody>
      </p:sp>
      <p:sp>
        <p:nvSpPr>
          <p:cNvPr id="4" name="Tampungan Tanggal 3">
            <a:extLst>
              <a:ext uri="{FF2B5EF4-FFF2-40B4-BE49-F238E27FC236}">
                <a16:creationId xmlns:a16="http://schemas.microsoft.com/office/drawing/2014/main" id="{9928F07B-9E07-4E43-D491-172071BD9BB7}"/>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spTree>
    <p:extLst>
      <p:ext uri="{BB962C8B-B14F-4D97-AF65-F5344CB8AC3E}">
        <p14:creationId xmlns:p14="http://schemas.microsoft.com/office/powerpoint/2010/main" val="193219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3A43B7A-FCF2-F2B9-70D3-3CF3C141DAA9}"/>
              </a:ext>
            </a:extLst>
          </p:cNvPr>
          <p:cNvSpPr>
            <a:spLocks noGrp="1"/>
          </p:cNvSpPr>
          <p:nvPr>
            <p:ph type="title"/>
          </p:nvPr>
        </p:nvSpPr>
        <p:spPr/>
        <p:txBody>
          <a:bodyPr/>
          <a:lstStyle/>
          <a:p>
            <a:r>
              <a:rPr lang="en-ID" dirty="0"/>
              <a:t>String Methods In Java</a:t>
            </a:r>
          </a:p>
        </p:txBody>
      </p:sp>
      <p:sp>
        <p:nvSpPr>
          <p:cNvPr id="3" name="Tampungan Konten 2">
            <a:extLst>
              <a:ext uri="{FF2B5EF4-FFF2-40B4-BE49-F238E27FC236}">
                <a16:creationId xmlns:a16="http://schemas.microsoft.com/office/drawing/2014/main" id="{32D85BEF-68F7-7AB3-E677-2D09ED446850}"/>
              </a:ext>
            </a:extLst>
          </p:cNvPr>
          <p:cNvSpPr>
            <a:spLocks noGrp="1"/>
          </p:cNvSpPr>
          <p:nvPr>
            <p:ph idx="1"/>
          </p:nvPr>
        </p:nvSpPr>
        <p:spPr/>
        <p:txBody>
          <a:bodyPr>
            <a:normAutofit fontScale="85000" lnSpcReduction="20000"/>
          </a:bodyPr>
          <a:lstStyle/>
          <a:p>
            <a:pPr marL="457200" indent="-457200">
              <a:lnSpc>
                <a:spcPct val="100000"/>
              </a:lnSpc>
              <a:buFont typeface="+mj-lt"/>
              <a:buAutoNum type="arabicPeriod"/>
            </a:pPr>
            <a:r>
              <a:rPr lang="en-ID" dirty="0"/>
              <a:t>Java String Length()</a:t>
            </a:r>
          </a:p>
          <a:p>
            <a:pPr marL="457200" indent="-457200">
              <a:lnSpc>
                <a:spcPct val="100000"/>
              </a:lnSpc>
              <a:buFont typeface="+mj-lt"/>
              <a:buAutoNum type="arabicPeriod"/>
            </a:pPr>
            <a:r>
              <a:rPr lang="en-ID" dirty="0"/>
              <a:t>Java String Substring()</a:t>
            </a:r>
          </a:p>
          <a:p>
            <a:pPr marL="457200" indent="-457200">
              <a:lnSpc>
                <a:spcPct val="100000"/>
              </a:lnSpc>
              <a:buFont typeface="+mj-lt"/>
              <a:buAutoNum type="arabicPeriod"/>
            </a:pPr>
            <a:r>
              <a:rPr lang="en-ID" dirty="0"/>
              <a:t>Java String </a:t>
            </a:r>
            <a:r>
              <a:rPr lang="en-US" dirty="0" err="1"/>
              <a:t>chartAt</a:t>
            </a:r>
            <a:r>
              <a:rPr lang="en-US" dirty="0"/>
              <a:t>()</a:t>
            </a:r>
            <a:endParaRPr lang="en-ID" dirty="0"/>
          </a:p>
          <a:p>
            <a:pPr marL="457200" indent="-457200">
              <a:lnSpc>
                <a:spcPct val="100000"/>
              </a:lnSpc>
              <a:buFont typeface="+mj-lt"/>
              <a:buAutoNum type="arabicPeriod"/>
            </a:pPr>
            <a:r>
              <a:rPr lang="en-ID" dirty="0"/>
              <a:t>Java String </a:t>
            </a:r>
            <a:r>
              <a:rPr lang="en-ID" dirty="0" err="1"/>
              <a:t>toLowerCase</a:t>
            </a:r>
            <a:r>
              <a:rPr lang="en-ID" dirty="0"/>
              <a:t>()</a:t>
            </a:r>
          </a:p>
          <a:p>
            <a:pPr marL="457200" indent="-457200">
              <a:lnSpc>
                <a:spcPct val="100000"/>
              </a:lnSpc>
              <a:buFont typeface="+mj-lt"/>
              <a:buAutoNum type="arabicPeriod"/>
            </a:pPr>
            <a:r>
              <a:rPr lang="en-ID" dirty="0"/>
              <a:t>Java String </a:t>
            </a:r>
            <a:r>
              <a:rPr lang="en-ID" dirty="0" err="1"/>
              <a:t>toUpper</a:t>
            </a:r>
            <a:r>
              <a:rPr lang="en-ID" dirty="0"/>
              <a:t>()</a:t>
            </a:r>
          </a:p>
          <a:p>
            <a:pPr marL="457200" indent="-457200">
              <a:lnSpc>
                <a:spcPct val="100000"/>
              </a:lnSpc>
              <a:buFont typeface="+mj-lt"/>
              <a:buAutoNum type="arabicPeriod"/>
            </a:pPr>
            <a:r>
              <a:rPr lang="en-ID" dirty="0"/>
              <a:t>Java String replace()</a:t>
            </a:r>
          </a:p>
          <a:p>
            <a:pPr marL="457200" indent="-457200">
              <a:lnSpc>
                <a:spcPct val="100000"/>
              </a:lnSpc>
              <a:buFont typeface="+mj-lt"/>
              <a:buAutoNum type="arabicPeriod"/>
            </a:pPr>
            <a:r>
              <a:rPr lang="en-ID" dirty="0"/>
              <a:t>Java String contains()</a:t>
            </a:r>
          </a:p>
          <a:p>
            <a:pPr marL="457200" indent="-457200">
              <a:lnSpc>
                <a:spcPct val="100000"/>
              </a:lnSpc>
              <a:buFont typeface="+mj-lt"/>
              <a:buAutoNum type="arabicPeriod"/>
            </a:pPr>
            <a:r>
              <a:rPr lang="en-ID" dirty="0"/>
              <a:t>Java String equals()</a:t>
            </a:r>
          </a:p>
          <a:p>
            <a:pPr marL="457200" indent="-457200">
              <a:lnSpc>
                <a:spcPct val="100000"/>
              </a:lnSpc>
              <a:buFont typeface="+mj-lt"/>
              <a:buAutoNum type="arabicPeriod"/>
            </a:pPr>
            <a:r>
              <a:rPr lang="en-ID" dirty="0"/>
              <a:t>Java String </a:t>
            </a:r>
            <a:r>
              <a:rPr lang="en-ID" dirty="0" err="1"/>
              <a:t>equalsIgnoreCase</a:t>
            </a:r>
            <a:r>
              <a:rPr lang="en-ID" dirty="0"/>
              <a:t>()</a:t>
            </a:r>
          </a:p>
          <a:p>
            <a:pPr marL="457200" indent="-457200">
              <a:lnSpc>
                <a:spcPct val="100000"/>
              </a:lnSpc>
              <a:buFont typeface="+mj-lt"/>
              <a:buAutoNum type="arabicPeriod"/>
            </a:pPr>
            <a:r>
              <a:rPr lang="en-ID" dirty="0"/>
              <a:t>Java String </a:t>
            </a:r>
            <a:r>
              <a:rPr lang="en-ID" dirty="0" err="1"/>
              <a:t>endsWith</a:t>
            </a:r>
            <a:r>
              <a:rPr lang="en-ID" dirty="0"/>
              <a:t>()</a:t>
            </a:r>
          </a:p>
          <a:p>
            <a:pPr marL="457200" indent="-457200">
              <a:lnSpc>
                <a:spcPct val="100000"/>
              </a:lnSpc>
              <a:buFont typeface="+mj-lt"/>
              <a:buAutoNum type="arabicPeriod"/>
            </a:pPr>
            <a:endParaRPr lang="en-ID" dirty="0"/>
          </a:p>
        </p:txBody>
      </p:sp>
      <p:sp>
        <p:nvSpPr>
          <p:cNvPr id="4" name="Tampungan Tanggal 3">
            <a:extLst>
              <a:ext uri="{FF2B5EF4-FFF2-40B4-BE49-F238E27FC236}">
                <a16:creationId xmlns:a16="http://schemas.microsoft.com/office/drawing/2014/main" id="{84108082-D062-8BBB-5CB6-8D4564FD0565}"/>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spTree>
    <p:extLst>
      <p:ext uri="{BB962C8B-B14F-4D97-AF65-F5344CB8AC3E}">
        <p14:creationId xmlns:p14="http://schemas.microsoft.com/office/powerpoint/2010/main" val="310831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99258E5-208C-C7AD-EB58-6E51E1D70D57}"/>
              </a:ext>
            </a:extLst>
          </p:cNvPr>
          <p:cNvSpPr>
            <a:spLocks noGrp="1"/>
          </p:cNvSpPr>
          <p:nvPr>
            <p:ph type="title"/>
          </p:nvPr>
        </p:nvSpPr>
        <p:spPr/>
        <p:txBody>
          <a:bodyPr/>
          <a:lstStyle/>
          <a:p>
            <a:r>
              <a:rPr lang="en-ID" dirty="0"/>
              <a:t>Java String length()</a:t>
            </a:r>
          </a:p>
        </p:txBody>
      </p:sp>
      <p:sp>
        <p:nvSpPr>
          <p:cNvPr id="3" name="Tampungan Konten 2">
            <a:extLst>
              <a:ext uri="{FF2B5EF4-FFF2-40B4-BE49-F238E27FC236}">
                <a16:creationId xmlns:a16="http://schemas.microsoft.com/office/drawing/2014/main" id="{06AE19FF-1ADC-98A1-3E84-13D1EAE34C6D}"/>
              </a:ext>
            </a:extLst>
          </p:cNvPr>
          <p:cNvSpPr>
            <a:spLocks noGrp="1"/>
          </p:cNvSpPr>
          <p:nvPr>
            <p:ph idx="1"/>
          </p:nvPr>
        </p:nvSpPr>
        <p:spPr/>
        <p:txBody>
          <a:bodyPr/>
          <a:lstStyle/>
          <a:p>
            <a:r>
              <a:rPr lang="en-ID" dirty="0"/>
              <a:t>This method is used to count the number of characters, in the data/ values from variables that use the String data type, because method length() method is used to count or return the number of characters. The data from the method has a numeric value. So you can store it in an Integer type variable.</a:t>
            </a:r>
          </a:p>
        </p:txBody>
      </p:sp>
      <p:sp>
        <p:nvSpPr>
          <p:cNvPr id="4" name="Tampungan Tanggal 3">
            <a:extLst>
              <a:ext uri="{FF2B5EF4-FFF2-40B4-BE49-F238E27FC236}">
                <a16:creationId xmlns:a16="http://schemas.microsoft.com/office/drawing/2014/main" id="{FA7AA958-198F-5516-0212-C3AB0FE4D370}"/>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7" name="Picture 6">
            <a:extLst>
              <a:ext uri="{FF2B5EF4-FFF2-40B4-BE49-F238E27FC236}">
                <a16:creationId xmlns:a16="http://schemas.microsoft.com/office/drawing/2014/main" id="{E4ED50FA-FA80-B73F-145F-8A39FEC79A6B}"/>
              </a:ext>
            </a:extLst>
          </p:cNvPr>
          <p:cNvPicPr>
            <a:picLocks noChangeAspect="1"/>
          </p:cNvPicPr>
          <p:nvPr/>
        </p:nvPicPr>
        <p:blipFill>
          <a:blip r:embed="rId2"/>
          <a:stretch>
            <a:fillRect/>
          </a:stretch>
        </p:blipFill>
        <p:spPr>
          <a:xfrm>
            <a:off x="1097280" y="3546017"/>
            <a:ext cx="6956418" cy="2257623"/>
          </a:xfrm>
          <a:prstGeom prst="rect">
            <a:avLst/>
          </a:prstGeom>
        </p:spPr>
      </p:pic>
    </p:spTree>
    <p:extLst>
      <p:ext uri="{BB962C8B-B14F-4D97-AF65-F5344CB8AC3E}">
        <p14:creationId xmlns:p14="http://schemas.microsoft.com/office/powerpoint/2010/main" val="255061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F3027F8-5C56-125F-17C7-17424E4E7735}"/>
              </a:ext>
            </a:extLst>
          </p:cNvPr>
          <p:cNvSpPr>
            <a:spLocks noGrp="1"/>
          </p:cNvSpPr>
          <p:nvPr>
            <p:ph type="title"/>
          </p:nvPr>
        </p:nvSpPr>
        <p:spPr/>
        <p:txBody>
          <a:bodyPr/>
          <a:lstStyle/>
          <a:p>
            <a:r>
              <a:rPr lang="en-ID" dirty="0"/>
              <a:t>Java String substring()</a:t>
            </a:r>
          </a:p>
        </p:txBody>
      </p:sp>
      <p:sp>
        <p:nvSpPr>
          <p:cNvPr id="3" name="Tampungan Konten 2">
            <a:extLst>
              <a:ext uri="{FF2B5EF4-FFF2-40B4-BE49-F238E27FC236}">
                <a16:creationId xmlns:a16="http://schemas.microsoft.com/office/drawing/2014/main" id="{62E07555-38DF-21F1-3A01-FDE2DD55BAFF}"/>
              </a:ext>
            </a:extLst>
          </p:cNvPr>
          <p:cNvSpPr>
            <a:spLocks noGrp="1"/>
          </p:cNvSpPr>
          <p:nvPr>
            <p:ph idx="1"/>
          </p:nvPr>
        </p:nvSpPr>
        <p:spPr/>
        <p:txBody>
          <a:bodyPr/>
          <a:lstStyle/>
          <a:p>
            <a:r>
              <a:rPr lang="en-ID" dirty="0"/>
              <a:t>Substring is a function used to extract several characters from a sentence or word. This function has 2 parameters, namely the starting index and also the ending index. The index is taken according to the sequence of characters in the sentence. (The first character has index 0)</a:t>
            </a:r>
          </a:p>
        </p:txBody>
      </p:sp>
      <p:sp>
        <p:nvSpPr>
          <p:cNvPr id="4" name="Tampungan Tanggal 3">
            <a:extLst>
              <a:ext uri="{FF2B5EF4-FFF2-40B4-BE49-F238E27FC236}">
                <a16:creationId xmlns:a16="http://schemas.microsoft.com/office/drawing/2014/main" id="{D282111F-26E6-2C10-F53A-415B62FD916C}"/>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11" name="Picture 10">
            <a:extLst>
              <a:ext uri="{FF2B5EF4-FFF2-40B4-BE49-F238E27FC236}">
                <a16:creationId xmlns:a16="http://schemas.microsoft.com/office/drawing/2014/main" id="{5065C365-3BCC-839D-A00F-A8404B9415E8}"/>
              </a:ext>
            </a:extLst>
          </p:cNvPr>
          <p:cNvPicPr>
            <a:picLocks noChangeAspect="1"/>
          </p:cNvPicPr>
          <p:nvPr/>
        </p:nvPicPr>
        <p:blipFill>
          <a:blip r:embed="rId2"/>
          <a:stretch>
            <a:fillRect/>
          </a:stretch>
        </p:blipFill>
        <p:spPr>
          <a:xfrm>
            <a:off x="1324375" y="3429000"/>
            <a:ext cx="7826418" cy="2187130"/>
          </a:xfrm>
          <a:prstGeom prst="rect">
            <a:avLst/>
          </a:prstGeom>
        </p:spPr>
      </p:pic>
    </p:spTree>
    <p:extLst>
      <p:ext uri="{BB962C8B-B14F-4D97-AF65-F5344CB8AC3E}">
        <p14:creationId xmlns:p14="http://schemas.microsoft.com/office/powerpoint/2010/main" val="391710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47D8FE-B449-0EDA-96AA-907ADA698008}"/>
              </a:ext>
            </a:extLst>
          </p:cNvPr>
          <p:cNvSpPr>
            <a:spLocks noGrp="1"/>
          </p:cNvSpPr>
          <p:nvPr>
            <p:ph type="title"/>
          </p:nvPr>
        </p:nvSpPr>
        <p:spPr/>
        <p:txBody>
          <a:bodyPr/>
          <a:lstStyle/>
          <a:p>
            <a:r>
              <a:rPr lang="en-US" dirty="0"/>
              <a:t>Java String </a:t>
            </a:r>
            <a:r>
              <a:rPr lang="en-US" dirty="0" err="1"/>
              <a:t>chartAt</a:t>
            </a:r>
            <a:r>
              <a:rPr lang="en-US" dirty="0"/>
              <a:t>()</a:t>
            </a:r>
            <a:endParaRPr lang="en-ID" dirty="0"/>
          </a:p>
        </p:txBody>
      </p:sp>
      <p:sp>
        <p:nvSpPr>
          <p:cNvPr id="3" name="Tampungan Konten 2">
            <a:extLst>
              <a:ext uri="{FF2B5EF4-FFF2-40B4-BE49-F238E27FC236}">
                <a16:creationId xmlns:a16="http://schemas.microsoft.com/office/drawing/2014/main" id="{8A2D260F-DB81-9F4F-F2F1-B62DDC3E5CDB}"/>
              </a:ext>
            </a:extLst>
          </p:cNvPr>
          <p:cNvSpPr>
            <a:spLocks noGrp="1"/>
          </p:cNvSpPr>
          <p:nvPr>
            <p:ph idx="1"/>
          </p:nvPr>
        </p:nvSpPr>
        <p:spPr/>
        <p:txBody>
          <a:bodyPr/>
          <a:lstStyle/>
          <a:p>
            <a:r>
              <a:rPr lang="en-ID" dirty="0"/>
              <a:t>The </a:t>
            </a:r>
            <a:r>
              <a:rPr lang="en-ID" dirty="0" err="1"/>
              <a:t>charAt</a:t>
            </a:r>
            <a:r>
              <a:rPr lang="en-ID" dirty="0"/>
              <a:t> method is used to retrieve characters in a String according to the desired index.</a:t>
            </a:r>
          </a:p>
        </p:txBody>
      </p:sp>
      <p:sp>
        <p:nvSpPr>
          <p:cNvPr id="4" name="Tampungan Tanggal 3">
            <a:extLst>
              <a:ext uri="{FF2B5EF4-FFF2-40B4-BE49-F238E27FC236}">
                <a16:creationId xmlns:a16="http://schemas.microsoft.com/office/drawing/2014/main" id="{4FA387AB-6330-EE97-EC01-C36F82FF6105}"/>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pic>
        <p:nvPicPr>
          <p:cNvPr id="9" name="Picture 8">
            <a:extLst>
              <a:ext uri="{FF2B5EF4-FFF2-40B4-BE49-F238E27FC236}">
                <a16:creationId xmlns:a16="http://schemas.microsoft.com/office/drawing/2014/main" id="{FD535EFF-CCA2-43FA-83F3-22491554900E}"/>
              </a:ext>
            </a:extLst>
          </p:cNvPr>
          <p:cNvPicPr>
            <a:picLocks noChangeAspect="1"/>
          </p:cNvPicPr>
          <p:nvPr/>
        </p:nvPicPr>
        <p:blipFill>
          <a:blip r:embed="rId2"/>
          <a:stretch>
            <a:fillRect/>
          </a:stretch>
        </p:blipFill>
        <p:spPr>
          <a:xfrm>
            <a:off x="1097280" y="2674461"/>
            <a:ext cx="9542817" cy="2699972"/>
          </a:xfrm>
          <a:prstGeom prst="rect">
            <a:avLst/>
          </a:prstGeom>
        </p:spPr>
      </p:pic>
    </p:spTree>
    <p:extLst>
      <p:ext uri="{BB962C8B-B14F-4D97-AF65-F5344CB8AC3E}">
        <p14:creationId xmlns:p14="http://schemas.microsoft.com/office/powerpoint/2010/main" val="127198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882643C-EAF3-3EE5-50CB-CF8586C46EAE}"/>
              </a:ext>
            </a:extLst>
          </p:cNvPr>
          <p:cNvSpPr>
            <a:spLocks noGrp="1"/>
          </p:cNvSpPr>
          <p:nvPr>
            <p:ph type="title"/>
          </p:nvPr>
        </p:nvSpPr>
        <p:spPr/>
        <p:txBody>
          <a:bodyPr/>
          <a:lstStyle/>
          <a:p>
            <a:r>
              <a:rPr lang="en-ID" dirty="0"/>
              <a:t>Java String </a:t>
            </a:r>
            <a:r>
              <a:rPr lang="en-ID" dirty="0" err="1"/>
              <a:t>toLowerCase</a:t>
            </a:r>
            <a:r>
              <a:rPr lang="en-ID" dirty="0"/>
              <a:t>() </a:t>
            </a:r>
          </a:p>
        </p:txBody>
      </p:sp>
      <p:sp>
        <p:nvSpPr>
          <p:cNvPr id="3" name="Tampungan Konten 2">
            <a:extLst>
              <a:ext uri="{FF2B5EF4-FFF2-40B4-BE49-F238E27FC236}">
                <a16:creationId xmlns:a16="http://schemas.microsoft.com/office/drawing/2014/main" id="{8A404FC9-0233-580C-198F-6A0A23142DE1}"/>
              </a:ext>
            </a:extLst>
          </p:cNvPr>
          <p:cNvSpPr>
            <a:spLocks noGrp="1"/>
          </p:cNvSpPr>
          <p:nvPr>
            <p:ph idx="1"/>
          </p:nvPr>
        </p:nvSpPr>
        <p:spPr/>
        <p:txBody>
          <a:bodyPr/>
          <a:lstStyle/>
          <a:p>
            <a:r>
              <a:rPr lang="en-ID" dirty="0"/>
              <a:t>The </a:t>
            </a:r>
            <a:r>
              <a:rPr lang="en-ID" dirty="0" err="1"/>
              <a:t>toLowerCase</a:t>
            </a:r>
            <a:r>
              <a:rPr lang="en-ID" dirty="0"/>
              <a:t>() method functions to convert characters in a string to lowercase. If there are uppercase letters, they will be changed to lowercase.</a:t>
            </a:r>
          </a:p>
          <a:p>
            <a:endParaRPr lang="en-ID" dirty="0"/>
          </a:p>
          <a:p>
            <a:r>
              <a:rPr lang="en-ID" dirty="0"/>
              <a:t>So what if it’s lowercase?</a:t>
            </a:r>
          </a:p>
          <a:p>
            <a:endParaRPr lang="en-ID" dirty="0"/>
          </a:p>
          <a:p>
            <a:r>
              <a:rPr lang="en-ID" dirty="0"/>
              <a:t>If the letters are lowercase, of course they will kept in lowercase form. Because that is the function of the function of the </a:t>
            </a:r>
            <a:r>
              <a:rPr lang="en-ID" dirty="0" err="1"/>
              <a:t>toLowerCase</a:t>
            </a:r>
            <a:r>
              <a:rPr lang="en-ID" dirty="0"/>
              <a:t>() method.</a:t>
            </a:r>
          </a:p>
        </p:txBody>
      </p:sp>
      <p:sp>
        <p:nvSpPr>
          <p:cNvPr id="4" name="Tampungan Tanggal 3">
            <a:extLst>
              <a:ext uri="{FF2B5EF4-FFF2-40B4-BE49-F238E27FC236}">
                <a16:creationId xmlns:a16="http://schemas.microsoft.com/office/drawing/2014/main" id="{216F7807-2EF4-876E-6CE3-327BD271B328}"/>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spTree>
    <p:extLst>
      <p:ext uri="{BB962C8B-B14F-4D97-AF65-F5344CB8AC3E}">
        <p14:creationId xmlns:p14="http://schemas.microsoft.com/office/powerpoint/2010/main" val="40764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8DC230-9EE4-FDA4-4093-99CA8C102452}"/>
              </a:ext>
            </a:extLst>
          </p:cNvPr>
          <p:cNvSpPr>
            <a:spLocks noGrp="1"/>
          </p:cNvSpPr>
          <p:nvPr>
            <p:ph type="title"/>
          </p:nvPr>
        </p:nvSpPr>
        <p:spPr/>
        <p:txBody>
          <a:bodyPr/>
          <a:lstStyle/>
          <a:p>
            <a:r>
              <a:rPr lang="en-ID" dirty="0"/>
              <a:t>Java String </a:t>
            </a:r>
            <a:r>
              <a:rPr lang="en-ID" dirty="0" err="1"/>
              <a:t>toLowerCase</a:t>
            </a:r>
            <a:r>
              <a:rPr lang="en-ID" dirty="0"/>
              <a:t>() </a:t>
            </a:r>
          </a:p>
        </p:txBody>
      </p:sp>
      <p:sp>
        <p:nvSpPr>
          <p:cNvPr id="4" name="Tampungan Tanggal 3">
            <a:extLst>
              <a:ext uri="{FF2B5EF4-FFF2-40B4-BE49-F238E27FC236}">
                <a16:creationId xmlns:a16="http://schemas.microsoft.com/office/drawing/2014/main" id="{AD3B5998-7824-3B3D-E6A0-FF044D161158}"/>
              </a:ext>
            </a:extLst>
          </p:cNvPr>
          <p:cNvSpPr>
            <a:spLocks noGrp="1"/>
          </p:cNvSpPr>
          <p:nvPr>
            <p:ph type="dt" sz="half" idx="10"/>
          </p:nvPr>
        </p:nvSpPr>
        <p:spPr/>
        <p:txBody>
          <a:bodyPr/>
          <a:lstStyle/>
          <a:p>
            <a:pPr rtl="0"/>
            <a:fld id="{3666528D-62CE-4798-B574-17F481AC4688}" type="datetime1">
              <a:rPr lang="id-ID" smtClean="0"/>
              <a:t>02/05/2024</a:t>
            </a:fld>
            <a:endParaRPr lang="en-US" dirty="0"/>
          </a:p>
        </p:txBody>
      </p:sp>
      <p:sp>
        <p:nvSpPr>
          <p:cNvPr id="5" name="Content Placeholder 4">
            <a:extLst>
              <a:ext uri="{FF2B5EF4-FFF2-40B4-BE49-F238E27FC236}">
                <a16:creationId xmlns:a16="http://schemas.microsoft.com/office/drawing/2014/main" id="{230DD137-C6E6-B70A-4097-063ED1AE7E29}"/>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A05003BD-823F-B627-4FDA-CB6440B4BBF0}"/>
              </a:ext>
            </a:extLst>
          </p:cNvPr>
          <p:cNvPicPr>
            <a:picLocks noChangeAspect="1"/>
          </p:cNvPicPr>
          <p:nvPr/>
        </p:nvPicPr>
        <p:blipFill>
          <a:blip r:embed="rId2"/>
          <a:stretch>
            <a:fillRect/>
          </a:stretch>
        </p:blipFill>
        <p:spPr>
          <a:xfrm>
            <a:off x="1097279" y="2108201"/>
            <a:ext cx="10058399" cy="3466144"/>
          </a:xfrm>
          <a:prstGeom prst="rect">
            <a:avLst/>
          </a:prstGeom>
        </p:spPr>
      </p:pic>
    </p:spTree>
    <p:extLst>
      <p:ext uri="{BB962C8B-B14F-4D97-AF65-F5344CB8AC3E}">
        <p14:creationId xmlns:p14="http://schemas.microsoft.com/office/powerpoint/2010/main" val="155212109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45_TF56160789" id="{2685BFB5-EE52-4592-A8B2-6AC10D9D5759}" vid="{0F694276-FE95-466A-B0C6-B6D0A4211369}"/>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{9E031421-693F-46E3-B2B0-B877A5FAB561}tf56160789_win32</Template>
  <TotalTime>242</TotalTime>
  <Words>661</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Bookman Old Style</vt:lpstr>
      <vt:lpstr>Calibri</vt:lpstr>
      <vt:lpstr>Franklin Gothic Book</vt:lpstr>
      <vt:lpstr>Open Sans</vt:lpstr>
      <vt:lpstr>1_RetrospectVTI</vt:lpstr>
      <vt:lpstr>Java Method String</vt:lpstr>
      <vt:lpstr>String explanation</vt:lpstr>
      <vt:lpstr>String v Char  String can store more than one character (text).</vt:lpstr>
      <vt:lpstr>String Methods In Java</vt:lpstr>
      <vt:lpstr>Java String length()</vt:lpstr>
      <vt:lpstr>Java String substring()</vt:lpstr>
      <vt:lpstr>Java String chartAt()</vt:lpstr>
      <vt:lpstr>Java String toLowerCase() </vt:lpstr>
      <vt:lpstr>Java String toLowerCase() </vt:lpstr>
      <vt:lpstr>Java String toUpper()</vt:lpstr>
      <vt:lpstr>Java String replace()</vt:lpstr>
      <vt:lpstr>Java String contains()</vt:lpstr>
      <vt:lpstr>Java String equals()</vt:lpstr>
      <vt:lpstr>Java String equalsIgnoreCase()</vt:lpstr>
      <vt:lpstr>Java String endsWith()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Method String</dc:title>
  <dc:creator>Rizwan Gustama</dc:creator>
  <cp:lastModifiedBy>ASUS A516JAO VIPS355</cp:lastModifiedBy>
  <cp:revision>2</cp:revision>
  <dcterms:created xsi:type="dcterms:W3CDTF">2022-12-07T15:07:32Z</dcterms:created>
  <dcterms:modified xsi:type="dcterms:W3CDTF">2024-05-02T08:53:14Z</dcterms:modified>
</cp:coreProperties>
</file>