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33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https://d.docs.live.net/d6eeab60a8f135a1/Documents/PROJECT%20SHEE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d6eeab60a8f135a1/Documents/PROJECT%20SHEE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SHEET.xlsx]SHEET.3!PivotTable37</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DEPARTMENT DISTRIBUTION BY EMPLOYEE TYPE AND GENDER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SHEET.3!$C$3</c:f>
              <c:strCache>
                <c:ptCount val="1"/>
                <c:pt idx="0">
                  <c:v>Total</c:v>
                </c:pt>
              </c:strCache>
            </c:strRef>
          </c:tx>
          <c:spPr>
            <a:solidFill>
              <a:schemeClr val="accent1"/>
            </a:solidFill>
            <a:ln>
              <a:noFill/>
            </a:ln>
            <a:effectLst/>
          </c:spPr>
          <c:invertIfNegative val="0"/>
          <c:cat>
            <c:multiLvlStrRef>
              <c:f>SHEET.3!$A$4:$B$9</c:f>
              <c:multiLvlStrCache>
                <c:ptCount val="6"/>
                <c:lvl>
                  <c:pt idx="0">
                    <c:v>Female</c:v>
                  </c:pt>
                  <c:pt idx="1">
                    <c:v>Male</c:v>
                  </c:pt>
                  <c:pt idx="2">
                    <c:v>Female</c:v>
                  </c:pt>
                  <c:pt idx="3">
                    <c:v>Male</c:v>
                  </c:pt>
                  <c:pt idx="4">
                    <c:v>Female</c:v>
                  </c:pt>
                  <c:pt idx="5">
                    <c:v>Male</c:v>
                  </c:pt>
                </c:lvl>
                <c:lvl>
                  <c:pt idx="0">
                    <c:v>Fixed Term</c:v>
                  </c:pt>
                  <c:pt idx="2">
                    <c:v>Permanent</c:v>
                  </c:pt>
                  <c:pt idx="4">
                    <c:v>Temporary</c:v>
                  </c:pt>
                </c:lvl>
              </c:multiLvlStrCache>
            </c:multiLvlStrRef>
          </c:cat>
          <c:val>
            <c:numRef>
              <c:f>SHEET.3!$C$4:$C$9</c:f>
              <c:numCache>
                <c:formatCode>General</c:formatCode>
                <c:ptCount val="6"/>
                <c:pt idx="0">
                  <c:v>17</c:v>
                </c:pt>
                <c:pt idx="1">
                  <c:v>17</c:v>
                </c:pt>
                <c:pt idx="2">
                  <c:v>66</c:v>
                </c:pt>
                <c:pt idx="3">
                  <c:v>58</c:v>
                </c:pt>
                <c:pt idx="4">
                  <c:v>12</c:v>
                </c:pt>
                <c:pt idx="5">
                  <c:v>20</c:v>
                </c:pt>
              </c:numCache>
            </c:numRef>
          </c:val>
          <c:extLst>
            <c:ext xmlns:c16="http://schemas.microsoft.com/office/drawing/2014/chart" uri="{C3380CC4-5D6E-409C-BE32-E72D297353CC}">
              <c16:uniqueId val="{00000000-0544-4EE7-AF25-40BEB877A11F}"/>
            </c:ext>
          </c:extLst>
        </c:ser>
        <c:dLbls>
          <c:showLegendKey val="0"/>
          <c:showVal val="0"/>
          <c:showCatName val="0"/>
          <c:showSerName val="0"/>
          <c:showPercent val="0"/>
          <c:showBubbleSize val="0"/>
        </c:dLbls>
        <c:gapWidth val="219"/>
        <c:overlap val="-27"/>
        <c:axId val="1744471807"/>
        <c:axId val="1744476607"/>
      </c:barChart>
      <c:catAx>
        <c:axId val="17444718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4476607"/>
        <c:crosses val="autoZero"/>
        <c:auto val="1"/>
        <c:lblAlgn val="ctr"/>
        <c:lblOffset val="100"/>
        <c:noMultiLvlLbl val="0"/>
      </c:catAx>
      <c:valAx>
        <c:axId val="17444766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44471807"/>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SHEET.xlsx]SHEET.2!PivotTable17</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 Comparison</a:t>
            </a:r>
            <a:r>
              <a:rPr lang="en-US" baseline="0"/>
              <a:t> Of Total Salary By Gender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c:f>
              <c:strCache>
                <c:ptCount val="1"/>
                <c:pt idx="0">
                  <c:v>Total</c:v>
                </c:pt>
              </c:strCache>
            </c:strRef>
          </c:tx>
          <c:spPr>
            <a:solidFill>
              <a:schemeClr val="accent1"/>
            </a:solidFill>
            <a:ln>
              <a:noFill/>
            </a:ln>
            <a:effectLst/>
          </c:spPr>
          <c:invertIfNegative val="0"/>
          <c:cat>
            <c:strRef>
              <c:f>SHEET.2!$A$4:$A$6</c:f>
              <c:strCache>
                <c:ptCount val="3"/>
                <c:pt idx="0">
                  <c:v>Female</c:v>
                </c:pt>
                <c:pt idx="1">
                  <c:v>Male</c:v>
                </c:pt>
                <c:pt idx="2">
                  <c:v>(blank)</c:v>
                </c:pt>
              </c:strCache>
            </c:strRef>
          </c:cat>
          <c:val>
            <c:numRef>
              <c:f>SHEET.2!$B$4:$B$6</c:f>
              <c:numCache>
                <c:formatCode>General</c:formatCode>
                <c:ptCount val="3"/>
                <c:pt idx="0">
                  <c:v>6524646.040000001</c:v>
                </c:pt>
                <c:pt idx="1">
                  <c:v>6771621.9400000023</c:v>
                </c:pt>
                <c:pt idx="2">
                  <c:v>521604.21</c:v>
                </c:pt>
              </c:numCache>
            </c:numRef>
          </c:val>
          <c:extLst>
            <c:ext xmlns:c16="http://schemas.microsoft.com/office/drawing/2014/chart" uri="{C3380CC4-5D6E-409C-BE32-E72D297353CC}">
              <c16:uniqueId val="{00000000-DCF9-41CA-9789-F9F515B990E4}"/>
            </c:ext>
          </c:extLst>
        </c:ser>
        <c:dLbls>
          <c:showLegendKey val="0"/>
          <c:showVal val="0"/>
          <c:showCatName val="0"/>
          <c:showSerName val="0"/>
          <c:showPercent val="0"/>
          <c:showBubbleSize val="0"/>
        </c:dLbls>
        <c:gapWidth val="219"/>
        <c:overlap val="-27"/>
        <c:axId val="1653245823"/>
        <c:axId val="1653243903"/>
      </c:barChart>
      <c:catAx>
        <c:axId val="16532458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3243903"/>
        <c:crosses val="autoZero"/>
        <c:auto val="1"/>
        <c:lblAlgn val="ctr"/>
        <c:lblOffset val="100"/>
        <c:noMultiLvlLbl val="0"/>
      </c:catAx>
      <c:valAx>
        <c:axId val="16532439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324582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9.png"/><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HARINI.M</a:t>
            </a:r>
          </a:p>
          <a:p>
            <a:r>
              <a:rPr lang="en-US" sz="2400" dirty="0"/>
              <a:t>REGISTER NO: asunm1699312218826</a:t>
            </a:r>
          </a:p>
          <a:p>
            <a:r>
              <a:rPr lang="en-US" sz="2400" dirty="0"/>
              <a:t>DEPARTMENT: B.COM,ACCOUNTING AND FINANCE</a:t>
            </a:r>
          </a:p>
          <a:p>
            <a:r>
              <a:rPr lang="en-US" sz="2400" dirty="0"/>
              <a:t>COLLEGE: AVICHI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838200"/>
            <a:ext cx="8464868" cy="2968120"/>
          </a:xfrm>
          <a:prstGeom prst="rect">
            <a:avLst/>
          </a:prstGeom>
        </p:spPr>
        <p:txBody>
          <a:bodyPr vert="horz" wrap="square" lIns="0" tIns="13335" rIns="0" bIns="0" rtlCol="0">
            <a:spAutoFit/>
          </a:bodyPr>
          <a:lstStyle/>
          <a:p>
            <a:pPr marL="12700">
              <a:lnSpc>
                <a:spcPct val="100000"/>
              </a:lnSpc>
              <a:spcBef>
                <a:spcPts val="105"/>
              </a:spcBef>
            </a:pPr>
            <a:r>
              <a:rPr b="0" dirty="0"/>
              <a:t>R</a:t>
            </a:r>
            <a:r>
              <a:rPr b="0" spc="-40" dirty="0"/>
              <a:t>E</a:t>
            </a:r>
            <a:r>
              <a:rPr b="0" spc="15" dirty="0"/>
              <a:t>S</a:t>
            </a:r>
            <a:r>
              <a:rPr b="0" spc="-30" dirty="0"/>
              <a:t>U</a:t>
            </a:r>
            <a:r>
              <a:rPr b="0" spc="-405" dirty="0"/>
              <a:t>L</a:t>
            </a:r>
            <a:r>
              <a:rPr b="0" dirty="0"/>
              <a:t>TS</a:t>
            </a:r>
            <a:r>
              <a:rPr lang="en-US" b="0" dirty="0"/>
              <a:t>  </a:t>
            </a:r>
            <a:br>
              <a:rPr lang="en-US" b="0" dirty="0"/>
            </a:br>
            <a:br>
              <a:rPr lang="en-US" b="0" dirty="0"/>
            </a:br>
            <a:br>
              <a:rPr lang="en-US" b="0" dirty="0"/>
            </a:br>
            <a:endParaRPr b="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7A63276E-EAFF-9099-02D5-43E7BB9E0D17}"/>
              </a:ext>
            </a:extLst>
          </p:cNvPr>
          <p:cNvGraphicFramePr>
            <a:graphicFrameLocks/>
          </p:cNvGraphicFramePr>
          <p:nvPr>
            <p:extLst>
              <p:ext uri="{D42A27DB-BD31-4B8C-83A1-F6EECF244321}">
                <p14:modId xmlns:p14="http://schemas.microsoft.com/office/powerpoint/2010/main" val="2409930554"/>
              </p:ext>
            </p:extLst>
          </p:nvPr>
        </p:nvGraphicFramePr>
        <p:xfrm>
          <a:off x="1828800" y="1695451"/>
          <a:ext cx="6324600" cy="241934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a:extLst>
              <a:ext uri="{FF2B5EF4-FFF2-40B4-BE49-F238E27FC236}">
                <a16:creationId xmlns:a16="http://schemas.microsoft.com/office/drawing/2014/main" id="{68B19920-D5B4-1338-B2F5-EEE5CA69B98A}"/>
              </a:ext>
            </a:extLst>
          </p:cNvPr>
          <p:cNvGraphicFramePr>
            <a:graphicFrameLocks/>
          </p:cNvGraphicFramePr>
          <p:nvPr>
            <p:extLst>
              <p:ext uri="{D42A27DB-BD31-4B8C-83A1-F6EECF244321}">
                <p14:modId xmlns:p14="http://schemas.microsoft.com/office/powerpoint/2010/main" val="3033513333"/>
              </p:ext>
            </p:extLst>
          </p:nvPr>
        </p:nvGraphicFramePr>
        <p:xfrm>
          <a:off x="1905000" y="4419599"/>
          <a:ext cx="6096000" cy="2047876"/>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8312467" cy="4862870"/>
          </a:xfrm>
        </p:spPr>
        <p:txBody>
          <a:bodyPr/>
          <a:lstStyle/>
          <a:p>
            <a:r>
              <a:rPr lang="en-US" dirty="0">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br>
              <a:rPr lang="en-US" sz="2000" b="0" dirty="0">
                <a:latin typeface="Times New Roman" panose="02020603050405020304" pitchFamily="18" charset="0"/>
                <a:cs typeface="Times New Roman" panose="02020603050405020304" pitchFamily="18" charset="0"/>
              </a:rPr>
            </a:br>
            <a:r>
              <a:rPr lang="en-US" sz="2000" b="0" dirty="0">
                <a:latin typeface="Times New Roman" panose="02020603050405020304" pitchFamily="18" charset="0"/>
                <a:cs typeface="Times New Roman" panose="02020603050405020304" pitchFamily="18" charset="0"/>
              </a:rPr>
              <a:t>Nevertheless, salary and department distribution across gender and employment type still suggest areas that need attention, considering progress towards workplace equity. Certain disparities in the representation of genders across different types of employment and departments may point to unconscious biases or structural barriers. In this regard, an organization is supposed to give heed to the strategic policies that bridge such gaps in practice by ensuring equal remuneration and equal opportunities for all its employees, irrespective of gender or type of contract. This conclusion emphasizes that the further steps of monitoring and improving diversity, equity, and inclusion within the workplace need to be maintained constantly.</a:t>
            </a:r>
            <a:endParaRPr lang="en-IN" sz="20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800767"/>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Demographics: Salary and Department Distribution by Gender and Employment Type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7395528" cy="474873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US" sz="4250" spc="10" dirty="0"/>
            </a:br>
            <a:br>
              <a:rPr lang="en-US" sz="4250" spc="10" dirty="0"/>
            </a:br>
            <a:br>
              <a:rPr lang="en-US" sz="4250" spc="10" dirty="0"/>
            </a:br>
            <a:r>
              <a:rPr lang="en-US" sz="2000" b="0" spc="10" dirty="0">
                <a:latin typeface="+mn-lt"/>
              </a:rPr>
              <a:t>Despite all the struggle for equality in the workplace, one may still find disparities in salaries and department distributions according to gender and type of employment. This report, tries to explain whether there are any differences in salaries between males and females according to their employment status, recorded as fixed, permanent, or temporary, and the distribution according to departments. Such knowledge is useful in creating a fair workplace with equal opportunities for all employees irrespective of their gender or employment status.          </a:t>
            </a:r>
            <a:endParaRPr sz="2000" b="0" dirty="0">
              <a:latin typeface="+mn-lt"/>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8480425" cy="474873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r>
              <a:rPr lang="en-US" sz="4250" spc="-20" dirty="0"/>
              <a:t> </a:t>
            </a:r>
            <a:br>
              <a:rPr lang="en-US" sz="4250" spc="-20" dirty="0"/>
            </a:br>
            <a:br>
              <a:rPr lang="en-US" sz="4250" spc="-20" dirty="0"/>
            </a:br>
            <a:br>
              <a:rPr lang="en-US" sz="4250" b="0" spc="-20" dirty="0"/>
            </a:br>
            <a:r>
              <a:rPr lang="en-US" sz="2000" b="0" spc="-20" dirty="0"/>
              <a:t>This overview is about studying the distribution of salaries by gender and employment type, hence provides insight into the current state of gender equity in the workplace. Using visual data representation, we review the total salary distribution between male and female employees and how employees are allocated across departments based on gender and contract type, namely, fixed-term, permanent, and temporary. An overview here identifies any emerging trend or imbalance with the view to bringing in improvements in order to ensure equal opportunities, fair remuneration, and unbiased role allocation in the organization.</a:t>
            </a:r>
            <a:endParaRPr sz="20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7225348" cy="4202432"/>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US" sz="3200" spc="5" dirty="0"/>
            </a:br>
            <a:r>
              <a:rPr lang="en-US" sz="2800" spc="5" dirty="0"/>
              <a:t>   &gt;</a:t>
            </a:r>
            <a:r>
              <a:rPr lang="en-US" sz="2800" b="0" spc="5" dirty="0"/>
              <a:t>Human Resources (HR).</a:t>
            </a:r>
            <a:br>
              <a:rPr lang="en-US" sz="2800" b="0" spc="5" dirty="0"/>
            </a:br>
            <a:r>
              <a:rPr lang="en-US" sz="2800" spc="5" dirty="0"/>
              <a:t>   &gt;</a:t>
            </a:r>
            <a:r>
              <a:rPr lang="en-US" sz="2800" b="0" spc="5" dirty="0"/>
              <a:t>Executive Leadership and Management.</a:t>
            </a:r>
            <a:br>
              <a:rPr lang="en-US" sz="2800" b="0" spc="5" dirty="0"/>
            </a:br>
            <a:r>
              <a:rPr lang="en-US" sz="2800" b="0" spc="5" dirty="0"/>
              <a:t> </a:t>
            </a:r>
            <a:r>
              <a:rPr lang="en-US" sz="2800" spc="5" dirty="0"/>
              <a:t>  &gt;</a:t>
            </a:r>
            <a:r>
              <a:rPr lang="en-US" sz="2800" b="0" spc="5" dirty="0"/>
              <a:t>Department Heads and Supervisors.</a:t>
            </a:r>
            <a:br>
              <a:rPr lang="en-US" sz="2800" b="0" spc="5" dirty="0"/>
            </a:br>
            <a:r>
              <a:rPr lang="en-US" sz="2800" b="0" spc="5" dirty="0"/>
              <a:t>   </a:t>
            </a:r>
            <a:r>
              <a:rPr lang="en-US" sz="2800" spc="5" dirty="0"/>
              <a:t>&gt; </a:t>
            </a:r>
            <a:r>
              <a:rPr lang="en-US" sz="2800" b="0" spc="5" dirty="0"/>
              <a:t>Employees.</a:t>
            </a:r>
            <a:br>
              <a:rPr lang="en-US" sz="2800" spc="5" dirty="0"/>
            </a:br>
            <a:br>
              <a:rPr lang="en-US" sz="3200" spc="5" dirty="0"/>
            </a:br>
            <a:br>
              <a:rPr lang="en-US"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28600" y="609600"/>
            <a:ext cx="9839325" cy="3522118"/>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US" sz="3600" dirty="0"/>
            </a:br>
            <a:br>
              <a:rPr lang="en-US" sz="2000" dirty="0"/>
            </a:br>
            <a:r>
              <a:rPr lang="en-US" sz="2000" dirty="0"/>
              <a:t>                                   Excel pivot tables: For data analysis and visualization.</a:t>
            </a:r>
            <a:br>
              <a:rPr lang="en-US" sz="2000" dirty="0"/>
            </a:br>
            <a:r>
              <a:rPr lang="en-US" sz="2000" dirty="0"/>
              <a:t>                                   Charts: For visual representation of salary distribution and</a:t>
            </a:r>
            <a:br>
              <a:rPr lang="en-US" sz="2000" dirty="0"/>
            </a:br>
            <a:r>
              <a:rPr lang="en-US" sz="2000" dirty="0"/>
              <a:t>                                 comparisons.</a:t>
            </a:r>
            <a:br>
              <a:rPr lang="en-US" sz="2000" dirty="0"/>
            </a:br>
            <a:r>
              <a:rPr lang="en-US" sz="2000" dirty="0"/>
              <a:t>                                  Conditional Formatting : To highlight salary disparities.</a:t>
            </a:r>
            <a:br>
              <a:rPr lang="en-US" sz="2000" dirty="0"/>
            </a:br>
            <a:br>
              <a:rPr lang="en-US" sz="2000" dirty="0"/>
            </a:br>
            <a:br>
              <a:rPr lang="en-US" sz="360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4031873"/>
          </a:xfrm>
        </p:spPr>
        <p:txBody>
          <a:bodyPr/>
          <a:lstStyle/>
          <a:p>
            <a:r>
              <a:rPr lang="en-IN" dirty="0"/>
              <a:t>Dataset Description</a:t>
            </a:r>
            <a:br>
              <a:rPr lang="en-IN" dirty="0"/>
            </a:br>
            <a:br>
              <a:rPr lang="en-IN" dirty="0"/>
            </a:br>
            <a:br>
              <a:rPr lang="en-IN" sz="1800" b="0" dirty="0"/>
            </a:br>
            <a:r>
              <a:rPr lang="en-IN" sz="3200" b="0" dirty="0"/>
              <a:t>EMPLOYEE DATA SET- Kaggle</a:t>
            </a:r>
            <a:br>
              <a:rPr lang="en-IN" sz="3200" b="0" dirty="0"/>
            </a:br>
            <a:r>
              <a:rPr lang="en-IN" sz="3200" b="0" dirty="0"/>
              <a:t>GENDER- Female , Male.</a:t>
            </a:r>
            <a:br>
              <a:rPr lang="en-IN" sz="3200" b="0" dirty="0"/>
            </a:br>
            <a:r>
              <a:rPr lang="en-IN" sz="3200" b="0" dirty="0"/>
              <a:t>SALARY-Numerical.</a:t>
            </a:r>
            <a:br>
              <a:rPr lang="en-IN" sz="3200" b="0" dirty="0"/>
            </a:br>
            <a:r>
              <a:rPr lang="en-IN" sz="3200" b="0" dirty="0"/>
              <a:t>DEPARTMENTS: Thirteen Departments.</a:t>
            </a:r>
            <a:br>
              <a:rPr lang="en-IN" sz="2000" b="0" dirty="0"/>
            </a:br>
            <a:endParaRPr lang="en-IN" sz="2000" b="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668597" y="303608"/>
            <a:ext cx="7413625" cy="6163867"/>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lang="en-US" sz="4800" b="1" spc="5" dirty="0">
              <a:latin typeface="Trebuchet MS"/>
              <a:cs typeface="Trebuchet MS"/>
            </a:endParaRPr>
          </a:p>
          <a:p>
            <a:pPr marL="12700">
              <a:lnSpc>
                <a:spcPct val="100000"/>
              </a:lnSpc>
              <a:spcBef>
                <a:spcPts val="105"/>
              </a:spcBef>
            </a:pPr>
            <a:endParaRPr lang="en-US" sz="4800" b="1" spc="5" dirty="0">
              <a:latin typeface="Trebuchet MS"/>
              <a:cs typeface="Trebuchet MS"/>
            </a:endParaRPr>
          </a:p>
          <a:p>
            <a:pPr marL="12700">
              <a:lnSpc>
                <a:spcPct val="100000"/>
              </a:lnSpc>
              <a:spcBef>
                <a:spcPts val="105"/>
              </a:spcBef>
            </a:pPr>
            <a:r>
              <a:rPr lang="en-US" sz="1400" spc="5" dirty="0">
                <a:latin typeface="Trebuchet MS"/>
                <a:cs typeface="Trebuchet MS"/>
              </a:rPr>
              <a:t>O </a:t>
            </a:r>
            <a:r>
              <a:rPr lang="en-US" sz="2000" spc="5" dirty="0">
                <a:latin typeface="Trebuchet MS"/>
                <a:cs typeface="Trebuchet MS"/>
              </a:rPr>
              <a:t>  Data Collection: Source: Kaggle</a:t>
            </a:r>
          </a:p>
          <a:p>
            <a:pPr marL="12700">
              <a:lnSpc>
                <a:spcPct val="100000"/>
              </a:lnSpc>
              <a:spcBef>
                <a:spcPts val="105"/>
              </a:spcBef>
            </a:pPr>
            <a:r>
              <a:rPr lang="en-US" sz="1400" spc="5" dirty="0">
                <a:latin typeface="Trebuchet MS"/>
                <a:cs typeface="Trebuchet MS"/>
              </a:rPr>
              <a:t>O </a:t>
            </a:r>
            <a:r>
              <a:rPr lang="en-US" sz="2000" spc="5" dirty="0">
                <a:latin typeface="Trebuchet MS"/>
                <a:cs typeface="Trebuchet MS"/>
              </a:rPr>
              <a:t>  Data selected Features: Name ,Gender,                      </a:t>
            </a:r>
            <a:r>
              <a:rPr lang="en-US" sz="2000" spc="5" dirty="0" err="1">
                <a:latin typeface="Trebuchet MS"/>
                <a:cs typeface="Trebuchet MS"/>
              </a:rPr>
              <a:t>Department,Salary,Employee</a:t>
            </a:r>
            <a:r>
              <a:rPr lang="en-US" sz="2000" spc="5" dirty="0">
                <a:latin typeface="Trebuchet MS"/>
                <a:cs typeface="Trebuchet MS"/>
              </a:rPr>
              <a:t> type.</a:t>
            </a:r>
          </a:p>
          <a:p>
            <a:pPr marL="12700">
              <a:lnSpc>
                <a:spcPct val="100000"/>
              </a:lnSpc>
              <a:spcBef>
                <a:spcPts val="105"/>
              </a:spcBef>
            </a:pPr>
            <a:r>
              <a:rPr lang="en-US" sz="1400" spc="5" dirty="0">
                <a:latin typeface="Trebuchet MS"/>
                <a:cs typeface="Trebuchet MS"/>
              </a:rPr>
              <a:t>O </a:t>
            </a:r>
            <a:r>
              <a:rPr lang="en-US" sz="2000" spc="5" dirty="0">
                <a:latin typeface="Trebuchet MS"/>
                <a:cs typeface="Trebuchet MS"/>
              </a:rPr>
              <a:t>  Filtering: Focus on relevant features.</a:t>
            </a:r>
          </a:p>
          <a:p>
            <a:pPr marL="12700">
              <a:lnSpc>
                <a:spcPct val="100000"/>
              </a:lnSpc>
              <a:spcBef>
                <a:spcPts val="105"/>
              </a:spcBef>
            </a:pPr>
            <a:r>
              <a:rPr lang="en-US" sz="1400" spc="5" dirty="0">
                <a:latin typeface="Trebuchet MS"/>
                <a:cs typeface="Trebuchet MS"/>
              </a:rPr>
              <a:t>O </a:t>
            </a:r>
            <a:r>
              <a:rPr lang="en-US" sz="2000" spc="5" dirty="0">
                <a:latin typeface="Trebuchet MS"/>
                <a:cs typeface="Trebuchet MS"/>
              </a:rPr>
              <a:t>  pivot table setup: values.</a:t>
            </a:r>
          </a:p>
          <a:p>
            <a:pPr marL="12700">
              <a:lnSpc>
                <a:spcPct val="100000"/>
              </a:lnSpc>
              <a:spcBef>
                <a:spcPts val="105"/>
              </a:spcBef>
            </a:pPr>
            <a:r>
              <a:rPr lang="en-US" sz="1400" spc="5" dirty="0">
                <a:latin typeface="Trebuchet MS"/>
                <a:cs typeface="Trebuchet MS"/>
              </a:rPr>
              <a:t>O</a:t>
            </a:r>
            <a:r>
              <a:rPr lang="en-US" sz="2000" spc="5" dirty="0">
                <a:latin typeface="Trebuchet MS"/>
                <a:cs typeface="Trebuchet MS"/>
              </a:rPr>
              <a:t>   Filters: Work location, employee type</a:t>
            </a:r>
          </a:p>
          <a:p>
            <a:pPr marL="12700">
              <a:lnSpc>
                <a:spcPct val="100000"/>
              </a:lnSpc>
              <a:spcBef>
                <a:spcPts val="105"/>
              </a:spcBef>
            </a:pPr>
            <a:r>
              <a:rPr lang="en-US" sz="1400" spc="5" dirty="0">
                <a:latin typeface="Trebuchet MS"/>
                <a:cs typeface="Trebuchet MS"/>
              </a:rPr>
              <a:t>O </a:t>
            </a:r>
            <a:r>
              <a:rPr lang="en-US" sz="2000" spc="5" dirty="0">
                <a:latin typeface="Trebuchet MS"/>
                <a:cs typeface="Trebuchet MS"/>
              </a:rPr>
              <a:t>  Rows: Department ,Gender</a:t>
            </a:r>
          </a:p>
          <a:p>
            <a:pPr marL="12700">
              <a:lnSpc>
                <a:spcPct val="100000"/>
              </a:lnSpc>
              <a:spcBef>
                <a:spcPts val="105"/>
              </a:spcBef>
            </a:pPr>
            <a:r>
              <a:rPr lang="en-US" sz="1400" spc="5" dirty="0">
                <a:latin typeface="Trebuchet MS"/>
                <a:cs typeface="Trebuchet MS"/>
              </a:rPr>
              <a:t>O  </a:t>
            </a:r>
            <a:r>
              <a:rPr lang="en-US" sz="2000" spc="5" dirty="0">
                <a:latin typeface="Trebuchet MS"/>
                <a:cs typeface="Trebuchet MS"/>
              </a:rPr>
              <a:t> Columns: work location, Employee type.</a:t>
            </a:r>
          </a:p>
          <a:p>
            <a:pPr marL="12700">
              <a:lnSpc>
                <a:spcPct val="100000"/>
              </a:lnSpc>
              <a:spcBef>
                <a:spcPts val="105"/>
              </a:spcBef>
            </a:pPr>
            <a:r>
              <a:rPr lang="en-US" sz="1400" spc="5" dirty="0">
                <a:latin typeface="Trebuchet MS"/>
                <a:cs typeface="Trebuchet MS"/>
              </a:rPr>
              <a:t>O  </a:t>
            </a:r>
            <a:r>
              <a:rPr lang="en-US" sz="2000" spc="5" dirty="0">
                <a:latin typeface="Trebuchet MS"/>
                <a:cs typeface="Trebuchet MS"/>
              </a:rPr>
              <a:t>  Analysis:</a:t>
            </a:r>
          </a:p>
          <a:p>
            <a:pPr marL="12700">
              <a:lnSpc>
                <a:spcPct val="100000"/>
              </a:lnSpc>
              <a:spcBef>
                <a:spcPts val="105"/>
              </a:spcBef>
            </a:pPr>
            <a:r>
              <a:rPr lang="en-US" sz="2000" spc="5" dirty="0">
                <a:latin typeface="Trebuchet MS"/>
                <a:cs typeface="Trebuchet MS"/>
              </a:rPr>
              <a:t>           Distribution: Examine salary across department and location.</a:t>
            </a:r>
          </a:p>
          <a:p>
            <a:pPr marL="12700">
              <a:lnSpc>
                <a:spcPct val="100000"/>
              </a:lnSpc>
              <a:spcBef>
                <a:spcPts val="105"/>
              </a:spcBef>
            </a:pPr>
            <a:r>
              <a:rPr lang="en-US" sz="2000" spc="5" dirty="0">
                <a:latin typeface="Trebuchet MS"/>
                <a:cs typeface="Trebuchet MS"/>
              </a:rPr>
              <a:t>           Visualization: Bar.</a:t>
            </a:r>
          </a:p>
          <a:p>
            <a:pPr marL="12700">
              <a:lnSpc>
                <a:spcPct val="100000"/>
              </a:lnSpc>
              <a:spcBef>
                <a:spcPts val="105"/>
              </a:spcBef>
            </a:pPr>
            <a:r>
              <a:rPr lang="en-US" sz="1400" spc="5" dirty="0">
                <a:latin typeface="Trebuchet MS"/>
                <a:cs typeface="Trebuchet MS"/>
              </a:rPr>
              <a:t>O  </a:t>
            </a:r>
            <a:r>
              <a:rPr lang="en-US" sz="2000" spc="5" dirty="0">
                <a:latin typeface="Trebuchet MS"/>
                <a:cs typeface="Trebuchet MS"/>
              </a:rPr>
              <a:t>   Summary: Key finding and actionable insights.</a:t>
            </a:r>
          </a:p>
          <a:p>
            <a:pPr marL="12700">
              <a:lnSpc>
                <a:spcPct val="100000"/>
              </a:lnSpc>
              <a:spcBef>
                <a:spcPts val="105"/>
              </a:spcBef>
            </a:pPr>
            <a:r>
              <a:rPr lang="en-US" sz="2000" spc="5" dirty="0">
                <a:latin typeface="Trebuchet MS"/>
                <a:cs typeface="Trebuchet MS"/>
              </a:rPr>
              <a:t>        Recommendation :For fair compensation practices.</a:t>
            </a:r>
            <a:endParaRPr lang="en-US" sz="4800" spc="5" dirty="0">
              <a:latin typeface="Trebuchet MS"/>
              <a:cs typeface="Trebuchet MS"/>
            </a:endParaRPr>
          </a:p>
          <a:p>
            <a:pPr marL="12700">
              <a:lnSpc>
                <a:spcPct val="100000"/>
              </a:lnSpc>
              <a:spcBef>
                <a:spcPts val="105"/>
              </a:spcBef>
            </a:pPr>
            <a:endParaRPr sz="12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334</TotalTime>
  <Words>631</Words>
  <Application>Microsoft Office PowerPoint</Application>
  <PresentationFormat>Widescreen</PresentationFormat>
  <Paragraphs>53</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   Despite all the struggle for equality in the workplace, one may still find disparities in salaries and department distributions according to gender and type of employment. This report, tries to explain whether there are any differences in salaries between males and females according to their employment status, recorded as fixed, permanent, or temporary, and the distribution according to departments. Such knowledge is useful in creating a fair workplace with equal opportunities for all employees irrespective of their gender or employment status.          </vt:lpstr>
      <vt:lpstr>PROJECT OVERVIEW    This overview is about studying the distribution of salaries by gender and employment type, hence provides insight into the current state of gender equity in the workplace. Using visual data representation, we review the total salary distribution between male and female employees and how employees are allocated across departments based on gender and contract type, namely, fixed-term, permanent, and temporary. An overview here identifies any emerging trend or imbalance with the view to bringing in improvements in order to ensure equal opportunities, fair remuneration, and unbiased role allocation in the organization.</vt:lpstr>
      <vt:lpstr>WHO ARE THE END USERS?     &gt;Human Resources (HR).    &gt;Executive Leadership and Management.    &gt;Department Heads and Supervisors.    &gt; Employees.   </vt:lpstr>
      <vt:lpstr>OUR SOLUTION AND ITS VALUE PROPOSITION                                     Excel pivot tables: For data analysis and visualization.                                    Charts: For visual representation of salary distribution and                                  comparisons.                                   Conditional Formatting : To highlight salary disparities.   </vt:lpstr>
      <vt:lpstr>Dataset Description   EMPLOYEE DATA SET- Kaggle GENDER- Female , Male. SALARY-Numerical. DEPARTMENTS: Thirteen Departments. </vt:lpstr>
      <vt:lpstr>PowerPoint Presentation</vt:lpstr>
      <vt:lpstr>RESULTS     </vt:lpstr>
      <vt:lpstr>Conclusion   Nevertheless, salary and department distribution across gender and employment type still suggest areas that need attention, considering progress towards workplace equity. Certain disparities in the representation of genders across different types of employment and departments may point to unconscious biases or structural barriers. In this regard, an organization is supposed to give heed to the strategic policies that bridge such gaps in practice by ensuring equal remuneration and equal opportunities for all its employees, irrespective of gender or type of contract. This conclusion emphasizes that the further steps of monitoring and improving diversity, equity, and inclusion within the workplace need to be maintained constantly.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Ravi Rk96</cp:lastModifiedBy>
  <cp:revision>16</cp:revision>
  <dcterms:created xsi:type="dcterms:W3CDTF">2024-03-29T15:07:22Z</dcterms:created>
  <dcterms:modified xsi:type="dcterms:W3CDTF">2024-09-11T15:31:42Z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