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6"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p:cViewPr varScale="1">
        <p:scale>
          <a:sx n="82" d="100"/>
          <a:sy n="82" d="100"/>
        </p:scale>
        <p:origin x="69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0502899E-BAEE-40F3-8E26-7EF4D566CA57}" type="datetimeFigureOut">
              <a:rPr lang="en-IN" smtClean="0"/>
              <a:t>31-03-2024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252BE6DF-CACF-4282-83F7-21D5DFFE1B23}" type="slidenum">
              <a:rPr lang="en-IN" smtClean="0"/>
              <a:t>‹#›</a:t>
            </a:fld>
            <a:endParaRPr lang="en-IN"/>
          </a:p>
        </p:txBody>
      </p:sp>
    </p:spTree>
    <p:extLst>
      <p:ext uri="{BB962C8B-B14F-4D97-AF65-F5344CB8AC3E}">
        <p14:creationId xmlns:p14="http://schemas.microsoft.com/office/powerpoint/2010/main" val="2875012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2BE6DF-CACF-4282-83F7-21D5DFFE1B23}" type="slidenum">
              <a:rPr lang="en-IN" smtClean="0"/>
              <a:t>2</a:t>
            </a:fld>
            <a:endParaRPr lang="en-IN"/>
          </a:p>
        </p:txBody>
      </p:sp>
    </p:spTree>
    <p:extLst>
      <p:ext uri="{BB962C8B-B14F-4D97-AF65-F5344CB8AC3E}">
        <p14:creationId xmlns:p14="http://schemas.microsoft.com/office/powerpoint/2010/main" val="2659475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2BE6DF-CACF-4282-83F7-21D5DFFE1B23}" type="slidenum">
              <a:rPr lang="en-IN" smtClean="0"/>
              <a:t>4</a:t>
            </a:fld>
            <a:endParaRPr lang="en-IN"/>
          </a:p>
        </p:txBody>
      </p:sp>
    </p:spTree>
    <p:extLst>
      <p:ext uri="{BB962C8B-B14F-4D97-AF65-F5344CB8AC3E}">
        <p14:creationId xmlns:p14="http://schemas.microsoft.com/office/powerpoint/2010/main" val="2090204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2BE6DF-CACF-4282-83F7-21D5DFFE1B23}" type="slidenum">
              <a:rPr lang="en-IN" smtClean="0"/>
              <a:t>5</a:t>
            </a:fld>
            <a:endParaRPr lang="en-IN"/>
          </a:p>
        </p:txBody>
      </p:sp>
    </p:spTree>
    <p:extLst>
      <p:ext uri="{BB962C8B-B14F-4D97-AF65-F5344CB8AC3E}">
        <p14:creationId xmlns:p14="http://schemas.microsoft.com/office/powerpoint/2010/main" val="4089024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2BE6DF-CACF-4282-83F7-21D5DFFE1B23}" type="slidenum">
              <a:rPr lang="en-IN" smtClean="0"/>
              <a:t>6</a:t>
            </a:fld>
            <a:endParaRPr lang="en-IN"/>
          </a:p>
        </p:txBody>
      </p:sp>
    </p:spTree>
    <p:extLst>
      <p:ext uri="{BB962C8B-B14F-4D97-AF65-F5344CB8AC3E}">
        <p14:creationId xmlns:p14="http://schemas.microsoft.com/office/powerpoint/2010/main" val="2637188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2057402"/>
            <a:ext cx="7086600" cy="509114"/>
          </a:xfrm>
          <a:prstGeom prst="rect">
            <a:avLst/>
          </a:prstGeom>
        </p:spPr>
        <p:txBody>
          <a:bodyPr vert="horz" wrap="square" lIns="0" tIns="16510" rIns="0" bIns="0" rtlCol="0">
            <a:spAutoFit/>
          </a:bodyPr>
          <a:lstStyle/>
          <a:p>
            <a:pPr marL="3213735">
              <a:lnSpc>
                <a:spcPct val="100000"/>
              </a:lnSpc>
              <a:spcBef>
                <a:spcPts val="130"/>
              </a:spcBef>
            </a:pPr>
            <a:r>
              <a:rPr lang="en-US" spc="15" dirty="0"/>
              <a:t> K.HARINI SREE</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62800" y="12562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1" name="Rectangle 1">
            <a:extLst>
              <a:ext uri="{FF2B5EF4-FFF2-40B4-BE49-F238E27FC236}">
                <a16:creationId xmlns:a16="http://schemas.microsoft.com/office/drawing/2014/main" id="{4A1C7B83-265A-BEEE-22D0-813E6241943B}"/>
              </a:ext>
            </a:extLst>
          </p:cNvPr>
          <p:cNvSpPr>
            <a:spLocks noGrp="1" noChangeArrowheads="1"/>
          </p:cNvSpPr>
          <p:nvPr>
            <p:ph type="body" idx="1"/>
          </p:nvPr>
        </p:nvSpPr>
        <p:spPr bwMode="auto">
          <a:xfrm>
            <a:off x="471679" y="1692674"/>
            <a:ext cx="82296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VAE-based music composition and generation techniques have demonstrated remarkable results in producing diverse and compelling musical outputs. Leveraging the power of Variational Autoencoders (VAEs), these models learn latent representations of musical data, enabling the generation of novel compositions with remarkable coherence and creativity. By encoding musical sequences into a lower-dimensional latent space and sampling from this space, VAEs can produce a wide range of musical styles and structures. Moreover, conditioning the generation process on specific musical attributes or genres allows for the creation of music tailored to desired characteristics. These models not only generate individual pieces but also facilitate the exploration of vast musical spaces, offering valuable tools for composers, artists, and music enthusiasts alike. With further advancements in VAE architectures and training methodologies, the potential for producing high-quality, expressive music through computational means continues to expand, promising exciting prospects for the future of music composition and creativity.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829626"/>
            <a:ext cx="10418445" cy="3286797"/>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US" sz="4250" spc="25" dirty="0"/>
            </a:br>
            <a:r>
              <a:rPr lang="en-US" sz="4250" spc="25" dirty="0"/>
              <a:t>       </a:t>
            </a:r>
            <a:br>
              <a:rPr lang="en-US" sz="4250" spc="25" dirty="0"/>
            </a:br>
            <a:r>
              <a:rPr lang="en-US" sz="4250" spc="25" dirty="0"/>
              <a:t>            </a:t>
            </a:r>
            <a:r>
              <a:rPr lang="en-IN" sz="4250" spc="25" dirty="0"/>
              <a:t>VAE-based Music Composition</a:t>
            </a:r>
            <a:br>
              <a:rPr lang="en-IN" sz="4250" spc="25" dirty="0"/>
            </a:br>
            <a:r>
              <a:rPr lang="en-IN" sz="4250" spc="25" dirty="0"/>
              <a:t>                     and  Generation                      </a:t>
            </a:r>
            <a:r>
              <a:rPr lang="en-US" sz="4250" spc="25" dirty="0"/>
              <a:t>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3794" y="5484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6"/>
          </a:lnRef>
          <a:fillRef idx="1">
            <a:schemeClr val="lt1"/>
          </a:fillRef>
          <a:effectRef idx="0">
            <a:schemeClr val="accent6"/>
          </a:effectRef>
          <a:fontRef idx="minor">
            <a:schemeClr val="dk1"/>
          </a:fontRef>
        </p:style>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640840" y="346724"/>
            <a:ext cx="10594975" cy="8077211"/>
          </a:xfrm>
          <a:prstGeom prst="rect">
            <a:avLst/>
          </a:prstGeom>
        </p:spPr>
        <p:txBody>
          <a:bodyPr vert="horz" wrap="square" lIns="0" tIns="13335" rIns="0" bIns="0" rtlCol="0">
            <a:spAutoFit/>
          </a:bodyPr>
          <a:lstStyle/>
          <a:p>
            <a:r>
              <a:rPr spc="25" dirty="0"/>
              <a:t>A</a:t>
            </a:r>
            <a:r>
              <a:rPr spc="-5" dirty="0"/>
              <a:t>G</a:t>
            </a:r>
            <a:r>
              <a:rPr spc="-35" dirty="0"/>
              <a:t>E</a:t>
            </a:r>
            <a:r>
              <a:rPr spc="15" dirty="0"/>
              <a:t>N</a:t>
            </a:r>
            <a:r>
              <a:rPr dirty="0"/>
              <a:t>DA</a:t>
            </a:r>
            <a:br>
              <a:rPr lang="en-US" dirty="0"/>
            </a:br>
            <a:r>
              <a:rPr lang="en-US" dirty="0"/>
              <a:t>    </a:t>
            </a:r>
            <a:r>
              <a:rPr lang="en-IN" b="0" dirty="0"/>
              <a:t>      </a:t>
            </a:r>
            <a:br>
              <a:rPr lang="en-IN" b="0" dirty="0"/>
            </a:br>
            <a:r>
              <a:rPr lang="en-IN" b="0" dirty="0"/>
              <a:t>            </a:t>
            </a:r>
            <a:r>
              <a:rPr lang="en-IN" sz="2800" dirty="0"/>
              <a:t>PROBLEM STATEMENT</a:t>
            </a:r>
            <a:br>
              <a:rPr lang="en-IN" sz="2800" dirty="0"/>
            </a:br>
            <a:r>
              <a:rPr lang="en-IN" sz="2800" dirty="0"/>
              <a:t>                     PROJECT  OVERVIEW</a:t>
            </a:r>
            <a:br>
              <a:rPr lang="en-IN" sz="2800" dirty="0"/>
            </a:br>
            <a:r>
              <a:rPr lang="en-IN" sz="2800" b="0" dirty="0"/>
              <a:t>                     </a:t>
            </a:r>
            <a:r>
              <a:rPr lang="en-IN" sz="2800" dirty="0"/>
              <a:t>WHO ARE THE END USERS?</a:t>
            </a:r>
            <a:br>
              <a:rPr lang="en-IN" sz="2800" dirty="0"/>
            </a:br>
            <a:r>
              <a:rPr lang="en-IN" sz="2800" dirty="0"/>
              <a:t>                     YOUR SOLUTION AND ITS VALUE PROPOSITION</a:t>
            </a:r>
            <a:br>
              <a:rPr lang="en-US" sz="2800" dirty="0"/>
            </a:br>
            <a:r>
              <a:rPr lang="en-US" sz="2800" dirty="0"/>
              <a:t>                     THE WOW IN YOUR SOLUTION</a:t>
            </a:r>
            <a:br>
              <a:rPr lang="en-US" sz="2800" dirty="0"/>
            </a:br>
            <a:r>
              <a:rPr lang="en-US" sz="2800" dirty="0"/>
              <a:t>                     MODELING</a:t>
            </a:r>
            <a:br>
              <a:rPr lang="en-US" sz="2800" dirty="0"/>
            </a:br>
            <a:r>
              <a:rPr lang="en-US" sz="2800" dirty="0"/>
              <a:t>                     RESULTS</a:t>
            </a:r>
            <a:br>
              <a:rPr lang="en-US" dirty="0"/>
            </a:br>
            <a:br>
              <a:rPr lang="en-US" dirty="0"/>
            </a:br>
            <a:br>
              <a:rPr lang="en-US" dirty="0"/>
            </a:br>
            <a:br>
              <a:rPr lang="en-US" dirty="0"/>
            </a:b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Oval 22">
            <a:extLst>
              <a:ext uri="{FF2B5EF4-FFF2-40B4-BE49-F238E27FC236}">
                <a16:creationId xmlns:a16="http://schemas.microsoft.com/office/drawing/2014/main" id="{C9AAE2BF-A48F-50C9-2811-21ADFF7D30FD}"/>
              </a:ext>
            </a:extLst>
          </p:cNvPr>
          <p:cNvSpPr/>
          <p:nvPr/>
        </p:nvSpPr>
        <p:spPr>
          <a:xfrm>
            <a:off x="3540644" y="2288973"/>
            <a:ext cx="45720"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B892B6CA-DEEA-0162-4BB9-E7EE3F8AFAAD}"/>
              </a:ext>
            </a:extLst>
          </p:cNvPr>
          <p:cNvSpPr/>
          <p:nvPr/>
        </p:nvSpPr>
        <p:spPr>
          <a:xfrm flipH="1">
            <a:off x="3535680" y="2740440"/>
            <a:ext cx="45719" cy="7620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A5AD3B3B-328C-92AE-02CF-D064DE62B0C3}"/>
              </a:ext>
            </a:extLst>
          </p:cNvPr>
          <p:cNvSpPr/>
          <p:nvPr/>
        </p:nvSpPr>
        <p:spPr>
          <a:xfrm>
            <a:off x="3540348" y="3166634"/>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60D36801-C0A5-932D-1867-CC0E07C73B9C}"/>
              </a:ext>
            </a:extLst>
          </p:cNvPr>
          <p:cNvSpPr/>
          <p:nvPr/>
        </p:nvSpPr>
        <p:spPr>
          <a:xfrm>
            <a:off x="3558539" y="3600447"/>
            <a:ext cx="45719" cy="6578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88E82278-D78A-5C1C-8ED4-9F9DC41F678D}"/>
              </a:ext>
            </a:extLst>
          </p:cNvPr>
          <p:cNvSpPr/>
          <p:nvPr/>
        </p:nvSpPr>
        <p:spPr>
          <a:xfrm flipH="1">
            <a:off x="3535680" y="4043594"/>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607D454C-5B33-2348-5738-92F769E341F8}"/>
              </a:ext>
            </a:extLst>
          </p:cNvPr>
          <p:cNvSpPr/>
          <p:nvPr/>
        </p:nvSpPr>
        <p:spPr>
          <a:xfrm flipV="1">
            <a:off x="3545809" y="4431012"/>
            <a:ext cx="45720" cy="7620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9491365B-7FA9-A1C7-E14B-7EF47C558779}"/>
              </a:ext>
            </a:extLst>
          </p:cNvPr>
          <p:cNvSpPr/>
          <p:nvPr/>
        </p:nvSpPr>
        <p:spPr>
          <a:xfrm>
            <a:off x="3545809" y="4878029"/>
            <a:ext cx="45720"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7" name="Rectangle 6">
            <a:extLst>
              <a:ext uri="{FF2B5EF4-FFF2-40B4-BE49-F238E27FC236}">
                <a16:creationId xmlns:a16="http://schemas.microsoft.com/office/drawing/2014/main" id="{2E6F9D8A-F482-9428-DDD8-46D1B93A3715}"/>
              </a:ext>
            </a:extLst>
          </p:cNvPr>
          <p:cNvSpPr>
            <a:spLocks noChangeArrowheads="1"/>
          </p:cNvSpPr>
          <p:nvPr/>
        </p:nvSpPr>
        <p:spPr bwMode="auto">
          <a:xfrm>
            <a:off x="0" y="0"/>
            <a:ext cx="42291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Title 18">
            <a:extLst>
              <a:ext uri="{FF2B5EF4-FFF2-40B4-BE49-F238E27FC236}">
                <a16:creationId xmlns:a16="http://schemas.microsoft.com/office/drawing/2014/main" id="{9B6C5DDE-CE86-CDC6-E14A-1861202C039B}"/>
              </a:ext>
            </a:extLst>
          </p:cNvPr>
          <p:cNvSpPr>
            <a:spLocks noGrp="1"/>
          </p:cNvSpPr>
          <p:nvPr>
            <p:ph type="title"/>
          </p:nvPr>
        </p:nvSpPr>
        <p:spPr>
          <a:xfrm>
            <a:off x="457199" y="382278"/>
            <a:ext cx="7953375" cy="9725739"/>
          </a:xfrm>
        </p:spPr>
        <p:txBody>
          <a:bodyPr/>
          <a:lstStyle/>
          <a:p>
            <a:r>
              <a:rPr lang="en-IN" dirty="0"/>
              <a:t>PROBLEM  STATEMENT</a:t>
            </a:r>
            <a:br>
              <a:rPr lang="en-IN" dirty="0"/>
            </a:br>
            <a:r>
              <a:rPr lang="en-IN" dirty="0"/>
              <a:t> </a:t>
            </a:r>
            <a:r>
              <a:rPr lang="en-IN" sz="2400" b="0" dirty="0"/>
              <a:t>The problem statement revolves around employing Variational Autoencoders(VAEs)for music composition and </a:t>
            </a:r>
            <a:r>
              <a:rPr lang="en-IN" sz="2400" b="0" dirty="0" err="1"/>
              <a:t>generation,aiming</a:t>
            </a:r>
            <a:r>
              <a:rPr lang="en-IN" sz="2400" b="0" dirty="0"/>
              <a:t> to overcome the challenges of generating diverse and coherent musical sequences while preserving underlying structures and styles. </a:t>
            </a:r>
            <a:r>
              <a:rPr lang="en-US" sz="2400" b="0" i="0" dirty="0">
                <a:solidFill>
                  <a:srgbClr val="0D0D0D"/>
                </a:solidFill>
                <a:effectLst/>
                <a:latin typeface="Söhne"/>
              </a:rPr>
              <a:t>This involves designing an effective VAE architecture capable of learning and encoding the latent space representation of music, capturing both high-level musical semantics and low-level nuances. The ultimate objective is to develop a VAE-based framework that enables the automated creation of compelling and expressive musical pieces, fostering creativity and exploration in music composition</a:t>
            </a:r>
            <a:r>
              <a:rPr lang="en-US" sz="2800" b="0" i="0" dirty="0">
                <a:solidFill>
                  <a:srgbClr val="0D0D0D"/>
                </a:solidFill>
                <a:effectLst/>
                <a:latin typeface="Söhne"/>
              </a:rPr>
              <a:t>.</a:t>
            </a:r>
            <a:br>
              <a:rPr lang="en-IN" sz="2400" b="0" dirty="0"/>
            </a:br>
            <a:br>
              <a:rPr lang="en-IN" sz="2800" dirty="0"/>
            </a:br>
            <a:br>
              <a:rPr lang="en-IN" dirty="0"/>
            </a:br>
            <a:br>
              <a:rPr lang="en-IN" dirty="0"/>
            </a:br>
            <a:br>
              <a:rPr lang="en-IN" dirty="0"/>
            </a:br>
            <a:br>
              <a:rPr lang="en-IN"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147297"/>
            <a:ext cx="8382001" cy="1303562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IN" sz="4250" spc="-20" dirty="0"/>
            </a:br>
            <a:r>
              <a:rPr lang="en-IN" sz="4250" spc="-20" dirty="0"/>
              <a:t> </a:t>
            </a:r>
            <a:r>
              <a:rPr lang="en-US" sz="2400" b="0" i="0" dirty="0">
                <a:solidFill>
                  <a:srgbClr val="0D0D0D"/>
                </a:solidFill>
                <a:effectLst/>
                <a:latin typeface="Söhne"/>
              </a:rPr>
              <a:t>The VAE-based music composition and generation project aim to leverage Variational Autoencoders (VAEs) to enable the automated creation of diverse and coherent musical sequences. The project involves designing and training a VAE architecture capable of learning latent space representations of music, capturing both high-level semantics and low-level nuances. Through innovative training methodologies such as variational inference and probabilistic modeling, the goal is to generate novel musical compositions that exhibit desired characteristics, including melodic consistency, harmonic progression, and rhythmic complexity. By fostering creativity and exploration in music composition, this project seeks to contribute to the advancement of AI-driven music generation systems, offering new avenues for artistic expression and creative collaboration.</a:t>
            </a:r>
            <a:br>
              <a:rPr lang="en-IN" sz="2400" spc="-20" dirty="0"/>
            </a:br>
            <a:br>
              <a:rPr lang="en-IN" sz="2400" spc="-20" dirty="0"/>
            </a:br>
            <a:br>
              <a:rPr lang="en-IN" sz="4250" spc="-20" dirty="0"/>
            </a:br>
            <a:br>
              <a:rPr lang="en-IN" sz="4250" spc="-20" dirty="0"/>
            </a:br>
            <a:br>
              <a:rPr lang="en-IN" sz="4250" spc="-20" dirty="0"/>
            </a:br>
            <a:br>
              <a:rPr lang="en-IN" sz="4250" spc="-20" dirty="0"/>
            </a:br>
            <a:br>
              <a:rPr lang="en-IN" sz="4250" spc="-20" dirty="0"/>
            </a:br>
            <a:br>
              <a:rPr lang="en-IN" sz="4250" spc="-20" dirty="0"/>
            </a:br>
            <a:br>
              <a:rPr lang="en-IN" sz="4250" spc="-20" dirty="0"/>
            </a:br>
            <a:br>
              <a:rPr lang="en-IN" sz="4250" spc="-20" dirty="0"/>
            </a:br>
            <a:br>
              <a:rPr lang="en-IN" sz="4250" spc="-20" dirty="0"/>
            </a:b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53271"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3195574" y="2067305"/>
            <a:ext cx="5800851" cy="6418424"/>
          </a:xfrm>
          <a:prstGeom prst="rect">
            <a:avLst/>
          </a:prstGeom>
        </p:spPr>
        <p:txBody>
          <a:bodyPr vert="horz" wrap="square" lIns="0" tIns="16510" rIns="0" bIns="0" rtlCol="0">
            <a:spAutoFit/>
          </a:bodyPr>
          <a:lstStyle/>
          <a:p>
            <a:pPr marL="12700">
              <a:lnSpc>
                <a:spcPct val="100000"/>
              </a:lnSpc>
              <a:spcBef>
                <a:spcPts val="130"/>
              </a:spcBef>
            </a:pPr>
            <a:br>
              <a:rPr lang="en-IN" sz="3200" spc="25" dirty="0"/>
            </a:br>
            <a:br>
              <a:rPr lang="en-IN" sz="3200" spc="25" dirty="0"/>
            </a:br>
            <a:br>
              <a:rPr lang="en-IN" sz="3200" spc="25" dirty="0"/>
            </a:br>
            <a:br>
              <a:rPr lang="en-IN" sz="3200" spc="25" dirty="0"/>
            </a:br>
            <a:br>
              <a:rPr lang="en-IN" sz="3200" spc="25" dirty="0"/>
            </a:br>
            <a:br>
              <a:rPr lang="en-IN" sz="3200" spc="25" dirty="0"/>
            </a:br>
            <a:br>
              <a:rPr lang="en-IN" sz="3200" spc="25" dirty="0"/>
            </a:br>
            <a:br>
              <a:rPr lang="en-IN" sz="3200" spc="25" dirty="0"/>
            </a:br>
            <a:br>
              <a:rPr lang="en-IN" sz="3200" spc="25" dirty="0"/>
            </a:br>
            <a:br>
              <a:rPr lang="en-IN" sz="3200" spc="25" dirty="0"/>
            </a:br>
            <a:br>
              <a:rPr lang="en-IN" sz="3200" spc="25" dirty="0"/>
            </a:br>
            <a:br>
              <a:rPr lang="en-IN" sz="3200" spc="25" dirty="0"/>
            </a:b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3" cstate="print"/>
          <a:stretch>
            <a:fillRect/>
          </a:stretch>
        </p:blipFill>
        <p:spPr>
          <a:xfrm>
            <a:off x="723900" y="6172200"/>
            <a:ext cx="5524500"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6" name="Subtitle 15">
            <a:extLst>
              <a:ext uri="{FF2B5EF4-FFF2-40B4-BE49-F238E27FC236}">
                <a16:creationId xmlns:a16="http://schemas.microsoft.com/office/drawing/2014/main" id="{E25B9DF3-A4D6-CF80-6E9E-7EDDFAB1FD74}"/>
              </a:ext>
            </a:extLst>
          </p:cNvPr>
          <p:cNvSpPr>
            <a:spLocks noGrp="1"/>
          </p:cNvSpPr>
          <p:nvPr>
            <p:ph type="subTitle" idx="4"/>
          </p:nvPr>
        </p:nvSpPr>
        <p:spPr>
          <a:xfrm>
            <a:off x="723900" y="616434"/>
            <a:ext cx="9548739" cy="5047536"/>
          </a:xfrm>
        </p:spPr>
        <p:txBody>
          <a:bodyPr/>
          <a:lstStyle/>
          <a:p>
            <a:r>
              <a:rPr lang="en-IN" sz="4400" b="1" dirty="0"/>
              <a:t>WHO ARE THE END USERS?</a:t>
            </a:r>
          </a:p>
          <a:p>
            <a:endParaRPr lang="en-IN" sz="4400" b="1" dirty="0"/>
          </a:p>
          <a:p>
            <a:r>
              <a:rPr lang="en-US" sz="2400" b="0" i="0" dirty="0">
                <a:solidFill>
                  <a:srgbClr val="0D0D0D"/>
                </a:solidFill>
                <a:effectLst/>
                <a:latin typeface="Söhne"/>
              </a:rPr>
              <a:t>The end users of VAE-based music composition and generation systems encompass a broad spectrum of individuals and entities within the music industry and creative community. Musicians and composers seeking inspiration or assistance in generating new musical ideas could utilize these systems to explore novel compositions or overcome creative blocks. Music producers and artists may employ them as tools for rapid prototyping or generating backing tracks for their projects. Additionally, educators and students in music theory and composition could benefit from studying generated compositions to gain insights into different styles and techniques.</a:t>
            </a:r>
            <a:endParaRPr lang="en-IN" sz="2400" b="1" dirty="0"/>
          </a:p>
          <a:p>
            <a:endParaRPr lang="en-IN"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1AFE-6461-8E50-C989-A27F1A460183}"/>
              </a:ext>
            </a:extLst>
          </p:cNvPr>
          <p:cNvSpPr>
            <a:spLocks noGrp="1"/>
          </p:cNvSpPr>
          <p:nvPr>
            <p:ph type="ctrTitle"/>
          </p:nvPr>
        </p:nvSpPr>
        <p:spPr>
          <a:xfrm>
            <a:off x="0" y="625912"/>
            <a:ext cx="11887200" cy="677108"/>
          </a:xfrm>
        </p:spPr>
        <p:txBody>
          <a:bodyPr/>
          <a:lstStyle/>
          <a:p>
            <a:r>
              <a:rPr lang="en-IN" sz="4400" b="1" dirty="0"/>
              <a:t>YOUR</a:t>
            </a:r>
            <a:r>
              <a:rPr lang="en-IN" sz="4400" dirty="0"/>
              <a:t> </a:t>
            </a:r>
            <a:r>
              <a:rPr lang="en-IN" sz="4400" b="1" dirty="0"/>
              <a:t>SOLUTIONAND</a:t>
            </a:r>
            <a:r>
              <a:rPr lang="en-IN" sz="4400" dirty="0"/>
              <a:t> </a:t>
            </a:r>
            <a:r>
              <a:rPr lang="en-IN" sz="4400" b="1" dirty="0"/>
              <a:t>ITS VALUE PROPOSITION</a:t>
            </a:r>
          </a:p>
        </p:txBody>
      </p:sp>
      <p:sp>
        <p:nvSpPr>
          <p:cNvPr id="3" name="Subtitle 2">
            <a:extLst>
              <a:ext uri="{FF2B5EF4-FFF2-40B4-BE49-F238E27FC236}">
                <a16:creationId xmlns:a16="http://schemas.microsoft.com/office/drawing/2014/main" id="{2897F1BB-838A-B1B0-E148-17D5B692E48F}"/>
              </a:ext>
            </a:extLst>
          </p:cNvPr>
          <p:cNvSpPr>
            <a:spLocks noGrp="1"/>
          </p:cNvSpPr>
          <p:nvPr>
            <p:ph type="subTitle" idx="4"/>
          </p:nvPr>
        </p:nvSpPr>
        <p:spPr>
          <a:xfrm>
            <a:off x="304800" y="1600200"/>
            <a:ext cx="9650963" cy="5334000"/>
          </a:xfrm>
        </p:spPr>
        <p:txBody>
          <a:bodyPr/>
          <a:lstStyle/>
          <a:p>
            <a:r>
              <a:rPr lang="en-US" sz="2400" b="0" i="0" dirty="0">
                <a:solidFill>
                  <a:srgbClr val="0D0D0D"/>
                </a:solidFill>
                <a:effectLst/>
                <a:latin typeface="Söhne"/>
              </a:rPr>
              <a:t>Our VAE-based music composition and generation solution offers a novel approach to music creation by leveraging Variational Autoencoder (VAE) architecture. By learning a latent space representation of music, our system captures the complex patterns and structures inherent in musical compositions. This allows for the generation of new, original music pieces that exhibit stylistic coherence and diversity. Unlike traditional rule-based or purely algorithmic approaches, our VAE model learns directly from musical data, enabling it to capture intricate nuances and subtleties present in various genres and styles. Additionally, the stochastic nature of VAEs allows for the exploration of diverse musical possibilities, fostering creativity and innovation. Our solution empowers musicians, composers, and artists with a versatile tool for inspiration, composition, and experimentation, offering a unique value proposition by seamlessly blending cutting-edge AI technology with the rich artistic tradition of music composition.</a:t>
            </a:r>
            <a:endParaRPr lang="en-IN" sz="2400" dirty="0"/>
          </a:p>
        </p:txBody>
      </p:sp>
    </p:spTree>
    <p:extLst>
      <p:ext uri="{BB962C8B-B14F-4D97-AF65-F5344CB8AC3E}">
        <p14:creationId xmlns:p14="http://schemas.microsoft.com/office/powerpoint/2010/main" val="136126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 Placeholder 8">
            <a:extLst>
              <a:ext uri="{FF2B5EF4-FFF2-40B4-BE49-F238E27FC236}">
                <a16:creationId xmlns:a16="http://schemas.microsoft.com/office/drawing/2014/main" id="{0DC50617-9535-30B3-C141-63205F90E3EB}"/>
              </a:ext>
            </a:extLst>
          </p:cNvPr>
          <p:cNvSpPr>
            <a:spLocks noGrp="1"/>
          </p:cNvSpPr>
          <p:nvPr>
            <p:ph type="body" idx="1"/>
          </p:nvPr>
        </p:nvSpPr>
        <p:spPr>
          <a:xfrm>
            <a:off x="2526030" y="2133600"/>
            <a:ext cx="6617970" cy="4338957"/>
          </a:xfrm>
        </p:spPr>
        <p:txBody>
          <a:bodyPr/>
          <a:lstStyle/>
          <a:p>
            <a:br>
              <a:rPr lang="en-US" dirty="0"/>
            </a:br>
            <a:r>
              <a:rPr lang="en-US" b="0" i="0" dirty="0">
                <a:solidFill>
                  <a:srgbClr val="0D0D0D"/>
                </a:solidFill>
                <a:effectLst/>
                <a:latin typeface="Söhne"/>
              </a:rPr>
              <a:t>Our VAE-based music composition and generation solution revolutionizes the creative process by offering an unprecedented fusion of artificial intelligence and artistic expression. By harnessing the power of Variational Autoencoder (VAE) technology, our system not only learns the intricate patterns and structures of diverse musical genres but also infuses them with a touch of serendipity and innovation. The "wow" factor lies in our model's ability to transcend mere imitation, instead, it delves into the realm of true musical creativity, generating original compositions that captivate, inspire, and surprise both creators and listeners alike. With its seamless integration into existing workflows and its capacity to continuously evolve with user feedback, our solution empowers musicians and composers to push the boundaries of what's possible in music composition, opening doors to new sonic landscapes and artistic frontiers.</a:t>
            </a:r>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a:off x="8610600" y="1752600"/>
            <a:ext cx="457200" cy="3619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itle 9">
            <a:extLst>
              <a:ext uri="{FF2B5EF4-FFF2-40B4-BE49-F238E27FC236}">
                <a16:creationId xmlns:a16="http://schemas.microsoft.com/office/drawing/2014/main" id="{74B95ADD-343D-0FCF-1586-76BB254F3BBF}"/>
              </a:ext>
            </a:extLst>
          </p:cNvPr>
          <p:cNvSpPr>
            <a:spLocks noGrp="1"/>
          </p:cNvSpPr>
          <p:nvPr>
            <p:ph type="title"/>
          </p:nvPr>
        </p:nvSpPr>
        <p:spPr>
          <a:xfrm>
            <a:off x="755332" y="385444"/>
            <a:ext cx="10681335" cy="6647974"/>
          </a:xfrm>
        </p:spPr>
        <p:txBody>
          <a:bodyPr/>
          <a:lstStyle/>
          <a:p>
            <a:r>
              <a:rPr lang="en-IN" dirty="0"/>
              <a:t>                    </a:t>
            </a:r>
            <a:br>
              <a:rPr lang="en-IN" dirty="0"/>
            </a:br>
            <a:br>
              <a:rPr lang="en-IN" dirty="0"/>
            </a:br>
            <a:br>
              <a:rPr lang="en-IN" dirty="0"/>
            </a:br>
            <a:br>
              <a:rPr lang="en-IN" dirty="0"/>
            </a:br>
            <a:br>
              <a:rPr lang="en-IN" dirty="0"/>
            </a:br>
            <a:br>
              <a:rPr lang="en-IN" dirty="0"/>
            </a:br>
            <a:br>
              <a:rPr lang="en-IN" dirty="0"/>
            </a:br>
            <a:br>
              <a:rPr lang="en-IN" dirty="0"/>
            </a:br>
            <a:endParaRPr lang="en-IN" dirty="0"/>
          </a:p>
        </p:txBody>
      </p:sp>
      <p:sp>
        <p:nvSpPr>
          <p:cNvPr id="12" name="Rectangle 1">
            <a:extLst>
              <a:ext uri="{FF2B5EF4-FFF2-40B4-BE49-F238E27FC236}">
                <a16:creationId xmlns:a16="http://schemas.microsoft.com/office/drawing/2014/main" id="{20E0983C-0781-430B-EB4F-0895863B65A1}"/>
              </a:ext>
            </a:extLst>
          </p:cNvPr>
          <p:cNvSpPr>
            <a:spLocks noGrp="1" noChangeArrowheads="1"/>
          </p:cNvSpPr>
          <p:nvPr>
            <p:ph type="body" idx="1"/>
          </p:nvPr>
        </p:nvSpPr>
        <p:spPr bwMode="auto">
          <a:xfrm>
            <a:off x="717363" y="1272315"/>
            <a:ext cx="789323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Variational Autoencoders (VAEs) have been increasingly employed in music composition and generation due to their ability to capture latent representations of complex data. In this approach, a VAE is trained on a dataset of musical sequences, encoding them into a lower-dimensional latent space. By sampling from this latent space, novel musical sequences can be generated. The encoder maps input sequences to a distribution in the latent space, while the decoder reconstructs the original sequence from samples drawn from this distribution. By imposing constraints on the latent space, such as smoothness or disentanglement, VAEs can learn meaningful representations of musical features, facilitating the generation of coherent and diverse compositions. Furthermore, conditioning the VAE on additional information, such as genre or mood labels, enables controlled generation of music with desired characteristics. Through iterative training and generation, VAE-based music models can evolve to produce increasingly compelling and diverse musical outputs, offering valuable tools for both creative exploration and practical applications in the field of music composition.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TotalTime>
  <Words>1141</Words>
  <Application>Microsoft Office PowerPoint</Application>
  <PresentationFormat>Widescreen</PresentationFormat>
  <Paragraphs>45</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 K.HARINI SREE</vt:lpstr>
      <vt:lpstr>PROJECT TITLE                      VAE-based Music Composition                      and  Generation                       </vt:lpstr>
      <vt:lpstr>AGENDA                        PROBLEM STATEMENT                      PROJECT  OVERVIEW                      WHO ARE THE END USERS?                      YOUR SOLUTION AND ITS VALUE PROPOSITION                      THE WOW IN YOUR SOLUTION                      MODELING                      RESULTS    </vt:lpstr>
      <vt:lpstr>PROBLEM  STATEMENT  The problem statement revolves around employing Variational Autoencoders(VAEs)for music composition and generation,aiming to overcome the challenges of generating diverse and coherent musical sequences while preserving underlying structures and styles. This involves designing an effective VAE architecture capable of learning and encoding the latent space representation of music, capturing both high-level musical semantics and low-level nuances. The ultimate objective is to develop a VAE-based framework that enables the automated creation of compelling and expressive musical pieces, fostering creativity and exploration in music composition.      </vt:lpstr>
      <vt:lpstr>PROJECT OVERVIEW  The VAE-based music composition and generation project aim to leverage Variational Autoencoders (VAEs) to enable the automated creation of diverse and coherent musical sequences. The project involves designing and training a VAE architecture capable of learning latent space representations of music, capturing both high-level semantics and low-level nuances. Through innovative training methodologies such as variational inference and probabilistic modeling, the goal is to generate novel musical compositions that exhibit desired characteristics, including melodic consistency, harmonic progression, and rhythmic complexity. By fostering creativity and exploration in music composition, this project seeks to contribute to the advancement of AI-driven music generation systems, offering new avenues for artistic expression and creative collaboration.           </vt:lpstr>
      <vt:lpstr>            </vt:lpstr>
      <vt:lpstr>YOUR SOLUTIONAND ITS VALUE PROPOSITION</vt:lpstr>
      <vt:lpstr>THE WOW IN YOUR SOLUTION</vt:lpstr>
      <vt:lpstr>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 LAKSHMI.P</dc:title>
  <dc:creator>harini sree</dc:creator>
  <cp:lastModifiedBy>harini sree</cp:lastModifiedBy>
  <cp:revision>3</cp:revision>
  <dcterms:created xsi:type="dcterms:W3CDTF">2024-03-28T07:56:16Z</dcterms:created>
  <dcterms:modified xsi:type="dcterms:W3CDTF">2024-03-31T07:17:24Z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