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1" r:id="rId8"/>
    <p:sldId id="262" r:id="rId9"/>
    <p:sldId id="267"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p:cViewPr>
        <p:scale>
          <a:sx n="66" d="100"/>
          <a:sy n="66" d="100"/>
        </p:scale>
        <p:origin x="1579" y="22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2209800" y="2067305"/>
            <a:ext cx="6786625"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HARI PRAKASH.K.K</a:t>
            </a:r>
            <a:br>
              <a:rPr lang="en-IN" spc="15" dirty="0"/>
            </a:br>
            <a:endParaRPr spc="15" dirty="0"/>
          </a:p>
        </p:txBody>
      </p:sp>
      <p:sp>
        <p:nvSpPr>
          <p:cNvPr id="8" name="object 8"/>
          <p:cNvSpPr txBox="1"/>
          <p:nvPr/>
        </p:nvSpPr>
        <p:spPr>
          <a:xfrm>
            <a:off x="6484620" y="2821622"/>
            <a:ext cx="258318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50" name="Picture 2" descr="DJ MUSIC MANOJ - Jaipur, Rajasthan, India | Professional Profile | LinkedIn">
            <a:extLst>
              <a:ext uri="{FF2B5EF4-FFF2-40B4-BE49-F238E27FC236}">
                <a16:creationId xmlns:a16="http://schemas.microsoft.com/office/drawing/2014/main" id="{F7FFC782-2A06-2EE7-1268-5465EE893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3103585"/>
            <a:ext cx="3581400" cy="34494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3ED5E18D-8073-0984-3382-872CA5E460EC}"/>
              </a:ext>
            </a:extLst>
          </p:cNvPr>
          <p:cNvSpPr txBox="1"/>
          <p:nvPr/>
        </p:nvSpPr>
        <p:spPr>
          <a:xfrm>
            <a:off x="2743200" y="1695450"/>
            <a:ext cx="4876800" cy="440120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Söhne"/>
              </a:rPr>
              <a:t>The wow factor in our solution lies in its ability to:</a:t>
            </a:r>
          </a:p>
          <a:p>
            <a:pPr algn="l">
              <a:buFont typeface="Arial" panose="020B0604020202020204" pitchFamily="34" charset="0"/>
              <a:buChar char="•"/>
            </a:pPr>
            <a:r>
              <a:rPr lang="en-US" sz="2800" b="0" i="0" dirty="0">
                <a:solidFill>
                  <a:srgbClr val="0D0D0D"/>
                </a:solidFill>
                <a:effectLst/>
                <a:latin typeface="Söhne"/>
              </a:rPr>
              <a:t>Analyze crowd feedback and preferences in real-time</a:t>
            </a:r>
          </a:p>
          <a:p>
            <a:pPr algn="l">
              <a:buFont typeface="Arial" panose="020B0604020202020204" pitchFamily="34" charset="0"/>
              <a:buChar char="•"/>
            </a:pPr>
            <a:r>
              <a:rPr lang="en-US" sz="2800" b="0" i="0" dirty="0">
                <a:solidFill>
                  <a:srgbClr val="0D0D0D"/>
                </a:solidFill>
                <a:effectLst/>
                <a:latin typeface="Söhne"/>
              </a:rPr>
              <a:t>Seamlessly blend music tracks across different genres and tempos</a:t>
            </a:r>
          </a:p>
          <a:p>
            <a:pPr algn="l">
              <a:buFont typeface="Arial" panose="020B0604020202020204" pitchFamily="34" charset="0"/>
              <a:buChar char="•"/>
            </a:pPr>
            <a:r>
              <a:rPr lang="en-US" sz="2800" b="0" i="0" dirty="0">
                <a:solidFill>
                  <a:srgbClr val="0D0D0D"/>
                </a:solidFill>
                <a:effectLst/>
                <a:latin typeface="Söhne"/>
              </a:rPr>
              <a:t>Continuously learn and improve its mixing capabilities through AI algorithms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23085" y="15180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65B8CFD8-46A2-0161-7AA4-84BA5F1850E0}"/>
              </a:ext>
            </a:extLst>
          </p:cNvPr>
          <p:cNvSpPr txBox="1"/>
          <p:nvPr/>
        </p:nvSpPr>
        <p:spPr>
          <a:xfrm>
            <a:off x="838201" y="1295400"/>
            <a:ext cx="7784884" cy="4832092"/>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FF0000"/>
                </a:solidFill>
                <a:effectLst/>
                <a:latin typeface="Söhne"/>
              </a:rPr>
              <a:t>Data collection</a:t>
            </a:r>
            <a:r>
              <a:rPr lang="en-US" sz="2800" b="0" i="0" dirty="0">
                <a:solidFill>
                  <a:srgbClr val="0D0D0D"/>
                </a:solidFill>
                <a:effectLst/>
                <a:latin typeface="Söhne"/>
              </a:rPr>
              <a:t>: Gather a diverse dataset of music tracks spanning various genres and styles.</a:t>
            </a:r>
          </a:p>
          <a:p>
            <a:pPr algn="l">
              <a:buFont typeface="Arial" panose="020B0604020202020204" pitchFamily="34" charset="0"/>
              <a:buChar char="•"/>
            </a:pPr>
            <a:r>
              <a:rPr lang="en-US" sz="2800" b="0" i="0" dirty="0">
                <a:solidFill>
                  <a:srgbClr val="FF0000"/>
                </a:solidFill>
                <a:effectLst/>
                <a:latin typeface="Söhne"/>
              </a:rPr>
              <a:t>Preprocessing</a:t>
            </a:r>
            <a:r>
              <a:rPr lang="en-US" sz="2800" b="0" i="0" dirty="0">
                <a:solidFill>
                  <a:srgbClr val="0D0D0D"/>
                </a:solidFill>
                <a:effectLst/>
                <a:latin typeface="Söhne"/>
              </a:rPr>
              <a:t>: Extract features such as tempo, key, and mood from the music tracks.</a:t>
            </a:r>
          </a:p>
          <a:p>
            <a:pPr algn="l">
              <a:buFont typeface="Arial" panose="020B0604020202020204" pitchFamily="34" charset="0"/>
              <a:buChar char="•"/>
            </a:pPr>
            <a:r>
              <a:rPr lang="en-US" sz="2800" b="0" i="0" dirty="0">
                <a:solidFill>
                  <a:srgbClr val="FF0000"/>
                </a:solidFill>
                <a:effectLst/>
                <a:latin typeface="Söhne"/>
              </a:rPr>
              <a:t>Model selection</a:t>
            </a:r>
            <a:r>
              <a:rPr lang="en-US" sz="2800" b="0" i="0" dirty="0">
                <a:solidFill>
                  <a:srgbClr val="0D0D0D"/>
                </a:solidFill>
                <a:effectLst/>
                <a:latin typeface="Söhne"/>
              </a:rPr>
              <a:t>: Explore and implement generative models like LSTM or GANs for music generation.</a:t>
            </a:r>
          </a:p>
          <a:p>
            <a:pPr algn="l">
              <a:buFont typeface="Arial" panose="020B0604020202020204" pitchFamily="34" charset="0"/>
              <a:buChar char="•"/>
            </a:pPr>
            <a:r>
              <a:rPr lang="en-US" sz="2800" b="0" i="0" dirty="0">
                <a:solidFill>
                  <a:srgbClr val="FF0000"/>
                </a:solidFill>
                <a:effectLst/>
                <a:latin typeface="Söhne"/>
              </a:rPr>
              <a:t>Training</a:t>
            </a:r>
            <a:r>
              <a:rPr lang="en-US" sz="2800" b="0" i="0" dirty="0">
                <a:solidFill>
                  <a:srgbClr val="0D0D0D"/>
                </a:solidFill>
                <a:effectLst/>
                <a:latin typeface="Söhne"/>
              </a:rPr>
              <a:t>: Train the model on the dataset to learn the patterns and transitions between music tracks.</a:t>
            </a:r>
          </a:p>
          <a:p>
            <a:pPr algn="l">
              <a:buFont typeface="Arial" panose="020B0604020202020204" pitchFamily="34" charset="0"/>
              <a:buChar char="•"/>
            </a:pPr>
            <a:r>
              <a:rPr lang="en-US" sz="2800" b="0" i="0" dirty="0">
                <a:solidFill>
                  <a:srgbClr val="FF0000"/>
                </a:solidFill>
                <a:effectLst/>
                <a:latin typeface="Söhne"/>
              </a:rPr>
              <a:t>Real-time adaptation</a:t>
            </a:r>
            <a:r>
              <a:rPr lang="en-US" sz="2800" b="0" i="0" dirty="0">
                <a:solidFill>
                  <a:srgbClr val="0D0D0D"/>
                </a:solidFill>
                <a:effectLst/>
                <a:latin typeface="Söhne"/>
              </a:rPr>
              <a:t>: Develop algorithms to adjust the mix based on real-time feedback and audience preferences.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772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2D350938-E9D8-EB54-BD94-0EB55920B68D}"/>
              </a:ext>
            </a:extLst>
          </p:cNvPr>
          <p:cNvSpPr txBox="1"/>
          <p:nvPr/>
        </p:nvSpPr>
        <p:spPr>
          <a:xfrm>
            <a:off x="1298574" y="1524000"/>
            <a:ext cx="6473826" cy="3816429"/>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FF0000"/>
                </a:solidFill>
                <a:effectLst/>
                <a:latin typeface="Söhne"/>
              </a:rPr>
              <a:t>Evaluation metrics</a:t>
            </a:r>
            <a:r>
              <a:rPr lang="en-IN" sz="2800" b="0" i="0" dirty="0">
                <a:solidFill>
                  <a:srgbClr val="0D0D0D"/>
                </a:solidFill>
                <a:effectLst/>
                <a:latin typeface="Söhne"/>
              </a:rPr>
              <a:t>: Accuracy, coherence, and user satisfaction ratings.</a:t>
            </a:r>
          </a:p>
          <a:p>
            <a:pPr algn="l">
              <a:buFont typeface="Arial" panose="020B0604020202020204" pitchFamily="34" charset="0"/>
              <a:buChar char="•"/>
            </a:pPr>
            <a:r>
              <a:rPr lang="en-IN" sz="2800" b="0" i="0" dirty="0">
                <a:solidFill>
                  <a:srgbClr val="FF0000"/>
                </a:solidFill>
                <a:effectLst/>
                <a:latin typeface="Söhne"/>
              </a:rPr>
              <a:t>Performance benchmarks</a:t>
            </a:r>
            <a:r>
              <a:rPr lang="en-IN" sz="2800" b="0" i="0" dirty="0">
                <a:solidFill>
                  <a:srgbClr val="0D0D0D"/>
                </a:solidFill>
                <a:effectLst/>
                <a:latin typeface="Söhne"/>
              </a:rPr>
              <a:t>: Comparison with traditional DJ methods and existing AI DJ systems.</a:t>
            </a:r>
          </a:p>
          <a:p>
            <a:pPr algn="l">
              <a:buFont typeface="Arial" panose="020B0604020202020204" pitchFamily="34" charset="0"/>
              <a:buChar char="•"/>
            </a:pPr>
            <a:r>
              <a:rPr lang="en-IN" sz="2800" b="0" i="0" dirty="0">
                <a:solidFill>
                  <a:srgbClr val="FF0000"/>
                </a:solidFill>
                <a:effectLst/>
                <a:latin typeface="Söhne"/>
              </a:rPr>
              <a:t>User feedback</a:t>
            </a:r>
            <a:r>
              <a:rPr lang="en-IN" sz="2800" b="0" i="0" dirty="0">
                <a:solidFill>
                  <a:srgbClr val="0D0D0D"/>
                </a:solidFill>
                <a:effectLst/>
                <a:latin typeface="Söhne"/>
              </a:rPr>
              <a:t>: Testimonials and reviews from DJs, event organizers, and audience members.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7295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665826"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2D40B630-79BC-4635-8C02-F8DDC054D411}"/>
              </a:ext>
            </a:extLst>
          </p:cNvPr>
          <p:cNvSpPr txBox="1"/>
          <p:nvPr/>
        </p:nvSpPr>
        <p:spPr>
          <a:xfrm>
            <a:off x="1274697" y="1752600"/>
            <a:ext cx="7567147" cy="2308324"/>
          </a:xfrm>
          <a:prstGeom prst="rect">
            <a:avLst/>
          </a:prstGeom>
          <a:noFill/>
        </p:spPr>
        <p:txBody>
          <a:bodyPr wrap="square" rtlCol="0">
            <a:spAutoFit/>
          </a:bodyPr>
          <a:lstStyle/>
          <a:p>
            <a:r>
              <a:rPr lang="en-US" sz="4800" b="0" i="0" dirty="0">
                <a:solidFill>
                  <a:srgbClr val="FF0000"/>
                </a:solidFill>
                <a:effectLst/>
                <a:latin typeface="Söhne"/>
              </a:rPr>
              <a:t>AI DJ: Creating Dynamic Music Mixes with Generative Models</a:t>
            </a:r>
            <a:endParaRPr lang="en-IN" sz="4800" dirty="0">
              <a:solidFill>
                <a:srgbClr val="FF0000"/>
              </a:solidFill>
            </a:endParaRPr>
          </a:p>
        </p:txBody>
      </p:sp>
      <p:pic>
        <p:nvPicPr>
          <p:cNvPr id="1026" name="Picture 2" descr="Dj Music Royalty-Free Images, Stock Photos &amp; Pictures | Shutterstock">
            <a:extLst>
              <a:ext uri="{FF2B5EF4-FFF2-40B4-BE49-F238E27FC236}">
                <a16:creationId xmlns:a16="http://schemas.microsoft.com/office/drawing/2014/main" id="{46F4F8D3-02B3-12B7-9559-7FC702F4A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250383"/>
            <a:ext cx="3870035" cy="24832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1ABB273-230C-5101-2084-1C0AB4A3DD8D}"/>
              </a:ext>
            </a:extLst>
          </p:cNvPr>
          <p:cNvSpPr txBox="1"/>
          <p:nvPr/>
        </p:nvSpPr>
        <p:spPr>
          <a:xfrm>
            <a:off x="1781175" y="1203578"/>
            <a:ext cx="6238877" cy="3970318"/>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Söhne"/>
              </a:rPr>
              <a:t>Introduction</a:t>
            </a:r>
          </a:p>
          <a:p>
            <a:pPr algn="l">
              <a:buFont typeface="Arial" panose="020B0604020202020204" pitchFamily="34" charset="0"/>
              <a:buChar char="•"/>
            </a:pPr>
            <a:r>
              <a:rPr lang="en-US" sz="2800" b="0" i="0" dirty="0">
                <a:solidFill>
                  <a:srgbClr val="0D0D0D"/>
                </a:solidFill>
                <a:effectLst/>
                <a:latin typeface="Söhne"/>
              </a:rPr>
              <a:t>Problem Statement</a:t>
            </a:r>
          </a:p>
          <a:p>
            <a:pPr algn="l">
              <a:buFont typeface="Arial" panose="020B0604020202020204" pitchFamily="34" charset="0"/>
              <a:buChar char="•"/>
            </a:pPr>
            <a:r>
              <a:rPr lang="en-US" sz="2800" b="0" i="0" dirty="0">
                <a:solidFill>
                  <a:srgbClr val="0D0D0D"/>
                </a:solidFill>
                <a:effectLst/>
                <a:latin typeface="Söhne"/>
              </a:rPr>
              <a:t>Project Overview</a:t>
            </a:r>
          </a:p>
          <a:p>
            <a:pPr algn="l">
              <a:buFont typeface="Arial" panose="020B0604020202020204" pitchFamily="34" charset="0"/>
              <a:buChar char="•"/>
            </a:pPr>
            <a:r>
              <a:rPr lang="en-US" sz="2800" b="0" i="0" dirty="0">
                <a:solidFill>
                  <a:srgbClr val="0D0D0D"/>
                </a:solidFill>
                <a:effectLst/>
                <a:latin typeface="Söhne"/>
              </a:rPr>
              <a:t>End Users</a:t>
            </a:r>
          </a:p>
          <a:p>
            <a:pPr algn="l">
              <a:buFont typeface="Arial" panose="020B0604020202020204" pitchFamily="34" charset="0"/>
              <a:buChar char="•"/>
            </a:pPr>
            <a:r>
              <a:rPr lang="en-US" sz="2800" b="0" i="0" dirty="0">
                <a:solidFill>
                  <a:srgbClr val="0D0D0D"/>
                </a:solidFill>
                <a:effectLst/>
                <a:latin typeface="Söhne"/>
              </a:rPr>
              <a:t>Solution and Value Proposition</a:t>
            </a:r>
          </a:p>
          <a:p>
            <a:pPr algn="l">
              <a:buFont typeface="Arial" panose="020B0604020202020204" pitchFamily="34" charset="0"/>
              <a:buChar char="•"/>
            </a:pPr>
            <a:r>
              <a:rPr lang="en-US" sz="2800" b="0" i="0" dirty="0">
                <a:solidFill>
                  <a:srgbClr val="0D0D0D"/>
                </a:solidFill>
                <a:effectLst/>
                <a:latin typeface="Söhne"/>
              </a:rPr>
              <a:t>Key Features</a:t>
            </a:r>
          </a:p>
          <a:p>
            <a:pPr algn="l">
              <a:buFont typeface="Arial" panose="020B0604020202020204" pitchFamily="34" charset="0"/>
              <a:buChar char="•"/>
            </a:pPr>
            <a:r>
              <a:rPr lang="en-US" sz="2800" b="0" i="0" dirty="0">
                <a:solidFill>
                  <a:srgbClr val="0D0D0D"/>
                </a:solidFill>
                <a:effectLst/>
                <a:latin typeface="Söhne"/>
              </a:rPr>
              <a:t>Modeling Approach</a:t>
            </a:r>
          </a:p>
          <a:p>
            <a:pPr algn="l">
              <a:buFont typeface="Arial" panose="020B0604020202020204" pitchFamily="34" charset="0"/>
              <a:buChar char="•"/>
            </a:pPr>
            <a:r>
              <a:rPr lang="en-US" sz="2800" b="0" i="0" dirty="0">
                <a:solidFill>
                  <a:srgbClr val="0D0D0D"/>
                </a:solidFill>
                <a:effectLst/>
                <a:latin typeface="Söhne"/>
              </a:rPr>
              <a:t>Results</a:t>
            </a:r>
          </a:p>
          <a:p>
            <a:pPr algn="l">
              <a:buFont typeface="Arial" panose="020B0604020202020204" pitchFamily="34" charset="0"/>
              <a:buChar char="•"/>
            </a:pPr>
            <a:r>
              <a:rPr lang="en-US" sz="2800" b="0" i="0" dirty="0">
                <a:solidFill>
                  <a:srgbClr val="0D0D0D"/>
                </a:solidFill>
                <a:effectLst/>
                <a:latin typeface="Söhne"/>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665826"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INTRODUCTION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2D40B630-79BC-4635-8C02-F8DDC054D411}"/>
              </a:ext>
            </a:extLst>
          </p:cNvPr>
          <p:cNvSpPr txBox="1"/>
          <p:nvPr/>
        </p:nvSpPr>
        <p:spPr>
          <a:xfrm>
            <a:off x="1274697" y="1752600"/>
            <a:ext cx="7567147" cy="3539430"/>
          </a:xfrm>
          <a:prstGeom prst="rect">
            <a:avLst/>
          </a:prstGeom>
          <a:noFill/>
        </p:spPr>
        <p:txBody>
          <a:bodyPr wrap="square" rtlCol="0">
            <a:spAutoFit/>
          </a:bodyPr>
          <a:lstStyle/>
          <a:p>
            <a:r>
              <a:rPr lang="en-US" sz="2800" b="0" i="0" dirty="0">
                <a:solidFill>
                  <a:srgbClr val="0D0D0D"/>
                </a:solidFill>
                <a:effectLst/>
                <a:latin typeface="Söhne"/>
              </a:rPr>
              <a:t>The "AI DJ" project aims to transform the music mixing landscape by leveraging generative AI models. DJs face challenges in creating dynamic mixes that cater to varied audience preferences. Our solution employs AI to dynamically mix tracks in real-time, enhancing performances and delighting audiences. Join us on this journey to revolutionize live music experiences with AI DJ.</a:t>
            </a:r>
            <a:endParaRPr lang="en-IN" sz="2800" dirty="0"/>
          </a:p>
        </p:txBody>
      </p:sp>
    </p:spTree>
    <p:extLst>
      <p:ext uri="{BB962C8B-B14F-4D97-AF65-F5344CB8AC3E}">
        <p14:creationId xmlns:p14="http://schemas.microsoft.com/office/powerpoint/2010/main" val="180116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A77F59-A2D5-4D5D-C2DF-75D83CE69796}"/>
              </a:ext>
            </a:extLst>
          </p:cNvPr>
          <p:cNvSpPr txBox="1"/>
          <p:nvPr/>
        </p:nvSpPr>
        <p:spPr>
          <a:xfrm>
            <a:off x="1066800" y="1524000"/>
            <a:ext cx="5257800" cy="3970318"/>
          </a:xfrm>
          <a:prstGeom prst="rect">
            <a:avLst/>
          </a:prstGeom>
          <a:noFill/>
        </p:spPr>
        <p:txBody>
          <a:bodyPr wrap="square" rtlCol="0">
            <a:spAutoFit/>
          </a:bodyPr>
          <a:lstStyle/>
          <a:p>
            <a:r>
              <a:rPr lang="en-US" sz="2800" b="0" i="0" dirty="0">
                <a:solidFill>
                  <a:srgbClr val="0D0D0D"/>
                </a:solidFill>
                <a:effectLst/>
                <a:latin typeface="Söhne"/>
              </a:rPr>
              <a:t>DJs often face challenges in creating seamless and engaging music mixes, especially in live settings where audience preferences vary. There is a need for an intelligent system that can dynamically generate music mixes tailored to the audience's preferences.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02BB541E-69F6-D1D1-E2B5-144F0DC73894}"/>
              </a:ext>
            </a:extLst>
          </p:cNvPr>
          <p:cNvSpPr txBox="1"/>
          <p:nvPr/>
        </p:nvSpPr>
        <p:spPr>
          <a:xfrm>
            <a:off x="1828800" y="1695450"/>
            <a:ext cx="4648200" cy="3539430"/>
          </a:xfrm>
          <a:prstGeom prst="rect">
            <a:avLst/>
          </a:prstGeom>
          <a:noFill/>
        </p:spPr>
        <p:txBody>
          <a:bodyPr wrap="square" rtlCol="0">
            <a:spAutoFit/>
          </a:bodyPr>
          <a:lstStyle/>
          <a:p>
            <a:r>
              <a:rPr lang="en-US" sz="2800" b="0" i="0" dirty="0">
                <a:solidFill>
                  <a:srgbClr val="0D0D0D"/>
                </a:solidFill>
                <a:effectLst/>
                <a:latin typeface="Söhne"/>
              </a:rPr>
              <a:t>Our project aims to develop an AI-powered DJ system that uses generative models to dynamically mix music tracks in real-time, creating seamless transitions and adjusting the mix based on the audience's feedback.</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F37D4D7D-22DC-C4C3-DBF9-B954931F2967}"/>
              </a:ext>
            </a:extLst>
          </p:cNvPr>
          <p:cNvSpPr txBox="1"/>
          <p:nvPr/>
        </p:nvSpPr>
        <p:spPr>
          <a:xfrm>
            <a:off x="1905000" y="1695450"/>
            <a:ext cx="4419600" cy="2246769"/>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Söhne"/>
              </a:rPr>
              <a:t>DJs and music producers</a:t>
            </a:r>
          </a:p>
          <a:p>
            <a:pPr algn="l">
              <a:buFont typeface="Arial" panose="020B0604020202020204" pitchFamily="34" charset="0"/>
              <a:buChar char="•"/>
            </a:pPr>
            <a:r>
              <a:rPr lang="en-US" sz="2800" b="0" i="0" dirty="0">
                <a:solidFill>
                  <a:srgbClr val="0D0D0D"/>
                </a:solidFill>
                <a:effectLst/>
                <a:latin typeface="Söhne"/>
              </a:rPr>
              <a:t>Event organizers and clubs</a:t>
            </a:r>
          </a:p>
          <a:p>
            <a:pPr algn="l">
              <a:buFont typeface="Arial" panose="020B0604020202020204" pitchFamily="34" charset="0"/>
              <a:buChar char="•"/>
            </a:pPr>
            <a:r>
              <a:rPr lang="en-US" sz="2800" b="0" i="0" dirty="0">
                <a:solidFill>
                  <a:srgbClr val="0D0D0D"/>
                </a:solidFill>
                <a:effectLst/>
                <a:latin typeface="Söhne"/>
              </a:rPr>
              <a:t>Music enthusiasts and listeners</a:t>
            </a:r>
          </a:p>
          <a:p>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19BC8F6B-7A68-BB0D-FC34-B8D7C9F165A5}"/>
              </a:ext>
            </a:extLst>
          </p:cNvPr>
          <p:cNvSpPr txBox="1"/>
          <p:nvPr/>
        </p:nvSpPr>
        <p:spPr>
          <a:xfrm>
            <a:off x="3124200" y="1752600"/>
            <a:ext cx="4724400" cy="4401205"/>
          </a:xfrm>
          <a:prstGeom prst="rect">
            <a:avLst/>
          </a:prstGeom>
          <a:noFill/>
        </p:spPr>
        <p:txBody>
          <a:bodyPr wrap="square" rtlCol="0">
            <a:spAutoFit/>
          </a:bodyPr>
          <a:lstStyle/>
          <a:p>
            <a:pPr algn="l"/>
            <a:r>
              <a:rPr lang="en-US" sz="2800" b="0" i="0" dirty="0">
                <a:solidFill>
                  <a:srgbClr val="FF0000"/>
                </a:solidFill>
                <a:effectLst/>
                <a:latin typeface="Söhne"/>
              </a:rPr>
              <a:t>Our solution is an AI DJ system that leverages generative models to</a:t>
            </a:r>
            <a:r>
              <a:rPr lang="en-US" sz="2800" b="0" i="0" dirty="0">
                <a:solidFill>
                  <a:srgbClr val="0D0D0D"/>
                </a:solidFill>
                <a:effectLst/>
                <a:latin typeface="Söhne"/>
              </a:rPr>
              <a:t>:</a:t>
            </a:r>
          </a:p>
          <a:p>
            <a:pPr marL="742950" lvl="1" indent="-285750" algn="l">
              <a:buFont typeface="Arial" panose="020B0604020202020204" pitchFamily="34" charset="0"/>
              <a:buChar char="•"/>
            </a:pPr>
            <a:r>
              <a:rPr lang="en-US" sz="2800" b="0" i="0" dirty="0">
                <a:solidFill>
                  <a:srgbClr val="0D0D0D"/>
                </a:solidFill>
                <a:effectLst/>
                <a:latin typeface="Söhne"/>
              </a:rPr>
              <a:t>Dynamically mix music tracks in real-time</a:t>
            </a:r>
          </a:p>
          <a:p>
            <a:pPr marL="742950" lvl="1" indent="-285750" algn="l">
              <a:buFont typeface="Arial" panose="020B0604020202020204" pitchFamily="34" charset="0"/>
              <a:buChar char="•"/>
            </a:pPr>
            <a:r>
              <a:rPr lang="en-US" sz="2800" b="0" i="0" dirty="0">
                <a:solidFill>
                  <a:srgbClr val="0D0D0D"/>
                </a:solidFill>
                <a:effectLst/>
                <a:latin typeface="Söhne"/>
              </a:rPr>
              <a:t>Adapt to audience preferences and mood</a:t>
            </a:r>
          </a:p>
          <a:p>
            <a:pPr marL="742950" lvl="1" indent="-285750" algn="l">
              <a:buFont typeface="Arial" panose="020B0604020202020204" pitchFamily="34" charset="0"/>
              <a:buChar char="•"/>
            </a:pPr>
            <a:r>
              <a:rPr lang="en-US" sz="2800" b="0" i="0" dirty="0">
                <a:solidFill>
                  <a:srgbClr val="0D0D0D"/>
                </a:solidFill>
                <a:effectLst/>
                <a:latin typeface="Söhne"/>
              </a:rPr>
              <a:t>Create seamless transitions and engaging music experiences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a:extLst>
              <a:ext uri="{FF2B5EF4-FFF2-40B4-BE49-F238E27FC236}">
                <a16:creationId xmlns:a16="http://schemas.microsoft.com/office/drawing/2014/main" id="{19BC8F6B-7A68-BB0D-FC34-B8D7C9F165A5}"/>
              </a:ext>
            </a:extLst>
          </p:cNvPr>
          <p:cNvSpPr txBox="1"/>
          <p:nvPr/>
        </p:nvSpPr>
        <p:spPr>
          <a:xfrm>
            <a:off x="3124200" y="1752600"/>
            <a:ext cx="4724400" cy="3970318"/>
          </a:xfrm>
          <a:prstGeom prst="rect">
            <a:avLst/>
          </a:prstGeom>
          <a:noFill/>
        </p:spPr>
        <p:txBody>
          <a:bodyPr wrap="square" rtlCol="0">
            <a:spAutoFit/>
          </a:bodyPr>
          <a:lstStyle/>
          <a:p>
            <a:pPr algn="l"/>
            <a:r>
              <a:rPr lang="en-US" sz="2800" b="0" i="0" dirty="0">
                <a:solidFill>
                  <a:srgbClr val="FF0000"/>
                </a:solidFill>
                <a:effectLst/>
                <a:latin typeface="Söhne"/>
              </a:rPr>
              <a:t>Value Proposition:</a:t>
            </a:r>
          </a:p>
          <a:p>
            <a:pPr marL="742950" lvl="1" indent="-285750" algn="l">
              <a:buFont typeface="Arial" panose="020B0604020202020204" pitchFamily="34" charset="0"/>
              <a:buChar char="•"/>
            </a:pPr>
            <a:r>
              <a:rPr lang="en-US" sz="2800" b="0" i="0" dirty="0">
                <a:solidFill>
                  <a:srgbClr val="0D0D0D"/>
                </a:solidFill>
                <a:effectLst/>
                <a:latin typeface="Söhne"/>
              </a:rPr>
              <a:t>Enhance DJ performances with AI assistance</a:t>
            </a:r>
          </a:p>
          <a:p>
            <a:pPr marL="742950" lvl="1" indent="-285750" algn="l">
              <a:buFont typeface="Arial" panose="020B0604020202020204" pitchFamily="34" charset="0"/>
              <a:buChar char="•"/>
            </a:pPr>
            <a:r>
              <a:rPr lang="en-US" sz="2800" b="0" i="0" dirty="0">
                <a:solidFill>
                  <a:srgbClr val="0D0D0D"/>
                </a:solidFill>
                <a:effectLst/>
                <a:latin typeface="Söhne"/>
              </a:rPr>
              <a:t>Delight audiences with personalized music experiences</a:t>
            </a:r>
          </a:p>
          <a:p>
            <a:pPr marL="742950" lvl="1" indent="-285750" algn="l">
              <a:buFont typeface="Arial" panose="020B0604020202020204" pitchFamily="34" charset="0"/>
              <a:buChar char="•"/>
            </a:pPr>
            <a:r>
              <a:rPr lang="en-US" sz="2800" b="0" i="0" dirty="0">
                <a:solidFill>
                  <a:srgbClr val="0D0D0D"/>
                </a:solidFill>
                <a:effectLst/>
                <a:latin typeface="Söhne"/>
              </a:rPr>
              <a:t>Increase engagement and satisfaction at events and parties</a:t>
            </a:r>
          </a:p>
        </p:txBody>
      </p:sp>
    </p:spTree>
    <p:extLst>
      <p:ext uri="{BB962C8B-B14F-4D97-AF65-F5344CB8AC3E}">
        <p14:creationId xmlns:p14="http://schemas.microsoft.com/office/powerpoint/2010/main" val="4181862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459</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HARI PRAKASH.K.K </vt:lpstr>
      <vt:lpstr>PROJECT TITLE</vt:lpstr>
      <vt:lpstr>AGENDA</vt:lpstr>
      <vt:lpstr>INTRODUCTION</vt:lpstr>
      <vt:lpstr>PROBLEM STATEMENT</vt:lpstr>
      <vt:lpstr>PROJECT OVERVIEW</vt:lpstr>
      <vt:lpstr>WHO ARE THE END USERS?</vt:lpstr>
      <vt:lpstr>YOUR SOLUTION AND ITS VALUE PROPOSITION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 PRAKASH.K.K </dc:title>
  <dc:creator>Hari Prakash</dc:creator>
  <cp:lastModifiedBy>Hari Prakash</cp:lastModifiedBy>
  <cp:revision>1</cp:revision>
  <dcterms:created xsi:type="dcterms:W3CDTF">2024-04-05T14:29:04Z</dcterms:created>
  <dcterms:modified xsi:type="dcterms:W3CDTF">2024-04-05T15:28:08Z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