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5"/>
  </p:notesMasterIdLst>
  <p:sldIdLst>
    <p:sldId id="256" r:id="rId2"/>
    <p:sldId id="258" r:id="rId3"/>
    <p:sldId id="271" r:id="rId4"/>
    <p:sldId id="272" r:id="rId5"/>
    <p:sldId id="260" r:id="rId6"/>
    <p:sldId id="261" r:id="rId7"/>
    <p:sldId id="262" r:id="rId8"/>
    <p:sldId id="263" r:id="rId9"/>
    <p:sldId id="265" r:id="rId10"/>
    <p:sldId id="266" r:id="rId11"/>
    <p:sldId id="267" r:id="rId12"/>
    <p:sldId id="268" r:id="rId13"/>
    <p:sldId id="270" r:id="rId14"/>
  </p:sldIdLst>
  <p:sldSz cx="9144000" cy="5143500" type="screen16x9"/>
  <p:notesSz cx="6858000" cy="9144000"/>
  <p:embeddedFontLst>
    <p:embeddedFont>
      <p:font typeface="Calibri" panose="020F0502020204030204" pitchFamily="34" charset="0"/>
      <p:regular r:id="rId16"/>
      <p:bold r:id="rId17"/>
      <p:italic r:id="rId18"/>
      <p:boldItalic r:id="rId19"/>
    </p:embeddedFont>
    <p:embeddedFont>
      <p:font typeface="Calibri Light" panose="020F0302020204030204" pitchFamily="34" charset="0"/>
      <p:regular r:id="rId20"/>
      <p:italic r:id="rId2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p:scale>
          <a:sx n="100" d="100"/>
          <a:sy n="100" d="100"/>
        </p:scale>
        <p:origin x="898" y="10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1ca2f320-dc57-11ed-a25a-3753d64763f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1ca2f320-dc57-11ed-a25a-3753d64763f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Brain tumors are a serious medical condition that require early detection for successful treatment. In this presentation, we will explore how deep learning can be used to improve the accuracy and efficiency of brain tumor detection, and discuss the different techniques and challenges involved in this process.</a:t>
            </a:r>
            <a:endParaRPr/>
          </a:p>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1ca31a32-dc57-11ed-a25a-3753d64763f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1ca31a32-dc57-11ed-a25a-3753d64763f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conclusion, deep learning is a powerful tool for improving the accuracy and efficiency of brain tumor detection. By following best practices for data preprocessing, neural network architecture, and training and validation, the accuracy of deep learning models can be significantly improved. Additionally, interpretability and transfer learning are important considerations for improving the accuracy and reliability of deep learning models.</a:t>
            </a:r>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1ca2f321-dc57-11ed-a25a-3753d64763f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1ca2f321-dc57-11ed-a25a-3753d64763f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Medical imaging is a critical tool for brain tumor detection. Different types of imaging techniques have different strengths and weaknesses, and it's important to understand how to use them effectively to improve the accuracy of brain tumor detection.</a:t>
            </a:r>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1ca2f323-dc57-11ed-a25a-3753d64763f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1ca2f323-dc57-11ed-a25a-3753d64763f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preprocessing is a critical step in preparing medical images for deep learning analysis. By normalizing images and extracting relevant features, the accuracy of deep learning models can be significantly improved.</a:t>
            </a:r>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1ca2f324-dc57-11ed-a25a-3753d64763f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1ca2f324-dc57-11ed-a25a-3753d64763f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Different types of neural network architectures can be used for brain tumor detection, depending on the specific requirements of the project. Convolutional neural networks are particularly effective for image analysis, while recurrent neural networks are particularly effective for sequential data analysis.</a:t>
            </a: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1ca2f325-dc57-11ed-a25a-3753d64763f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1ca2f325-dc57-11ed-a25a-3753d64763f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Training and validating a deep learning model for brain tumor detection requires careful planning and execution. By adjusting the hyperparameters of the model and using cross-validation to reduce overfitting, the accuracy of the model can be significantly improved.</a:t>
            </a: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1ca2f326-dc57-11ed-a25a-3753d64763f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1ca2f326-dc57-11ed-a25a-3753d64763f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Different performance metrics can be used to evaluate the accuracy of a deep learning model for brain tumor detection. By using metrics such as sensitivity, specificity, and F1 score, the performance of the model can be accurately assessed.</a:t>
            </a:r>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1ca2f328-dc57-11ed-a25a-3753d64763f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1ca2f328-dc57-11ed-a25a-3753d64763f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Interpretability is a critical aspect of deep learning for brain tumor detection. By using techniques for visualizing the features learned by a model and explaining the decisions made by a model, the accuracy and reliability of the model can be improved.</a:t>
            </a:r>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1ca31a30-dc57-11ed-a25a-3753d64763f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1ca31a30-dc57-11ed-a25a-3753d64763f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Deep learning for brain tumor detection is not without its challenges and limitations. Data scarcity and model interpretability are two of the most significant challenges facing the field, and it's important to understand how to address these challenges to improve the accuracy and reliability of deep learning models.</a:t>
            </a:r>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1ca31a31-dc57-11ed-a25a-3753d64763f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1ca31a31-dc57-11ed-a25a-3753d64763f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future of deep learning for brain tumor detection is bright, with many exciting developments on the horizon. Generative adversarial networks and federated learning are just two of the many promising directions for future research in this field.</a:t>
            </a:r>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ctrTitle"/>
          </p:nvPr>
        </p:nvSpPr>
        <p:spPr>
          <a:xfrm>
            <a:off x="2971799" y="1473200"/>
            <a:ext cx="5398295" cy="1816098"/>
          </a:xfrm>
        </p:spPr>
        <p:txBody>
          <a:bodyPr anchor="b">
            <a:normAutofit/>
          </a:bodyPr>
          <a:lstStyle>
            <a:lvl1pPr algn="r">
              <a:defRPr sz="3600">
                <a:effectLst/>
              </a:defRPr>
            </a:lvl1pPr>
          </a:lstStyle>
          <a:p>
            <a:r>
              <a:rPr lang="en-US"/>
              <a:t>Click to edit Master title style</a:t>
            </a:r>
            <a:endParaRPr lang="en-US" dirty="0"/>
          </a:p>
        </p:txBody>
      </p:sp>
      <p:sp>
        <p:nvSpPr>
          <p:cNvPr id="3" name="Subtitle 2"/>
          <p:cNvSpPr>
            <a:spLocks noGrp="1"/>
          </p:cNvSpPr>
          <p:nvPr>
            <p:ph type="subTitle" idx="1"/>
          </p:nvPr>
        </p:nvSpPr>
        <p:spPr>
          <a:xfrm>
            <a:off x="2971799" y="3289300"/>
            <a:ext cx="5398295" cy="1054100"/>
          </a:xfrm>
        </p:spPr>
        <p:txBody>
          <a:bodyPr anchor="t">
            <a:normAutofit/>
          </a:bodyPr>
          <a:lstStyle>
            <a:lvl1pPr marL="0" indent="0" algn="r">
              <a:buNone/>
              <a:defRPr sz="1350" cap="all">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699419" y="4402932"/>
            <a:ext cx="1200150" cy="283369"/>
          </a:xfrm>
        </p:spPr>
        <p:txBody>
          <a:bodyPr/>
          <a:lstStyle/>
          <a:p>
            <a:fld id="{B61BEF0D-F0BB-DE4B-95CE-6DB70DBA9567}" type="datetimeFigureOut">
              <a:rPr lang="en-US" smtClean="0"/>
              <a:pPr/>
              <a:t>4/21/2023</a:t>
            </a:fld>
            <a:endParaRPr lang="en-US" dirty="0"/>
          </a:p>
        </p:txBody>
      </p:sp>
      <p:sp>
        <p:nvSpPr>
          <p:cNvPr id="5" name="Footer Placeholder 4"/>
          <p:cNvSpPr>
            <a:spLocks noGrp="1"/>
          </p:cNvSpPr>
          <p:nvPr>
            <p:ph type="ftr" sz="quarter" idx="11"/>
          </p:nvPr>
        </p:nvSpPr>
        <p:spPr>
          <a:xfrm>
            <a:off x="2971799" y="4402932"/>
            <a:ext cx="3670469" cy="283369"/>
          </a:xfrm>
        </p:spPr>
        <p:txBody>
          <a:bodyPr/>
          <a:lstStyle/>
          <a:p>
            <a:endParaRPr lang="en-US" dirty="0"/>
          </a:p>
        </p:txBody>
      </p:sp>
      <p:sp>
        <p:nvSpPr>
          <p:cNvPr id="6" name="Slide Number Placeholder 5"/>
          <p:cNvSpPr>
            <a:spLocks noGrp="1"/>
          </p:cNvSpPr>
          <p:nvPr>
            <p:ph type="sldNum" sz="quarter" idx="12"/>
          </p:nvPr>
        </p:nvSpPr>
        <p:spPr>
          <a:xfrm>
            <a:off x="7956719" y="4402932"/>
            <a:ext cx="413375" cy="283369"/>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47052600"/>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3549649"/>
            <a:ext cx="759857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8701" y="699084"/>
            <a:ext cx="6569870" cy="237373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14351" y="3974702"/>
            <a:ext cx="7598570" cy="37028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9090002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457201"/>
            <a:ext cx="7598570" cy="2343149"/>
          </a:xfrm>
        </p:spPr>
        <p:txBody>
          <a:bodyPr anchor="ctr">
            <a:normAutofit/>
          </a:bodyPr>
          <a:lstStyle>
            <a:lvl1pPr algn="l">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514350" y="3257550"/>
            <a:ext cx="7598571" cy="1085850"/>
          </a:xfrm>
        </p:spPr>
        <p:txBody>
          <a:bodyPr anchor="ctr">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2017910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12" name="TextBox 11"/>
          <p:cNvSpPr txBox="1"/>
          <p:nvPr/>
        </p:nvSpPr>
        <p:spPr>
          <a:xfrm>
            <a:off x="7678400"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3" name="TextBox 12"/>
          <p:cNvSpPr txBox="1"/>
          <p:nvPr/>
        </p:nvSpPr>
        <p:spPr>
          <a:xfrm>
            <a:off x="366206" y="617503"/>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6" name="Title 1"/>
          <p:cNvSpPr>
            <a:spLocks noGrp="1"/>
          </p:cNvSpPr>
          <p:nvPr>
            <p:ph type="title"/>
          </p:nvPr>
        </p:nvSpPr>
        <p:spPr>
          <a:xfrm>
            <a:off x="744201" y="457201"/>
            <a:ext cx="7162799" cy="2057399"/>
          </a:xfrm>
        </p:spPr>
        <p:txBody>
          <a:bodyPr anchor="ctr">
            <a:normAutofit/>
          </a:bodyPr>
          <a:lstStyle>
            <a:lvl1pPr algn="l">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823406" y="2514600"/>
            <a:ext cx="7004388" cy="285750"/>
          </a:xfrm>
        </p:spPr>
        <p:txBody>
          <a:bodyPr anchor="ctr"/>
          <a:lstStyle>
            <a:lvl1pPr marL="0" indent="0">
              <a:buFontTx/>
              <a:buNone/>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15599" y="3257550"/>
            <a:ext cx="7614275" cy="1085850"/>
          </a:xfrm>
        </p:spPr>
        <p:txBody>
          <a:bodyPr anchor="ctr">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3102169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2" y="2481436"/>
            <a:ext cx="7598569" cy="1101600"/>
          </a:xfrm>
        </p:spPr>
        <p:txBody>
          <a:bodyPr anchor="b">
            <a:normAutofit/>
          </a:bodyPr>
          <a:lstStyle>
            <a:lvl1pPr algn="l">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514351" y="3583036"/>
            <a:ext cx="7598570" cy="6453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1286047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13" name="TextBox 12"/>
          <p:cNvSpPr txBox="1"/>
          <p:nvPr/>
        </p:nvSpPr>
        <p:spPr>
          <a:xfrm>
            <a:off x="7678400"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4" name="TextBox 13"/>
          <p:cNvSpPr txBox="1"/>
          <p:nvPr/>
        </p:nvSpPr>
        <p:spPr>
          <a:xfrm>
            <a:off x="366206" y="617503"/>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6" name="Title 1"/>
          <p:cNvSpPr>
            <a:spLocks noGrp="1"/>
          </p:cNvSpPr>
          <p:nvPr>
            <p:ph type="title"/>
          </p:nvPr>
        </p:nvSpPr>
        <p:spPr>
          <a:xfrm>
            <a:off x="744201" y="457201"/>
            <a:ext cx="7162799" cy="2057399"/>
          </a:xfrm>
        </p:spPr>
        <p:txBody>
          <a:bodyPr anchor="ctr">
            <a:normAutofit/>
          </a:bodyPr>
          <a:lstStyle>
            <a:lvl1pPr algn="l">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514350" y="2914650"/>
            <a:ext cx="7601577" cy="666750"/>
          </a:xfrm>
        </p:spPr>
        <p:txBody>
          <a:bodyPr vert="horz" lIns="91440" tIns="45720" rIns="91440" bIns="45720" rtlCol="0" anchor="b">
            <a:normAutofit/>
          </a:bodyPr>
          <a:lstStyle>
            <a:lvl1pPr>
              <a:buNone/>
              <a:defRPr lang="en-US" sz="1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14349" y="3581400"/>
            <a:ext cx="7601577" cy="7620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0349406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457201"/>
            <a:ext cx="7598570" cy="20573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514351" y="2628900"/>
            <a:ext cx="7598571" cy="62865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14350" y="3257550"/>
            <a:ext cx="7598571" cy="10858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4125013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8" name="Title 1"/>
          <p:cNvSpPr>
            <a:spLocks noGrp="1"/>
          </p:cNvSpPr>
          <p:nvPr>
            <p:ph type="title"/>
          </p:nvPr>
        </p:nvSpPr>
        <p:spPr>
          <a:xfrm>
            <a:off x="514351" y="457201"/>
            <a:ext cx="7598569" cy="10922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5753387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Vertical Title 1"/>
          <p:cNvSpPr>
            <a:spLocks noGrp="1"/>
          </p:cNvSpPr>
          <p:nvPr>
            <p:ph type="title" orient="vert"/>
          </p:nvPr>
        </p:nvSpPr>
        <p:spPr>
          <a:xfrm>
            <a:off x="6494006" y="457200"/>
            <a:ext cx="1618914" cy="38862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4350" y="457200"/>
            <a:ext cx="5874087" cy="38862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25784392"/>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6"/>
        <p:cNvGrpSpPr/>
        <p:nvPr/>
      </p:nvGrpSpPr>
      <p:grpSpPr>
        <a:xfrm>
          <a:off x="0" y="0"/>
          <a:ext cx="0" cy="0"/>
          <a:chOff x="0" y="0"/>
          <a:chExt cx="0" cy="0"/>
        </a:xfrm>
      </p:grpSpPr>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4587996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4"/>
        <p:cNvGrpSpPr/>
        <p:nvPr/>
      </p:nvGrpSpPr>
      <p:grpSpPr>
        <a:xfrm>
          <a:off x="0" y="0"/>
          <a:ext cx="0" cy="0"/>
          <a:chOff x="0" y="0"/>
          <a:chExt cx="0" cy="0"/>
        </a:xfrm>
      </p:grpSpPr>
      <p:sp>
        <p:nvSpPr>
          <p:cNvPr id="47" name="Google Shape;47;p9"/>
          <p:cNvSpPr txBox="1">
            <a:spLocks noGrp="1"/>
          </p:cNvSpPr>
          <p:nvPr>
            <p:ph type="subTitle" idx="1"/>
          </p:nvPr>
        </p:nvSpPr>
        <p:spPr>
          <a:xfrm>
            <a:off x="386975" y="1016400"/>
            <a:ext cx="8368200" cy="842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800"/>
              <a:buNone/>
              <a:defRPr sz="1800"/>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0" name="Google Shape;50;p9"/>
          <p:cNvSpPr txBox="1">
            <a:spLocks noGrp="1"/>
          </p:cNvSpPr>
          <p:nvPr>
            <p:ph type="title"/>
          </p:nvPr>
        </p:nvSpPr>
        <p:spPr>
          <a:xfrm>
            <a:off x="387900" y="153225"/>
            <a:ext cx="8368200" cy="686100"/>
          </a:xfrm>
          <a:prstGeom prst="rect">
            <a:avLst/>
          </a:prstGeom>
        </p:spPr>
        <p:txBody>
          <a:bodyPr spcFirstLastPara="1" wrap="square" lIns="91425" tIns="91425" rIns="91425" bIns="91425" anchor="b"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1" name="Google Shape;51;p9"/>
          <p:cNvSpPr txBox="1">
            <a:spLocks noGrp="1"/>
          </p:cNvSpPr>
          <p:nvPr>
            <p:ph type="body" idx="2"/>
          </p:nvPr>
        </p:nvSpPr>
        <p:spPr>
          <a:xfrm>
            <a:off x="387900" y="1790875"/>
            <a:ext cx="3999900" cy="26253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52" name="Google Shape;52;p9"/>
          <p:cNvSpPr txBox="1">
            <a:spLocks noGrp="1"/>
          </p:cNvSpPr>
          <p:nvPr>
            <p:ph type="body" idx="3"/>
          </p:nvPr>
        </p:nvSpPr>
        <p:spPr>
          <a:xfrm>
            <a:off x="4756200" y="1794625"/>
            <a:ext cx="3999900" cy="30789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53" name="Google Shape;53;p9"/>
          <p:cNvSpPr txBox="1">
            <a:spLocks noGrp="1"/>
          </p:cNvSpPr>
          <p:nvPr>
            <p:ph type="body" idx="4"/>
          </p:nvPr>
        </p:nvSpPr>
        <p:spPr>
          <a:xfrm>
            <a:off x="4756200" y="4080625"/>
            <a:ext cx="3999900" cy="342600"/>
          </a:xfrm>
          <a:prstGeom prst="rect">
            <a:avLst/>
          </a:prstGeom>
        </p:spPr>
        <p:txBody>
          <a:bodyPr spcFirstLastPara="1" wrap="square" lIns="91425" tIns="91425" rIns="91425" bIns="91425" anchor="t" anchorCtr="0">
            <a:normAutofit/>
          </a:bodyPr>
          <a:lstStyle>
            <a:lvl1pPr marL="457200" lvl="0" indent="-298450" algn="r" rtl="0">
              <a:spcBef>
                <a:spcPts val="0"/>
              </a:spcBef>
              <a:spcAft>
                <a:spcPts val="0"/>
              </a:spcAft>
              <a:buSzPts val="1100"/>
              <a:buChar char="●"/>
              <a:defRPr sz="1100"/>
            </a:lvl1pPr>
            <a:lvl2pPr marL="914400" lvl="1" indent="-279400" algn="r" rtl="0">
              <a:spcBef>
                <a:spcPts val="0"/>
              </a:spcBef>
              <a:spcAft>
                <a:spcPts val="0"/>
              </a:spcAft>
              <a:buSzPts val="800"/>
              <a:buChar char="○"/>
              <a:defRPr sz="800"/>
            </a:lvl2pPr>
            <a:lvl3pPr marL="1371600" lvl="2" indent="-279400" algn="r" rtl="0">
              <a:spcBef>
                <a:spcPts val="0"/>
              </a:spcBef>
              <a:spcAft>
                <a:spcPts val="0"/>
              </a:spcAft>
              <a:buSzPts val="800"/>
              <a:buChar char="■"/>
              <a:defRPr sz="800"/>
            </a:lvl3pPr>
            <a:lvl4pPr marL="1828800" lvl="3" indent="-279400" algn="r" rtl="0">
              <a:spcBef>
                <a:spcPts val="0"/>
              </a:spcBef>
              <a:spcAft>
                <a:spcPts val="0"/>
              </a:spcAft>
              <a:buSzPts val="800"/>
              <a:buChar char="●"/>
              <a:defRPr sz="800"/>
            </a:lvl4pPr>
            <a:lvl5pPr marL="2286000" lvl="4" indent="-279400" algn="r" rtl="0">
              <a:spcBef>
                <a:spcPts val="0"/>
              </a:spcBef>
              <a:spcAft>
                <a:spcPts val="0"/>
              </a:spcAft>
              <a:buSzPts val="800"/>
              <a:buChar char="○"/>
              <a:defRPr sz="800"/>
            </a:lvl5pPr>
            <a:lvl6pPr marL="2743200" lvl="5" indent="-279400" algn="r" rtl="0">
              <a:spcBef>
                <a:spcPts val="0"/>
              </a:spcBef>
              <a:spcAft>
                <a:spcPts val="0"/>
              </a:spcAft>
              <a:buSzPts val="800"/>
              <a:buChar char="■"/>
              <a:defRPr sz="800"/>
            </a:lvl6pPr>
            <a:lvl7pPr marL="3200400" lvl="6" indent="-279400" algn="r" rtl="0">
              <a:spcBef>
                <a:spcPts val="0"/>
              </a:spcBef>
              <a:spcAft>
                <a:spcPts val="0"/>
              </a:spcAft>
              <a:buSzPts val="800"/>
              <a:buChar char="●"/>
              <a:defRPr sz="800"/>
            </a:lvl7pPr>
            <a:lvl8pPr marL="3657600" lvl="7" indent="-279400" algn="r" rtl="0">
              <a:spcBef>
                <a:spcPts val="0"/>
              </a:spcBef>
              <a:spcAft>
                <a:spcPts val="0"/>
              </a:spcAft>
              <a:buSzPts val="800"/>
              <a:buChar char="○"/>
              <a:defRPr sz="800"/>
            </a:lvl8pPr>
            <a:lvl9pPr marL="4114800" lvl="8" indent="-279400" algn="r" rtl="0">
              <a:spcBef>
                <a:spcPts val="0"/>
              </a:spcBef>
              <a:spcAft>
                <a:spcPts val="0"/>
              </a:spcAft>
              <a:buSzPts val="800"/>
              <a:buChar char="■"/>
              <a:defRPr sz="800"/>
            </a:lvl9pPr>
          </a:lstStyle>
          <a:p>
            <a:endParaRPr/>
          </a:p>
        </p:txBody>
      </p:sp>
    </p:spTree>
    <p:extLst>
      <p:ext uri="{BB962C8B-B14F-4D97-AF65-F5344CB8AC3E}">
        <p14:creationId xmlns:p14="http://schemas.microsoft.com/office/powerpoint/2010/main" val="489215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5280759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2481436"/>
            <a:ext cx="7598570" cy="1101600"/>
          </a:xfrm>
        </p:spPr>
        <p:txBody>
          <a:bodyPr anchor="b"/>
          <a:lstStyle>
            <a:lvl1pPr algn="l">
              <a:defRPr sz="3000" b="0" cap="all"/>
            </a:lvl1pPr>
          </a:lstStyle>
          <a:p>
            <a:r>
              <a:rPr lang="en-US"/>
              <a:t>Click to edit Master title style</a:t>
            </a:r>
            <a:endParaRPr lang="en-US" dirty="0"/>
          </a:p>
        </p:txBody>
      </p:sp>
      <p:sp>
        <p:nvSpPr>
          <p:cNvPr id="3" name="Text Placeholder 2"/>
          <p:cNvSpPr>
            <a:spLocks noGrp="1"/>
          </p:cNvSpPr>
          <p:nvPr>
            <p:ph type="body" idx="1"/>
          </p:nvPr>
        </p:nvSpPr>
        <p:spPr>
          <a:xfrm>
            <a:off x="514349" y="3583036"/>
            <a:ext cx="7598571" cy="645300"/>
          </a:xfrm>
        </p:spPr>
        <p:txBody>
          <a:bodyPr anchor="t">
            <a:normAutofit/>
          </a:bodyPr>
          <a:lstStyle>
            <a:lvl1pPr marL="0" indent="0" algn="l">
              <a:buNone/>
              <a:defRPr sz="1500" cap="all">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3139612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4351" y="1606550"/>
            <a:ext cx="3746501" cy="273685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366421" y="1606551"/>
            <a:ext cx="3746499" cy="273685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9659469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30252" y="1663700"/>
            <a:ext cx="3531791" cy="432197"/>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14351" y="2152651"/>
            <a:ext cx="3747692" cy="219074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72003" y="1670050"/>
            <a:ext cx="3542110" cy="432197"/>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367612" y="2152651"/>
            <a:ext cx="3746501" cy="219074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7047886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5189321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4/21/2023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21862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0" y="1555750"/>
            <a:ext cx="2760664" cy="1028700"/>
          </a:xfrm>
        </p:spPr>
        <p:txBody>
          <a:bodyPr anchor="b">
            <a:normAutofit/>
          </a:bodyPr>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486151" y="457201"/>
            <a:ext cx="4626770" cy="38862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4350" y="2584450"/>
            <a:ext cx="2760664" cy="1371600"/>
          </a:xfrm>
        </p:spPr>
        <p:txBody>
          <a:bodyPr anchor="t">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3781831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0" y="1200150"/>
            <a:ext cx="4623490" cy="1028700"/>
          </a:xfrm>
        </p:spPr>
        <p:txBody>
          <a:bodyPr anchor="b">
            <a:normAutofit/>
          </a:bodyPr>
          <a:lstStyle>
            <a:lvl1pPr algn="l">
              <a:defRPr sz="21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52190" y="685800"/>
            <a:ext cx="2460731" cy="3429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14350" y="2228850"/>
            <a:ext cx="4623490" cy="1371600"/>
          </a:xfrm>
        </p:spPr>
        <p:txBody>
          <a:bodyPr anchor="t">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846558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4351" y="457201"/>
            <a:ext cx="7598569" cy="1092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4351" y="1606551"/>
            <a:ext cx="7598569" cy="273685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42245" y="4402932"/>
            <a:ext cx="1200150" cy="283369"/>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B61BEF0D-F0BB-DE4B-95CE-6DB70DBA9567}" type="datetimeFigureOut">
              <a:rPr lang="en-US" smtClean="0"/>
              <a:pPr/>
              <a:t>4/21/2023</a:t>
            </a:fld>
            <a:endParaRPr lang="en-US" dirty="0"/>
          </a:p>
        </p:txBody>
      </p:sp>
      <p:sp>
        <p:nvSpPr>
          <p:cNvPr id="5" name="Footer Placeholder 4"/>
          <p:cNvSpPr>
            <a:spLocks noGrp="1"/>
          </p:cNvSpPr>
          <p:nvPr>
            <p:ph type="ftr" sz="quarter" idx="3"/>
          </p:nvPr>
        </p:nvSpPr>
        <p:spPr>
          <a:xfrm>
            <a:off x="514351" y="4402932"/>
            <a:ext cx="5870744" cy="283369"/>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7699546" y="4402932"/>
            <a:ext cx="413375" cy="283369"/>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04372683"/>
      </p:ext>
    </p:extLst>
  </p:cSld>
  <p:clrMap bg1="dk1" tx1="lt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1" r:id="rId19"/>
  </p:sldLayoutIdLst>
  <p:hf sldNum="0" hdr="0" ftr="0" dt="0"/>
  <p:txStyles>
    <p:titleStyle>
      <a:lvl1pPr algn="l" defTabSz="342900" rtl="0" eaLnBrk="1" latinLnBrk="0" hangingPunct="1">
        <a:spcBef>
          <a:spcPct val="0"/>
        </a:spcBef>
        <a:buNone/>
        <a:defRPr sz="27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ts val="0"/>
        </a:spcBef>
        <a:spcAft>
          <a:spcPts val="750"/>
        </a:spcAft>
        <a:buClr>
          <a:schemeClr val="tx1"/>
        </a:buClr>
        <a:buSzPct val="100000"/>
        <a:buFont typeface="Arial"/>
        <a:buChar char="•"/>
        <a:defRPr sz="1350" kern="1200" cap="none">
          <a:solidFill>
            <a:schemeClr val="tx1"/>
          </a:solidFill>
          <a:effectLst/>
          <a:latin typeface="+mn-lt"/>
          <a:ea typeface="+mn-ea"/>
          <a:cs typeface="+mn-cs"/>
        </a:defRPr>
      </a:lvl1pPr>
      <a:lvl2pPr marL="557213" indent="-214313" algn="l" defTabSz="342900" rtl="0" eaLnBrk="1" latinLnBrk="0" hangingPunct="1">
        <a:spcBef>
          <a:spcPts val="0"/>
        </a:spcBef>
        <a:spcAft>
          <a:spcPts val="750"/>
        </a:spcAft>
        <a:buClr>
          <a:schemeClr val="tx1"/>
        </a:buClr>
        <a:buSzPct val="100000"/>
        <a:buFont typeface="Arial"/>
        <a:buChar char="•"/>
        <a:defRPr sz="1200" kern="1200" cap="none">
          <a:solidFill>
            <a:schemeClr val="tx1"/>
          </a:solidFill>
          <a:effectLst/>
          <a:latin typeface="+mn-lt"/>
          <a:ea typeface="+mn-ea"/>
          <a:cs typeface="+mn-cs"/>
        </a:defRPr>
      </a:lvl2pPr>
      <a:lvl3pPr marL="900113" indent="-214313" algn="l" defTabSz="342900" rtl="0" eaLnBrk="1" latinLnBrk="0" hangingPunct="1">
        <a:spcBef>
          <a:spcPts val="0"/>
        </a:spcBef>
        <a:spcAft>
          <a:spcPts val="750"/>
        </a:spcAft>
        <a:buClr>
          <a:schemeClr val="tx1"/>
        </a:buClr>
        <a:buSzPct val="100000"/>
        <a:buFont typeface="Arial"/>
        <a:buChar char="•"/>
        <a:defRPr sz="1050" kern="1200" cap="none">
          <a:solidFill>
            <a:schemeClr val="tx1"/>
          </a:solidFill>
          <a:effectLst/>
          <a:latin typeface="+mn-lt"/>
          <a:ea typeface="+mn-ea"/>
          <a:cs typeface="+mn-cs"/>
        </a:defRPr>
      </a:lvl3pPr>
      <a:lvl4pPr marL="1157288" indent="-128588"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4pPr>
      <a:lvl5pPr marL="1500188" indent="-128588"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5pPr>
      <a:lvl6pPr marL="18859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6pPr>
      <a:lvl7pPr marL="22288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7pPr>
      <a:lvl8pPr marL="25717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8pPr>
      <a:lvl9pPr marL="29146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9.xml"/><Relationship Id="rId5" Type="http://schemas.openxmlformats.org/officeDocument/2006/relationships/image" Target="../media/image7.jp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9.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title"/>
          </p:nvPr>
        </p:nvSpPr>
        <p:spPr>
          <a:xfrm>
            <a:off x="772714" y="1450428"/>
            <a:ext cx="7598570" cy="167212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500" dirty="0">
                <a:latin typeface="Times New Roman" panose="02020603050405020304" pitchFamily="18" charset="0"/>
                <a:cs typeface="Times New Roman" panose="02020603050405020304" pitchFamily="18" charset="0"/>
              </a:rPr>
              <a:t>Brain Tumor Detection using Deep Learning</a:t>
            </a:r>
            <a:endParaRPr sz="4500" dirty="0">
              <a:latin typeface="Times New Roman" panose="02020603050405020304" pitchFamily="18" charset="0"/>
              <a:cs typeface="Times New Roman" panose="02020603050405020304" pitchFamily="18" charset="0"/>
            </a:endParaRPr>
          </a:p>
        </p:txBody>
      </p:sp>
      <p:sp>
        <p:nvSpPr>
          <p:cNvPr id="7" name="Text Placeholder 6">
            <a:extLst>
              <a:ext uri="{FF2B5EF4-FFF2-40B4-BE49-F238E27FC236}">
                <a16:creationId xmlns:a16="http://schemas.microsoft.com/office/drawing/2014/main" id="{01A5915F-E6E5-B2D8-CBFA-26E5EF26FE49}"/>
              </a:ext>
            </a:extLst>
          </p:cNvPr>
          <p:cNvSpPr>
            <a:spLocks noGrp="1"/>
          </p:cNvSpPr>
          <p:nvPr>
            <p:ph type="body" idx="1"/>
          </p:nvPr>
        </p:nvSpPr>
        <p:spPr>
          <a:xfrm>
            <a:off x="514349" y="3583035"/>
            <a:ext cx="8115300" cy="1414633"/>
          </a:xfrm>
        </p:spPr>
        <p:txBody>
          <a:bodyPr>
            <a:normAutofit/>
          </a:bodyPr>
          <a:lstStyle/>
          <a:p>
            <a:r>
              <a:rPr lang="en-US" dirty="0"/>
              <a:t>Guide,																		Team Members,</a:t>
            </a:r>
          </a:p>
          <a:p>
            <a:r>
              <a:rPr lang="en-US" dirty="0"/>
              <a:t>Dr. A. SARAVANAN												               KOTA RAMA SAI VAMSI</a:t>
            </a:r>
          </a:p>
          <a:p>
            <a:r>
              <a:rPr lang="en-US" dirty="0"/>
              <a:t>																	       HARIRAM S</a:t>
            </a:r>
          </a:p>
          <a:p>
            <a:r>
              <a:rPr lang="en-US" dirty="0"/>
              <a:t>																	       Gokul PANDIAN M</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3"/>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Challenges and Limitations of Deep Learning for Brain Tumor Detection</a:t>
            </a:r>
            <a:endParaRPr/>
          </a:p>
        </p:txBody>
      </p:sp>
      <p:sp>
        <p:nvSpPr>
          <p:cNvPr id="161" name="Google Shape;161;p23"/>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Challenges and Limitations</a:t>
            </a:r>
            <a:endParaRPr/>
          </a:p>
        </p:txBody>
      </p:sp>
      <p:sp>
        <p:nvSpPr>
          <p:cNvPr id="162" name="Google Shape;162;p23"/>
          <p:cNvSpPr txBox="1">
            <a:spLocks noGrp="1"/>
          </p:cNvSpPr>
          <p:nvPr>
            <p:ph type="body" idx="2"/>
          </p:nvPr>
        </p:nvSpPr>
        <p:spPr>
          <a:xfrm>
            <a:off x="387900" y="1790875"/>
            <a:ext cx="4550650" cy="26253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b="1" dirty="0"/>
              <a:t>Data Scarcity</a:t>
            </a:r>
            <a:r>
              <a:rPr lang="en" dirty="0"/>
              <a:t>: Limited availability of high-quality medical imaging data for deep learning analysis</a:t>
            </a:r>
            <a:endParaRPr dirty="0"/>
          </a:p>
          <a:p>
            <a:pPr marL="457200" lvl="0" indent="-317500" algn="l" rtl="0">
              <a:spcBef>
                <a:spcPts val="0"/>
              </a:spcBef>
              <a:spcAft>
                <a:spcPts val="0"/>
              </a:spcAft>
              <a:buSzPts val="1400"/>
              <a:buChar char="●"/>
            </a:pPr>
            <a:endParaRPr lang="en" b="1" dirty="0"/>
          </a:p>
          <a:p>
            <a:pPr marL="457200" lvl="0" indent="-317500" algn="l" rtl="0">
              <a:spcBef>
                <a:spcPts val="0"/>
              </a:spcBef>
              <a:spcAft>
                <a:spcPts val="0"/>
              </a:spcAft>
              <a:buSzPts val="1400"/>
              <a:buChar char="●"/>
            </a:pPr>
            <a:r>
              <a:rPr lang="en" b="1" dirty="0"/>
              <a:t>Model Interpretability</a:t>
            </a:r>
            <a:r>
              <a:rPr lang="en" dirty="0"/>
              <a:t>: Difficulty in interpreting the decisions made by deep learning models</a:t>
            </a:r>
            <a:endParaRPr dirty="0"/>
          </a:p>
          <a:p>
            <a:pPr marL="0" lvl="0" indent="0" algn="l" rtl="0">
              <a:spcBef>
                <a:spcPts val="1200"/>
              </a:spcBef>
              <a:spcAft>
                <a:spcPts val="1200"/>
              </a:spcAft>
              <a:buNone/>
            </a:pPr>
            <a:endParaRPr dirty="0"/>
          </a:p>
        </p:txBody>
      </p:sp>
      <p:sp>
        <p:nvSpPr>
          <p:cNvPr id="163" name="Google Shape;163;p23"/>
          <p:cNvSpPr txBox="1">
            <a:spLocks noGrp="1"/>
          </p:cNvSpPr>
          <p:nvPr>
            <p:ph type="body" idx="3"/>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a:p>
            <a:pPr marL="0" lvl="0" indent="0" algn="l" rtl="0">
              <a:spcBef>
                <a:spcPts val="1200"/>
              </a:spcBef>
              <a:spcAft>
                <a:spcPts val="1200"/>
              </a:spcAft>
              <a:buNone/>
            </a:pPr>
            <a:endParaRPr/>
          </a:p>
        </p:txBody>
      </p:sp>
      <p:pic>
        <p:nvPicPr>
          <p:cNvPr id="165" name="Google Shape;165;p23"/>
          <p:cNvPicPr preferRelativeResize="0"/>
          <p:nvPr/>
        </p:nvPicPr>
        <p:blipFill>
          <a:blip r:embed="rId3">
            <a:alphaModFix/>
          </a:blip>
          <a:stretch>
            <a:fillRect/>
          </a:stretch>
        </p:blipFill>
        <p:spPr>
          <a:xfrm>
            <a:off x="4939475" y="1790875"/>
            <a:ext cx="3999900" cy="224994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4"/>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Future Directions of Deep Learning for Brain Tumor Detection</a:t>
            </a:r>
            <a:endParaRPr/>
          </a:p>
        </p:txBody>
      </p:sp>
      <p:sp>
        <p:nvSpPr>
          <p:cNvPr id="171" name="Google Shape;171;p24"/>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Future Directions</a:t>
            </a:r>
            <a:endParaRPr/>
          </a:p>
        </p:txBody>
      </p:sp>
      <p:sp>
        <p:nvSpPr>
          <p:cNvPr id="172" name="Google Shape;172;p24"/>
          <p:cNvSpPr txBox="1">
            <a:spLocks noGrp="1"/>
          </p:cNvSpPr>
          <p:nvPr>
            <p:ph type="body" idx="2"/>
          </p:nvPr>
        </p:nvSpPr>
        <p:spPr>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b="1" dirty="0"/>
              <a:t>Generative Adversarial Networks (GANs)</a:t>
            </a:r>
            <a:r>
              <a:rPr lang="en" dirty="0"/>
              <a:t>: Using GANs to generate synthetic medical images for deep learning analysis</a:t>
            </a:r>
            <a:endParaRPr dirty="0"/>
          </a:p>
          <a:p>
            <a:pPr marL="457200" lvl="0" indent="-317500" algn="l" rtl="0">
              <a:spcBef>
                <a:spcPts val="0"/>
              </a:spcBef>
              <a:spcAft>
                <a:spcPts val="0"/>
              </a:spcAft>
              <a:buSzPts val="1400"/>
              <a:buChar char="●"/>
            </a:pPr>
            <a:endParaRPr lang="en" b="1" dirty="0"/>
          </a:p>
          <a:p>
            <a:pPr marL="457200" lvl="0" indent="-317500" algn="l" rtl="0">
              <a:spcBef>
                <a:spcPts val="0"/>
              </a:spcBef>
              <a:spcAft>
                <a:spcPts val="0"/>
              </a:spcAft>
              <a:buSzPts val="1400"/>
              <a:buChar char="●"/>
            </a:pPr>
            <a:r>
              <a:rPr lang="en" b="1" dirty="0"/>
              <a:t>Federated Learning</a:t>
            </a:r>
            <a:r>
              <a:rPr lang="en" dirty="0"/>
              <a:t>: Using federated learning to train deep learning models across multiple institutions without sharing patient data</a:t>
            </a:r>
            <a:endParaRPr dirty="0"/>
          </a:p>
          <a:p>
            <a:pPr marL="0" lvl="0" indent="0" algn="l" rtl="0">
              <a:spcBef>
                <a:spcPts val="1200"/>
              </a:spcBef>
              <a:spcAft>
                <a:spcPts val="1200"/>
              </a:spcAft>
              <a:buNone/>
            </a:pPr>
            <a:endParaRPr dirty="0"/>
          </a:p>
        </p:txBody>
      </p:sp>
      <p:sp>
        <p:nvSpPr>
          <p:cNvPr id="173" name="Google Shape;173;p24"/>
          <p:cNvSpPr txBox="1">
            <a:spLocks noGrp="1"/>
          </p:cNvSpPr>
          <p:nvPr>
            <p:ph type="body" idx="3"/>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a:p>
            <a:pPr marL="0" lvl="0" indent="0" algn="l" rtl="0">
              <a:spcBef>
                <a:spcPts val="1200"/>
              </a:spcBef>
              <a:spcAft>
                <a:spcPts val="1200"/>
              </a:spcAft>
              <a:buNone/>
            </a:pPr>
            <a:endParaRPr/>
          </a:p>
        </p:txBody>
      </p:sp>
      <p:pic>
        <p:nvPicPr>
          <p:cNvPr id="175" name="Google Shape;175;p24"/>
          <p:cNvPicPr preferRelativeResize="0"/>
          <p:nvPr/>
        </p:nvPicPr>
        <p:blipFill>
          <a:blip r:embed="rId3">
            <a:alphaModFix/>
          </a:blip>
          <a:stretch>
            <a:fillRect/>
          </a:stretch>
        </p:blipFill>
        <p:spPr>
          <a:xfrm>
            <a:off x="4939475" y="1790875"/>
            <a:ext cx="3999900" cy="224994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Key Insights and Recommendations for Deep Learning in Brain Tumor Detection</a:t>
            </a:r>
            <a:endParaRPr/>
          </a:p>
        </p:txBody>
      </p:sp>
      <p:sp>
        <p:nvSpPr>
          <p:cNvPr id="181" name="Google Shape;181;p25"/>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Conclusion</a:t>
            </a:r>
            <a:endParaRPr/>
          </a:p>
        </p:txBody>
      </p:sp>
      <p:sp>
        <p:nvSpPr>
          <p:cNvPr id="182" name="Google Shape;182;p25"/>
          <p:cNvSpPr txBox="1">
            <a:spLocks noGrp="1"/>
          </p:cNvSpPr>
          <p:nvPr>
            <p:ph type="body" idx="2"/>
          </p:nvPr>
        </p:nvSpPr>
        <p:spPr>
          <a:xfrm>
            <a:off x="387900" y="1790874"/>
            <a:ext cx="7825934" cy="2804773"/>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dirty="0"/>
              <a:t>Deep learning is a powerful tool for improving the accuracy and efficiency of brain tumor detection</a:t>
            </a:r>
            <a:endParaRPr dirty="0"/>
          </a:p>
          <a:p>
            <a:pPr marL="457200" lvl="0" indent="-317500" algn="l" rtl="0">
              <a:spcBef>
                <a:spcPts val="0"/>
              </a:spcBef>
              <a:spcAft>
                <a:spcPts val="0"/>
              </a:spcAft>
              <a:buSzPts val="1400"/>
              <a:buChar char="●"/>
            </a:pPr>
            <a:endParaRPr lang="en" dirty="0"/>
          </a:p>
          <a:p>
            <a:pPr marL="457200" lvl="0" indent="-317500" algn="l" rtl="0">
              <a:spcBef>
                <a:spcPts val="0"/>
              </a:spcBef>
              <a:spcAft>
                <a:spcPts val="0"/>
              </a:spcAft>
              <a:buSzPts val="1400"/>
              <a:buChar char="●"/>
            </a:pPr>
            <a:r>
              <a:rPr lang="en" dirty="0"/>
              <a:t>Proper data preprocessing, neural network architecture, and training and validation are critical for successful deep learning analysis</a:t>
            </a:r>
            <a:endParaRPr dirty="0"/>
          </a:p>
          <a:p>
            <a:pPr marL="457200" lvl="0" indent="-317500" algn="l" rtl="0">
              <a:spcBef>
                <a:spcPts val="0"/>
              </a:spcBef>
              <a:spcAft>
                <a:spcPts val="0"/>
              </a:spcAft>
              <a:buSzPts val="1400"/>
              <a:buChar char="●"/>
            </a:pPr>
            <a:endParaRPr lang="en" dirty="0"/>
          </a:p>
          <a:p>
            <a:pPr marL="457200" lvl="0" indent="-317500" algn="l" rtl="0">
              <a:spcBef>
                <a:spcPts val="0"/>
              </a:spcBef>
              <a:spcAft>
                <a:spcPts val="0"/>
              </a:spcAft>
              <a:buSzPts val="1400"/>
              <a:buChar char="●"/>
            </a:pPr>
            <a:r>
              <a:rPr lang="en" dirty="0"/>
              <a:t>Interpretability and transfer learning are important considerations for improving the accuracy and reliability of deep learning models</a:t>
            </a:r>
            <a:endParaRPr dirty="0"/>
          </a:p>
          <a:p>
            <a:pPr marL="0" lvl="0" indent="0" algn="l" rtl="0">
              <a:spcBef>
                <a:spcPts val="1200"/>
              </a:spcBef>
              <a:spcAft>
                <a:spcPts val="1200"/>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864511-7BD9-5101-DF0C-7BEA4FA967E0}"/>
              </a:ext>
            </a:extLst>
          </p:cNvPr>
          <p:cNvSpPr>
            <a:spLocks noGrp="1"/>
          </p:cNvSpPr>
          <p:nvPr>
            <p:ph type="title"/>
          </p:nvPr>
        </p:nvSpPr>
        <p:spPr>
          <a:xfrm>
            <a:off x="772715" y="2025650"/>
            <a:ext cx="7598569" cy="1092200"/>
          </a:xfrm>
        </p:spPr>
        <p:txBody>
          <a:bodyPr>
            <a:normAutofit/>
          </a:bodyPr>
          <a:lstStyle/>
          <a:p>
            <a:pPr algn="ctr"/>
            <a:r>
              <a:rPr lang="en-US" sz="4000" dirty="0">
                <a:latin typeface="Times New Roman" panose="02020603050405020304" pitchFamily="18" charset="0"/>
                <a:cs typeface="Times New Roman" panose="02020603050405020304" pitchFamily="18" charset="0"/>
              </a:rPr>
              <a:t>THANK YOU</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9053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1" name="Google Shape;81;p15"/>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82" name="Google Shape;82;p15"/>
          <p:cNvSpPr txBox="1">
            <a:spLocks noGrp="1"/>
          </p:cNvSpPr>
          <p:nvPr>
            <p:ph type="body" idx="2"/>
          </p:nvPr>
        </p:nvSpPr>
        <p:spPr>
          <a:xfrm>
            <a:off x="387900" y="1131308"/>
            <a:ext cx="7406986" cy="26253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US" dirty="0"/>
              <a:t>Brain tumor detection is a critical task in the medical field, and deep learning has emerged as a powerful tool for detecting brain tumors.</a:t>
            </a:r>
          </a:p>
          <a:p>
            <a:pPr marL="457200" lvl="0" indent="-317500" algn="l" rtl="0">
              <a:spcBef>
                <a:spcPts val="0"/>
              </a:spcBef>
              <a:spcAft>
                <a:spcPts val="0"/>
              </a:spcAft>
              <a:buSzPts val="1400"/>
              <a:buChar char="●"/>
            </a:pPr>
            <a:endParaRPr lang="en-US" dirty="0"/>
          </a:p>
          <a:p>
            <a:pPr marL="457200" lvl="0" indent="-317500" algn="l" rtl="0">
              <a:spcBef>
                <a:spcPts val="0"/>
              </a:spcBef>
              <a:spcAft>
                <a:spcPts val="0"/>
              </a:spcAft>
              <a:buSzPts val="1400"/>
              <a:buChar char="●"/>
            </a:pPr>
            <a:r>
              <a:rPr lang="en-US" dirty="0"/>
              <a:t>Two common approaches for brain tumor detection using deep learning are pattern detection and anomaly detection.</a:t>
            </a:r>
          </a:p>
          <a:p>
            <a:pPr marL="457200" lvl="0" indent="-317500" algn="l" rtl="0">
              <a:spcBef>
                <a:spcPts val="0"/>
              </a:spcBef>
              <a:spcAft>
                <a:spcPts val="0"/>
              </a:spcAft>
              <a:buSzPts val="1400"/>
              <a:buChar char="●"/>
            </a:pPr>
            <a:endParaRPr lang="en-US" dirty="0"/>
          </a:p>
          <a:p>
            <a:pPr marL="457200" lvl="0" indent="-317500" algn="l" rtl="0">
              <a:spcBef>
                <a:spcPts val="0"/>
              </a:spcBef>
              <a:spcAft>
                <a:spcPts val="0"/>
              </a:spcAft>
              <a:buSzPts val="1400"/>
              <a:buChar char="●"/>
            </a:pPr>
            <a:r>
              <a:rPr lang="en-US" dirty="0"/>
              <a:t>These techniques involve training models to identify patterns or abnormalities in medical images such as MRI or CT scans.</a:t>
            </a:r>
          </a:p>
          <a:p>
            <a:pPr marL="457200" lvl="0" indent="-317500" algn="l" rtl="0">
              <a:spcBef>
                <a:spcPts val="0"/>
              </a:spcBef>
              <a:spcAft>
                <a:spcPts val="0"/>
              </a:spcAft>
              <a:buSzPts val="1400"/>
              <a:buChar char="●"/>
            </a:pPr>
            <a:endParaRPr lang="en-US" dirty="0"/>
          </a:p>
          <a:p>
            <a:pPr marL="457200" lvl="0" indent="-317500" algn="l" rtl="0">
              <a:spcBef>
                <a:spcPts val="0"/>
              </a:spcBef>
              <a:spcAft>
                <a:spcPts val="0"/>
              </a:spcAft>
              <a:buSzPts val="1400"/>
              <a:buChar char="●"/>
            </a:pPr>
            <a:r>
              <a:rPr lang="en-US" dirty="0"/>
              <a:t>By enabling early detection and timely treatment of brain tumors, deep learning has the potential to save countless lives and improve patient outcomes.</a:t>
            </a:r>
          </a:p>
        </p:txBody>
      </p:sp>
      <p:sp>
        <p:nvSpPr>
          <p:cNvPr id="83" name="Google Shape;83;p15"/>
          <p:cNvSpPr txBox="1">
            <a:spLocks noGrp="1"/>
          </p:cNvSpPr>
          <p:nvPr>
            <p:ph type="body" idx="3"/>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a:p>
            <a:pPr marL="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9CD3F-4756-7BE7-1C72-4B95F9A04717}"/>
              </a:ext>
            </a:extLst>
          </p:cNvPr>
          <p:cNvSpPr>
            <a:spLocks noGrp="1"/>
          </p:cNvSpPr>
          <p:nvPr>
            <p:ph type="title"/>
          </p:nvPr>
        </p:nvSpPr>
        <p:spPr>
          <a:xfrm>
            <a:off x="514351" y="457201"/>
            <a:ext cx="7598569" cy="562130"/>
          </a:xfrm>
        </p:spPr>
        <p:txBody>
          <a:bodyPr/>
          <a:lstStyle/>
          <a:p>
            <a:r>
              <a:rPr lang="en-US" dirty="0"/>
              <a:t>Why pattern and anamoly detection?</a:t>
            </a:r>
            <a:endParaRPr lang="en-IN" dirty="0"/>
          </a:p>
        </p:txBody>
      </p:sp>
      <p:sp>
        <p:nvSpPr>
          <p:cNvPr id="3" name="Content Placeholder 2">
            <a:extLst>
              <a:ext uri="{FF2B5EF4-FFF2-40B4-BE49-F238E27FC236}">
                <a16:creationId xmlns:a16="http://schemas.microsoft.com/office/drawing/2014/main" id="{487651F6-16BB-0720-B4D1-04EA25A325E4}"/>
              </a:ext>
            </a:extLst>
          </p:cNvPr>
          <p:cNvSpPr>
            <a:spLocks noGrp="1"/>
          </p:cNvSpPr>
          <p:nvPr>
            <p:ph idx="1"/>
          </p:nvPr>
        </p:nvSpPr>
        <p:spPr>
          <a:xfrm>
            <a:off x="514351" y="1134361"/>
            <a:ext cx="7737734" cy="3475114"/>
          </a:xfrm>
        </p:spPr>
        <p:txBody>
          <a:bodyPr>
            <a:normAutofit/>
          </a:bodyPr>
          <a:lstStyle/>
          <a:p>
            <a:pPr algn="just">
              <a:buFont typeface="+mj-lt"/>
              <a:buAutoNum type="arabicPeriod"/>
            </a:pPr>
            <a:r>
              <a:rPr lang="en-US" sz="1500" b="1" i="0" dirty="0">
                <a:effectLst/>
              </a:rPr>
              <a:t>Identifying trends and patterns: </a:t>
            </a:r>
            <a:r>
              <a:rPr lang="en-US" sz="1400" b="0" i="0" dirty="0">
                <a:effectLst/>
              </a:rPr>
              <a:t>By analyzing data, we can discover patterns that can help us make informed decisions. Pattern detection can help in forecasting future trends, predicting customer behavior, and detecting opportunities for improvement.</a:t>
            </a:r>
          </a:p>
          <a:p>
            <a:pPr algn="just">
              <a:buFont typeface="+mj-lt"/>
              <a:buAutoNum type="arabicPeriod"/>
            </a:pPr>
            <a:r>
              <a:rPr lang="en-US" sz="1500" b="1" i="0" dirty="0">
                <a:effectLst/>
              </a:rPr>
              <a:t>Preventing fraud and security breaches: </a:t>
            </a:r>
            <a:r>
              <a:rPr lang="en-US" sz="1400" b="0" i="0" dirty="0">
                <a:effectLst/>
              </a:rPr>
              <a:t>Anomaly detection can help in identifying unusual behavior in a system, such as fraudulent transactions or cybersecurity attacks. Early detection of such anomalies can help in preventing significant damages and losses.</a:t>
            </a:r>
          </a:p>
          <a:p>
            <a:pPr algn="just">
              <a:buFont typeface="+mj-lt"/>
              <a:buAutoNum type="arabicPeriod"/>
            </a:pPr>
            <a:r>
              <a:rPr lang="en-US" sz="1500" b="1" i="0" dirty="0">
                <a:effectLst/>
              </a:rPr>
              <a:t>Improving operational efficiency: </a:t>
            </a:r>
            <a:r>
              <a:rPr lang="en-US" sz="1400" b="0" i="0" dirty="0">
                <a:effectLst/>
              </a:rPr>
              <a:t>By monitoring industrial processes, it is possible to identify patterns that can help optimize performance, reduce downtime, and improve quality control.</a:t>
            </a:r>
          </a:p>
          <a:p>
            <a:pPr algn="just">
              <a:buFont typeface="+mj-lt"/>
              <a:buAutoNum type="arabicPeriod"/>
            </a:pPr>
            <a:r>
              <a:rPr lang="en-US" sz="1500" b="1" i="0" dirty="0">
                <a:effectLst/>
              </a:rPr>
              <a:t>Enhancing customer experience: </a:t>
            </a:r>
            <a:r>
              <a:rPr lang="en-US" sz="1400" b="0" i="0" dirty="0">
                <a:effectLst/>
              </a:rPr>
              <a:t>By analyzing customer behavior, businesses can identify patterns and anomalies that can help in delivering personalized experiences and improving customer satisfaction.</a:t>
            </a:r>
          </a:p>
          <a:p>
            <a:pPr algn="just"/>
            <a:r>
              <a:rPr lang="en-US" sz="1400" b="0" i="0" dirty="0">
                <a:effectLst/>
              </a:rPr>
              <a:t>Overall, pattern and anomaly detection are crucial tools in today's data-driven world, enabling organizations to make data-driven decisions, prevent losses, and enhance operational efficiency.</a:t>
            </a:r>
          </a:p>
          <a:p>
            <a:endParaRPr lang="en-IN" dirty="0"/>
          </a:p>
        </p:txBody>
      </p:sp>
    </p:spTree>
    <p:extLst>
      <p:ext uri="{BB962C8B-B14F-4D97-AF65-F5344CB8AC3E}">
        <p14:creationId xmlns:p14="http://schemas.microsoft.com/office/powerpoint/2010/main" val="3515963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ACB0D417-EFC5-C8F7-85D0-15236CBEDAFE}"/>
              </a:ext>
            </a:extLst>
          </p:cNvPr>
          <p:cNvSpPr>
            <a:spLocks noGrp="1"/>
          </p:cNvSpPr>
          <p:nvPr>
            <p:ph type="subTitle" idx="1"/>
          </p:nvPr>
        </p:nvSpPr>
        <p:spPr>
          <a:xfrm>
            <a:off x="386975" y="1016400"/>
            <a:ext cx="8368200" cy="686100"/>
          </a:xfrm>
        </p:spPr>
        <p:txBody>
          <a:bodyPr/>
          <a:lstStyle/>
          <a:p>
            <a:r>
              <a:rPr lang="en-US" dirty="0"/>
              <a:t>In our dataset, we have 4 types and which are</a:t>
            </a:r>
            <a:endParaRPr lang="en-IN" dirty="0"/>
          </a:p>
        </p:txBody>
      </p:sp>
      <p:sp>
        <p:nvSpPr>
          <p:cNvPr id="2" name="Title 1">
            <a:extLst>
              <a:ext uri="{FF2B5EF4-FFF2-40B4-BE49-F238E27FC236}">
                <a16:creationId xmlns:a16="http://schemas.microsoft.com/office/drawing/2014/main" id="{9A45A569-FD97-9E72-33C6-D7786D75627B}"/>
              </a:ext>
            </a:extLst>
          </p:cNvPr>
          <p:cNvSpPr>
            <a:spLocks noGrp="1"/>
          </p:cNvSpPr>
          <p:nvPr>
            <p:ph type="title"/>
          </p:nvPr>
        </p:nvSpPr>
        <p:spPr/>
        <p:txBody>
          <a:bodyPr/>
          <a:lstStyle/>
          <a:p>
            <a:r>
              <a:rPr lang="en-US" dirty="0"/>
              <a:t>DATASET</a:t>
            </a:r>
            <a:endParaRPr lang="en-IN" dirty="0"/>
          </a:p>
        </p:txBody>
      </p:sp>
      <p:sp>
        <p:nvSpPr>
          <p:cNvPr id="5" name="Text Placeholder 4">
            <a:extLst>
              <a:ext uri="{FF2B5EF4-FFF2-40B4-BE49-F238E27FC236}">
                <a16:creationId xmlns:a16="http://schemas.microsoft.com/office/drawing/2014/main" id="{78489BB3-F0A6-5BFD-866A-CB2FD2CE48E9}"/>
              </a:ext>
            </a:extLst>
          </p:cNvPr>
          <p:cNvSpPr>
            <a:spLocks noGrp="1"/>
          </p:cNvSpPr>
          <p:nvPr>
            <p:ph type="body" idx="2"/>
          </p:nvPr>
        </p:nvSpPr>
        <p:spPr>
          <a:xfrm>
            <a:off x="387900" y="1790874"/>
            <a:ext cx="3999900" cy="2893551"/>
          </a:xfrm>
        </p:spPr>
        <p:txBody>
          <a:bodyPr>
            <a:normAutofit/>
          </a:bodyPr>
          <a:lstStyle/>
          <a:p>
            <a:pPr marL="139700" indent="0">
              <a:buNone/>
            </a:pPr>
            <a:r>
              <a:rPr lang="en-US" dirty="0"/>
              <a:t>Training Images</a:t>
            </a:r>
          </a:p>
          <a:p>
            <a:r>
              <a:rPr lang="en-US" dirty="0"/>
              <a:t>Glioma – 1321 Images</a:t>
            </a:r>
          </a:p>
          <a:p>
            <a:endParaRPr lang="en-US" dirty="0"/>
          </a:p>
          <a:p>
            <a:r>
              <a:rPr lang="en-US" dirty="0"/>
              <a:t>Meningioma – 1339 Images</a:t>
            </a:r>
          </a:p>
          <a:p>
            <a:endParaRPr lang="en-US" dirty="0"/>
          </a:p>
          <a:p>
            <a:r>
              <a:rPr lang="en-US" dirty="0"/>
              <a:t>Pituitary – 1457 Images</a:t>
            </a:r>
          </a:p>
          <a:p>
            <a:endParaRPr lang="en-US" dirty="0"/>
          </a:p>
          <a:p>
            <a:r>
              <a:rPr lang="en-US" dirty="0"/>
              <a:t>No Tumor – 1595 Images</a:t>
            </a:r>
          </a:p>
          <a:p>
            <a:pPr marL="139700" indent="0">
              <a:buNone/>
            </a:pPr>
            <a:endParaRPr lang="en-US" dirty="0"/>
          </a:p>
          <a:p>
            <a:pPr marL="139700" indent="0">
              <a:buNone/>
            </a:pPr>
            <a:r>
              <a:rPr lang="en-US" dirty="0"/>
              <a:t>Testing Images - 1311</a:t>
            </a:r>
          </a:p>
          <a:p>
            <a:pPr marL="139700" indent="0">
              <a:buNone/>
            </a:pPr>
            <a:endParaRPr lang="en-US" dirty="0"/>
          </a:p>
          <a:p>
            <a:pPr marL="139700" indent="0">
              <a:buNone/>
            </a:pPr>
            <a:r>
              <a:rPr lang="en-US" dirty="0"/>
              <a:t>Total Number of 7023 Images in the Dataset</a:t>
            </a:r>
            <a:endParaRPr lang="en-IN" dirty="0"/>
          </a:p>
        </p:txBody>
      </p:sp>
      <p:pic>
        <p:nvPicPr>
          <p:cNvPr id="9" name="Picture 8">
            <a:extLst>
              <a:ext uri="{FF2B5EF4-FFF2-40B4-BE49-F238E27FC236}">
                <a16:creationId xmlns:a16="http://schemas.microsoft.com/office/drawing/2014/main" id="{250B8363-44A1-F46D-3804-AF51D54F051B}"/>
              </a:ext>
            </a:extLst>
          </p:cNvPr>
          <p:cNvPicPr>
            <a:picLocks noChangeAspect="1"/>
          </p:cNvPicPr>
          <p:nvPr/>
        </p:nvPicPr>
        <p:blipFill>
          <a:blip r:embed="rId2"/>
          <a:stretch>
            <a:fillRect/>
          </a:stretch>
        </p:blipFill>
        <p:spPr>
          <a:xfrm>
            <a:off x="6062133" y="-7622"/>
            <a:ext cx="1164046" cy="1164046"/>
          </a:xfrm>
          <a:prstGeom prst="rect">
            <a:avLst/>
          </a:prstGeom>
        </p:spPr>
      </p:pic>
      <p:pic>
        <p:nvPicPr>
          <p:cNvPr id="11" name="Picture 10">
            <a:extLst>
              <a:ext uri="{FF2B5EF4-FFF2-40B4-BE49-F238E27FC236}">
                <a16:creationId xmlns:a16="http://schemas.microsoft.com/office/drawing/2014/main" id="{0A1F71E8-9A91-D559-6A2F-75982A5CAA6F}"/>
              </a:ext>
            </a:extLst>
          </p:cNvPr>
          <p:cNvPicPr>
            <a:picLocks noChangeAspect="1"/>
          </p:cNvPicPr>
          <p:nvPr/>
        </p:nvPicPr>
        <p:blipFill>
          <a:blip r:embed="rId3"/>
          <a:stretch>
            <a:fillRect/>
          </a:stretch>
        </p:blipFill>
        <p:spPr>
          <a:xfrm>
            <a:off x="7463714" y="1208852"/>
            <a:ext cx="1164046" cy="1164046"/>
          </a:xfrm>
          <a:prstGeom prst="rect">
            <a:avLst/>
          </a:prstGeom>
        </p:spPr>
      </p:pic>
      <p:pic>
        <p:nvPicPr>
          <p:cNvPr id="13" name="Picture 12">
            <a:extLst>
              <a:ext uri="{FF2B5EF4-FFF2-40B4-BE49-F238E27FC236}">
                <a16:creationId xmlns:a16="http://schemas.microsoft.com/office/drawing/2014/main" id="{98FA94BC-CBE5-0572-1A32-3E2F2283DEEE}"/>
              </a:ext>
            </a:extLst>
          </p:cNvPr>
          <p:cNvPicPr>
            <a:picLocks noChangeAspect="1"/>
          </p:cNvPicPr>
          <p:nvPr/>
        </p:nvPicPr>
        <p:blipFill>
          <a:blip r:embed="rId4"/>
          <a:stretch>
            <a:fillRect/>
          </a:stretch>
        </p:blipFill>
        <p:spPr>
          <a:xfrm>
            <a:off x="6062133" y="2459324"/>
            <a:ext cx="1164046" cy="1164046"/>
          </a:xfrm>
          <a:prstGeom prst="rect">
            <a:avLst/>
          </a:prstGeom>
        </p:spPr>
      </p:pic>
      <p:pic>
        <p:nvPicPr>
          <p:cNvPr id="15" name="Picture 14">
            <a:extLst>
              <a:ext uri="{FF2B5EF4-FFF2-40B4-BE49-F238E27FC236}">
                <a16:creationId xmlns:a16="http://schemas.microsoft.com/office/drawing/2014/main" id="{24103508-8E67-5F87-012B-50F9787FA1D6}"/>
              </a:ext>
            </a:extLst>
          </p:cNvPr>
          <p:cNvPicPr>
            <a:picLocks noChangeAspect="1"/>
          </p:cNvPicPr>
          <p:nvPr/>
        </p:nvPicPr>
        <p:blipFill>
          <a:blip r:embed="rId5"/>
          <a:stretch>
            <a:fillRect/>
          </a:stretch>
        </p:blipFill>
        <p:spPr>
          <a:xfrm>
            <a:off x="7480109" y="3778749"/>
            <a:ext cx="1147651" cy="1164046"/>
          </a:xfrm>
          <a:prstGeom prst="rect">
            <a:avLst/>
          </a:prstGeom>
        </p:spPr>
      </p:pic>
    </p:spTree>
    <p:extLst>
      <p:ext uri="{BB962C8B-B14F-4D97-AF65-F5344CB8AC3E}">
        <p14:creationId xmlns:p14="http://schemas.microsoft.com/office/powerpoint/2010/main" val="861671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7"/>
          <p:cNvSpPr txBox="1">
            <a:spLocks noGrp="1"/>
          </p:cNvSpPr>
          <p:nvPr>
            <p:ph type="subTitle" idx="1"/>
          </p:nvPr>
        </p:nvSpPr>
        <p:spPr>
          <a:xfrm>
            <a:off x="386975" y="1016400"/>
            <a:ext cx="8368200" cy="59956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Importance of Data Preprocessing for Deep Learning</a:t>
            </a:r>
            <a:endParaRPr dirty="0"/>
          </a:p>
        </p:txBody>
      </p:sp>
      <p:sp>
        <p:nvSpPr>
          <p:cNvPr id="101" name="Google Shape;101;p17"/>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 Preprocessing</a:t>
            </a:r>
            <a:endParaRPr/>
          </a:p>
        </p:txBody>
      </p:sp>
      <p:sp>
        <p:nvSpPr>
          <p:cNvPr id="102" name="Google Shape;102;p17"/>
          <p:cNvSpPr txBox="1">
            <a:spLocks noGrp="1"/>
          </p:cNvSpPr>
          <p:nvPr>
            <p:ph type="body" idx="2"/>
          </p:nvPr>
        </p:nvSpPr>
        <p:spPr>
          <a:xfrm>
            <a:off x="387899" y="1790875"/>
            <a:ext cx="8101832" cy="26253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b="1" dirty="0"/>
              <a:t>Image Normalization</a:t>
            </a:r>
            <a:r>
              <a:rPr lang="en" dirty="0"/>
              <a:t>: Adjusting the brightness and contrast of images to improve consistency and reduce noise</a:t>
            </a:r>
            <a:endParaRPr dirty="0"/>
          </a:p>
          <a:p>
            <a:pPr marL="457200" lvl="0" indent="-317500" algn="l" rtl="0">
              <a:spcBef>
                <a:spcPts val="0"/>
              </a:spcBef>
              <a:spcAft>
                <a:spcPts val="0"/>
              </a:spcAft>
              <a:buSzPts val="1400"/>
              <a:buChar char="●"/>
            </a:pPr>
            <a:endParaRPr lang="en" b="1" dirty="0"/>
          </a:p>
          <a:p>
            <a:pPr marL="457200" lvl="0" indent="-317500" algn="l" rtl="0">
              <a:spcBef>
                <a:spcPts val="0"/>
              </a:spcBef>
              <a:spcAft>
                <a:spcPts val="0"/>
              </a:spcAft>
              <a:buSzPts val="1400"/>
              <a:buChar char="●"/>
            </a:pPr>
            <a:r>
              <a:rPr lang="en" b="1" dirty="0"/>
              <a:t>Feature Extraction</a:t>
            </a:r>
            <a:r>
              <a:rPr lang="en" dirty="0"/>
              <a:t>: Identifying and extracting relevant features from medical images to improve the accuracy of deep learning models</a:t>
            </a:r>
            <a:endParaRPr dirty="0"/>
          </a:p>
          <a:p>
            <a:pPr marL="0" lvl="0" indent="0" algn="l" rtl="0">
              <a:spcBef>
                <a:spcPts val="1200"/>
              </a:spcBef>
              <a:spcAft>
                <a:spcPts val="1200"/>
              </a:spcAft>
              <a:buNone/>
            </a:pPr>
            <a:endParaRPr dirty="0"/>
          </a:p>
        </p:txBody>
      </p:sp>
      <p:sp>
        <p:nvSpPr>
          <p:cNvPr id="103" name="Google Shape;103;p17"/>
          <p:cNvSpPr txBox="1">
            <a:spLocks noGrp="1"/>
          </p:cNvSpPr>
          <p:nvPr>
            <p:ph type="body" idx="3"/>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a:p>
            <a:pPr marL="0" lvl="0" indent="0" algn="l" rtl="0">
              <a:spcBef>
                <a:spcPts val="12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8"/>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Types of Neural Network Architectures for BTD</a:t>
            </a:r>
            <a:endParaRPr dirty="0"/>
          </a:p>
        </p:txBody>
      </p:sp>
      <p:sp>
        <p:nvSpPr>
          <p:cNvPr id="111" name="Google Shape;111;p18"/>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Neural Network Architecture</a:t>
            </a:r>
            <a:endParaRPr/>
          </a:p>
        </p:txBody>
      </p:sp>
      <p:sp>
        <p:nvSpPr>
          <p:cNvPr id="112" name="Google Shape;112;p18"/>
          <p:cNvSpPr txBox="1">
            <a:spLocks noGrp="1"/>
          </p:cNvSpPr>
          <p:nvPr>
            <p:ph type="body" idx="2"/>
          </p:nvPr>
        </p:nvSpPr>
        <p:spPr>
          <a:xfrm>
            <a:off x="387900" y="1790875"/>
            <a:ext cx="5215816" cy="26253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b="1" dirty="0"/>
              <a:t>Convolutional Neural Networks (CNNs)</a:t>
            </a:r>
            <a:r>
              <a:rPr lang="en" dirty="0"/>
              <a:t>: A type of neural network that is particularly effective for image analysis</a:t>
            </a:r>
            <a:endParaRPr dirty="0"/>
          </a:p>
        </p:txBody>
      </p:sp>
      <p:sp>
        <p:nvSpPr>
          <p:cNvPr id="113" name="Google Shape;113;p18"/>
          <p:cNvSpPr txBox="1">
            <a:spLocks noGrp="1"/>
          </p:cNvSpPr>
          <p:nvPr>
            <p:ph type="body" idx="3"/>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t>
            </a:r>
            <a:endParaRPr dirty="0"/>
          </a:p>
          <a:p>
            <a:pPr marL="0" lvl="0" indent="0" algn="l" rtl="0">
              <a:spcBef>
                <a:spcPts val="1200"/>
              </a:spcBef>
              <a:spcAft>
                <a:spcPts val="1200"/>
              </a:spcAft>
              <a:buNone/>
            </a:pPr>
            <a:endParaRPr dirty="0"/>
          </a:p>
        </p:txBody>
      </p:sp>
      <p:pic>
        <p:nvPicPr>
          <p:cNvPr id="115" name="Google Shape;115;p18"/>
          <p:cNvPicPr preferRelativeResize="0"/>
          <p:nvPr/>
        </p:nvPicPr>
        <p:blipFill>
          <a:blip r:embed="rId3"/>
          <a:srcRect/>
          <a:stretch/>
        </p:blipFill>
        <p:spPr>
          <a:xfrm>
            <a:off x="5604641" y="0"/>
            <a:ext cx="3539359"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9"/>
          <p:cNvSpPr txBox="1">
            <a:spLocks noGrp="1"/>
          </p:cNvSpPr>
          <p:nvPr>
            <p:ph type="subTitle" idx="1"/>
          </p:nvPr>
        </p:nvSpPr>
        <p:spPr>
          <a:xfrm>
            <a:off x="167183" y="1023807"/>
            <a:ext cx="8368200" cy="59168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Process of Training and Validating a DL Model</a:t>
            </a:r>
            <a:endParaRPr dirty="0"/>
          </a:p>
        </p:txBody>
      </p:sp>
      <p:sp>
        <p:nvSpPr>
          <p:cNvPr id="121" name="Google Shape;121;p19"/>
          <p:cNvSpPr txBox="1">
            <a:spLocks noGrp="1"/>
          </p:cNvSpPr>
          <p:nvPr>
            <p:ph type="title"/>
          </p:nvPr>
        </p:nvSpPr>
        <p:spPr>
          <a:xfrm>
            <a:off x="167183" y="189466"/>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Training and Validation</a:t>
            </a:r>
            <a:endParaRPr dirty="0"/>
          </a:p>
        </p:txBody>
      </p:sp>
      <p:sp>
        <p:nvSpPr>
          <p:cNvPr id="122" name="Google Shape;122;p19"/>
          <p:cNvSpPr txBox="1">
            <a:spLocks noGrp="1"/>
          </p:cNvSpPr>
          <p:nvPr>
            <p:ph type="body" idx="2"/>
          </p:nvPr>
        </p:nvSpPr>
        <p:spPr>
          <a:xfrm>
            <a:off x="167183" y="1781095"/>
            <a:ext cx="4551112" cy="26253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b="1" dirty="0"/>
              <a:t>Hyperparameter Tuning</a:t>
            </a:r>
            <a:r>
              <a:rPr lang="en" dirty="0"/>
              <a:t>: Adjusting the parameters of a deep learning model to improve its accuracy</a:t>
            </a:r>
            <a:endParaRPr dirty="0"/>
          </a:p>
          <a:p>
            <a:pPr marL="457200" lvl="0" indent="-317500" algn="l" rtl="0">
              <a:spcBef>
                <a:spcPts val="0"/>
              </a:spcBef>
              <a:spcAft>
                <a:spcPts val="0"/>
              </a:spcAft>
              <a:buSzPts val="1400"/>
              <a:buChar char="●"/>
            </a:pPr>
            <a:endParaRPr lang="en" b="1" dirty="0"/>
          </a:p>
          <a:p>
            <a:pPr marL="457200" lvl="0" indent="-317500" algn="l" rtl="0">
              <a:spcBef>
                <a:spcPts val="0"/>
              </a:spcBef>
              <a:spcAft>
                <a:spcPts val="0"/>
              </a:spcAft>
              <a:buSzPts val="1400"/>
              <a:buChar char="●"/>
            </a:pPr>
            <a:r>
              <a:rPr lang="en" b="1" dirty="0"/>
              <a:t>Cross-Validation</a:t>
            </a:r>
            <a:r>
              <a:rPr lang="en" dirty="0"/>
              <a:t>: Evaluating the performance of a deep learning model on multiple subsets of the data to reduce overfitting</a:t>
            </a:r>
            <a:endParaRPr dirty="0"/>
          </a:p>
          <a:p>
            <a:pPr marL="0" lvl="0" indent="0" algn="l" rtl="0">
              <a:spcBef>
                <a:spcPts val="1200"/>
              </a:spcBef>
              <a:spcAft>
                <a:spcPts val="1200"/>
              </a:spcAft>
              <a:buNone/>
            </a:pPr>
            <a:endParaRPr dirty="0"/>
          </a:p>
        </p:txBody>
      </p:sp>
      <p:pic>
        <p:nvPicPr>
          <p:cNvPr id="7" name="Picture 6">
            <a:extLst>
              <a:ext uri="{FF2B5EF4-FFF2-40B4-BE49-F238E27FC236}">
                <a16:creationId xmlns:a16="http://schemas.microsoft.com/office/drawing/2014/main" id="{D4CF17ED-95A1-C03E-868A-6A4602588D95}"/>
              </a:ext>
            </a:extLst>
          </p:cNvPr>
          <p:cNvPicPr>
            <a:picLocks noChangeAspect="1"/>
          </p:cNvPicPr>
          <p:nvPr/>
        </p:nvPicPr>
        <p:blipFill>
          <a:blip r:embed="rId3"/>
          <a:stretch>
            <a:fillRect/>
          </a:stretch>
        </p:blipFill>
        <p:spPr>
          <a:xfrm>
            <a:off x="4718295" y="727325"/>
            <a:ext cx="4425705" cy="38446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subTitle" idx="1"/>
          </p:nvPr>
        </p:nvSpPr>
        <p:spPr>
          <a:xfrm>
            <a:off x="386975" y="1016400"/>
            <a:ext cx="8368200" cy="60744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Performance Measure for DL Model</a:t>
            </a:r>
            <a:endParaRPr dirty="0"/>
          </a:p>
        </p:txBody>
      </p:sp>
      <p:sp>
        <p:nvSpPr>
          <p:cNvPr id="131" name="Google Shape;131;p20"/>
          <p:cNvSpPr txBox="1">
            <a:spLocks noGrp="1"/>
          </p:cNvSpPr>
          <p:nvPr>
            <p:ph type="title"/>
          </p:nvPr>
        </p:nvSpPr>
        <p:spPr>
          <a:xfrm>
            <a:off x="387900" y="123244"/>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Performance Metrics</a:t>
            </a:r>
            <a:endParaRPr/>
          </a:p>
        </p:txBody>
      </p:sp>
      <p:pic>
        <p:nvPicPr>
          <p:cNvPr id="1026" name="Picture 2">
            <a:extLst>
              <a:ext uri="{FF2B5EF4-FFF2-40B4-BE49-F238E27FC236}">
                <a16:creationId xmlns:a16="http://schemas.microsoft.com/office/drawing/2014/main" id="{F07993B2-C6AB-DB0D-1540-3E8ED5F429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075" y="1830904"/>
            <a:ext cx="3260716" cy="257174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09ADF3A8-2101-AD10-7E23-04C8CD0813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4006" y="1830904"/>
            <a:ext cx="3260716" cy="25577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1" name="Google Shape;151;p22"/>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RESULTS</a:t>
            </a:r>
            <a:endParaRPr dirty="0"/>
          </a:p>
        </p:txBody>
      </p:sp>
      <p:sp>
        <p:nvSpPr>
          <p:cNvPr id="153" name="Google Shape;153;p22"/>
          <p:cNvSpPr txBox="1">
            <a:spLocks noGrp="1"/>
          </p:cNvSpPr>
          <p:nvPr>
            <p:ph type="body" idx="3"/>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t>
            </a:r>
            <a:endParaRPr dirty="0"/>
          </a:p>
          <a:p>
            <a:pPr marL="0" lvl="0" indent="0" algn="l" rtl="0">
              <a:spcBef>
                <a:spcPts val="1200"/>
              </a:spcBef>
              <a:spcAft>
                <a:spcPts val="1200"/>
              </a:spcAft>
              <a:buNone/>
            </a:pPr>
            <a:endParaRPr dirty="0"/>
          </a:p>
        </p:txBody>
      </p:sp>
      <p:pic>
        <p:nvPicPr>
          <p:cNvPr id="3" name="Picture 2">
            <a:extLst>
              <a:ext uri="{FF2B5EF4-FFF2-40B4-BE49-F238E27FC236}">
                <a16:creationId xmlns:a16="http://schemas.microsoft.com/office/drawing/2014/main" id="{C2A54542-40D9-0EF2-B03D-47CB9938E9F1}"/>
              </a:ext>
            </a:extLst>
          </p:cNvPr>
          <p:cNvPicPr>
            <a:picLocks noChangeAspect="1"/>
          </p:cNvPicPr>
          <p:nvPr/>
        </p:nvPicPr>
        <p:blipFill>
          <a:blip r:embed="rId3"/>
          <a:stretch>
            <a:fillRect/>
          </a:stretch>
        </p:blipFill>
        <p:spPr>
          <a:xfrm>
            <a:off x="632119" y="1352627"/>
            <a:ext cx="3939881" cy="441998"/>
          </a:xfrm>
          <a:prstGeom prst="rect">
            <a:avLst/>
          </a:prstGeom>
        </p:spPr>
      </p:pic>
      <p:pic>
        <p:nvPicPr>
          <p:cNvPr id="5" name="Picture 4">
            <a:extLst>
              <a:ext uri="{FF2B5EF4-FFF2-40B4-BE49-F238E27FC236}">
                <a16:creationId xmlns:a16="http://schemas.microsoft.com/office/drawing/2014/main" id="{CB89E9FA-CD11-29DA-5398-7F645EAF6DA2}"/>
              </a:ext>
            </a:extLst>
          </p:cNvPr>
          <p:cNvPicPr>
            <a:picLocks noChangeAspect="1"/>
          </p:cNvPicPr>
          <p:nvPr/>
        </p:nvPicPr>
        <p:blipFill>
          <a:blip r:embed="rId4"/>
          <a:stretch>
            <a:fillRect/>
          </a:stretch>
        </p:blipFill>
        <p:spPr>
          <a:xfrm>
            <a:off x="1025886" y="2464150"/>
            <a:ext cx="7460627" cy="57155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Celestial</Template>
  <TotalTime>114</TotalTime>
  <Words>1137</Words>
  <Application>Microsoft Office PowerPoint</Application>
  <PresentationFormat>On-screen Show (16:9)</PresentationFormat>
  <Paragraphs>83</Paragraphs>
  <Slides>13</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Arial</vt:lpstr>
      <vt:lpstr>Calibri Light</vt:lpstr>
      <vt:lpstr>Times New Roman</vt:lpstr>
      <vt:lpstr>Celestial</vt:lpstr>
      <vt:lpstr>Brain Tumor Detection using Deep Learning</vt:lpstr>
      <vt:lpstr>INTRODUCTION</vt:lpstr>
      <vt:lpstr>Why pattern and anamoly detection?</vt:lpstr>
      <vt:lpstr>DATASET</vt:lpstr>
      <vt:lpstr>Data Preprocessing</vt:lpstr>
      <vt:lpstr>Neural Network Architecture</vt:lpstr>
      <vt:lpstr>Training and Validation</vt:lpstr>
      <vt:lpstr>Performance Metrics</vt:lpstr>
      <vt:lpstr>RESULTS</vt:lpstr>
      <vt:lpstr>Challenges and Limitations</vt:lpstr>
      <vt:lpstr>Future Directions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 Tumor Detection using Deep Learning</dc:title>
  <dc:creator>vamsi kota</dc:creator>
  <cp:lastModifiedBy>HARIRAM S</cp:lastModifiedBy>
  <cp:revision>9</cp:revision>
  <dcterms:modified xsi:type="dcterms:W3CDTF">2023-04-21T05:01:00Z</dcterms:modified>
</cp:coreProperties>
</file>