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7" r:id="rId1"/>
  </p:sldMasterIdLst>
  <p:notesMasterIdLst>
    <p:notesMasterId r:id="rId16"/>
  </p:notesMasterIdLst>
  <p:sldIdLst>
    <p:sldId id="270" r:id="rId2"/>
    <p:sldId id="269" r:id="rId3"/>
    <p:sldId id="258" r:id="rId4"/>
    <p:sldId id="273" r:id="rId5"/>
    <p:sldId id="259" r:id="rId6"/>
    <p:sldId id="260" r:id="rId7"/>
    <p:sldId id="261" r:id="rId8"/>
    <p:sldId id="262" r:id="rId9"/>
    <p:sldId id="263" r:id="rId10"/>
    <p:sldId id="265" r:id="rId11"/>
    <p:sldId id="266" r:id="rId12"/>
    <p:sldId id="267" r:id="rId13"/>
    <p:sldId id="268" r:id="rId14"/>
    <p:sldId id="272" r:id="rId15"/>
  </p:sldIdLst>
  <p:sldSz cx="9144000" cy="5143500" type="screen16x9"/>
  <p:notesSz cx="6858000" cy="9144000"/>
  <p:embeddedFontLst>
    <p:embeddedFont>
      <p:font typeface="Bookman Old Style" panose="02050604050505020204" pitchFamily="18" charset="0"/>
      <p:regular r:id="rId17"/>
      <p:bold r:id="rId18"/>
      <p:italic r:id="rId19"/>
      <p:boldItalic r:id="rId20"/>
    </p:embeddedFont>
    <p:embeddedFont>
      <p:font typeface="Rockwell" panose="02060603020205020403" pitchFamily="18"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7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28604ee1-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28604ee1-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Food20 image dataset is a challenging dataset for food detection, with variations in lighting, background, and food presentation. It contains 20,000 images of 20 different food categories, including pizza, sushi, and burgers.</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286075f3-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286075f3-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conclusion, customized deep learning models are effective for food detection, and can be used in a wide range of applications, including mobile apps, dietary assessment, and food waste reduction. Data preprocessing and augmentation, hyperparameter tuning, and fine-tuning are all critical steps in the development of these models, and future research should focus on the optimization of model architectures and evaluation metrics.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28604ee2-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28604ee2-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Convolutional Neural Networks (CNNs) are specialized neural networks for image processing, and are commonly used in deep learning models for food detection. Various CNN architectures can be used for this task, including VGG, ResNet, and Inception.</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28604ee3-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28604ee3-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 and augmentation are important techniques for improving the performance of deep learning models for food detection. Preprocessing techniques include cleaning and preparing data, while augmentation techniques involve generating additional training data to improve model robustness.</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28604ee4-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28604ee4-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and validation are critical steps in the development of deep learning models for food detection. During training, the model parameters are optimized using training data, while during validation, the model performance is evaluated using validation data.</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28604ee5-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28604ee5-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Hyperparameter tuning is an important step in the development of deep learning models for food detection. Hyperparameters are parameters that control model behavior, and tuning involves selecting the optimal values for these parameters to improve model performance.</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28604ee6-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28604ee6-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metrics are important measures of performance for deep learning models for food detection. Precision measures the proportion of true positives among all positive predictions, recall measures the proportion of true positives among all actual positives, and F1-score is the harmonic mean of precision and recall.</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286075f0-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286075f0-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Fine-tuning is a critical step in the customization of pre-trained models for food detection. During fine-tuning, the pre-trained model is retrained on new data, with the selection of layers to be retrained and the use of regularization techniques to prevent overfitting.</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286075f1-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286075f1-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customized deep learning models achieved state-of-the-art performance on the Food20 image dataset, with high precision, recall, and F1-score. These results demonstrate the effectiveness of our approach for developing customized deep learning models for food detection.</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286075f2-dd17-11ed-a59d-d3fedeb535b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286075f2-dd17-11ed-a59d-d3fedeb535b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Customized deep learning models for food detection have a wide range of potential applications, including food recognition in mobile apps, dietary assessment, and food waste reduction. They can also be used in other domains, such as agriculture, food safety, and quality control.</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89917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64871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16009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73679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29235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34678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2537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13277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16841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9"/>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5" name="Google Shape;45;p9"/>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6" name="Google Shape;46;p9"/>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4"/>
          </p:nvPr>
        </p:nvSpPr>
        <p:spPr>
          <a:xfrm>
            <a:off x="4813725" y="3746325"/>
            <a:ext cx="3999900" cy="208200"/>
          </a:xfrm>
          <a:prstGeom prst="rect">
            <a:avLst/>
          </a:prstGeom>
        </p:spPr>
        <p:txBody>
          <a:bodyPr spcFirstLastPara="1" wrap="square" lIns="91425" tIns="91425" rIns="91425" bIns="91425" anchor="t" anchorCtr="0">
            <a:normAutofit/>
          </a:bodyPr>
          <a:lstStyle>
            <a:lvl1pPr marL="457200" lvl="0" indent="-298450" algn="r" rtl="0">
              <a:spcBef>
                <a:spcPts val="0"/>
              </a:spcBef>
              <a:spcAft>
                <a:spcPts val="0"/>
              </a:spcAft>
              <a:buSzPts val="1100"/>
              <a:buChar char="●"/>
              <a:defRPr sz="11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extLst>
      <p:ext uri="{BB962C8B-B14F-4D97-AF65-F5344CB8AC3E}">
        <p14:creationId xmlns:p14="http://schemas.microsoft.com/office/powerpoint/2010/main" val="138907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88162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79511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82079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5232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5058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640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31763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89330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AAD347D-5ACD-4C99-B74B-A9C85AD731AF}" type="datetimeFigureOut">
              <a:rPr lang="en-US" smtClean="0"/>
              <a:t>4/18/2023</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4278835"/>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7868E9-73AD-02EA-7C56-4D8E0B186BC9}"/>
              </a:ext>
            </a:extLst>
          </p:cNvPr>
          <p:cNvSpPr>
            <a:spLocks noGrp="1"/>
          </p:cNvSpPr>
          <p:nvPr>
            <p:ph type="ctrTitle"/>
          </p:nvPr>
        </p:nvSpPr>
        <p:spPr/>
        <p:txBody>
          <a:bodyPr/>
          <a:lstStyle/>
          <a:p>
            <a:r>
              <a:rPr lang="en-US" dirty="0"/>
              <a:t>Evaluation of CNN On FOOD CLASSIFICATION</a:t>
            </a:r>
            <a:endParaRPr lang="en-IN" dirty="0"/>
          </a:p>
        </p:txBody>
      </p:sp>
      <p:sp>
        <p:nvSpPr>
          <p:cNvPr id="7" name="Subtitle 6">
            <a:extLst>
              <a:ext uri="{FF2B5EF4-FFF2-40B4-BE49-F238E27FC236}">
                <a16:creationId xmlns:a16="http://schemas.microsoft.com/office/drawing/2014/main" id="{A9A4CC69-E5A5-6AE7-C5BF-EB27338F56A9}"/>
              </a:ext>
            </a:extLst>
          </p:cNvPr>
          <p:cNvSpPr>
            <a:spLocks noGrp="1"/>
          </p:cNvSpPr>
          <p:nvPr>
            <p:ph type="subTitle" idx="1"/>
          </p:nvPr>
        </p:nvSpPr>
        <p:spPr>
          <a:xfrm>
            <a:off x="5541579" y="3059906"/>
            <a:ext cx="3115418" cy="1790700"/>
          </a:xfrm>
        </p:spPr>
        <p:txBody>
          <a:bodyPr>
            <a:normAutofit/>
          </a:bodyPr>
          <a:lstStyle/>
          <a:p>
            <a:pPr algn="r">
              <a:lnSpc>
                <a:spcPct val="100000"/>
              </a:lnSpc>
            </a:pPr>
            <a:r>
              <a:rPr lang="en-US" dirty="0"/>
              <a:t>Team Members,</a:t>
            </a:r>
          </a:p>
          <a:p>
            <a:pPr algn="r">
              <a:lnSpc>
                <a:spcPct val="100000"/>
              </a:lnSpc>
            </a:pPr>
            <a:r>
              <a:rPr lang="en-US" dirty="0"/>
              <a:t>Kota Rama Sai Vamsi</a:t>
            </a:r>
          </a:p>
          <a:p>
            <a:pPr algn="r">
              <a:lnSpc>
                <a:spcPct val="100000"/>
              </a:lnSpc>
            </a:pPr>
            <a:r>
              <a:rPr lang="en-US" dirty="0"/>
              <a:t>Hariram S</a:t>
            </a:r>
          </a:p>
          <a:p>
            <a:pPr algn="r">
              <a:lnSpc>
                <a:spcPct val="100000"/>
              </a:lnSpc>
            </a:pPr>
            <a:r>
              <a:rPr lang="en-US" dirty="0"/>
              <a:t>Gokul Pandian M</a:t>
            </a:r>
            <a:endParaRPr lang="en-IN" dirty="0"/>
          </a:p>
        </p:txBody>
      </p:sp>
      <p:sp>
        <p:nvSpPr>
          <p:cNvPr id="8" name="Subtitle 6">
            <a:extLst>
              <a:ext uri="{FF2B5EF4-FFF2-40B4-BE49-F238E27FC236}">
                <a16:creationId xmlns:a16="http://schemas.microsoft.com/office/drawing/2014/main" id="{880E6C98-0CF8-90DD-2D1B-C358633D026B}"/>
              </a:ext>
            </a:extLst>
          </p:cNvPr>
          <p:cNvSpPr txBox="1">
            <a:spLocks/>
          </p:cNvSpPr>
          <p:nvPr/>
        </p:nvSpPr>
        <p:spPr>
          <a:xfrm>
            <a:off x="0" y="3059906"/>
            <a:ext cx="3115418" cy="1790700"/>
          </a:xfrm>
          <a:prstGeom prst="rect">
            <a:avLst/>
          </a:prstGeom>
        </p:spPr>
        <p:txBody>
          <a:bodyPr vert="horz" lIns="91440" tIns="45720" rIns="91440" bIns="45720" rtlCol="0">
            <a:normAutofit/>
          </a:bodyPr>
          <a:lstStyle>
            <a:lvl1pPr marL="0" indent="0" algn="ctr" defTabSz="685800" rtl="0" eaLnBrk="1" latinLnBrk="0" hangingPunct="1">
              <a:lnSpc>
                <a:spcPct val="120000"/>
              </a:lnSpc>
              <a:spcBef>
                <a:spcPts val="75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1pPr>
            <a:lvl2pPr marL="342900" indent="0" algn="ctr" defTabSz="685800" rtl="0" eaLnBrk="1" latinLnBrk="0" hangingPunct="1">
              <a:lnSpc>
                <a:spcPct val="120000"/>
              </a:lnSpc>
              <a:spcBef>
                <a:spcPts val="375"/>
              </a:spcBef>
              <a:buFont typeface="Arial" panose="020B0604020202020204" pitchFamily="34" charset="0"/>
              <a:buNone/>
              <a:defRPr sz="1500" kern="1200">
                <a:solidFill>
                  <a:schemeClr val="tx1"/>
                </a:solidFill>
                <a:effectLst>
                  <a:outerShdw blurRad="50800" dist="38100" dir="2700000" algn="tl" rotWithShape="0">
                    <a:srgbClr val="000000">
                      <a:alpha val="48000"/>
                    </a:srgbClr>
                  </a:outerShdw>
                </a:effectLst>
                <a:latin typeface="+mn-lt"/>
                <a:ea typeface="+mn-ea"/>
                <a:cs typeface="+mn-cs"/>
              </a:defRPr>
            </a:lvl2pPr>
            <a:lvl3pPr marL="685800" indent="0" algn="ctr" defTabSz="685800" rtl="0" eaLnBrk="1" latinLnBrk="0" hangingPunct="1">
              <a:lnSpc>
                <a:spcPct val="120000"/>
              </a:lnSpc>
              <a:spcBef>
                <a:spcPts val="375"/>
              </a:spcBef>
              <a:buFont typeface="Arial" panose="020B0604020202020204" pitchFamily="34" charset="0"/>
              <a:buNone/>
              <a:defRPr sz="1350" kern="1200">
                <a:solidFill>
                  <a:schemeClr val="tx1"/>
                </a:solidFill>
                <a:effectLst>
                  <a:outerShdw blurRad="50800" dist="38100" dir="2700000" algn="tl" rotWithShape="0">
                    <a:srgbClr val="000000">
                      <a:alpha val="48000"/>
                    </a:srgbClr>
                  </a:outerShdw>
                </a:effectLst>
                <a:latin typeface="+mn-lt"/>
                <a:ea typeface="+mn-ea"/>
                <a:cs typeface="+mn-cs"/>
              </a:defRPr>
            </a:lvl3pPr>
            <a:lvl4pPr marL="10287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3716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7145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0574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4003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7432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r">
              <a:lnSpc>
                <a:spcPct val="100000"/>
              </a:lnSpc>
            </a:pPr>
            <a:r>
              <a:rPr lang="en-US" dirty="0"/>
              <a:t>Guide,</a:t>
            </a:r>
          </a:p>
          <a:p>
            <a:pPr algn="r">
              <a:lnSpc>
                <a:spcPct val="100000"/>
              </a:lnSpc>
            </a:pPr>
            <a:r>
              <a:rPr lang="en-US" dirty="0"/>
              <a:t>Mr. R. Raja Subramanian</a:t>
            </a:r>
          </a:p>
        </p:txBody>
      </p:sp>
    </p:spTree>
    <p:extLst>
      <p:ext uri="{BB962C8B-B14F-4D97-AF65-F5344CB8AC3E}">
        <p14:creationId xmlns:p14="http://schemas.microsoft.com/office/powerpoint/2010/main" val="116895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Fine-tuning</a:t>
            </a:r>
            <a:endParaRPr sz="2900"/>
          </a:p>
        </p:txBody>
      </p:sp>
      <p:sp>
        <p:nvSpPr>
          <p:cNvPr id="142" name="Google Shape;142;p22"/>
          <p:cNvSpPr txBox="1">
            <a:spLocks noGrp="1"/>
          </p:cNvSpPr>
          <p:nvPr>
            <p:ph type="body" idx="1"/>
          </p:nvPr>
        </p:nvSpPr>
        <p:spPr>
          <a:xfrm>
            <a:off x="311700" y="1304875"/>
            <a:ext cx="532492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Fine-tuning</a:t>
            </a:r>
            <a:r>
              <a:rPr lang="en" dirty="0"/>
              <a:t>: Process of retraining pre-trained models on new data</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b="1" dirty="0"/>
              <a:t>Layers</a:t>
            </a:r>
            <a:r>
              <a:rPr lang="en" dirty="0"/>
              <a:t>: Selection of layers to be retrained</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Regularization</a:t>
            </a:r>
            <a:r>
              <a:rPr lang="en" dirty="0"/>
              <a:t>: Techniques for preventing overfitting</a:t>
            </a:r>
            <a:endParaRPr dirty="0"/>
          </a:p>
          <a:p>
            <a:pPr marL="0" lvl="0" indent="0" algn="l" rtl="0">
              <a:spcBef>
                <a:spcPts val="1200"/>
              </a:spcBef>
              <a:spcAft>
                <a:spcPts val="1200"/>
              </a:spcAft>
              <a:buNone/>
            </a:pPr>
            <a:endParaRPr dirty="0"/>
          </a:p>
        </p:txBody>
      </p:sp>
      <p:sp>
        <p:nvSpPr>
          <p:cNvPr id="143" name="Google Shape;143;p22"/>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sp>
        <p:nvSpPr>
          <p:cNvPr id="144" name="Google Shape;144;p22"/>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Process for Customizing Pre-trained Models for Food Detection</a:t>
            </a:r>
            <a:endParaRPr sz="1700"/>
          </a:p>
        </p:txBody>
      </p:sp>
      <p:pic>
        <p:nvPicPr>
          <p:cNvPr id="5" name="Picture 4">
            <a:extLst>
              <a:ext uri="{FF2B5EF4-FFF2-40B4-BE49-F238E27FC236}">
                <a16:creationId xmlns:a16="http://schemas.microsoft.com/office/drawing/2014/main" id="{2E466816-499C-0C19-528B-6AE9FD34D61B}"/>
              </a:ext>
            </a:extLst>
          </p:cNvPr>
          <p:cNvPicPr>
            <a:picLocks noChangeAspect="1"/>
          </p:cNvPicPr>
          <p:nvPr/>
        </p:nvPicPr>
        <p:blipFill>
          <a:blip r:embed="rId3"/>
          <a:stretch>
            <a:fillRect/>
          </a:stretch>
        </p:blipFill>
        <p:spPr>
          <a:xfrm>
            <a:off x="5713745" y="1559496"/>
            <a:ext cx="3214851" cy="24111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Results</a:t>
            </a:r>
            <a:endParaRPr sz="2900"/>
          </a:p>
        </p:txBody>
      </p:sp>
      <p:sp>
        <p:nvSpPr>
          <p:cNvPr id="152" name="Google Shape;152;p2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Evaluation Metrics</a:t>
            </a:r>
            <a:r>
              <a:rPr lang="en" dirty="0"/>
              <a:t>: Precision, Recall, F1-score</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Comparison</a:t>
            </a:r>
            <a:r>
              <a:rPr lang="en" dirty="0"/>
              <a:t>: State-of-the-art models</a:t>
            </a:r>
            <a:endParaRPr dirty="0"/>
          </a:p>
          <a:p>
            <a:pPr marL="0" lvl="0" indent="0" algn="l" rtl="0">
              <a:spcBef>
                <a:spcPts val="1200"/>
              </a:spcBef>
              <a:spcAft>
                <a:spcPts val="1200"/>
              </a:spcAft>
              <a:buNone/>
            </a:pPr>
            <a:endParaRPr dirty="0"/>
          </a:p>
        </p:txBody>
      </p:sp>
      <p:sp>
        <p:nvSpPr>
          <p:cNvPr id="153" name="Google Shape;153;p23"/>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1200"/>
              </a:spcBef>
              <a:spcAft>
                <a:spcPts val="1200"/>
              </a:spcAft>
              <a:buNone/>
            </a:pPr>
            <a:endParaRPr dirty="0"/>
          </a:p>
        </p:txBody>
      </p:sp>
      <p:sp>
        <p:nvSpPr>
          <p:cNvPr id="154" name="Google Shape;154;p23"/>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Performance of Customized Deep Learning Models on Food20 Image Dataset</a:t>
            </a:r>
            <a:endParaRPr sz="1700"/>
          </a:p>
        </p:txBody>
      </p:sp>
      <p:pic>
        <p:nvPicPr>
          <p:cNvPr id="1028" name="Picture 4">
            <a:extLst>
              <a:ext uri="{FF2B5EF4-FFF2-40B4-BE49-F238E27FC236}">
                <a16:creationId xmlns:a16="http://schemas.microsoft.com/office/drawing/2014/main" id="{64970595-55DB-F75C-B13E-3CFA56DDA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331" y="1308150"/>
            <a:ext cx="4812544" cy="369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Applications</a:t>
            </a:r>
            <a:endParaRPr sz="2900"/>
          </a:p>
        </p:txBody>
      </p:sp>
      <p:sp>
        <p:nvSpPr>
          <p:cNvPr id="162" name="Google Shape;162;p24"/>
          <p:cNvSpPr txBox="1">
            <a:spLocks noGrp="1"/>
          </p:cNvSpPr>
          <p:nvPr>
            <p:ph type="body" idx="1"/>
          </p:nvPr>
        </p:nvSpPr>
        <p:spPr>
          <a:xfrm>
            <a:off x="311700" y="1304875"/>
            <a:ext cx="7421286"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Food Recognition</a:t>
            </a:r>
            <a:r>
              <a:rPr lang="en" dirty="0"/>
              <a:t>: Mobile apps, dietary assessment, and food waste reduction</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Other Applications</a:t>
            </a:r>
            <a:r>
              <a:rPr lang="en" dirty="0"/>
              <a:t>: Agriculture, food safety, and quality control</a:t>
            </a:r>
            <a:endParaRPr dirty="0"/>
          </a:p>
          <a:p>
            <a:pPr marL="0" lvl="0" indent="0" algn="l" rtl="0">
              <a:spcBef>
                <a:spcPts val="1200"/>
              </a:spcBef>
              <a:spcAft>
                <a:spcPts val="1200"/>
              </a:spcAft>
              <a:buNone/>
            </a:pPr>
            <a:endParaRPr dirty="0"/>
          </a:p>
        </p:txBody>
      </p:sp>
      <p:sp>
        <p:nvSpPr>
          <p:cNvPr id="164" name="Google Shape;164;p24"/>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Potential Applications of Customized Deep Learning Models for Food Detection</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Conclusion</a:t>
            </a:r>
            <a:endParaRPr sz="2900"/>
          </a:p>
        </p:txBody>
      </p:sp>
      <p:sp>
        <p:nvSpPr>
          <p:cNvPr id="172" name="Google Shape;172;p25"/>
          <p:cNvSpPr txBox="1">
            <a:spLocks noGrp="1"/>
          </p:cNvSpPr>
          <p:nvPr>
            <p:ph type="body" idx="1"/>
          </p:nvPr>
        </p:nvSpPr>
        <p:spPr>
          <a:xfrm>
            <a:off x="311699" y="1304875"/>
            <a:ext cx="8280507"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Customized deep learning models</a:t>
            </a:r>
            <a:r>
              <a:rPr lang="en" dirty="0"/>
              <a:t>: Effective for food detection</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Potential applications</a:t>
            </a:r>
            <a:r>
              <a:rPr lang="en" dirty="0"/>
              <a:t>: Mobile apps, dietary assessment, and food waste reduction</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Future research</a:t>
            </a:r>
            <a:r>
              <a:rPr lang="en" dirty="0"/>
              <a:t>: Optimization of model architectures and evaluation metrics</a:t>
            </a:r>
            <a:endParaRPr dirty="0"/>
          </a:p>
          <a:p>
            <a:pPr marL="0" lvl="0" indent="0" algn="l" rtl="0">
              <a:spcBef>
                <a:spcPts val="1200"/>
              </a:spcBef>
              <a:spcAft>
                <a:spcPts val="1200"/>
              </a:spcAft>
              <a:buNone/>
            </a:pPr>
            <a:endParaRPr dirty="0"/>
          </a:p>
        </p:txBody>
      </p:sp>
      <p:sp>
        <p:nvSpPr>
          <p:cNvPr id="174" name="Google Shape;174;p25"/>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Key Insights and Recommendations for Future Research</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533B-9F41-C108-A939-57B644C1AFC6}"/>
              </a:ext>
            </a:extLst>
          </p:cNvPr>
          <p:cNvSpPr>
            <a:spLocks noGrp="1"/>
          </p:cNvSpPr>
          <p:nvPr>
            <p:ph type="title"/>
          </p:nvPr>
        </p:nvSpPr>
        <p:spPr>
          <a:xfrm>
            <a:off x="689339" y="2074379"/>
            <a:ext cx="7765321" cy="994741"/>
          </a:xfrm>
        </p:spPr>
        <p:txBody>
          <a:bodyPr/>
          <a:lstStyle/>
          <a:p>
            <a:r>
              <a:rPr lang="en-US" dirty="0"/>
              <a:t>THANK YOU</a:t>
            </a:r>
            <a:endParaRPr lang="en-IN" dirty="0"/>
          </a:p>
        </p:txBody>
      </p:sp>
    </p:spTree>
    <p:extLst>
      <p:ext uri="{BB962C8B-B14F-4D97-AF65-F5344CB8AC3E}">
        <p14:creationId xmlns:p14="http://schemas.microsoft.com/office/powerpoint/2010/main" val="387727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B784-AD51-430F-B696-1941113FE6DB}"/>
              </a:ext>
            </a:extLst>
          </p:cNvPr>
          <p:cNvSpPr>
            <a:spLocks noGrp="1"/>
          </p:cNvSpPr>
          <p:nvPr>
            <p:ph type="ctrTitle"/>
          </p:nvPr>
        </p:nvSpPr>
        <p:spPr>
          <a:xfrm>
            <a:off x="606972" y="841772"/>
            <a:ext cx="8016766" cy="1790700"/>
          </a:xfrm>
        </p:spPr>
        <p:txBody>
          <a:bodyPr>
            <a:normAutofit fontScale="90000"/>
          </a:bodyPr>
          <a:lstStyle/>
          <a:p>
            <a:r>
              <a:rPr lang="en" sz="3600" dirty="0"/>
              <a:t>Developing and understanding Customized Deep Learning Models for Food </a:t>
            </a:r>
            <a:r>
              <a:rPr lang="en" dirty="0"/>
              <a:t>CLASSIFICATION</a:t>
            </a:r>
            <a:endParaRPr lang="en-IN" dirty="0"/>
          </a:p>
        </p:txBody>
      </p:sp>
      <p:pic>
        <p:nvPicPr>
          <p:cNvPr id="5" name="Picture 4">
            <a:extLst>
              <a:ext uri="{FF2B5EF4-FFF2-40B4-BE49-F238E27FC236}">
                <a16:creationId xmlns:a16="http://schemas.microsoft.com/office/drawing/2014/main" id="{C657161B-B497-5FA7-21DA-0713462084CD}"/>
              </a:ext>
            </a:extLst>
          </p:cNvPr>
          <p:cNvPicPr>
            <a:picLocks noChangeAspect="1"/>
          </p:cNvPicPr>
          <p:nvPr/>
        </p:nvPicPr>
        <p:blipFill>
          <a:blip r:embed="rId2"/>
          <a:stretch>
            <a:fillRect/>
          </a:stretch>
        </p:blipFill>
        <p:spPr>
          <a:xfrm>
            <a:off x="676189" y="2977424"/>
            <a:ext cx="1657350" cy="1657350"/>
          </a:xfrm>
          <a:prstGeom prst="rect">
            <a:avLst/>
          </a:prstGeom>
        </p:spPr>
      </p:pic>
      <p:pic>
        <p:nvPicPr>
          <p:cNvPr id="7" name="Picture 6">
            <a:extLst>
              <a:ext uri="{FF2B5EF4-FFF2-40B4-BE49-F238E27FC236}">
                <a16:creationId xmlns:a16="http://schemas.microsoft.com/office/drawing/2014/main" id="{2F0E76C7-27F5-C1C6-B3E0-47DDEA8ED58C}"/>
              </a:ext>
            </a:extLst>
          </p:cNvPr>
          <p:cNvPicPr>
            <a:picLocks noChangeAspect="1"/>
          </p:cNvPicPr>
          <p:nvPr/>
        </p:nvPicPr>
        <p:blipFill>
          <a:blip r:embed="rId3"/>
          <a:stretch>
            <a:fillRect/>
          </a:stretch>
        </p:blipFill>
        <p:spPr>
          <a:xfrm>
            <a:off x="2854664" y="2977424"/>
            <a:ext cx="1657350" cy="1657350"/>
          </a:xfrm>
          <a:prstGeom prst="rect">
            <a:avLst/>
          </a:prstGeom>
        </p:spPr>
      </p:pic>
      <p:pic>
        <p:nvPicPr>
          <p:cNvPr id="9" name="Picture 8">
            <a:extLst>
              <a:ext uri="{FF2B5EF4-FFF2-40B4-BE49-F238E27FC236}">
                <a16:creationId xmlns:a16="http://schemas.microsoft.com/office/drawing/2014/main" id="{DBD9BB24-E885-4ACA-D074-7990AD2602BE}"/>
              </a:ext>
            </a:extLst>
          </p:cNvPr>
          <p:cNvPicPr>
            <a:picLocks noChangeAspect="1"/>
          </p:cNvPicPr>
          <p:nvPr/>
        </p:nvPicPr>
        <p:blipFill>
          <a:blip r:embed="rId4"/>
          <a:stretch>
            <a:fillRect/>
          </a:stretch>
        </p:blipFill>
        <p:spPr>
          <a:xfrm>
            <a:off x="5031478" y="2977424"/>
            <a:ext cx="1472352" cy="1657350"/>
          </a:xfrm>
          <a:prstGeom prst="rect">
            <a:avLst/>
          </a:prstGeom>
        </p:spPr>
      </p:pic>
      <p:pic>
        <p:nvPicPr>
          <p:cNvPr id="11" name="Picture 10">
            <a:extLst>
              <a:ext uri="{FF2B5EF4-FFF2-40B4-BE49-F238E27FC236}">
                <a16:creationId xmlns:a16="http://schemas.microsoft.com/office/drawing/2014/main" id="{3096BBCC-19B0-E581-200E-CCAC0A2C8002}"/>
              </a:ext>
            </a:extLst>
          </p:cNvPr>
          <p:cNvPicPr>
            <a:picLocks noChangeAspect="1"/>
          </p:cNvPicPr>
          <p:nvPr/>
        </p:nvPicPr>
        <p:blipFill>
          <a:blip r:embed="rId5"/>
          <a:stretch>
            <a:fillRect/>
          </a:stretch>
        </p:blipFill>
        <p:spPr>
          <a:xfrm>
            <a:off x="7023294" y="2977424"/>
            <a:ext cx="1657350" cy="1657350"/>
          </a:xfrm>
          <a:prstGeom prst="rect">
            <a:avLst/>
          </a:prstGeom>
        </p:spPr>
      </p:pic>
    </p:spTree>
    <p:extLst>
      <p:ext uri="{BB962C8B-B14F-4D97-AF65-F5344CB8AC3E}">
        <p14:creationId xmlns:p14="http://schemas.microsoft.com/office/powerpoint/2010/main" val="154671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Food20 Image Dataset</a:t>
            </a:r>
            <a:endParaRPr sz="2900"/>
          </a:p>
        </p:txBody>
      </p:sp>
      <p:sp>
        <p:nvSpPr>
          <p:cNvPr id="74" name="Google Shape;74;p15"/>
          <p:cNvSpPr txBox="1">
            <a:spLocks noGrp="1"/>
          </p:cNvSpPr>
          <p:nvPr>
            <p:ph type="body" idx="1"/>
          </p:nvPr>
        </p:nvSpPr>
        <p:spPr>
          <a:xfrm>
            <a:off x="311700" y="1304875"/>
            <a:ext cx="6569948"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Number of images</a:t>
            </a:r>
            <a:r>
              <a:rPr lang="en" dirty="0"/>
              <a:t>: 2,000</a:t>
            </a:r>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Food categories</a:t>
            </a:r>
            <a:r>
              <a:rPr lang="en" dirty="0"/>
              <a:t>: 20</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Challenges</a:t>
            </a:r>
            <a:r>
              <a:rPr lang="en" dirty="0"/>
              <a:t>: Variations in lighting, background, and food presentation</a:t>
            </a:r>
            <a:endParaRPr dirty="0"/>
          </a:p>
          <a:p>
            <a:pPr marL="0" lvl="0" indent="0" algn="l" rtl="0">
              <a:spcBef>
                <a:spcPts val="1200"/>
              </a:spcBef>
              <a:spcAft>
                <a:spcPts val="0"/>
              </a:spcAft>
              <a:buNone/>
            </a:pPr>
            <a:r>
              <a:rPr lang="en" dirty="0"/>
              <a:t>‎</a:t>
            </a:r>
            <a:endParaRPr dirty="0"/>
          </a:p>
          <a:p>
            <a:pPr marL="0" lvl="0" indent="0" algn="l" rtl="0">
              <a:spcBef>
                <a:spcPts val="1200"/>
              </a:spcBef>
              <a:spcAft>
                <a:spcPts val="1200"/>
              </a:spcAft>
              <a:buNone/>
            </a:pPr>
            <a:endParaRPr dirty="0"/>
          </a:p>
        </p:txBody>
      </p:sp>
      <p:sp>
        <p:nvSpPr>
          <p:cNvPr id="76" name="Google Shape;76;p15"/>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Overview</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CB79-2D21-6D9E-D4DC-865B4753A6FB}"/>
              </a:ext>
            </a:extLst>
          </p:cNvPr>
          <p:cNvSpPr>
            <a:spLocks noGrp="1"/>
          </p:cNvSpPr>
          <p:nvPr>
            <p:ph type="title"/>
          </p:nvPr>
        </p:nvSpPr>
        <p:spPr>
          <a:xfrm>
            <a:off x="685347" y="457200"/>
            <a:ext cx="2641177" cy="994741"/>
          </a:xfrm>
        </p:spPr>
        <p:txBody>
          <a:bodyPr/>
          <a:lstStyle/>
          <a:p>
            <a:pPr algn="l"/>
            <a:r>
              <a:rPr lang="en-US" dirty="0"/>
              <a:t>Objective:</a:t>
            </a:r>
            <a:endParaRPr lang="en-IN" dirty="0"/>
          </a:p>
        </p:txBody>
      </p:sp>
      <p:sp>
        <p:nvSpPr>
          <p:cNvPr id="3" name="Content Placeholder 2">
            <a:extLst>
              <a:ext uri="{FF2B5EF4-FFF2-40B4-BE49-F238E27FC236}">
                <a16:creationId xmlns:a16="http://schemas.microsoft.com/office/drawing/2014/main" id="{A0223514-8050-8AA3-BA25-6E1FCF38C855}"/>
              </a:ext>
            </a:extLst>
          </p:cNvPr>
          <p:cNvSpPr>
            <a:spLocks noGrp="1"/>
          </p:cNvSpPr>
          <p:nvPr>
            <p:ph idx="1"/>
          </p:nvPr>
        </p:nvSpPr>
        <p:spPr/>
        <p:txBody>
          <a:bodyPr/>
          <a:lstStyle/>
          <a:p>
            <a:r>
              <a:rPr lang="en-US" dirty="0"/>
              <a:t>Food detection using deep learning has emerged as a promising solution for various applications in the food industry, health, and nutrition.</a:t>
            </a:r>
          </a:p>
          <a:p>
            <a:endParaRPr lang="en-US" dirty="0"/>
          </a:p>
          <a:p>
            <a:r>
              <a:rPr lang="en-US" dirty="0"/>
              <a:t>CNN models can be a promising choice for food detection tasks, especially in resource-constrained environments.</a:t>
            </a:r>
            <a:endParaRPr lang="en-IN" dirty="0"/>
          </a:p>
        </p:txBody>
      </p:sp>
    </p:spTree>
    <p:extLst>
      <p:ext uri="{BB962C8B-B14F-4D97-AF65-F5344CB8AC3E}">
        <p14:creationId xmlns:p14="http://schemas.microsoft.com/office/powerpoint/2010/main" val="413935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dirty="0"/>
              <a:t>Convolutional Neural Networks</a:t>
            </a:r>
            <a:endParaRPr sz="2900" dirty="0"/>
          </a:p>
        </p:txBody>
      </p:sp>
      <p:sp>
        <p:nvSpPr>
          <p:cNvPr id="83" name="Google Shape;83;p16"/>
          <p:cNvSpPr txBox="1">
            <a:spLocks noGrp="1"/>
          </p:cNvSpPr>
          <p:nvPr>
            <p:ph type="body" idx="1"/>
          </p:nvPr>
        </p:nvSpPr>
        <p:spPr>
          <a:xfrm>
            <a:off x="521907" y="1926580"/>
            <a:ext cx="8444400" cy="1856111"/>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CNNs</a:t>
            </a:r>
            <a:r>
              <a:rPr lang="en" dirty="0"/>
              <a:t>: Specialized neural networks for image processing</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b="1" dirty="0"/>
              <a:t>Architecture</a:t>
            </a:r>
            <a:r>
              <a:rPr lang="en" dirty="0"/>
              <a:t>: Various architectures can be used for food detection, including VGG19, MobileNetV2, and InceptionResNetV2</a:t>
            </a:r>
            <a:endParaRPr dirty="0"/>
          </a:p>
          <a:p>
            <a:pPr marL="0" lvl="0" indent="0" algn="l" rtl="0">
              <a:spcBef>
                <a:spcPts val="1200"/>
              </a:spcBef>
              <a:spcAft>
                <a:spcPts val="0"/>
              </a:spcAft>
              <a:buNone/>
            </a:pPr>
            <a:r>
              <a:rPr lang="en" dirty="0"/>
              <a:t>‎</a:t>
            </a:r>
            <a:endParaRPr dirty="0"/>
          </a:p>
          <a:p>
            <a:pPr marL="0" lvl="0" indent="0" algn="l" rtl="0">
              <a:spcBef>
                <a:spcPts val="1200"/>
              </a:spcBef>
              <a:spcAft>
                <a:spcPts val="1200"/>
              </a:spcAft>
              <a:buNone/>
            </a:pPr>
            <a:endParaRPr dirty="0"/>
          </a:p>
        </p:txBody>
      </p:sp>
      <p:sp>
        <p:nvSpPr>
          <p:cNvPr id="85" name="Google Shape;85;p16"/>
          <p:cNvSpPr txBox="1">
            <a:spLocks noGrp="1"/>
          </p:cNvSpPr>
          <p:nvPr>
            <p:ph type="subTitle" idx="3"/>
          </p:nvPr>
        </p:nvSpPr>
        <p:spPr>
          <a:xfrm>
            <a:off x="679562" y="1083880"/>
            <a:ext cx="83682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Role of Deep Learning Models in Food Detection</a:t>
            </a: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Preprocessing and Augmentation</a:t>
            </a:r>
            <a:endParaRPr sz="2900"/>
          </a:p>
        </p:txBody>
      </p:sp>
      <p:sp>
        <p:nvSpPr>
          <p:cNvPr id="92" name="Google Shape;92;p17"/>
          <p:cNvSpPr txBox="1">
            <a:spLocks noGrp="1"/>
          </p:cNvSpPr>
          <p:nvPr>
            <p:ph type="body" idx="1"/>
          </p:nvPr>
        </p:nvSpPr>
        <p:spPr>
          <a:xfrm>
            <a:off x="611736" y="1801867"/>
            <a:ext cx="7547410" cy="1800932"/>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Char char="●"/>
            </a:pPr>
            <a:r>
              <a:rPr lang="en" b="1" dirty="0"/>
              <a:t>Preprocessing</a:t>
            </a:r>
            <a:r>
              <a:rPr lang="en" dirty="0"/>
              <a:t>: Techniques for cleaning and preparing data</a:t>
            </a:r>
          </a:p>
          <a:p>
            <a:pPr marL="457200" lvl="0" indent="-317500" algn="ctr" rtl="0">
              <a:spcBef>
                <a:spcPts val="0"/>
              </a:spcBef>
              <a:spcAft>
                <a:spcPts val="0"/>
              </a:spcAft>
              <a:buSzPts val="1400"/>
              <a:buChar char="●"/>
            </a:pPr>
            <a:endParaRPr lang="en" dirty="0"/>
          </a:p>
          <a:p>
            <a:pPr marL="457200" lvl="0" indent="-317500" algn="ctr" rtl="0">
              <a:spcBef>
                <a:spcPts val="0"/>
              </a:spcBef>
              <a:spcAft>
                <a:spcPts val="0"/>
              </a:spcAft>
              <a:buSzPts val="1400"/>
              <a:buChar char="●"/>
            </a:pPr>
            <a:r>
              <a:rPr lang="en" b="1" dirty="0"/>
              <a:t>Convolutional</a:t>
            </a:r>
            <a:r>
              <a:rPr lang="en" dirty="0"/>
              <a:t>:Techniques for compressing the data.</a:t>
            </a:r>
          </a:p>
          <a:p>
            <a:pPr marL="457200" lvl="0" indent="-317500" algn="ctr" rtl="0">
              <a:spcBef>
                <a:spcPts val="0"/>
              </a:spcBef>
              <a:spcAft>
                <a:spcPts val="0"/>
              </a:spcAft>
              <a:buSzPts val="1400"/>
              <a:buChar char="●"/>
            </a:pPr>
            <a:endParaRPr lang="en-IN" dirty="0"/>
          </a:p>
          <a:p>
            <a:pPr marL="457200" lvl="0" indent="-317500" algn="ctr" rtl="0">
              <a:spcBef>
                <a:spcPts val="0"/>
              </a:spcBef>
              <a:spcAft>
                <a:spcPts val="0"/>
              </a:spcAft>
              <a:buSzPts val="1400"/>
              <a:buChar char="●"/>
            </a:pPr>
            <a:r>
              <a:rPr lang="en" b="1" dirty="0"/>
              <a:t>Augmentation</a:t>
            </a:r>
            <a:r>
              <a:rPr lang="en" dirty="0"/>
              <a:t>: Techniques for generating additional training data</a:t>
            </a:r>
            <a:endParaRPr dirty="0"/>
          </a:p>
          <a:p>
            <a:pPr marL="0" lvl="0" indent="0" algn="ctr" rtl="0">
              <a:spcBef>
                <a:spcPts val="1200"/>
              </a:spcBef>
              <a:spcAft>
                <a:spcPts val="1200"/>
              </a:spcAft>
              <a:buNone/>
            </a:pPr>
            <a:endParaRPr dirty="0"/>
          </a:p>
        </p:txBody>
      </p:sp>
      <p:sp>
        <p:nvSpPr>
          <p:cNvPr id="93" name="Google Shape;93;p17"/>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1200"/>
              </a:spcBef>
              <a:spcAft>
                <a:spcPts val="1200"/>
              </a:spcAft>
              <a:buNone/>
            </a:pPr>
            <a:endParaRPr dirty="0"/>
          </a:p>
        </p:txBody>
      </p:sp>
      <p:sp>
        <p:nvSpPr>
          <p:cNvPr id="94" name="Google Shape;94;p17"/>
          <p:cNvSpPr txBox="1">
            <a:spLocks noGrp="1"/>
          </p:cNvSpPr>
          <p:nvPr>
            <p:ph type="subTitle" idx="3"/>
          </p:nvPr>
        </p:nvSpPr>
        <p:spPr>
          <a:xfrm>
            <a:off x="201341" y="959167"/>
            <a:ext cx="8368200" cy="84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t>Importance of Deep Learning Models in Food Detection</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Training and Validation</a:t>
            </a:r>
            <a:endParaRPr sz="2900"/>
          </a:p>
        </p:txBody>
      </p:sp>
      <p:sp>
        <p:nvSpPr>
          <p:cNvPr id="102" name="Google Shape;102;p18"/>
          <p:cNvSpPr txBox="1">
            <a:spLocks noGrp="1"/>
          </p:cNvSpPr>
          <p:nvPr>
            <p:ph type="body" idx="1"/>
          </p:nvPr>
        </p:nvSpPr>
        <p:spPr>
          <a:xfrm>
            <a:off x="934438" y="1990675"/>
            <a:ext cx="7066562" cy="1887642"/>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Training</a:t>
            </a:r>
            <a:r>
              <a:rPr lang="en" dirty="0"/>
              <a:t>: Process of optimizing model parameters using training data</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b="1" dirty="0"/>
              <a:t>Validation</a:t>
            </a:r>
            <a:r>
              <a:rPr lang="en" dirty="0"/>
              <a:t>: Process of evaluating model performance using validation data</a:t>
            </a:r>
            <a:endParaRPr dirty="0"/>
          </a:p>
          <a:p>
            <a:pPr marL="0" lvl="0" indent="0" algn="l" rtl="0">
              <a:spcBef>
                <a:spcPts val="1200"/>
              </a:spcBef>
              <a:spcAft>
                <a:spcPts val="1200"/>
              </a:spcAft>
              <a:buNone/>
            </a:pPr>
            <a:endParaRPr dirty="0"/>
          </a:p>
        </p:txBody>
      </p:sp>
      <p:sp>
        <p:nvSpPr>
          <p:cNvPr id="103" name="Google Shape;103;p18"/>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sp>
        <p:nvSpPr>
          <p:cNvPr id="104" name="Google Shape;104;p18"/>
          <p:cNvSpPr txBox="1">
            <a:spLocks noGrp="1"/>
          </p:cNvSpPr>
          <p:nvPr>
            <p:ph type="subTitle" idx="3"/>
          </p:nvPr>
        </p:nvSpPr>
        <p:spPr>
          <a:xfrm>
            <a:off x="993948" y="1265183"/>
            <a:ext cx="83682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Process for Deep Learning Models for Food Detection</a:t>
            </a: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Hyperparameter Tuning</a:t>
            </a:r>
            <a:endParaRPr sz="2900"/>
          </a:p>
        </p:txBody>
      </p:sp>
      <p:sp>
        <p:nvSpPr>
          <p:cNvPr id="112" name="Google Shape;112;p19"/>
          <p:cNvSpPr txBox="1">
            <a:spLocks noGrp="1"/>
          </p:cNvSpPr>
          <p:nvPr>
            <p:ph type="body" idx="1"/>
          </p:nvPr>
        </p:nvSpPr>
        <p:spPr>
          <a:xfrm>
            <a:off x="1681433" y="1996002"/>
            <a:ext cx="6301934"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Hyperparameters</a:t>
            </a:r>
            <a:r>
              <a:rPr lang="en" dirty="0"/>
              <a:t>: Parameters that control model behavior</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Tuning</a:t>
            </a:r>
            <a:r>
              <a:rPr lang="en" dirty="0"/>
              <a:t>: Process of selecting optimal hyperparameters</a:t>
            </a:r>
            <a:endParaRPr dirty="0"/>
          </a:p>
          <a:p>
            <a:pPr marL="0" lvl="0" indent="0" algn="l" rtl="0">
              <a:spcBef>
                <a:spcPts val="1200"/>
              </a:spcBef>
              <a:spcAft>
                <a:spcPts val="1200"/>
              </a:spcAft>
              <a:buNone/>
            </a:pPr>
            <a:endParaRPr dirty="0"/>
          </a:p>
        </p:txBody>
      </p:sp>
      <p:sp>
        <p:nvSpPr>
          <p:cNvPr id="113" name="Google Shape;113;p19"/>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sp>
        <p:nvSpPr>
          <p:cNvPr id="114" name="Google Shape;114;p19"/>
          <p:cNvSpPr txBox="1">
            <a:spLocks noGrp="1"/>
          </p:cNvSpPr>
          <p:nvPr>
            <p:ph type="subTitle" idx="3"/>
          </p:nvPr>
        </p:nvSpPr>
        <p:spPr>
          <a:xfrm>
            <a:off x="1009713" y="1153302"/>
            <a:ext cx="8368200" cy="8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Importance in Deep Learning Models for Food Detection</a:t>
            </a: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Evaluation Metrics</a:t>
            </a:r>
            <a:endParaRPr sz="2900"/>
          </a:p>
        </p:txBody>
      </p:sp>
      <p:sp>
        <p:nvSpPr>
          <p:cNvPr id="122" name="Google Shape;122;p20"/>
          <p:cNvSpPr txBox="1">
            <a:spLocks noGrp="1"/>
          </p:cNvSpPr>
          <p:nvPr>
            <p:ph type="body" idx="1"/>
          </p:nvPr>
        </p:nvSpPr>
        <p:spPr>
          <a:xfrm>
            <a:off x="311699" y="1304875"/>
            <a:ext cx="4755275"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Precision</a:t>
            </a:r>
            <a:r>
              <a:rPr lang="en" dirty="0"/>
              <a:t>: Proportion of true positives among all positive predictions</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Recall</a:t>
            </a:r>
            <a:r>
              <a:rPr lang="en" dirty="0"/>
              <a:t>: Proportion of true positives among all actual positives</a:t>
            </a:r>
            <a:endParaRPr dirty="0"/>
          </a:p>
          <a:p>
            <a:pPr marL="457200" lvl="0" indent="-317500" algn="l" rtl="0">
              <a:spcBef>
                <a:spcPts val="0"/>
              </a:spcBef>
              <a:spcAft>
                <a:spcPts val="0"/>
              </a:spcAft>
              <a:buSzPts val="1400"/>
              <a:buChar char="●"/>
            </a:pPr>
            <a:endParaRPr lang="en" b="1" dirty="0"/>
          </a:p>
          <a:p>
            <a:pPr marL="457200" lvl="0" indent="-317500" algn="l" rtl="0">
              <a:spcBef>
                <a:spcPts val="0"/>
              </a:spcBef>
              <a:spcAft>
                <a:spcPts val="0"/>
              </a:spcAft>
              <a:buSzPts val="1400"/>
              <a:buChar char="●"/>
            </a:pPr>
            <a:r>
              <a:rPr lang="en" b="1" dirty="0"/>
              <a:t>F1-score</a:t>
            </a:r>
            <a:r>
              <a:rPr lang="en" dirty="0"/>
              <a:t>: Harmonic mean of precision and recall</a:t>
            </a:r>
            <a:endParaRPr dirty="0"/>
          </a:p>
          <a:p>
            <a:pPr marL="0" lvl="0" indent="0" algn="l" rtl="0">
              <a:spcBef>
                <a:spcPts val="1200"/>
              </a:spcBef>
              <a:spcAft>
                <a:spcPts val="1200"/>
              </a:spcAft>
              <a:buNone/>
            </a:pPr>
            <a:endParaRPr dirty="0"/>
          </a:p>
        </p:txBody>
      </p:sp>
      <p:sp>
        <p:nvSpPr>
          <p:cNvPr id="123" name="Google Shape;123;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1200"/>
              </a:spcBef>
              <a:spcAft>
                <a:spcPts val="1200"/>
              </a:spcAft>
              <a:buNone/>
            </a:pPr>
            <a:endParaRPr dirty="0"/>
          </a:p>
        </p:txBody>
      </p:sp>
      <p:sp>
        <p:nvSpPr>
          <p:cNvPr id="124" name="Google Shape;124;p2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Measures of Performance for Deep Learning Models for Food Detection</a:t>
            </a:r>
            <a:endParaRPr sz="1700"/>
          </a:p>
        </p:txBody>
      </p:sp>
      <p:pic>
        <p:nvPicPr>
          <p:cNvPr id="6" name="Picture 5">
            <a:extLst>
              <a:ext uri="{FF2B5EF4-FFF2-40B4-BE49-F238E27FC236}">
                <a16:creationId xmlns:a16="http://schemas.microsoft.com/office/drawing/2014/main" id="{AE34F095-3A08-CB36-D035-678E9373075D}"/>
              </a:ext>
            </a:extLst>
          </p:cNvPr>
          <p:cNvPicPr>
            <a:picLocks noChangeAspect="1"/>
          </p:cNvPicPr>
          <p:nvPr/>
        </p:nvPicPr>
        <p:blipFill>
          <a:blip r:embed="rId3"/>
          <a:stretch>
            <a:fillRect/>
          </a:stretch>
        </p:blipFill>
        <p:spPr>
          <a:xfrm>
            <a:off x="4949687" y="1559916"/>
            <a:ext cx="3999900" cy="265652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Damask</Template>
  <TotalTime>76</TotalTime>
  <Words>876</Words>
  <Application>Microsoft Office PowerPoint</Application>
  <PresentationFormat>On-screen Show (16:9)</PresentationFormat>
  <Paragraphs>92</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Arial</vt:lpstr>
      <vt:lpstr>Rockwell</vt:lpstr>
      <vt:lpstr>Damask</vt:lpstr>
      <vt:lpstr>Evaluation of CNN On FOOD CLASSIFICATION</vt:lpstr>
      <vt:lpstr>Developing and understanding Customized Deep Learning Models for Food CLASSIFICATION</vt:lpstr>
      <vt:lpstr>Food20 Image Dataset</vt:lpstr>
      <vt:lpstr>Objective:</vt:lpstr>
      <vt:lpstr>Convolutional Neural Networks</vt:lpstr>
      <vt:lpstr>Preprocessing and Augmentation</vt:lpstr>
      <vt:lpstr>Training and Validation</vt:lpstr>
      <vt:lpstr>Hyperparameter Tuning</vt:lpstr>
      <vt:lpstr>Evaluation Metrics</vt:lpstr>
      <vt:lpstr>Fine-tuning</vt:lpstr>
      <vt:lpstr>Results</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Customized Deep Learning Models for Food Detection</dc:title>
  <cp:lastModifiedBy>HARIRAM S</cp:lastModifiedBy>
  <cp:revision>8</cp:revision>
  <dcterms:modified xsi:type="dcterms:W3CDTF">2023-04-18T04:32:18Z</dcterms:modified>
</cp:coreProperties>
</file>