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8" r:id="rId8"/>
    <p:sldId id="260" r:id="rId9"/>
    <p:sldId id="266" r:id="rId10"/>
    <p:sldId id="267" r:id="rId11"/>
    <p:sldId id="261" r:id="rId12"/>
    <p:sldId id="269" r:id="rId13"/>
    <p:sldId id="262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6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8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9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8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7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3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8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6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1C34C-1CE5-4CB3-AFBB-04AF61E4634A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4BF8A6-5270-46A4-AFED-CDAC52D26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57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AA84-ED90-4D07-B719-9BD80914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55693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TWITTER SENTIMENT ANALYSIS USING Long-Short Term Memory (LSTM)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5A6B-14A5-46BF-AE21-4F6E6DF0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217" y="3842393"/>
            <a:ext cx="7197726" cy="1405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A7DD2-31AD-44F8-BC84-1ED3133F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46" y="2733368"/>
            <a:ext cx="12213546" cy="41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37B-315C-4FDF-91CC-1626B8CB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Montserrat" panose="00000500000000000000" pitchFamily="2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B75F-ADE2-4009-AD86-42C42085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0039"/>
            <a:ext cx="10131425" cy="536841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Programming Language: Python</a:t>
            </a:r>
          </a:p>
          <a:p>
            <a:r>
              <a:rPr lang="en-US" sz="2000" dirty="0"/>
              <a:t>Platform: Google Colab</a:t>
            </a:r>
            <a:endParaRPr lang="en-IN" sz="2000" dirty="0"/>
          </a:p>
          <a:p>
            <a:r>
              <a:rPr lang="en-IN" sz="2000" dirty="0"/>
              <a:t>Packages:</a:t>
            </a:r>
          </a:p>
          <a:p>
            <a:pPr lvl="1"/>
            <a:r>
              <a:rPr lang="en-US" sz="2000" dirty="0"/>
              <a:t>NumPy</a:t>
            </a:r>
          </a:p>
          <a:p>
            <a:pPr lvl="1"/>
            <a:r>
              <a:rPr lang="en-US" sz="2000" dirty="0"/>
              <a:t>Pandas</a:t>
            </a:r>
          </a:p>
          <a:p>
            <a:pPr lvl="1"/>
            <a:r>
              <a:rPr lang="en-US" sz="2000" dirty="0"/>
              <a:t>Matplotlib</a:t>
            </a:r>
          </a:p>
          <a:p>
            <a:pPr lvl="1"/>
            <a:r>
              <a:rPr lang="en-US" sz="2000" dirty="0"/>
              <a:t>Seaborn</a:t>
            </a:r>
          </a:p>
          <a:p>
            <a:pPr lvl="1"/>
            <a:r>
              <a:rPr lang="en-US" sz="2000" dirty="0"/>
              <a:t>TensorFlow</a:t>
            </a:r>
          </a:p>
          <a:p>
            <a:pPr lvl="1"/>
            <a:r>
              <a:rPr lang="en-US" sz="2000" dirty="0"/>
              <a:t>NLTK</a:t>
            </a:r>
          </a:p>
          <a:p>
            <a:pPr lvl="1"/>
            <a:r>
              <a:rPr lang="en-US" sz="2000" dirty="0"/>
              <a:t>WordCloud</a:t>
            </a:r>
          </a:p>
          <a:p>
            <a:pPr lvl="1"/>
            <a:r>
              <a:rPr lang="en-US" sz="2000" dirty="0"/>
              <a:t>Sklearn</a:t>
            </a:r>
          </a:p>
          <a:p>
            <a:pPr lvl="1"/>
            <a:r>
              <a:rPr lang="en-US" sz="2000" dirty="0"/>
              <a:t>Keras</a:t>
            </a:r>
          </a:p>
          <a:p>
            <a:pPr lvl="1"/>
            <a:r>
              <a:rPr lang="en-US" sz="2000" dirty="0"/>
              <a:t>Pickle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4B2-EC65-436A-B37D-B1B72B3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2781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Results</a:t>
            </a:r>
            <a:r>
              <a:rPr lang="en-US" sz="3600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AA708B-C8FF-FE4C-05F5-0F321016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1723"/>
            <a:ext cx="10131425" cy="2304661"/>
          </a:xfrm>
        </p:spPr>
        <p:txBody>
          <a:bodyPr>
            <a:noAutofit/>
          </a:bodyPr>
          <a:lstStyle/>
          <a:p>
            <a:r>
              <a:rPr lang="en-US" sz="2200" dirty="0"/>
              <a:t>We have got,</a:t>
            </a:r>
          </a:p>
          <a:p>
            <a:pPr lvl="1"/>
            <a:r>
              <a:rPr lang="en-US" sz="2200" dirty="0"/>
              <a:t>Accuracy of 91.41%</a:t>
            </a:r>
          </a:p>
          <a:p>
            <a:pPr lvl="1"/>
            <a:r>
              <a:rPr lang="en-US" sz="2200" dirty="0"/>
              <a:t>Precision of 91.71%</a:t>
            </a:r>
          </a:p>
          <a:p>
            <a:pPr lvl="1"/>
            <a:r>
              <a:rPr lang="en-US" sz="2200" dirty="0"/>
              <a:t>Recall of 91.05%</a:t>
            </a:r>
          </a:p>
          <a:p>
            <a:pPr lvl="1"/>
            <a:r>
              <a:rPr lang="en-US" sz="2200" dirty="0"/>
              <a:t>F1 Score of 91.38%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E9B04-258B-661B-8866-95CCC0E6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38" y="3326595"/>
            <a:ext cx="7736062" cy="3531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106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BDD7-7E1F-1D26-B649-40B542C5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PREDICTION</a:t>
            </a:r>
            <a:endParaRPr lang="en-IN" sz="4000" dirty="0">
              <a:latin typeface="Montserrat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870EB-0350-4435-DF06-76391D1E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1456267"/>
            <a:ext cx="10131425" cy="5159137"/>
          </a:xfrm>
        </p:spPr>
      </p:pic>
    </p:spTree>
    <p:extLst>
      <p:ext uri="{BB962C8B-B14F-4D97-AF65-F5344CB8AC3E}">
        <p14:creationId xmlns:p14="http://schemas.microsoft.com/office/powerpoint/2010/main" val="351447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0AC2-1BD9-4317-A9E0-1F943312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131425" cy="133718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Montserrat" panose="00000500000000000000" pitchFamily="2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5FC1-4BA9-47FE-B41D-45F3B5DE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Conclusion, I would like to say that our model have performed well in Training and Testing.</a:t>
            </a:r>
          </a:p>
          <a:p>
            <a:r>
              <a:rPr lang="en-US" sz="2200" dirty="0"/>
              <a:t>The prediction of the sentence is also done and it gave the accurate results for the given sentence.</a:t>
            </a:r>
          </a:p>
          <a:p>
            <a:r>
              <a:rPr lang="en-US" sz="2200" dirty="0"/>
              <a:t>Since our model is performing in a good manner, we can provide our model for the company purposes and it can be used by them for the purpose of sentiment analysis of the customers.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97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CD38-AAB7-4768-BBFC-8BC84C51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131425" cy="124869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1DF-43B1-433A-8473-DFBBBA2A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17037"/>
            <a:ext cx="10464281" cy="5159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/>
              <a:t>[1] </a:t>
            </a:r>
            <a:r>
              <a:rPr lang="en-US" sz="2100" dirty="0"/>
              <a:t>Sentiment Analysis Tool using Machine Learning Algorithms, 2013</a:t>
            </a:r>
          </a:p>
          <a:p>
            <a:pPr marL="0" indent="0">
              <a:buNone/>
            </a:pPr>
            <a:r>
              <a:rPr lang="en-IN" sz="2100" dirty="0"/>
              <a:t>[2] Twitter Sentiment Analysis, 2014</a:t>
            </a:r>
          </a:p>
          <a:p>
            <a:pPr marL="0" indent="0">
              <a:buNone/>
            </a:pPr>
            <a:r>
              <a:rPr lang="en-IN" sz="2100" dirty="0"/>
              <a:t>[3] </a:t>
            </a:r>
            <a:r>
              <a:rPr lang="en-US" sz="2100" dirty="0"/>
              <a:t>Study of Twitter Sentiment Analysis using Machine Learning Algorithms on Python</a:t>
            </a:r>
            <a:r>
              <a:rPr lang="en-IN" sz="2100" dirty="0"/>
              <a:t>, 2017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[4] </a:t>
            </a:r>
            <a:r>
              <a:rPr lang="en-IN" sz="2100" dirty="0"/>
              <a:t>Twitter Sentiment Analysis via Bi-sense Emoji Embedding and Attention-based LSTM, 2018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[5] Advanced Combined LSTM-CNN Model for Twitter Sentiment Analysis</a:t>
            </a:r>
            <a:r>
              <a:rPr lang="en-IN" sz="2100" dirty="0"/>
              <a:t>, 2018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[6] Evaluation of Deep Learning Techniques in Sentiment Analysis from Twitter Data</a:t>
            </a:r>
            <a:r>
              <a:rPr lang="en-IN" sz="2100" dirty="0"/>
              <a:t>, 2019</a:t>
            </a:r>
            <a:endParaRPr lang="en-US" sz="2100" dirty="0"/>
          </a:p>
          <a:p>
            <a:pPr marL="0" indent="0">
              <a:buNone/>
            </a:pPr>
            <a:r>
              <a:rPr lang="en-IN" sz="2100" dirty="0"/>
              <a:t>[7] </a:t>
            </a:r>
            <a:r>
              <a:rPr lang="en-US" sz="2100" dirty="0"/>
              <a:t>US Airlines Sentiment Analysis using LSTM</a:t>
            </a:r>
            <a:r>
              <a:rPr lang="en-IN" sz="2100" dirty="0"/>
              <a:t>, 2019</a:t>
            </a:r>
          </a:p>
          <a:p>
            <a:pPr marL="0" indent="0">
              <a:buNone/>
            </a:pPr>
            <a:r>
              <a:rPr lang="en-IN" sz="2100" dirty="0"/>
              <a:t>[8] </a:t>
            </a:r>
            <a:r>
              <a:rPr lang="en-US" sz="2100" dirty="0"/>
              <a:t>Sentiment Analysis on Product Reviews Using Machine Learning Techniques</a:t>
            </a:r>
            <a:r>
              <a:rPr lang="en-IN" sz="2100" dirty="0"/>
              <a:t>, 2019</a:t>
            </a:r>
          </a:p>
          <a:p>
            <a:pPr marL="0" indent="0">
              <a:buNone/>
            </a:pPr>
            <a:r>
              <a:rPr lang="en-US" sz="2100" dirty="0"/>
              <a:t>[9] </a:t>
            </a:r>
            <a:r>
              <a:rPr lang="en-IN" sz="2100" dirty="0"/>
              <a:t>LSTM Based Sentiment Analysis, 2021</a:t>
            </a:r>
          </a:p>
          <a:p>
            <a:pPr marL="0" indent="0">
              <a:buNone/>
            </a:pPr>
            <a:r>
              <a:rPr lang="en-IN" sz="2100" dirty="0"/>
              <a:t>[10] </a:t>
            </a:r>
            <a:r>
              <a:rPr lang="en-US" sz="2100" b="0" dirty="0"/>
              <a:t>Sentiment Analysis of Nepali COVID19 Tweets Using NB, SVM and LSTM</a:t>
            </a:r>
            <a:r>
              <a:rPr lang="en-IN" sz="21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53923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9A35B-E08A-0240-14A8-6D0C5F9F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latin typeface="Montserrat" panose="00000500000000000000" pitchFamily="2" charset="0"/>
              </a:rPr>
              <a:t>THANK YOU</a:t>
            </a:r>
            <a:endParaRPr lang="en-IN" sz="10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52D883-416F-4442-48EC-86D7FC01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4" y="717755"/>
            <a:ext cx="10924151" cy="3667976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 MEMBERS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b="1" dirty="0">
                <a:latin typeface="+mn-lt"/>
              </a:rPr>
              <a:t>KOTA RAMA SAI VAMSI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		HARIRAM S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		PARIMI SUNAYANA</a:t>
            </a:r>
            <a:endParaRPr lang="en-IN" sz="3600" b="1" dirty="0">
              <a:latin typeface="+mn-l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579659B-08C8-1B65-E494-A61899650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523" y="4385732"/>
            <a:ext cx="6794602" cy="1754513"/>
          </a:xfrm>
        </p:spPr>
        <p:txBody>
          <a:bodyPr>
            <a:noAutofit/>
          </a:bodyPr>
          <a:lstStyle/>
          <a:p>
            <a:r>
              <a:rPr lang="en-US" sz="2800" dirty="0"/>
              <a:t>Guide</a:t>
            </a:r>
          </a:p>
          <a:p>
            <a:r>
              <a:rPr lang="en-US" sz="2800" b="1" dirty="0"/>
              <a:t>Ms. G. KOTHAI Ganesan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097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969B-0402-45D8-B2AF-CCB7F162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CONTENTS</a:t>
            </a:r>
            <a:endParaRPr lang="en-IN" sz="4000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3A61-E4E8-411B-B1DE-F44C1881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Abstract</a:t>
            </a:r>
          </a:p>
          <a:p>
            <a:r>
              <a:rPr lang="en-US" sz="2400" dirty="0"/>
              <a:t>Literature survey </a:t>
            </a:r>
          </a:p>
          <a:p>
            <a:r>
              <a:rPr lang="en-US" sz="2400" dirty="0"/>
              <a:t>Proposed System architecture </a:t>
            </a:r>
          </a:p>
          <a:p>
            <a:r>
              <a:rPr lang="en-US" sz="2400" dirty="0"/>
              <a:t>Proposed methodology </a:t>
            </a:r>
          </a:p>
          <a:p>
            <a:r>
              <a:rPr lang="en-US" sz="2400" dirty="0"/>
              <a:t>Tools and Data set</a:t>
            </a:r>
          </a:p>
          <a:p>
            <a:r>
              <a:rPr lang="en-US" sz="2400" dirty="0"/>
              <a:t>Results 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Future scope</a:t>
            </a:r>
          </a:p>
          <a:p>
            <a:r>
              <a:rPr lang="en-US" sz="2400" dirty="0"/>
              <a:t>References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24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9C6F-7E03-4567-9993-EDD5DAAD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Abstract</a:t>
            </a:r>
            <a:endParaRPr lang="en-IN" sz="4000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E3E7-5112-4165-BEF1-AABE1419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17" y="1456267"/>
            <a:ext cx="10131425" cy="4673945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The goal of tweet sentiment analysis is to find the positive, negative, or neutral sentiment part in the tweeter data</a:t>
            </a:r>
            <a:r>
              <a:rPr lang="en-US" sz="2400" b="0" i="0" dirty="0">
                <a:effectLst/>
              </a:rPr>
              <a:t>. </a:t>
            </a:r>
          </a:p>
          <a:p>
            <a:r>
              <a:rPr lang="en-US" sz="2400" b="0" i="0" dirty="0">
                <a:effectLst/>
              </a:rPr>
              <a:t>Sentiment analysis can help any organization to find people's opinions of their company and products.</a:t>
            </a:r>
          </a:p>
          <a:p>
            <a:r>
              <a:rPr lang="en-US" sz="2400" dirty="0"/>
              <a:t>Twitter is a platform widely used by people to express their opinions and display sentiments on different occasions.</a:t>
            </a:r>
          </a:p>
          <a:p>
            <a:r>
              <a:rPr lang="en-US" sz="2400" dirty="0"/>
              <a:t>Sentiment analysis is an approach to analyze data and retrieve sentiment that it embodies.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82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A378-31C5-4167-B3F5-51FA60E6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INTRODUCTION</a:t>
            </a:r>
            <a:endParaRPr lang="en-IN" sz="4000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E149-82BE-4A1F-A376-0BB582EE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56" y="1456267"/>
            <a:ext cx="10131425" cy="4778476"/>
          </a:xfrm>
        </p:spPr>
        <p:txBody>
          <a:bodyPr>
            <a:normAutofit/>
          </a:bodyPr>
          <a:lstStyle/>
          <a:p>
            <a:r>
              <a:rPr lang="en-US" sz="2400" dirty="0"/>
              <a:t>Sentiment analysis gets importance in these days. Every business organization now a days are very interested in knowing their customers emotion or sentiment towards their product or services. </a:t>
            </a:r>
          </a:p>
          <a:p>
            <a:r>
              <a:rPr lang="en-US" sz="2400" dirty="0"/>
              <a:t>There are several ways are there to do sentiment analysis. </a:t>
            </a:r>
          </a:p>
          <a:p>
            <a:r>
              <a:rPr lang="en-US" sz="2400" dirty="0"/>
              <a:t>Lexicon based and rule based methods gets outdated because of the arrival of the machine learning methodologies. </a:t>
            </a:r>
          </a:p>
          <a:p>
            <a:r>
              <a:rPr lang="en-US" sz="2400" dirty="0"/>
              <a:t>Now machine learning methods in turn gets older because of neural networks.</a:t>
            </a:r>
          </a:p>
          <a:p>
            <a:r>
              <a:rPr lang="en-US" sz="2400" dirty="0"/>
              <a:t>We promote a model based on Long Short Term Memory (LSTM)</a:t>
            </a:r>
          </a:p>
          <a:p>
            <a:r>
              <a:rPr lang="en-US" sz="2400" dirty="0"/>
              <a:t>LSTM is better in analyzing long sentence emotions effectively. LSTM is capable of learning long term capabilities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216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5EDD6B-2F59-4B60-8DD2-3C7E608C8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86830"/>
              </p:ext>
            </p:extLst>
          </p:nvPr>
        </p:nvGraphicFramePr>
        <p:xfrm>
          <a:off x="0" y="1051560"/>
          <a:ext cx="12191999" cy="5806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1500332651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440576279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val="2331057493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2545406149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1417348923"/>
                    </a:ext>
                  </a:extLst>
                </a:gridCol>
                <a:gridCol w="2411896">
                  <a:extLst>
                    <a:ext uri="{9D8B030D-6E8A-4147-A177-3AD203B41FA5}">
                      <a16:colId xmlns:a16="http://schemas.microsoft.com/office/drawing/2014/main" val="3180231808"/>
                    </a:ext>
                  </a:extLst>
                </a:gridCol>
                <a:gridCol w="2093843">
                  <a:extLst>
                    <a:ext uri="{9D8B030D-6E8A-4147-A177-3AD203B41FA5}">
                      <a16:colId xmlns:a16="http://schemas.microsoft.com/office/drawing/2014/main" val="2611172305"/>
                    </a:ext>
                  </a:extLst>
                </a:gridCol>
              </a:tblGrid>
              <a:tr h="162138">
                <a:tc>
                  <a:txBody>
                    <a:bodyPr/>
                    <a:lstStyle/>
                    <a:p>
                      <a:r>
                        <a:rPr lang="en-US" sz="1500" dirty="0"/>
                        <a:t>NO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YEAR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OBJECTIVE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METHOD USED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ADVANTAGES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DISADVANTAGES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92134"/>
                  </a:ext>
                </a:extLst>
              </a:tr>
              <a:tr h="6485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1.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Twitter Sentiment Analysis via Bi-sense Emoji Embedding and Attention-based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Task of sentiment analysis and achieve the state-of-the-art performance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1.Bi-sense Emoji Embedding</a:t>
                      </a:r>
                    </a:p>
                    <a:p>
                      <a:r>
                        <a:rPr lang="en-IN" sz="1500" dirty="0"/>
                        <a:t>2. Attention-based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1.Robust </a:t>
                      </a:r>
                    </a:p>
                    <a:p>
                      <a:r>
                        <a:rPr lang="en-US" sz="1500" dirty="0"/>
                        <a:t>2.Effectively represents</a:t>
                      </a:r>
                    </a:p>
                    <a:p>
                      <a:r>
                        <a:rPr lang="en-US" sz="1500" dirty="0"/>
                        <a:t>Complex semantic, sentiment information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Can’t tackle tasks involving multi-sense embedding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95825"/>
                  </a:ext>
                </a:extLst>
              </a:tr>
              <a:tr h="7701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2.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2018</a:t>
                      </a:r>
                    </a:p>
                    <a:p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Advanced Combined LSTM-CNN Model for Twitter Sentiment Analysis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Effectively use lstm-mcnn and </a:t>
                      </a:r>
                      <a:r>
                        <a:rPr lang="en-US" sz="1500" dirty="0"/>
                        <a:t>achieve the state-of-the-art performance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 LSTM-MCNN based on LSTM-CNN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500" dirty="0"/>
                        <a:t>1.Makes use of encoder-decoder framework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500" dirty="0"/>
                        <a:t>2.Features learning in CNN are more intrinsic and 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1.Accuracy is only 76% and need more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86391"/>
                  </a:ext>
                </a:extLst>
              </a:tr>
              <a:tr h="7701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3.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Evaluation of Deep Learning Techniques in Sentiment Analysis from Twitter Data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Evaluate different deep neural network configurations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1.Multiple CNN-LSTM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Multiple CNN and LSTM networks increases the performance of the system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CNN and LSTM networks are combined together they perform better than when used alone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44814"/>
                  </a:ext>
                </a:extLst>
              </a:tr>
              <a:tr h="7701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4.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LSTM Based 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Model proposes sentiment classifiers that aids in the classification of emotion in text sequences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 Long Short Term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Brands are able to work faster, with more accuracy, toward more useful ends.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1.It gives more accuracy, but features are very few.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06986"/>
                  </a:ext>
                </a:extLst>
              </a:tr>
              <a:tr h="77015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5.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US Airlines Sentiment Analysis using LSTM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Sentiment analysis with small amount of tweets of two classes positive and negative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RNN language model based on Long Short Term Memory (LSTM)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1.With small amount it is very effective and gives more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1.It cant handle large data.</a:t>
                      </a:r>
                    </a:p>
                    <a:p>
                      <a:r>
                        <a:rPr lang="en-IN" sz="1500" dirty="0"/>
                        <a:t>2.It gives only two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304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854665-03BC-4EEE-B39A-868E29E2E440}"/>
              </a:ext>
            </a:extLst>
          </p:cNvPr>
          <p:cNvSpPr txBox="1"/>
          <p:nvPr/>
        </p:nvSpPr>
        <p:spPr>
          <a:xfrm>
            <a:off x="2861188" y="92765"/>
            <a:ext cx="755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4000" dirty="0">
                <a:latin typeface="Montserrat" panose="00000500000000000000" pitchFamily="2" charset="0"/>
              </a:rPr>
              <a:t>LITERATUE SURVAY</a:t>
            </a:r>
            <a:endParaRPr lang="en-IN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0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BC75DA-1DCA-5292-8C08-5F053C27D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3101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693140838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3266570378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val="3904338222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2744931804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1038988300"/>
                    </a:ext>
                  </a:extLst>
                </a:gridCol>
                <a:gridCol w="2411896">
                  <a:extLst>
                    <a:ext uri="{9D8B030D-6E8A-4147-A177-3AD203B41FA5}">
                      <a16:colId xmlns:a16="http://schemas.microsoft.com/office/drawing/2014/main" val="258446339"/>
                    </a:ext>
                  </a:extLst>
                </a:gridCol>
                <a:gridCol w="2093843">
                  <a:extLst>
                    <a:ext uri="{9D8B030D-6E8A-4147-A177-3AD203B41FA5}">
                      <a16:colId xmlns:a16="http://schemas.microsoft.com/office/drawing/2014/main" val="1190166740"/>
                    </a:ext>
                  </a:extLst>
                </a:gridCol>
              </a:tblGrid>
              <a:tr h="5772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b="0" dirty="0"/>
                        <a:t>6.</a:t>
                      </a:r>
                      <a:endParaRPr lang="en-IN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b="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Sentiment Analysis of Nepali COVID19 Tweets Using NB, SVM and LSTM</a:t>
                      </a:r>
                      <a:endParaRPr lang="en-IN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Detecting sentiments in user opinions centered on a whole phrase and a specific entity</a:t>
                      </a:r>
                      <a:endParaRPr lang="en-IN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b="0" dirty="0"/>
                        <a:t>1.NB</a:t>
                      </a:r>
                    </a:p>
                    <a:p>
                      <a:r>
                        <a:rPr lang="en-IN" sz="1500" b="0" dirty="0"/>
                        <a:t>2.SVM and</a:t>
                      </a:r>
                    </a:p>
                    <a:p>
                      <a:r>
                        <a:rPr lang="en-IN" sz="1500" b="0" dirty="0"/>
                        <a:t>3.LSTM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b="0" dirty="0"/>
                        <a:t>1.</a:t>
                      </a:r>
                      <a:r>
                        <a:rPr lang="en-US" sz="1500" b="0" dirty="0"/>
                        <a:t> Bernoulli’s NB performs best on aspect-based classification</a:t>
                      </a:r>
                    </a:p>
                    <a:p>
                      <a:r>
                        <a:rPr lang="en-US" sz="1500" b="0" dirty="0"/>
                        <a:t>2.</a:t>
                      </a:r>
                      <a:r>
                        <a:rPr lang="en-IN" sz="1500" b="0" dirty="0"/>
                        <a:t> LSTM Classifier performs best on entire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b="0" dirty="0"/>
                        <a:t>1.Model gives less accuracy for small data.</a:t>
                      </a:r>
                    </a:p>
                    <a:p>
                      <a:r>
                        <a:rPr lang="en-IN" sz="1500" b="0" dirty="0"/>
                        <a:t>2.Requires more data for higher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161"/>
                  </a:ext>
                </a:extLst>
              </a:tr>
              <a:tr h="5772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7.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Sentiment Analysis on Product Reviews Using Machine Learning Techniques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Sentimental analysis on product reviews using  NB-SVM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Dictionary-based approach under lexicon-based </a:t>
                      </a:r>
                    </a:p>
                    <a:p>
                      <a:r>
                        <a:rPr lang="en-US" sz="1500" dirty="0"/>
                        <a:t>2.</a:t>
                      </a:r>
                      <a:r>
                        <a:rPr lang="en-IN" sz="1500" dirty="0"/>
                        <a:t> NB and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NB got98.17%, SVM got 93.54% accuracy for Camera reviews.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1.We cant predict </a:t>
                      </a:r>
                      <a:r>
                        <a:rPr lang="en-US" sz="1500" dirty="0"/>
                        <a:t>exactly people liked or disliked.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9118"/>
                  </a:ext>
                </a:extLst>
              </a:tr>
              <a:tr h="5772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8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Sentiment Analysis Tool using Machine Learning Algorithms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Model proposes sentiment classifiers of emotion in twitter data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 Naive Bayes, maximum entropy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High accuracy for classifying sentiment when using this method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Twitter messages have unique characteristics, accuracy is less.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95692"/>
                  </a:ext>
                </a:extLst>
              </a:tr>
              <a:tr h="5772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9.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Study of Twitter Sentiment Analysis using Machine Learning Algorithms on Python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Analyzing the sentiments of the tweets and feeding the data to a machine learning model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1. Machine learning model-data collection, pre-processing, sentiment detection, classification, training and testing</a:t>
                      </a:r>
                    </a:p>
                    <a:p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1.Works efficiently and </a:t>
                      </a:r>
                      <a:r>
                        <a:rPr lang="en-US" sz="1500" dirty="0"/>
                        <a:t>models reaching the efficiency of almost 85%-90%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lacks the dimension of diversity in the data</a:t>
                      </a:r>
                    </a:p>
                    <a:p>
                      <a:r>
                        <a:rPr lang="en-US" sz="1500" dirty="0"/>
                        <a:t>2. lot of application issues with the slang used and the short forms of words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0571"/>
                  </a:ext>
                </a:extLst>
              </a:tr>
              <a:tr h="5772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10.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Twitter Sentiment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 of a sentiment analysis, classify customers’ perspective via tweets into positive and negative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1.ML model based on web application system.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Machine-based learning approach which is more accurate</a:t>
                      </a:r>
                    </a:p>
                    <a:p>
                      <a:r>
                        <a:rPr lang="en-US" sz="1500" dirty="0"/>
                        <a:t>2.Natural language processing techniques used.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</a:t>
                      </a:r>
                      <a:r>
                        <a:rPr lang="en-US" sz="1500" dirty="0"/>
                        <a:t> Due to limitation of Django which can only work on Linux server or LAMP. Thus, it cannot be realized.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3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079-56DF-42DA-8827-816FA49F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131425" cy="99305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Proposed System architecture </a:t>
            </a:r>
            <a:endParaRPr lang="en-IN" sz="40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70761-423A-1929-E19B-7E49F605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40" y="993059"/>
            <a:ext cx="8439519" cy="56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DC46-90BF-4D54-8A1D-5A8CF3FE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Proposed methodology </a:t>
            </a:r>
            <a:endParaRPr lang="en-IN" sz="4000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0F69-C4D3-4194-96F1-0D7BD6CE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01012"/>
            <a:ext cx="7551449" cy="5449077"/>
          </a:xfrm>
        </p:spPr>
        <p:txBody>
          <a:bodyPr>
            <a:noAutofit/>
          </a:bodyPr>
          <a:lstStyle/>
          <a:p>
            <a:r>
              <a:rPr lang="en-US" sz="2400" dirty="0"/>
              <a:t>Our Methodology is to first pre-process the tweets in the data using the NLP methods. Initially with Tokenization, Normalization and by removing unwanted texts in the tweets.</a:t>
            </a:r>
          </a:p>
          <a:p>
            <a:r>
              <a:rPr lang="en-US" sz="2400" dirty="0"/>
              <a:t>Second we did feature selection and feature extraction with the layering of CNN-LSTM which is Bidirectional LSTM.</a:t>
            </a:r>
          </a:p>
          <a:p>
            <a:r>
              <a:rPr lang="en-US" sz="2400" dirty="0"/>
              <a:t>Embedding, Convolutional, Max_Pooling, Bi-LSTM, Dropout and Dense are the layers used.</a:t>
            </a:r>
          </a:p>
          <a:p>
            <a:r>
              <a:rPr lang="en-US" sz="2400" dirty="0"/>
              <a:t>Finally, we will predict that whether the text is Positive, Neutral or Negative.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10FFF-00EF-B3EA-FAF6-0F20C724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51" y="0"/>
            <a:ext cx="3954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406</TotalTime>
  <Words>1205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Celestial</vt:lpstr>
      <vt:lpstr>TWITTER SENTIMENT ANALYSIS USING Long-Short Term Memory (LSTM)</vt:lpstr>
      <vt:lpstr>TEAM MEMBERS    KOTA RAMA SAI VAMSI   HARIRAM S   PARIMI SUNAYANA</vt:lpstr>
      <vt:lpstr>CONTENTS</vt:lpstr>
      <vt:lpstr>Abstract</vt:lpstr>
      <vt:lpstr>INTRODUCTION</vt:lpstr>
      <vt:lpstr>PowerPoint Presentation</vt:lpstr>
      <vt:lpstr>PowerPoint Presentation</vt:lpstr>
      <vt:lpstr>Proposed System architecture </vt:lpstr>
      <vt:lpstr>Proposed methodology </vt:lpstr>
      <vt:lpstr>TOOLS</vt:lpstr>
      <vt:lpstr>Results </vt:lpstr>
      <vt:lpstr>PREDICTION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USING LSTM</dc:title>
  <dc:creator>vamsi kota</dc:creator>
  <cp:lastModifiedBy>HARIRAM S</cp:lastModifiedBy>
  <cp:revision>8</cp:revision>
  <dcterms:created xsi:type="dcterms:W3CDTF">2022-11-08T15:06:10Z</dcterms:created>
  <dcterms:modified xsi:type="dcterms:W3CDTF">2022-11-09T13:12:16Z</dcterms:modified>
</cp:coreProperties>
</file>