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7" r:id="rId3"/>
    <p:sldId id="273" r:id="rId4"/>
    <p:sldId id="258" r:id="rId5"/>
    <p:sldId id="259" r:id="rId6"/>
    <p:sldId id="266" r:id="rId7"/>
    <p:sldId id="269" r:id="rId8"/>
    <p:sldId id="274" r:id="rId9"/>
    <p:sldId id="276" r:id="rId10"/>
    <p:sldId id="267" r:id="rId11"/>
    <p:sldId id="270" r:id="rId12"/>
    <p:sldId id="271" r:id="rId13"/>
    <p:sldId id="272" r:id="rId14"/>
    <p:sldId id="275"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9/24/2023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257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8320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90781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35998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7229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81866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9/24/2023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42776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9/24/2023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876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9/24/2023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51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04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9/24/2023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41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08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9/24/2023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50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9/24/2023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20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9/24/2023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702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986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9/24/2023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986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9/24/2023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060416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844B-B936-4BCA-8982-2D6F74C1E83F}"/>
              </a:ext>
            </a:extLst>
          </p:cNvPr>
          <p:cNvSpPr>
            <a:spLocks noGrp="1"/>
          </p:cNvSpPr>
          <p:nvPr>
            <p:ph type="ctrTitle"/>
          </p:nvPr>
        </p:nvSpPr>
        <p:spPr>
          <a:xfrm>
            <a:off x="215558" y="463826"/>
            <a:ext cx="7661617" cy="1726097"/>
          </a:xfrm>
        </p:spPr>
        <p:txBody>
          <a:bodyPr>
            <a:normAutofit fontScale="90000"/>
          </a:bodyPr>
          <a:lstStyle/>
          <a:p>
            <a:pPr algn="l"/>
            <a:r>
              <a:rPr lang="en-US" dirty="0">
                <a:latin typeface="+mn-lt"/>
              </a:rPr>
              <a:t>yoga pose detection using deep learning</a:t>
            </a:r>
            <a:endParaRPr lang="en-IN" dirty="0">
              <a:latin typeface="+mn-lt"/>
            </a:endParaRPr>
          </a:p>
        </p:txBody>
      </p:sp>
      <p:sp>
        <p:nvSpPr>
          <p:cNvPr id="3" name="Subtitle 2">
            <a:extLst>
              <a:ext uri="{FF2B5EF4-FFF2-40B4-BE49-F238E27FC236}">
                <a16:creationId xmlns:a16="http://schemas.microsoft.com/office/drawing/2014/main" id="{DB6AA68F-E5F7-4F49-BEAD-98B70455B8AB}"/>
              </a:ext>
            </a:extLst>
          </p:cNvPr>
          <p:cNvSpPr>
            <a:spLocks noGrp="1"/>
          </p:cNvSpPr>
          <p:nvPr>
            <p:ph type="subTitle" idx="1"/>
          </p:nvPr>
        </p:nvSpPr>
        <p:spPr>
          <a:xfrm>
            <a:off x="408957" y="3428999"/>
            <a:ext cx="3593200" cy="2863646"/>
          </a:xfrm>
        </p:spPr>
        <p:txBody>
          <a:bodyPr>
            <a:noAutofit/>
          </a:bodyPr>
          <a:lstStyle/>
          <a:p>
            <a:r>
              <a:rPr lang="en-US" dirty="0"/>
              <a:t>Team Members :</a:t>
            </a:r>
          </a:p>
          <a:p>
            <a:r>
              <a:rPr lang="en-US" dirty="0"/>
              <a:t>Kota Rama Sai Vamsi</a:t>
            </a:r>
          </a:p>
          <a:p>
            <a:r>
              <a:rPr lang="en-IN" dirty="0"/>
              <a:t>Hariram S</a:t>
            </a:r>
          </a:p>
          <a:p>
            <a:r>
              <a:rPr lang="en-IN" dirty="0"/>
              <a:t>Sunayana P</a:t>
            </a:r>
          </a:p>
          <a:p>
            <a:r>
              <a:rPr lang="en-IN" dirty="0"/>
              <a:t>Gokul Pandian M</a:t>
            </a:r>
          </a:p>
        </p:txBody>
      </p:sp>
      <p:sp>
        <p:nvSpPr>
          <p:cNvPr id="10" name="TextBox 9">
            <a:extLst>
              <a:ext uri="{FF2B5EF4-FFF2-40B4-BE49-F238E27FC236}">
                <a16:creationId xmlns:a16="http://schemas.microsoft.com/office/drawing/2014/main" id="{B0C93BB6-B6CC-46CA-8084-B88CAA386305}"/>
              </a:ext>
            </a:extLst>
          </p:cNvPr>
          <p:cNvSpPr txBox="1"/>
          <p:nvPr/>
        </p:nvSpPr>
        <p:spPr>
          <a:xfrm>
            <a:off x="5711686" y="4956027"/>
            <a:ext cx="2796209" cy="1200329"/>
          </a:xfrm>
          <a:prstGeom prst="rect">
            <a:avLst/>
          </a:prstGeom>
          <a:noFill/>
        </p:spPr>
        <p:txBody>
          <a:bodyPr wrap="square" rtlCol="0">
            <a:spAutoFit/>
          </a:bodyPr>
          <a:lstStyle/>
          <a:p>
            <a:r>
              <a:rPr lang="en-US" sz="2400" dirty="0"/>
              <a:t>Guide :</a:t>
            </a:r>
          </a:p>
          <a:p>
            <a:r>
              <a:rPr lang="en-US" sz="2400" dirty="0"/>
              <a:t>M Sankara Mahalingam</a:t>
            </a:r>
            <a:endParaRPr lang="en-IN" sz="2400" dirty="0"/>
          </a:p>
        </p:txBody>
      </p:sp>
      <p:pic>
        <p:nvPicPr>
          <p:cNvPr id="7" name="Picture 6">
            <a:extLst>
              <a:ext uri="{FF2B5EF4-FFF2-40B4-BE49-F238E27FC236}">
                <a16:creationId xmlns:a16="http://schemas.microsoft.com/office/drawing/2014/main" id="{CD7E9156-035E-4050-B8D0-9A5F9BEED33D}"/>
              </a:ext>
            </a:extLst>
          </p:cNvPr>
          <p:cNvPicPr>
            <a:picLocks noChangeAspect="1"/>
          </p:cNvPicPr>
          <p:nvPr/>
        </p:nvPicPr>
        <p:blipFill>
          <a:blip r:embed="rId2"/>
          <a:stretch>
            <a:fillRect/>
          </a:stretch>
        </p:blipFill>
        <p:spPr>
          <a:xfrm>
            <a:off x="7983192" y="0"/>
            <a:ext cx="4208808" cy="6858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576985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441B-0DAC-4C0A-B29F-B1F77F18A22B}"/>
              </a:ext>
            </a:extLst>
          </p:cNvPr>
          <p:cNvSpPr>
            <a:spLocks noGrp="1"/>
          </p:cNvSpPr>
          <p:nvPr>
            <p:ph type="title"/>
          </p:nvPr>
        </p:nvSpPr>
        <p:spPr/>
        <p:txBody>
          <a:bodyPr>
            <a:normAutofit/>
          </a:bodyPr>
          <a:lstStyle/>
          <a:p>
            <a:pPr algn="l"/>
            <a:r>
              <a:rPr lang="en-US" sz="3200" dirty="0">
                <a:latin typeface="+mn-lt"/>
              </a:rPr>
              <a:t>Issues to be addressed :</a:t>
            </a:r>
            <a:endParaRPr lang="en-IN" sz="3200" dirty="0">
              <a:latin typeface="+mn-lt"/>
            </a:endParaRPr>
          </a:p>
        </p:txBody>
      </p:sp>
      <p:sp>
        <p:nvSpPr>
          <p:cNvPr id="3" name="Content Placeholder 2">
            <a:extLst>
              <a:ext uri="{FF2B5EF4-FFF2-40B4-BE49-F238E27FC236}">
                <a16:creationId xmlns:a16="http://schemas.microsoft.com/office/drawing/2014/main" id="{D2E98C86-445E-4768-85C9-5ADD6D7C0397}"/>
              </a:ext>
            </a:extLst>
          </p:cNvPr>
          <p:cNvSpPr>
            <a:spLocks noGrp="1"/>
          </p:cNvSpPr>
          <p:nvPr>
            <p:ph idx="1"/>
          </p:nvPr>
        </p:nvSpPr>
        <p:spPr>
          <a:xfrm>
            <a:off x="913795" y="2096064"/>
            <a:ext cx="10353762" cy="4291484"/>
          </a:xfrm>
        </p:spPr>
        <p:txBody>
          <a:bodyPr>
            <a:normAutofit/>
          </a:bodyPr>
          <a:lstStyle/>
          <a:p>
            <a:r>
              <a:rPr lang="en-US" dirty="0"/>
              <a:t>Time saving through use of  pose detection model</a:t>
            </a:r>
          </a:p>
          <a:p>
            <a:r>
              <a:rPr lang="en-US" dirty="0"/>
              <a:t>Cheaper than yoga centers</a:t>
            </a:r>
          </a:p>
          <a:p>
            <a:r>
              <a:rPr lang="en-US" dirty="0"/>
              <a:t>More Convenient than going to yoga centers</a:t>
            </a:r>
          </a:p>
          <a:p>
            <a:r>
              <a:rPr lang="en-US" dirty="0"/>
              <a:t>Correcting the pose for better results</a:t>
            </a:r>
          </a:p>
          <a:p>
            <a:r>
              <a:rPr lang="en-US" dirty="0"/>
              <a:t>Easy to Engage </a:t>
            </a:r>
          </a:p>
          <a:p>
            <a:r>
              <a:rPr lang="en-US" dirty="0"/>
              <a:t> Higher Privacy</a:t>
            </a:r>
          </a:p>
          <a:p>
            <a:r>
              <a:rPr lang="en-US" dirty="0"/>
              <a:t>Convenience of Access </a:t>
            </a:r>
          </a:p>
          <a:p>
            <a:r>
              <a:rPr lang="en-US" dirty="0"/>
              <a:t> Working as a guide for training</a:t>
            </a:r>
          </a:p>
        </p:txBody>
      </p:sp>
      <p:pic>
        <p:nvPicPr>
          <p:cNvPr id="5" name="Picture 4">
            <a:extLst>
              <a:ext uri="{FF2B5EF4-FFF2-40B4-BE49-F238E27FC236}">
                <a16:creationId xmlns:a16="http://schemas.microsoft.com/office/drawing/2014/main" id="{83D96AFA-DCBF-440A-9EDD-006BBBA8A212}"/>
              </a:ext>
            </a:extLst>
          </p:cNvPr>
          <p:cNvPicPr>
            <a:picLocks noChangeAspect="1"/>
          </p:cNvPicPr>
          <p:nvPr/>
        </p:nvPicPr>
        <p:blipFill>
          <a:blip r:embed="rId2"/>
          <a:stretch>
            <a:fillRect/>
          </a:stretch>
        </p:blipFill>
        <p:spPr>
          <a:xfrm>
            <a:off x="8189843" y="2184681"/>
            <a:ext cx="3770238" cy="2612606"/>
          </a:xfrm>
          <a:prstGeom prst="rect">
            <a:avLst/>
          </a:prstGeom>
          <a:scene3d>
            <a:camera prst="perspectiveContrastingLeftFacing"/>
            <a:lightRig rig="threePt" dir="t"/>
          </a:scene3d>
        </p:spPr>
      </p:pic>
    </p:spTree>
    <p:extLst>
      <p:ext uri="{BB962C8B-B14F-4D97-AF65-F5344CB8AC3E}">
        <p14:creationId xmlns:p14="http://schemas.microsoft.com/office/powerpoint/2010/main" val="165836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73ED-A01C-4275-A1A7-FBB2077AE526}"/>
              </a:ext>
            </a:extLst>
          </p:cNvPr>
          <p:cNvSpPr>
            <a:spLocks noGrp="1"/>
          </p:cNvSpPr>
          <p:nvPr>
            <p:ph type="title"/>
          </p:nvPr>
        </p:nvSpPr>
        <p:spPr>
          <a:xfrm>
            <a:off x="516230" y="225287"/>
            <a:ext cx="10353761" cy="1326321"/>
          </a:xfrm>
        </p:spPr>
        <p:txBody>
          <a:bodyPr/>
          <a:lstStyle/>
          <a:p>
            <a:pPr algn="l"/>
            <a:r>
              <a:rPr lang="en-US" sz="3600" dirty="0"/>
              <a:t>Survey :</a:t>
            </a:r>
            <a:br>
              <a:rPr lang="en-US" sz="3600" dirty="0"/>
            </a:br>
            <a:endParaRPr lang="en-IN" dirty="0"/>
          </a:p>
        </p:txBody>
      </p:sp>
      <p:pic>
        <p:nvPicPr>
          <p:cNvPr id="8" name="Picture 7">
            <a:extLst>
              <a:ext uri="{FF2B5EF4-FFF2-40B4-BE49-F238E27FC236}">
                <a16:creationId xmlns:a16="http://schemas.microsoft.com/office/drawing/2014/main" id="{01B1ECBD-B510-4710-B0FB-0E224C017651}"/>
              </a:ext>
            </a:extLst>
          </p:cNvPr>
          <p:cNvPicPr>
            <a:picLocks noChangeAspect="1"/>
          </p:cNvPicPr>
          <p:nvPr/>
        </p:nvPicPr>
        <p:blipFill rotWithShape="1">
          <a:blip r:embed="rId2"/>
          <a:srcRect b="12701"/>
          <a:stretch/>
        </p:blipFill>
        <p:spPr>
          <a:xfrm>
            <a:off x="0" y="1322950"/>
            <a:ext cx="12192000" cy="4832044"/>
          </a:xfrm>
          <a:prstGeom prst="rect">
            <a:avLst/>
          </a:prstGeom>
        </p:spPr>
      </p:pic>
    </p:spTree>
    <p:extLst>
      <p:ext uri="{BB962C8B-B14F-4D97-AF65-F5344CB8AC3E}">
        <p14:creationId xmlns:p14="http://schemas.microsoft.com/office/powerpoint/2010/main" val="3167162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Is it ok for you to have deep learning based model to assist and correct your form while exercising in real time ?. Number of responses: 20 responses.">
            <a:extLst>
              <a:ext uri="{FF2B5EF4-FFF2-40B4-BE49-F238E27FC236}">
                <a16:creationId xmlns:a16="http://schemas.microsoft.com/office/drawing/2014/main" id="{DA832A9C-C2E8-423F-8071-305695260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671198"/>
            <a:ext cx="6096000" cy="31713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Did you have muscle cramps , back pain and muscle soreness after performing exercise?. Number of responses: 20 responses.">
            <a:extLst>
              <a:ext uri="{FF2B5EF4-FFF2-40B4-BE49-F238E27FC236}">
                <a16:creationId xmlns:a16="http://schemas.microsoft.com/office/drawing/2014/main" id="{0FAA8E3D-4C5C-45D4-AB08-13A71D29D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1583"/>
            <a:ext cx="6096000" cy="32909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rms response chart. Question title: Did you feel like not doing exercise because of lack of assistance?. Number of responses: 20 responses.">
            <a:extLst>
              <a:ext uri="{FF2B5EF4-FFF2-40B4-BE49-F238E27FC236}">
                <a16:creationId xmlns:a16="http://schemas.microsoft.com/office/drawing/2014/main" id="{4407D0F0-60FF-48FB-83AD-77537115E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478" y="15459"/>
            <a:ext cx="6228521" cy="365573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Forms response chart. Question title: Do you feel like need of personal trainer for pose correction?. Number of responses: 20 responses.">
            <a:extLst>
              <a:ext uri="{FF2B5EF4-FFF2-40B4-BE49-F238E27FC236}">
                <a16:creationId xmlns:a16="http://schemas.microsoft.com/office/drawing/2014/main" id="{D6598C19-CEB5-48EA-B607-21BC342F3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459"/>
            <a:ext cx="5963478" cy="353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47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EC05-8BC9-4B8C-AFFA-7E3A0C909BC8}"/>
              </a:ext>
            </a:extLst>
          </p:cNvPr>
          <p:cNvSpPr>
            <a:spLocks noGrp="1"/>
          </p:cNvSpPr>
          <p:nvPr>
            <p:ph type="title"/>
          </p:nvPr>
        </p:nvSpPr>
        <p:spPr>
          <a:xfrm>
            <a:off x="860786" y="225287"/>
            <a:ext cx="3340153" cy="1326321"/>
          </a:xfrm>
        </p:spPr>
        <p:txBody>
          <a:bodyPr/>
          <a:lstStyle/>
          <a:p>
            <a:r>
              <a:rPr lang="en-IN" dirty="0"/>
              <a:t>Output :</a:t>
            </a:r>
          </a:p>
        </p:txBody>
      </p:sp>
      <p:pic>
        <p:nvPicPr>
          <p:cNvPr id="4" name="Picture 3">
            <a:extLst>
              <a:ext uri="{FF2B5EF4-FFF2-40B4-BE49-F238E27FC236}">
                <a16:creationId xmlns:a16="http://schemas.microsoft.com/office/drawing/2014/main" id="{7DC5F105-F2EF-4B87-BD91-72B621915A57}"/>
              </a:ext>
            </a:extLst>
          </p:cNvPr>
          <p:cNvPicPr>
            <a:picLocks noChangeAspect="1"/>
          </p:cNvPicPr>
          <p:nvPr/>
        </p:nvPicPr>
        <p:blipFill rotWithShape="1">
          <a:blip r:embed="rId2"/>
          <a:srcRect b="5814"/>
          <a:stretch/>
        </p:blipFill>
        <p:spPr>
          <a:xfrm>
            <a:off x="5844209" y="1681208"/>
            <a:ext cx="6347791" cy="5176792"/>
          </a:xfrm>
          <a:prstGeom prst="rect">
            <a:avLst/>
          </a:prstGeom>
          <a:ln>
            <a:solidFill>
              <a:srgbClr val="FF0000"/>
            </a:solidFill>
          </a:ln>
        </p:spPr>
      </p:pic>
      <p:pic>
        <p:nvPicPr>
          <p:cNvPr id="6" name="Picture 5">
            <a:extLst>
              <a:ext uri="{FF2B5EF4-FFF2-40B4-BE49-F238E27FC236}">
                <a16:creationId xmlns:a16="http://schemas.microsoft.com/office/drawing/2014/main" id="{51E5644C-D52C-4372-94E3-7BEBC517DB75}"/>
              </a:ext>
            </a:extLst>
          </p:cNvPr>
          <p:cNvPicPr>
            <a:picLocks noChangeAspect="1"/>
          </p:cNvPicPr>
          <p:nvPr/>
        </p:nvPicPr>
        <p:blipFill rotWithShape="1">
          <a:blip r:embed="rId3"/>
          <a:srcRect b="5814"/>
          <a:stretch/>
        </p:blipFill>
        <p:spPr>
          <a:xfrm>
            <a:off x="0" y="1681208"/>
            <a:ext cx="5671930" cy="5176792"/>
          </a:xfrm>
          <a:prstGeom prst="rect">
            <a:avLst/>
          </a:prstGeom>
          <a:ln>
            <a:solidFill>
              <a:srgbClr val="FF0000"/>
            </a:solidFill>
          </a:ln>
        </p:spPr>
      </p:pic>
    </p:spTree>
    <p:extLst>
      <p:ext uri="{BB962C8B-B14F-4D97-AF65-F5344CB8AC3E}">
        <p14:creationId xmlns:p14="http://schemas.microsoft.com/office/powerpoint/2010/main" val="258576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4BA3-43AE-4D81-AF67-841816ECE78C}"/>
              </a:ext>
            </a:extLst>
          </p:cNvPr>
          <p:cNvSpPr>
            <a:spLocks noGrp="1"/>
          </p:cNvSpPr>
          <p:nvPr>
            <p:ph type="title"/>
          </p:nvPr>
        </p:nvSpPr>
        <p:spPr>
          <a:xfrm>
            <a:off x="917227" y="609600"/>
            <a:ext cx="5929773" cy="457200"/>
          </a:xfrm>
        </p:spPr>
        <p:txBody>
          <a:bodyPr>
            <a:noAutofit/>
          </a:bodyPr>
          <a:lstStyle/>
          <a:p>
            <a:pPr algn="l"/>
            <a:r>
              <a:rPr lang="en-US" sz="3100" dirty="0">
                <a:latin typeface="+mn-lt"/>
              </a:rPr>
              <a:t>Results :</a:t>
            </a:r>
            <a:endParaRPr lang="en-IN" sz="3100" dirty="0">
              <a:latin typeface="+mn-lt"/>
            </a:endParaRPr>
          </a:p>
        </p:txBody>
      </p:sp>
      <p:pic>
        <p:nvPicPr>
          <p:cNvPr id="6" name="Picture Placeholder 5">
            <a:extLst>
              <a:ext uri="{FF2B5EF4-FFF2-40B4-BE49-F238E27FC236}">
                <a16:creationId xmlns:a16="http://schemas.microsoft.com/office/drawing/2014/main" id="{17587E98-C89B-4D8A-B2F3-FDF2701E7463}"/>
              </a:ext>
            </a:extLst>
          </p:cNvPr>
          <p:cNvPicPr>
            <a:picLocks noGrp="1" noChangeAspect="1"/>
          </p:cNvPicPr>
          <p:nvPr>
            <p:ph type="pic" idx="1"/>
          </p:nvPr>
        </p:nvPicPr>
        <p:blipFill>
          <a:blip r:embed="rId2"/>
          <a:srcRect l="1634" r="1634"/>
          <a:stretch>
            <a:fillRect/>
          </a:stretch>
        </p:blipFill>
        <p:spPr>
          <a:xfrm>
            <a:off x="8019417" y="705873"/>
            <a:ext cx="3255356" cy="4883038"/>
          </a:xfr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4" name="Text Placeholder 3">
            <a:extLst>
              <a:ext uri="{FF2B5EF4-FFF2-40B4-BE49-F238E27FC236}">
                <a16:creationId xmlns:a16="http://schemas.microsoft.com/office/drawing/2014/main" id="{9A874517-B475-4EE4-B6A0-CCCE10157B05}"/>
              </a:ext>
            </a:extLst>
          </p:cNvPr>
          <p:cNvSpPr>
            <a:spLocks noGrp="1"/>
          </p:cNvSpPr>
          <p:nvPr>
            <p:ph type="body" sz="half" idx="2"/>
          </p:nvPr>
        </p:nvSpPr>
        <p:spPr>
          <a:xfrm>
            <a:off x="913794" y="1219200"/>
            <a:ext cx="7329058" cy="5314122"/>
          </a:xfrm>
        </p:spPr>
        <p:txBody>
          <a:bodyPr>
            <a:noAutofit/>
          </a:bodyPr>
          <a:lstStyle/>
          <a:p>
            <a:pPr algn="l"/>
            <a:r>
              <a:rPr lang="en-US" sz="1900" b="0" i="0" dirty="0">
                <a:effectLst/>
              </a:rPr>
              <a:t>Results from these models can be used to provide real-time feedback to practitioners and instructors, allowing for immediate adjustments to form and alignment. </a:t>
            </a:r>
          </a:p>
          <a:p>
            <a:pPr algn="l"/>
            <a:r>
              <a:rPr lang="en-US" sz="1900" b="0" i="0" dirty="0">
                <a:effectLst/>
              </a:rPr>
              <a:t>One limitation of these models is that they rely on clear and unobstructed views of the practitioner's body. If the image or video input is blurry or obstructed, the model may not accurately detect all the key body joints, leading to inaccurate angle calculations.</a:t>
            </a:r>
          </a:p>
          <a:p>
            <a:pPr algn="l"/>
            <a:r>
              <a:rPr lang="en-US" sz="1900" b="0" i="0" dirty="0">
                <a:effectLst/>
              </a:rPr>
              <a:t>Overall, pose detection and angle calculation using OpenPose and MediaPipe provide a promising tool for enhancing yoga practice. Further research and development in this area can lead to improved accuracy and performance of these models, allowing for more effective feedback and analysis of yoga practice.</a:t>
            </a:r>
          </a:p>
          <a:p>
            <a:endParaRPr lang="en-IN" sz="1600" dirty="0"/>
          </a:p>
        </p:txBody>
      </p:sp>
    </p:spTree>
    <p:extLst>
      <p:ext uri="{BB962C8B-B14F-4D97-AF65-F5344CB8AC3E}">
        <p14:creationId xmlns:p14="http://schemas.microsoft.com/office/powerpoint/2010/main" val="4008282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BE75-76FF-48D5-9A38-0F39272C2F06}"/>
              </a:ext>
            </a:extLst>
          </p:cNvPr>
          <p:cNvSpPr>
            <a:spLocks noGrp="1"/>
          </p:cNvSpPr>
          <p:nvPr>
            <p:ph type="title"/>
          </p:nvPr>
        </p:nvSpPr>
        <p:spPr>
          <a:xfrm>
            <a:off x="304799" y="311425"/>
            <a:ext cx="10353761" cy="649357"/>
          </a:xfrm>
        </p:spPr>
        <p:txBody>
          <a:bodyPr>
            <a:normAutofit fontScale="90000"/>
          </a:bodyPr>
          <a:lstStyle/>
          <a:p>
            <a:pPr algn="l"/>
            <a:r>
              <a:rPr lang="en-US" sz="3200" kern="1200" dirty="0">
                <a:solidFill>
                  <a:srgbClr val="FFFFFF"/>
                </a:solidFill>
                <a:effectLst>
                  <a:outerShdw blurRad="50800" dist="38100" dir="2700000" algn="tl" rotWithShape="0">
                    <a:srgbClr val="000000">
                      <a:alpha val="48000"/>
                    </a:srgbClr>
                  </a:outerShdw>
                </a:effectLst>
                <a:latin typeface="+mn-lt"/>
                <a:ea typeface="+mn-ea"/>
                <a:cs typeface="+mn-cs"/>
              </a:rPr>
              <a:t>References :</a:t>
            </a:r>
            <a:br>
              <a:rPr lang="en-IN" sz="3200" dirty="0">
                <a:effectLst/>
                <a:latin typeface="+mn-lt"/>
              </a:rPr>
            </a:br>
            <a:endParaRPr lang="en-IN" sz="3200" dirty="0">
              <a:latin typeface="+mn-lt"/>
            </a:endParaRPr>
          </a:p>
        </p:txBody>
      </p:sp>
      <p:sp>
        <p:nvSpPr>
          <p:cNvPr id="3" name="Content Placeholder 2">
            <a:extLst>
              <a:ext uri="{FF2B5EF4-FFF2-40B4-BE49-F238E27FC236}">
                <a16:creationId xmlns:a16="http://schemas.microsoft.com/office/drawing/2014/main" id="{385C3817-3EF4-4190-B55D-E0BBEC6F7A72}"/>
              </a:ext>
            </a:extLst>
          </p:cNvPr>
          <p:cNvSpPr>
            <a:spLocks noGrp="1"/>
          </p:cNvSpPr>
          <p:nvPr>
            <p:ph idx="1"/>
          </p:nvPr>
        </p:nvSpPr>
        <p:spPr>
          <a:xfrm>
            <a:off x="291549" y="960782"/>
            <a:ext cx="11595652" cy="4610653"/>
          </a:xfrm>
        </p:spPr>
        <p:txBody>
          <a:bodyPr>
            <a:noAutofit/>
          </a:bodyPr>
          <a:lstStyle/>
          <a:p>
            <a:pPr marL="342900" indent="-342900">
              <a:buFont typeface="+mj-lt"/>
              <a:buAutoNum type="arabicPeriod"/>
            </a:pPr>
            <a:r>
              <a:rPr lang="en-IN" sz="1600" b="0" i="0" dirty="0">
                <a:effectLst/>
              </a:rPr>
              <a:t>A </a:t>
            </a:r>
            <a:r>
              <a:rPr lang="en-IN" sz="1600" b="0" i="0" dirty="0" err="1">
                <a:effectLst/>
              </a:rPr>
              <a:t>Bakshi</a:t>
            </a:r>
            <a:r>
              <a:rPr lang="en-IN" sz="1600" b="0" i="0" dirty="0">
                <a:effectLst/>
              </a:rPr>
              <a:t>, D. Sheikh, Y. Ansari, C. Sharma, and H. Naik, “Pose Estimate Based Yoga Instructor”, </a:t>
            </a:r>
            <a:r>
              <a:rPr lang="en-IN" sz="1600" b="0" i="1" dirty="0">
                <a:effectLst/>
              </a:rPr>
              <a:t>IJRAMT</a:t>
            </a:r>
            <a:r>
              <a:rPr lang="en-IN" sz="1600" b="0" i="0" dirty="0">
                <a:effectLst/>
              </a:rPr>
              <a:t>, vol. 2, no. 2, pp. 70–73, Mar. 2021.</a:t>
            </a:r>
          </a:p>
          <a:p>
            <a:pPr marL="342900" indent="-342900">
              <a:buFont typeface="+mj-lt"/>
              <a:buAutoNum type="arabicPeriod"/>
            </a:pPr>
            <a:r>
              <a:rPr lang="en-IN" sz="1600" b="0" i="0" dirty="0">
                <a:effectLst/>
              </a:rPr>
              <a:t>Chiddarwar, </a:t>
            </a:r>
            <a:r>
              <a:rPr lang="en-IN" sz="1600" b="0" i="0" dirty="0" err="1">
                <a:effectLst/>
              </a:rPr>
              <a:t>Girija</a:t>
            </a:r>
            <a:r>
              <a:rPr lang="en-IN" sz="1600" b="0" i="0" dirty="0">
                <a:effectLst/>
              </a:rPr>
              <a:t> </a:t>
            </a:r>
            <a:r>
              <a:rPr lang="en-IN" sz="1600" b="0" i="0" dirty="0" err="1">
                <a:effectLst/>
              </a:rPr>
              <a:t>Gireesh</a:t>
            </a:r>
            <a:r>
              <a:rPr lang="en-IN" sz="1600" b="0" i="0" dirty="0">
                <a:effectLst/>
              </a:rPr>
              <a:t>, et al. "AI-based yoga pose estimation for android application." </a:t>
            </a:r>
            <a:r>
              <a:rPr lang="en-IN" sz="1600" b="0" i="1" dirty="0">
                <a:effectLst/>
              </a:rPr>
              <a:t>Int J Inn </a:t>
            </a:r>
            <a:r>
              <a:rPr lang="en-IN" sz="1600" b="0" i="1" dirty="0" err="1">
                <a:effectLst/>
              </a:rPr>
              <a:t>Scien</a:t>
            </a:r>
            <a:r>
              <a:rPr lang="en-IN" sz="1600" b="0" i="1" dirty="0">
                <a:effectLst/>
              </a:rPr>
              <a:t> Res Tech</a:t>
            </a:r>
            <a:r>
              <a:rPr lang="en-IN" sz="1600" b="0" i="0" dirty="0">
                <a:effectLst/>
              </a:rPr>
              <a:t> 5 (2020): 1070-1073.</a:t>
            </a:r>
          </a:p>
          <a:p>
            <a:pPr marL="342900" indent="-342900">
              <a:buFont typeface="+mj-lt"/>
              <a:buAutoNum type="arabicPeriod"/>
            </a:pPr>
            <a:r>
              <a:rPr lang="en-IN" sz="1600" dirty="0"/>
              <a:t>E. Murphy-</a:t>
            </a:r>
            <a:r>
              <a:rPr lang="en-IN" sz="1600" dirty="0" err="1"/>
              <a:t>Chutorian</a:t>
            </a:r>
            <a:r>
              <a:rPr lang="en-IN" sz="1600" dirty="0"/>
              <a:t> and M. M. Trivedi,” Head Pose Estimation in Computer Vision: A Survey,” in IEEE Transactions on Pattern Analysis and Machine Intelligence, vol. 31, no. 4, pp. 607-626, April 2009. </a:t>
            </a:r>
          </a:p>
          <a:p>
            <a:pPr marL="342900" indent="-342900">
              <a:buFont typeface="+mj-lt"/>
              <a:buAutoNum type="arabicPeriod"/>
            </a:pPr>
            <a:r>
              <a:rPr lang="en-US" sz="1600" b="0" i="0" dirty="0">
                <a:effectLst/>
              </a:rPr>
              <a:t>Chen, Ching-Hang, and Deva Ramanan. "3d human pose estimation= 2d pose estimation+ matching." </a:t>
            </a:r>
            <a:r>
              <a:rPr lang="en-US" sz="1600" b="0" i="1" dirty="0">
                <a:effectLst/>
              </a:rPr>
              <a:t>Proceedings of the IEEE conference on computer vision and pattern recognition</a:t>
            </a:r>
            <a:r>
              <a:rPr lang="en-US" sz="1600" b="0" i="0" dirty="0">
                <a:effectLst/>
              </a:rPr>
              <a:t>. 2017.</a:t>
            </a:r>
          </a:p>
          <a:p>
            <a:pPr marL="342900" indent="-342900">
              <a:buFont typeface="+mj-lt"/>
              <a:buAutoNum type="arabicPeriod"/>
            </a:pPr>
            <a:r>
              <a:rPr lang="en-US" sz="1600" b="0" i="0" dirty="0" err="1">
                <a:effectLst/>
              </a:rPr>
              <a:t>Arimatsu</a:t>
            </a:r>
            <a:r>
              <a:rPr lang="en-US" sz="1600" b="0" i="0" dirty="0">
                <a:effectLst/>
              </a:rPr>
              <a:t>, K., &amp; Mori, H. (2020, April). Evaluation of machine learning techniques for hand pose estimation on handheld device with proximity sensor. In </a:t>
            </a:r>
            <a:r>
              <a:rPr lang="en-US" sz="1600" b="0" i="1" dirty="0">
                <a:effectLst/>
              </a:rPr>
              <a:t>Proceedings of the 2020 CHI Conference on Human Factors in Computing Systems</a:t>
            </a:r>
            <a:r>
              <a:rPr lang="en-US" sz="1600" b="0" i="0" dirty="0">
                <a:effectLst/>
              </a:rPr>
              <a:t> </a:t>
            </a:r>
            <a:r>
              <a:rPr lang="en-US" sz="1600" b="0" i="0" dirty="0">
                <a:solidFill>
                  <a:srgbClr val="222222"/>
                </a:solidFill>
                <a:effectLst/>
              </a:rPr>
              <a:t>.</a:t>
            </a:r>
            <a:endParaRPr lang="en-IN" sz="1600" dirty="0"/>
          </a:p>
          <a:p>
            <a:pPr marL="342900" indent="-342900">
              <a:buFont typeface="+mj-lt"/>
              <a:buAutoNum type="arabicPeriod"/>
            </a:pPr>
            <a:r>
              <a:rPr lang="en-US" sz="1600" b="0" i="0" dirty="0">
                <a:effectLst/>
              </a:rPr>
              <a:t>Zhang, F., Zhu, X., &amp; Ye, M. (2019). Fast human pose estimation. In </a:t>
            </a:r>
            <a:r>
              <a:rPr lang="en-US" sz="1600" b="0" i="1" dirty="0">
                <a:effectLst/>
              </a:rPr>
              <a:t>Proceedings of the IEEE/CVF Conference on Computer Vision and Pattern Recognition</a:t>
            </a:r>
            <a:r>
              <a:rPr lang="en-US" sz="1600" b="0" i="0" dirty="0">
                <a:effectLst/>
              </a:rPr>
              <a:t> (pp. 3517-3526).</a:t>
            </a:r>
            <a:r>
              <a:rPr lang="en-IN" sz="1600" dirty="0"/>
              <a:t> </a:t>
            </a:r>
          </a:p>
          <a:p>
            <a:pPr marL="342900" indent="-342900">
              <a:buFont typeface="+mj-lt"/>
              <a:buAutoNum type="arabicPeriod"/>
            </a:pPr>
            <a:r>
              <a:rPr lang="en-US" sz="1600" b="0" i="0" dirty="0">
                <a:effectLst/>
              </a:rPr>
              <a:t>Mathis, Alexander, et al. "DeepLabCut: markerless pose estimation of user-defined body parts with deep learning." </a:t>
            </a:r>
            <a:r>
              <a:rPr lang="en-US" sz="1600" b="0" i="1" dirty="0">
                <a:effectLst/>
              </a:rPr>
              <a:t>Nature neuroscience</a:t>
            </a:r>
            <a:r>
              <a:rPr lang="en-US" sz="1600" b="0" i="0" dirty="0">
                <a:effectLst/>
              </a:rPr>
              <a:t> 21.9 (2018): 1281-1289.</a:t>
            </a:r>
          </a:p>
          <a:p>
            <a:pPr marL="342900" indent="-342900">
              <a:buFont typeface="+mj-lt"/>
              <a:buAutoNum type="arabicPeriod"/>
            </a:pPr>
            <a:r>
              <a:rPr lang="en-US" sz="1600" b="0" i="0" dirty="0" err="1">
                <a:effectLst/>
              </a:rPr>
              <a:t>Shavit</a:t>
            </a:r>
            <a:r>
              <a:rPr lang="en-US" sz="1600" b="0" i="0" dirty="0">
                <a:effectLst/>
              </a:rPr>
              <a:t>, Y., &amp; Ferens, R. (2019). Introduction to camera pose estimation with deep learning. </a:t>
            </a:r>
            <a:r>
              <a:rPr lang="en-US" sz="1600" b="0" i="1" dirty="0" err="1">
                <a:effectLst/>
              </a:rPr>
              <a:t>arXiv</a:t>
            </a:r>
            <a:r>
              <a:rPr lang="en-US" sz="1600" b="0" i="1" dirty="0">
                <a:effectLst/>
              </a:rPr>
              <a:t> preprint arXiv:1907.05272</a:t>
            </a:r>
            <a:r>
              <a:rPr lang="en-US" sz="1600" b="0" i="0" dirty="0">
                <a:effectLst/>
              </a:rPr>
              <a:t>.</a:t>
            </a:r>
            <a:endParaRPr lang="en-IN" sz="1600" dirty="0"/>
          </a:p>
        </p:txBody>
      </p:sp>
    </p:spTree>
    <p:extLst>
      <p:ext uri="{BB962C8B-B14F-4D97-AF65-F5344CB8AC3E}">
        <p14:creationId xmlns:p14="http://schemas.microsoft.com/office/powerpoint/2010/main" val="3669279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4B10D-7778-4F07-AA0D-27F541D1C6EB}"/>
              </a:ext>
            </a:extLst>
          </p:cNvPr>
          <p:cNvSpPr txBox="1"/>
          <p:nvPr/>
        </p:nvSpPr>
        <p:spPr>
          <a:xfrm>
            <a:off x="3816624" y="2721114"/>
            <a:ext cx="4386472" cy="1323439"/>
          </a:xfrm>
          <a:prstGeom prst="rect">
            <a:avLst/>
          </a:prstGeom>
          <a:noFill/>
        </p:spPr>
        <p:txBody>
          <a:bodyPr wrap="square" rtlCol="0">
            <a:spAutoFit/>
          </a:bodyPr>
          <a:lstStyle/>
          <a:p>
            <a:pPr algn="ctr"/>
            <a:r>
              <a:rPr lang="en-US" sz="8000" dirty="0">
                <a:latin typeface="Brush Script MT" panose="03060802040406070304" pitchFamily="66" charset="0"/>
              </a:rPr>
              <a:t>Thank you</a:t>
            </a:r>
            <a:endParaRPr lang="en-IN" sz="8000" dirty="0">
              <a:latin typeface="Brush Script MT" panose="03060802040406070304" pitchFamily="66" charset="0"/>
            </a:endParaRPr>
          </a:p>
        </p:txBody>
      </p:sp>
    </p:spTree>
    <p:extLst>
      <p:ext uri="{BB962C8B-B14F-4D97-AF65-F5344CB8AC3E}">
        <p14:creationId xmlns:p14="http://schemas.microsoft.com/office/powerpoint/2010/main" val="25458304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25DC-BBD1-4096-BB3B-8D286317280B}"/>
              </a:ext>
            </a:extLst>
          </p:cNvPr>
          <p:cNvSpPr>
            <a:spLocks noGrp="1"/>
          </p:cNvSpPr>
          <p:nvPr>
            <p:ph type="title"/>
          </p:nvPr>
        </p:nvSpPr>
        <p:spPr/>
        <p:txBody>
          <a:bodyPr>
            <a:normAutofit/>
          </a:bodyPr>
          <a:lstStyle/>
          <a:p>
            <a:pPr algn="l"/>
            <a:r>
              <a:rPr lang="en-US" sz="3200" dirty="0">
                <a:latin typeface="+mn-lt"/>
              </a:rPr>
              <a:t>Contents :</a:t>
            </a:r>
            <a:endParaRPr lang="en-IN" sz="3200" dirty="0">
              <a:latin typeface="+mn-lt"/>
            </a:endParaRPr>
          </a:p>
        </p:txBody>
      </p:sp>
      <p:sp>
        <p:nvSpPr>
          <p:cNvPr id="3" name="Content Placeholder 2">
            <a:extLst>
              <a:ext uri="{FF2B5EF4-FFF2-40B4-BE49-F238E27FC236}">
                <a16:creationId xmlns:a16="http://schemas.microsoft.com/office/drawing/2014/main" id="{FB7B0C3E-98D4-427E-83AE-57957958DCA0}"/>
              </a:ext>
            </a:extLst>
          </p:cNvPr>
          <p:cNvSpPr>
            <a:spLocks noGrp="1"/>
          </p:cNvSpPr>
          <p:nvPr>
            <p:ph idx="1"/>
          </p:nvPr>
        </p:nvSpPr>
        <p:spPr>
          <a:xfrm>
            <a:off x="913795" y="2096063"/>
            <a:ext cx="10353762" cy="4251727"/>
          </a:xfrm>
        </p:spPr>
        <p:txBody>
          <a:bodyPr>
            <a:normAutofit fontScale="77500" lnSpcReduction="20000"/>
          </a:bodyPr>
          <a:lstStyle/>
          <a:p>
            <a:pPr algn="just"/>
            <a:r>
              <a:rPr lang="en-US" sz="2400" dirty="0"/>
              <a:t>Introduction</a:t>
            </a:r>
          </a:p>
          <a:p>
            <a:pPr algn="just"/>
            <a:r>
              <a:rPr lang="en-US" sz="2400" dirty="0"/>
              <a:t>Objective of the project</a:t>
            </a:r>
          </a:p>
          <a:p>
            <a:pPr algn="just"/>
            <a:r>
              <a:rPr lang="en-US" sz="2400" dirty="0"/>
              <a:t>Motivation</a:t>
            </a:r>
          </a:p>
          <a:p>
            <a:pPr algn="just"/>
            <a:r>
              <a:rPr lang="en-US" sz="2400" dirty="0"/>
              <a:t>Literature Review</a:t>
            </a:r>
          </a:p>
          <a:p>
            <a:pPr algn="just"/>
            <a:r>
              <a:rPr lang="en-US" sz="2400" dirty="0"/>
              <a:t>Methodology</a:t>
            </a:r>
          </a:p>
          <a:p>
            <a:pPr algn="just"/>
            <a:r>
              <a:rPr lang="en-US" sz="2400" dirty="0"/>
              <a:t>Issues to be addressed</a:t>
            </a:r>
          </a:p>
          <a:p>
            <a:pPr algn="just"/>
            <a:r>
              <a:rPr lang="en-US" sz="2400" dirty="0"/>
              <a:t>Survey </a:t>
            </a:r>
          </a:p>
          <a:p>
            <a:pPr algn="just"/>
            <a:r>
              <a:rPr lang="en-US" sz="2400" dirty="0"/>
              <a:t>Output</a:t>
            </a:r>
          </a:p>
          <a:p>
            <a:pPr algn="just"/>
            <a:r>
              <a:rPr lang="en-US" sz="2400" dirty="0"/>
              <a:t>Acceptance Proof</a:t>
            </a:r>
          </a:p>
          <a:p>
            <a:pPr algn="just"/>
            <a:r>
              <a:rPr lang="en-US" sz="2400" dirty="0"/>
              <a:t>References</a:t>
            </a:r>
            <a:endParaRPr lang="en-IN" sz="2400" dirty="0"/>
          </a:p>
        </p:txBody>
      </p:sp>
    </p:spTree>
    <p:extLst>
      <p:ext uri="{BB962C8B-B14F-4D97-AF65-F5344CB8AC3E}">
        <p14:creationId xmlns:p14="http://schemas.microsoft.com/office/powerpoint/2010/main" val="401650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DB9-9A98-4AF2-B854-56A970CA4D7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69B7B0A-136C-4BF0-B4E3-77B6B51265FF}"/>
              </a:ext>
            </a:extLst>
          </p:cNvPr>
          <p:cNvSpPr>
            <a:spLocks noGrp="1"/>
          </p:cNvSpPr>
          <p:nvPr>
            <p:ph idx="1"/>
          </p:nvPr>
        </p:nvSpPr>
        <p:spPr/>
        <p:txBody>
          <a:bodyPr>
            <a:normAutofit fontScale="85000" lnSpcReduction="10000"/>
          </a:bodyPr>
          <a:lstStyle/>
          <a:p>
            <a:pPr algn="just"/>
            <a:r>
              <a:rPr lang="en-US" sz="2200" dirty="0"/>
              <a:t>In recent years, deep learning has revolutionized many fields, including computer vision, natural language processing, and speech recognition. </a:t>
            </a:r>
          </a:p>
          <a:p>
            <a:pPr algn="just"/>
            <a:r>
              <a:rPr lang="en-US" sz="2200" dirty="0"/>
              <a:t>How deep learning models can be used for pose detection in yoga, a popular form of exercise that has numerous physical and mental health benefits. The goal of my research is to develop a real-time system that can accurately detect yoga poses and calculate angles in real-time, allowing practitioners to monitor their form and progress. </a:t>
            </a:r>
          </a:p>
          <a:p>
            <a:pPr algn="just"/>
            <a:r>
              <a:rPr lang="en-US" sz="2200" dirty="0"/>
              <a:t> Discuss the methods used for data preprocessing, pose detection, and angle calculation, as well as the advantages and limitations of using pretrained models. I will also present the results of my research, which demonstrate the potential of this approach in improving the accuracy and efficiency of yoga pose detection.</a:t>
            </a:r>
            <a:endParaRPr lang="en-IN" dirty="0"/>
          </a:p>
        </p:txBody>
      </p:sp>
    </p:spTree>
    <p:extLst>
      <p:ext uri="{BB962C8B-B14F-4D97-AF65-F5344CB8AC3E}">
        <p14:creationId xmlns:p14="http://schemas.microsoft.com/office/powerpoint/2010/main" val="389472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CAC7-A6E6-4A28-A51D-7A15DE1A871F}"/>
              </a:ext>
            </a:extLst>
          </p:cNvPr>
          <p:cNvSpPr>
            <a:spLocks noGrp="1"/>
          </p:cNvSpPr>
          <p:nvPr>
            <p:ph type="title"/>
          </p:nvPr>
        </p:nvSpPr>
        <p:spPr>
          <a:xfrm>
            <a:off x="410213" y="278297"/>
            <a:ext cx="10353761" cy="1086678"/>
          </a:xfrm>
        </p:spPr>
        <p:txBody>
          <a:bodyPr/>
          <a:lstStyle/>
          <a:p>
            <a:pPr algn="l"/>
            <a:r>
              <a:rPr lang="en-US" dirty="0">
                <a:latin typeface="+mn-lt"/>
              </a:rPr>
              <a:t>Objective :</a:t>
            </a:r>
            <a:endParaRPr lang="en-IN" dirty="0">
              <a:latin typeface="+mn-lt"/>
            </a:endParaRPr>
          </a:p>
        </p:txBody>
      </p:sp>
      <p:sp>
        <p:nvSpPr>
          <p:cNvPr id="3" name="Content Placeholder 2">
            <a:extLst>
              <a:ext uri="{FF2B5EF4-FFF2-40B4-BE49-F238E27FC236}">
                <a16:creationId xmlns:a16="http://schemas.microsoft.com/office/drawing/2014/main" id="{F3A50C86-50C9-49C8-96AB-3776D27BFA93}"/>
              </a:ext>
            </a:extLst>
          </p:cNvPr>
          <p:cNvSpPr>
            <a:spLocks noGrp="1"/>
          </p:cNvSpPr>
          <p:nvPr>
            <p:ph idx="1"/>
          </p:nvPr>
        </p:nvSpPr>
        <p:spPr>
          <a:xfrm>
            <a:off x="410213" y="1364975"/>
            <a:ext cx="8574761" cy="5112025"/>
          </a:xfrm>
        </p:spPr>
        <p:txBody>
          <a:bodyPr>
            <a:normAutofit/>
          </a:bodyPr>
          <a:lstStyle/>
          <a:p>
            <a:r>
              <a:rPr lang="en-US" dirty="0"/>
              <a:t>The main objective of yoga pose grading is to assess the input yoga pose and compare it to a standard pose in order to provide a quantitative evaluation as a grade.</a:t>
            </a:r>
          </a:p>
          <a:p>
            <a:r>
              <a:rPr lang="en-US" dirty="0"/>
              <a:t>With our fast-paced lives these days, people usually prefer exercising at home but feel the need of an instructor to evaluate their exercise form.</a:t>
            </a:r>
          </a:p>
          <a:p>
            <a:r>
              <a:rPr lang="en-US" dirty="0"/>
              <a:t>Human pose recognition can be used to build a self-instruction exercise system that allows people to learn and practice exercises correctly by themselves.</a:t>
            </a:r>
          </a:p>
        </p:txBody>
      </p:sp>
      <p:pic>
        <p:nvPicPr>
          <p:cNvPr id="5" name="Picture 4">
            <a:extLst>
              <a:ext uri="{FF2B5EF4-FFF2-40B4-BE49-F238E27FC236}">
                <a16:creationId xmlns:a16="http://schemas.microsoft.com/office/drawing/2014/main" id="{4B6F6323-7DA8-42A1-9CD0-8EBEFF872715}"/>
              </a:ext>
            </a:extLst>
          </p:cNvPr>
          <p:cNvPicPr>
            <a:picLocks noChangeAspect="1"/>
          </p:cNvPicPr>
          <p:nvPr/>
        </p:nvPicPr>
        <p:blipFill>
          <a:blip r:embed="rId2"/>
          <a:stretch>
            <a:fillRect/>
          </a:stretch>
        </p:blipFill>
        <p:spPr>
          <a:xfrm>
            <a:off x="8984973" y="159026"/>
            <a:ext cx="3101009" cy="6533322"/>
          </a:xfrm>
          <a:prstGeom prst="rect">
            <a:avLst/>
          </a:prstGeom>
        </p:spPr>
      </p:pic>
    </p:spTree>
    <p:extLst>
      <p:ext uri="{BB962C8B-B14F-4D97-AF65-F5344CB8AC3E}">
        <p14:creationId xmlns:p14="http://schemas.microsoft.com/office/powerpoint/2010/main" val="634032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999F-1427-4044-AD65-3907A842E710}"/>
              </a:ext>
            </a:extLst>
          </p:cNvPr>
          <p:cNvSpPr>
            <a:spLocks noGrp="1"/>
          </p:cNvSpPr>
          <p:nvPr>
            <p:ph type="title"/>
          </p:nvPr>
        </p:nvSpPr>
        <p:spPr>
          <a:xfrm>
            <a:off x="574459" y="384313"/>
            <a:ext cx="10353761" cy="927652"/>
          </a:xfrm>
        </p:spPr>
        <p:txBody>
          <a:bodyPr>
            <a:normAutofit fontScale="90000"/>
          </a:bodyPr>
          <a:lstStyle/>
          <a:p>
            <a:pPr algn="l"/>
            <a:r>
              <a:rPr lang="en-US" sz="3800" dirty="0">
                <a:latin typeface="+mn-lt"/>
              </a:rPr>
              <a:t>Motivation :</a:t>
            </a:r>
            <a:br>
              <a:rPr lang="en-US" dirty="0"/>
            </a:br>
            <a:endParaRPr lang="en-IN" dirty="0"/>
          </a:p>
        </p:txBody>
      </p:sp>
      <p:sp>
        <p:nvSpPr>
          <p:cNvPr id="8" name="Content Placeholder 7">
            <a:extLst>
              <a:ext uri="{FF2B5EF4-FFF2-40B4-BE49-F238E27FC236}">
                <a16:creationId xmlns:a16="http://schemas.microsoft.com/office/drawing/2014/main" id="{385606A3-3F00-4B84-B0F8-5253F8F87B0E}"/>
              </a:ext>
            </a:extLst>
          </p:cNvPr>
          <p:cNvSpPr>
            <a:spLocks noGrp="1"/>
          </p:cNvSpPr>
          <p:nvPr>
            <p:ph idx="1"/>
          </p:nvPr>
        </p:nvSpPr>
        <p:spPr>
          <a:xfrm>
            <a:off x="574459" y="1791263"/>
            <a:ext cx="7496115" cy="4039693"/>
          </a:xfrm>
        </p:spPr>
        <p:txBody>
          <a:bodyPr>
            <a:normAutofit/>
          </a:bodyPr>
          <a:lstStyle/>
          <a:p>
            <a:pPr algn="just"/>
            <a:r>
              <a:rPr lang="en-US" dirty="0"/>
              <a:t>By attempting to exploit the opportunity of self at-home wrong practice can lead muscle cramps ,joint pains ,back pain and muscle soreness ,and better results will not be seen.</a:t>
            </a:r>
          </a:p>
          <a:p>
            <a:pPr algn="just"/>
            <a:r>
              <a:rPr lang="en-US" dirty="0"/>
              <a:t>For recognizing and correcting yoga poses in real-time, with the motive to address the lack of availability of proper training and to make such education more affordable and suitable for people.</a:t>
            </a:r>
          </a:p>
          <a:p>
            <a:pPr marL="0" indent="0" algn="just">
              <a:buNone/>
            </a:pPr>
            <a:endParaRPr lang="en-IN" dirty="0"/>
          </a:p>
        </p:txBody>
      </p:sp>
      <p:pic>
        <p:nvPicPr>
          <p:cNvPr id="10" name="Picture 9">
            <a:extLst>
              <a:ext uri="{FF2B5EF4-FFF2-40B4-BE49-F238E27FC236}">
                <a16:creationId xmlns:a16="http://schemas.microsoft.com/office/drawing/2014/main" id="{BB400EC1-0B5A-49F1-91B7-299F3024CCA5}"/>
              </a:ext>
            </a:extLst>
          </p:cNvPr>
          <p:cNvPicPr>
            <a:picLocks noChangeAspect="1"/>
          </p:cNvPicPr>
          <p:nvPr/>
        </p:nvPicPr>
        <p:blipFill>
          <a:blip r:embed="rId2"/>
          <a:stretch>
            <a:fillRect/>
          </a:stretch>
        </p:blipFill>
        <p:spPr>
          <a:xfrm>
            <a:off x="8348870" y="265043"/>
            <a:ext cx="3843130" cy="6321287"/>
          </a:xfrm>
          <a:prstGeom prst="rect">
            <a:avLst/>
          </a:prstGeom>
        </p:spPr>
      </p:pic>
    </p:spTree>
    <p:extLst>
      <p:ext uri="{BB962C8B-B14F-4D97-AF65-F5344CB8AC3E}">
        <p14:creationId xmlns:p14="http://schemas.microsoft.com/office/powerpoint/2010/main" val="2150721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E9C9-7EDD-40A1-B89B-B36178A9E303}"/>
              </a:ext>
            </a:extLst>
          </p:cNvPr>
          <p:cNvSpPr>
            <a:spLocks noGrp="1"/>
          </p:cNvSpPr>
          <p:nvPr>
            <p:ph type="title"/>
          </p:nvPr>
        </p:nvSpPr>
        <p:spPr>
          <a:xfrm>
            <a:off x="384313" y="0"/>
            <a:ext cx="10710966" cy="881269"/>
          </a:xfrm>
        </p:spPr>
        <p:txBody>
          <a:bodyPr>
            <a:normAutofit/>
          </a:bodyPr>
          <a:lstStyle/>
          <a:p>
            <a:pPr algn="l"/>
            <a:r>
              <a:rPr lang="en-US" sz="3000" dirty="0">
                <a:latin typeface="+mn-lt"/>
              </a:rPr>
              <a:t>Literature review :</a:t>
            </a:r>
            <a:endParaRPr lang="en-IN" sz="3000" dirty="0">
              <a:latin typeface="+mn-lt"/>
            </a:endParaRPr>
          </a:p>
        </p:txBody>
      </p:sp>
      <p:graphicFrame>
        <p:nvGraphicFramePr>
          <p:cNvPr id="4" name="Table 4">
            <a:extLst>
              <a:ext uri="{FF2B5EF4-FFF2-40B4-BE49-F238E27FC236}">
                <a16:creationId xmlns:a16="http://schemas.microsoft.com/office/drawing/2014/main" id="{CE66190A-D921-4E8E-9786-B85577816C76}"/>
              </a:ext>
            </a:extLst>
          </p:cNvPr>
          <p:cNvGraphicFramePr>
            <a:graphicFrameLocks noGrp="1"/>
          </p:cNvGraphicFramePr>
          <p:nvPr>
            <p:extLst>
              <p:ext uri="{D42A27DB-BD31-4B8C-83A1-F6EECF244321}">
                <p14:modId xmlns:p14="http://schemas.microsoft.com/office/powerpoint/2010/main" val="355497184"/>
              </p:ext>
            </p:extLst>
          </p:nvPr>
        </p:nvGraphicFramePr>
        <p:xfrm>
          <a:off x="291547" y="881269"/>
          <a:ext cx="11608906" cy="5698435"/>
        </p:xfrm>
        <a:graphic>
          <a:graphicData uri="http://schemas.openxmlformats.org/drawingml/2006/table">
            <a:tbl>
              <a:tblPr firstRow="1" bandRow="1">
                <a:tableStyleId>{5C22544A-7EE6-4342-B048-85BDC9FD1C3A}</a:tableStyleId>
              </a:tblPr>
              <a:tblGrid>
                <a:gridCol w="583097">
                  <a:extLst>
                    <a:ext uri="{9D8B030D-6E8A-4147-A177-3AD203B41FA5}">
                      <a16:colId xmlns:a16="http://schemas.microsoft.com/office/drawing/2014/main" val="395371165"/>
                    </a:ext>
                  </a:extLst>
                </a:gridCol>
                <a:gridCol w="3034748">
                  <a:extLst>
                    <a:ext uri="{9D8B030D-6E8A-4147-A177-3AD203B41FA5}">
                      <a16:colId xmlns:a16="http://schemas.microsoft.com/office/drawing/2014/main" val="1438675147"/>
                    </a:ext>
                  </a:extLst>
                </a:gridCol>
                <a:gridCol w="2610678">
                  <a:extLst>
                    <a:ext uri="{9D8B030D-6E8A-4147-A177-3AD203B41FA5}">
                      <a16:colId xmlns:a16="http://schemas.microsoft.com/office/drawing/2014/main" val="580642790"/>
                    </a:ext>
                  </a:extLst>
                </a:gridCol>
                <a:gridCol w="2790058">
                  <a:extLst>
                    <a:ext uri="{9D8B030D-6E8A-4147-A177-3AD203B41FA5}">
                      <a16:colId xmlns:a16="http://schemas.microsoft.com/office/drawing/2014/main" val="3997482719"/>
                    </a:ext>
                  </a:extLst>
                </a:gridCol>
                <a:gridCol w="2590325">
                  <a:extLst>
                    <a:ext uri="{9D8B030D-6E8A-4147-A177-3AD203B41FA5}">
                      <a16:colId xmlns:a16="http://schemas.microsoft.com/office/drawing/2014/main" val="804513474"/>
                    </a:ext>
                  </a:extLst>
                </a:gridCol>
              </a:tblGrid>
              <a:tr h="1079853">
                <a:tc>
                  <a:txBody>
                    <a:bodyPr/>
                    <a:lstStyle/>
                    <a:p>
                      <a:r>
                        <a:rPr lang="en-IN" dirty="0"/>
                        <a:t>Sl.no</a:t>
                      </a:r>
                    </a:p>
                  </a:txBody>
                  <a:tcPr/>
                </a:tc>
                <a:tc>
                  <a:txBody>
                    <a:bodyPr/>
                    <a:lstStyle/>
                    <a:p>
                      <a:r>
                        <a:rPr lang="en-IN" dirty="0"/>
                        <a:t>Title </a:t>
                      </a:r>
                    </a:p>
                  </a:txBody>
                  <a:tcPr/>
                </a:tc>
                <a:tc>
                  <a:txBody>
                    <a:bodyPr/>
                    <a:lstStyle/>
                    <a:p>
                      <a:r>
                        <a:rPr lang="en-IN" dirty="0"/>
                        <a:t>Conference with year</a:t>
                      </a:r>
                    </a:p>
                  </a:txBody>
                  <a:tcPr/>
                </a:tc>
                <a:tc>
                  <a:txBody>
                    <a:bodyPr/>
                    <a:lstStyle/>
                    <a:p>
                      <a:r>
                        <a:rPr lang="en-IN" dirty="0"/>
                        <a:t>Algorithm /Technique </a:t>
                      </a:r>
                    </a:p>
                  </a:txBody>
                  <a:tcPr/>
                </a:tc>
                <a:tc>
                  <a:txBody>
                    <a:bodyPr/>
                    <a:lstStyle/>
                    <a:p>
                      <a:r>
                        <a:rPr lang="en-IN" dirty="0"/>
                        <a:t>Drawbacks /Improvements</a:t>
                      </a:r>
                    </a:p>
                  </a:txBody>
                  <a:tcPr/>
                </a:tc>
                <a:extLst>
                  <a:ext uri="{0D108BD9-81ED-4DB2-BD59-A6C34878D82A}">
                    <a16:rowId xmlns:a16="http://schemas.microsoft.com/office/drawing/2014/main" val="1505869437"/>
                  </a:ext>
                </a:extLst>
              </a:tr>
              <a:tr h="1301600">
                <a:tc>
                  <a:txBody>
                    <a:bodyPr/>
                    <a:lstStyle/>
                    <a:p>
                      <a:r>
                        <a:rPr lang="en-US" sz="1600" dirty="0"/>
                        <a:t>1.</a:t>
                      </a:r>
                      <a:endParaRPr lang="en-IN" sz="1600" dirty="0"/>
                    </a:p>
                  </a:txBody>
                  <a:tcPr/>
                </a:tc>
                <a:tc>
                  <a:txBody>
                    <a:bodyPr/>
                    <a:lstStyle/>
                    <a:p>
                      <a:r>
                        <a:rPr lang="en-US" sz="1600" dirty="0"/>
                        <a:t>Head Pose Estimation in Computer Vision: A Survey</a:t>
                      </a:r>
                      <a:endParaRPr lang="en-IN" sz="1600" dirty="0"/>
                    </a:p>
                  </a:txBody>
                  <a:tcPr/>
                </a:tc>
                <a:tc>
                  <a:txBody>
                    <a:bodyPr/>
                    <a:lstStyle/>
                    <a:p>
                      <a:r>
                        <a:rPr lang="en-IN" sz="1600" b="0" dirty="0"/>
                        <a:t>April 2009</a:t>
                      </a:r>
                    </a:p>
                  </a:txBody>
                  <a:tcPr/>
                </a:tc>
                <a:tc>
                  <a:txBody>
                    <a:bodyPr/>
                    <a:lstStyle/>
                    <a:p>
                      <a:r>
                        <a:rPr lang="en-IN" sz="1600" dirty="0"/>
                        <a:t>Manifold embedding methods ,Hybrid methods ,Tracking methods</a:t>
                      </a:r>
                    </a:p>
                  </a:txBody>
                  <a:tcPr/>
                </a:tc>
                <a:tc>
                  <a:txBody>
                    <a:bodyPr/>
                    <a:lstStyle/>
                    <a:p>
                      <a:r>
                        <a:rPr lang="en-IN" sz="1600" dirty="0"/>
                        <a:t>Optical motion capture systems</a:t>
                      </a:r>
                    </a:p>
                  </a:txBody>
                  <a:tcPr/>
                </a:tc>
                <a:extLst>
                  <a:ext uri="{0D108BD9-81ED-4DB2-BD59-A6C34878D82A}">
                    <a16:rowId xmlns:a16="http://schemas.microsoft.com/office/drawing/2014/main" val="4007241505"/>
                  </a:ext>
                </a:extLst>
              </a:tr>
              <a:tr h="1007691">
                <a:tc>
                  <a:txBody>
                    <a:bodyPr/>
                    <a:lstStyle/>
                    <a:p>
                      <a:r>
                        <a:rPr lang="en-US" sz="1600" dirty="0"/>
                        <a:t>2.</a:t>
                      </a:r>
                      <a:endParaRPr lang="en-IN" sz="1600" dirty="0"/>
                    </a:p>
                  </a:txBody>
                  <a:tcPr/>
                </a:tc>
                <a:tc>
                  <a:txBody>
                    <a:bodyPr/>
                    <a:lstStyle/>
                    <a:p>
                      <a:r>
                        <a:rPr lang="en-IN" sz="1600" dirty="0"/>
                        <a:t>Pose Estimate Based Yoga Instructor</a:t>
                      </a:r>
                    </a:p>
                  </a:txBody>
                  <a:tcPr/>
                </a:tc>
                <a:tc>
                  <a:txBody>
                    <a:bodyPr/>
                    <a:lstStyle/>
                    <a:p>
                      <a:r>
                        <a:rPr lang="en-IN" sz="1600" dirty="0"/>
                        <a:t>February 2021 </a:t>
                      </a:r>
                    </a:p>
                  </a:txBody>
                  <a:tcPr/>
                </a:tc>
                <a:tc>
                  <a:txBody>
                    <a:bodyPr/>
                    <a:lstStyle/>
                    <a:p>
                      <a:r>
                        <a:rPr lang="en-US" sz="1600" dirty="0"/>
                        <a:t>CNN,RNN,GAN</a:t>
                      </a:r>
                      <a:endParaRPr lang="en-IN" sz="1600" dirty="0"/>
                    </a:p>
                  </a:txBody>
                  <a:tcPr/>
                </a:tc>
                <a:tc>
                  <a:txBody>
                    <a:bodyPr/>
                    <a:lstStyle/>
                    <a:p>
                      <a:r>
                        <a:rPr lang="en-US" sz="1600" dirty="0"/>
                        <a:t>Precise and personal guidance will be pro- vided by the AI</a:t>
                      </a:r>
                      <a:endParaRPr lang="en-IN" sz="1600" dirty="0"/>
                    </a:p>
                  </a:txBody>
                  <a:tcPr/>
                </a:tc>
                <a:extLst>
                  <a:ext uri="{0D108BD9-81ED-4DB2-BD59-A6C34878D82A}">
                    <a16:rowId xmlns:a16="http://schemas.microsoft.com/office/drawing/2014/main" val="1861923082"/>
                  </a:ext>
                </a:extLst>
              </a:tr>
              <a:tr h="713781">
                <a:tc>
                  <a:txBody>
                    <a:bodyPr/>
                    <a:lstStyle/>
                    <a:p>
                      <a:r>
                        <a:rPr lang="en-US" sz="1600" dirty="0"/>
                        <a:t>3.</a:t>
                      </a:r>
                      <a:endParaRPr lang="en-IN" sz="1600" dirty="0"/>
                    </a:p>
                  </a:txBody>
                  <a:tcPr/>
                </a:tc>
                <a:tc>
                  <a:txBody>
                    <a:bodyPr/>
                    <a:lstStyle/>
                    <a:p>
                      <a:r>
                        <a:rPr lang="en-IN" sz="1600" dirty="0"/>
                        <a:t>AI-Based Yoga Pose Estimation for Android Application</a:t>
                      </a:r>
                    </a:p>
                  </a:txBody>
                  <a:tcPr/>
                </a:tc>
                <a:tc>
                  <a:txBody>
                    <a:bodyPr/>
                    <a:lstStyle/>
                    <a:p>
                      <a:r>
                        <a:rPr lang="en-IN" sz="1600" dirty="0"/>
                        <a:t>September 2020</a:t>
                      </a:r>
                    </a:p>
                  </a:txBody>
                  <a:tcPr/>
                </a:tc>
                <a:tc>
                  <a:txBody>
                    <a:bodyPr/>
                    <a:lstStyle/>
                    <a:p>
                      <a:r>
                        <a:rPr lang="en-IN" sz="1600" dirty="0"/>
                        <a:t>PoseNet-TensorFlow-Lite framework.</a:t>
                      </a:r>
                    </a:p>
                  </a:txBody>
                  <a:tcPr/>
                </a:tc>
                <a:tc>
                  <a:txBody>
                    <a:bodyPr/>
                    <a:lstStyle/>
                    <a:p>
                      <a:r>
                        <a:rPr lang="en-IN" sz="1600" dirty="0"/>
                        <a:t>Model performs very  fast and accuracy</a:t>
                      </a:r>
                    </a:p>
                  </a:txBody>
                  <a:tcPr/>
                </a:tc>
                <a:extLst>
                  <a:ext uri="{0D108BD9-81ED-4DB2-BD59-A6C34878D82A}">
                    <a16:rowId xmlns:a16="http://schemas.microsoft.com/office/drawing/2014/main" val="2822825983"/>
                  </a:ext>
                </a:extLst>
              </a:tr>
              <a:tr h="1595510">
                <a:tc>
                  <a:txBody>
                    <a:bodyPr/>
                    <a:lstStyle/>
                    <a:p>
                      <a:r>
                        <a:rPr lang="en-US" sz="1600" dirty="0"/>
                        <a:t>4.</a:t>
                      </a:r>
                      <a:endParaRPr lang="en-IN" sz="1600" dirty="0"/>
                    </a:p>
                  </a:txBody>
                  <a:tcPr/>
                </a:tc>
                <a:tc>
                  <a:txBody>
                    <a:bodyPr/>
                    <a:lstStyle/>
                    <a:p>
                      <a:r>
                        <a:rPr lang="en-IN" sz="1600" dirty="0"/>
                        <a:t>3D Human Pose Estimation = 2D Pose Estimation + Matching</a:t>
                      </a:r>
                    </a:p>
                  </a:txBody>
                  <a:tcPr/>
                </a:tc>
                <a:tc>
                  <a:txBody>
                    <a:bodyPr/>
                    <a:lstStyle/>
                    <a:p>
                      <a:r>
                        <a:rPr lang="en-IN" sz="1600" b="0" i="0" kern="1200" dirty="0">
                          <a:solidFill>
                            <a:schemeClr val="dk1"/>
                          </a:solidFill>
                          <a:effectLst/>
                          <a:latin typeface="+mn-lt"/>
                          <a:ea typeface="+mn-ea"/>
                          <a:cs typeface="+mn-cs"/>
                        </a:rPr>
                        <a:t>December-2017</a:t>
                      </a:r>
                      <a:endParaRPr lang="en-IN" sz="1600" dirty="0"/>
                    </a:p>
                  </a:txBody>
                  <a:tcPr/>
                </a:tc>
                <a:tc>
                  <a:txBody>
                    <a:bodyPr/>
                    <a:lstStyle/>
                    <a:p>
                      <a:r>
                        <a:rPr lang="en-IN" sz="1600" dirty="0"/>
                        <a:t>Image-Based 2D Pose Estimation-CNN, Nonparametric 3D shape model</a:t>
                      </a:r>
                    </a:p>
                  </a:txBody>
                  <a:tcPr/>
                </a:tc>
                <a:tc>
                  <a:txBody>
                    <a:bodyPr/>
                    <a:lstStyle/>
                    <a:p>
                      <a:r>
                        <a:rPr lang="en-US" sz="1600" dirty="0"/>
                        <a:t>3D human pose estimation by performing 2D pose estimation, followed by 3D exemplar matching</a:t>
                      </a:r>
                      <a:endParaRPr lang="en-IN" sz="1600" dirty="0"/>
                    </a:p>
                  </a:txBody>
                  <a:tcPr/>
                </a:tc>
                <a:extLst>
                  <a:ext uri="{0D108BD9-81ED-4DB2-BD59-A6C34878D82A}">
                    <a16:rowId xmlns:a16="http://schemas.microsoft.com/office/drawing/2014/main" val="490578195"/>
                  </a:ext>
                </a:extLst>
              </a:tr>
            </a:tbl>
          </a:graphicData>
        </a:graphic>
      </p:graphicFrame>
    </p:spTree>
    <p:extLst>
      <p:ext uri="{BB962C8B-B14F-4D97-AF65-F5344CB8AC3E}">
        <p14:creationId xmlns:p14="http://schemas.microsoft.com/office/powerpoint/2010/main" val="78692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03D092C-040C-4638-AC67-A67BBAD67BE4}"/>
              </a:ext>
            </a:extLst>
          </p:cNvPr>
          <p:cNvGraphicFramePr>
            <a:graphicFrameLocks noGrp="1"/>
          </p:cNvGraphicFramePr>
          <p:nvPr>
            <p:extLst>
              <p:ext uri="{D42A27DB-BD31-4B8C-83A1-F6EECF244321}">
                <p14:modId xmlns:p14="http://schemas.microsoft.com/office/powerpoint/2010/main" val="2344628839"/>
              </p:ext>
            </p:extLst>
          </p:nvPr>
        </p:nvGraphicFramePr>
        <p:xfrm>
          <a:off x="530827" y="467138"/>
          <a:ext cx="11343121" cy="5957170"/>
        </p:xfrm>
        <a:graphic>
          <a:graphicData uri="http://schemas.openxmlformats.org/drawingml/2006/table">
            <a:tbl>
              <a:tblPr firstRow="1" bandRow="1">
                <a:tableStyleId>{5C22544A-7EE6-4342-B048-85BDC9FD1C3A}</a:tableStyleId>
              </a:tblPr>
              <a:tblGrid>
                <a:gridCol w="595608">
                  <a:extLst>
                    <a:ext uri="{9D8B030D-6E8A-4147-A177-3AD203B41FA5}">
                      <a16:colId xmlns:a16="http://schemas.microsoft.com/office/drawing/2014/main" val="859150803"/>
                    </a:ext>
                  </a:extLst>
                </a:gridCol>
                <a:gridCol w="3162109">
                  <a:extLst>
                    <a:ext uri="{9D8B030D-6E8A-4147-A177-3AD203B41FA5}">
                      <a16:colId xmlns:a16="http://schemas.microsoft.com/office/drawing/2014/main" val="1214598460"/>
                    </a:ext>
                  </a:extLst>
                </a:gridCol>
                <a:gridCol w="1807456">
                  <a:extLst>
                    <a:ext uri="{9D8B030D-6E8A-4147-A177-3AD203B41FA5}">
                      <a16:colId xmlns:a16="http://schemas.microsoft.com/office/drawing/2014/main" val="3278479236"/>
                    </a:ext>
                  </a:extLst>
                </a:gridCol>
                <a:gridCol w="2994991">
                  <a:extLst>
                    <a:ext uri="{9D8B030D-6E8A-4147-A177-3AD203B41FA5}">
                      <a16:colId xmlns:a16="http://schemas.microsoft.com/office/drawing/2014/main" val="3081642672"/>
                    </a:ext>
                  </a:extLst>
                </a:gridCol>
                <a:gridCol w="2782957">
                  <a:extLst>
                    <a:ext uri="{9D8B030D-6E8A-4147-A177-3AD203B41FA5}">
                      <a16:colId xmlns:a16="http://schemas.microsoft.com/office/drawing/2014/main" val="1565414159"/>
                    </a:ext>
                  </a:extLst>
                </a:gridCol>
              </a:tblGrid>
              <a:tr h="1640576">
                <a:tc>
                  <a:txBody>
                    <a:bodyPr/>
                    <a:lstStyle/>
                    <a:p>
                      <a:r>
                        <a:rPr lang="en-US" sz="1600" b="0" dirty="0"/>
                        <a:t>5.</a:t>
                      </a:r>
                      <a:endParaRPr lang="en-IN"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Evaluation of Machine Learning Techniques for Hand Pose Estimation on Handheld Device with Proximity Sensor</a:t>
                      </a:r>
                    </a:p>
                    <a:p>
                      <a:endParaRPr lang="en-IN" sz="1600" dirty="0"/>
                    </a:p>
                  </a:txBody>
                  <a:tcPr/>
                </a:tc>
                <a:tc>
                  <a:txBody>
                    <a:bodyPr/>
                    <a:lstStyle/>
                    <a:p>
                      <a:r>
                        <a:rPr lang="en-IN" sz="1600" b="0" i="0" kern="1200" dirty="0">
                          <a:solidFill>
                            <a:schemeClr val="dk1"/>
                          </a:solidFill>
                          <a:effectLst/>
                          <a:latin typeface="+mn-lt"/>
                          <a:ea typeface="+mn-ea"/>
                          <a:cs typeface="+mn-cs"/>
                        </a:rPr>
                        <a:t>April 2020</a:t>
                      </a:r>
                      <a:endParaRPr lang="en-IN" sz="1600" dirty="0"/>
                    </a:p>
                  </a:txBody>
                  <a:tcPr/>
                </a:tc>
                <a:tc>
                  <a:txBody>
                    <a:bodyPr/>
                    <a:lstStyle/>
                    <a:p>
                      <a:r>
                        <a:rPr lang="en-IN" sz="1600" b="0" i="0" kern="1200" dirty="0">
                          <a:solidFill>
                            <a:schemeClr val="dk1"/>
                          </a:solidFill>
                          <a:effectLst/>
                          <a:latin typeface="+mn-lt"/>
                          <a:ea typeface="+mn-ea"/>
                          <a:cs typeface="+mn-cs"/>
                        </a:rPr>
                        <a:t>Convolutional neural network , network architectures</a:t>
                      </a:r>
                      <a:endParaRPr lang="en-IN" sz="1600" dirty="0"/>
                    </a:p>
                  </a:txBody>
                  <a:tcPr/>
                </a:tc>
                <a:tc>
                  <a:txBody>
                    <a:bodyPr/>
                    <a:lstStyle/>
                    <a:p>
                      <a:r>
                        <a:rPr lang="en-IN" sz="1600" b="0" i="0" kern="1200" dirty="0">
                          <a:solidFill>
                            <a:schemeClr val="dk1"/>
                          </a:solidFill>
                          <a:effectLst/>
                          <a:latin typeface="+mn-lt"/>
                          <a:ea typeface="+mn-ea"/>
                          <a:cs typeface="+mn-cs"/>
                        </a:rPr>
                        <a:t>Intuitive interaction using fingers in VR applications.</a:t>
                      </a:r>
                      <a:endParaRPr lang="en-IN" sz="1600" dirty="0"/>
                    </a:p>
                  </a:txBody>
                  <a:tcPr/>
                </a:tc>
                <a:extLst>
                  <a:ext uri="{0D108BD9-81ED-4DB2-BD59-A6C34878D82A}">
                    <a16:rowId xmlns:a16="http://schemas.microsoft.com/office/drawing/2014/main" val="3399644762"/>
                  </a:ext>
                </a:extLst>
              </a:tr>
              <a:tr h="1417364">
                <a:tc>
                  <a:txBody>
                    <a:bodyPr/>
                    <a:lstStyle/>
                    <a:p>
                      <a:r>
                        <a:rPr lang="en-US" sz="1600" dirty="0"/>
                        <a:t>6.</a:t>
                      </a:r>
                      <a:endParaRPr lang="en-IN" sz="1600" dirty="0"/>
                    </a:p>
                  </a:txBody>
                  <a:tcPr/>
                </a:tc>
                <a:tc>
                  <a:txBody>
                    <a:bodyPr/>
                    <a:lstStyle/>
                    <a:p>
                      <a:r>
                        <a:rPr lang="en-IN" sz="1600" dirty="0"/>
                        <a:t>Fast Human Pose Estimation</a:t>
                      </a:r>
                    </a:p>
                  </a:txBody>
                  <a:tcPr/>
                </a:tc>
                <a:tc>
                  <a:txBody>
                    <a:bodyPr/>
                    <a:lstStyle/>
                    <a:p>
                      <a:r>
                        <a:rPr lang="en-IN" sz="1600" b="0" i="0" kern="1200" dirty="0">
                          <a:solidFill>
                            <a:schemeClr val="dk1"/>
                          </a:solidFill>
                          <a:effectLst/>
                          <a:latin typeface="+mn-lt"/>
                          <a:ea typeface="+mn-ea"/>
                          <a:cs typeface="+mn-cs"/>
                        </a:rPr>
                        <a:t>Jan 2019</a:t>
                      </a:r>
                      <a:endParaRPr lang="en-IN" sz="1600" dirty="0"/>
                    </a:p>
                  </a:txBody>
                  <a:tcPr/>
                </a:tc>
                <a:tc>
                  <a:txBody>
                    <a:bodyPr/>
                    <a:lstStyle/>
                    <a:p>
                      <a:r>
                        <a:rPr lang="en-IN" sz="1600" dirty="0"/>
                        <a:t>Lightweight pose neural network , pre train teacher network , pose Knowledge Distillation</a:t>
                      </a:r>
                    </a:p>
                  </a:txBody>
                  <a:tcPr/>
                </a:tc>
                <a:tc>
                  <a:txBody>
                    <a:bodyPr/>
                    <a:lstStyle/>
                    <a:p>
                      <a:r>
                        <a:rPr lang="en-US" sz="1600" dirty="0"/>
                        <a:t>Capable of executing rapidly with low computational cost</a:t>
                      </a:r>
                      <a:endParaRPr lang="en-IN" sz="1600" dirty="0"/>
                    </a:p>
                  </a:txBody>
                  <a:tcPr/>
                </a:tc>
                <a:extLst>
                  <a:ext uri="{0D108BD9-81ED-4DB2-BD59-A6C34878D82A}">
                    <a16:rowId xmlns:a16="http://schemas.microsoft.com/office/drawing/2014/main" val="1598142"/>
                  </a:ext>
                </a:extLst>
              </a:tr>
              <a:tr h="1558134">
                <a:tc>
                  <a:txBody>
                    <a:bodyPr/>
                    <a:lstStyle/>
                    <a:p>
                      <a:r>
                        <a:rPr lang="en-US" sz="1600" dirty="0"/>
                        <a:t>7.</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DeepLabCut: markerless pose estimation of user-defined body parts with deep learning</a:t>
                      </a:r>
                    </a:p>
                    <a:p>
                      <a:endParaRPr lang="en-IN" sz="1600" dirty="0"/>
                    </a:p>
                  </a:txBody>
                  <a:tcPr/>
                </a:tc>
                <a:tc>
                  <a:txBody>
                    <a:bodyPr/>
                    <a:lstStyle/>
                    <a:p>
                      <a:r>
                        <a:rPr lang="en-US" sz="1600" dirty="0"/>
                        <a:t>August 2018</a:t>
                      </a:r>
                      <a:endParaRPr lang="en-IN" sz="1600" dirty="0"/>
                    </a:p>
                  </a:txBody>
                  <a:tcPr/>
                </a:tc>
                <a:tc>
                  <a:txBody>
                    <a:bodyPr/>
                    <a:lstStyle/>
                    <a:p>
                      <a:r>
                        <a:rPr lang="en-IN" sz="1600" b="0" i="0" kern="1200" dirty="0">
                          <a:solidFill>
                            <a:schemeClr val="dk1"/>
                          </a:solidFill>
                          <a:effectLst/>
                          <a:latin typeface="+mn-lt"/>
                          <a:ea typeface="+mn-ea"/>
                          <a:cs typeface="+mn-cs"/>
                        </a:rPr>
                        <a:t>Deep neural networks</a:t>
                      </a:r>
                      <a:r>
                        <a:rPr lang="en-US" sz="1600" b="0" i="0" kern="1200" dirty="0">
                          <a:solidFill>
                            <a:schemeClr val="dk1"/>
                          </a:solidFill>
                          <a:effectLst/>
                          <a:latin typeface="+mn-lt"/>
                          <a:ea typeface="+mn-ea"/>
                          <a:cs typeface="+mn-cs"/>
                        </a:rPr>
                        <a:t>,number and location of the markers must be determined a priori</a:t>
                      </a:r>
                      <a:endParaRPr lang="en-IN" sz="1600" dirty="0"/>
                    </a:p>
                  </a:txBody>
                  <a:tcPr/>
                </a:tc>
                <a:tc>
                  <a:txBody>
                    <a:bodyPr/>
                    <a:lstStyle/>
                    <a:p>
                      <a:r>
                        <a:rPr lang="en-US" sz="1600" b="0" i="0" kern="1200" dirty="0">
                          <a:solidFill>
                            <a:schemeClr val="dk1"/>
                          </a:solidFill>
                          <a:effectLst/>
                          <a:latin typeface="+mn-lt"/>
                          <a:ea typeface="+mn-ea"/>
                          <a:cs typeface="+mn-cs"/>
                        </a:rPr>
                        <a:t>Even when only a small number of frames are labeled algorithm achieves excellent tracking performance</a:t>
                      </a:r>
                      <a:endParaRPr lang="en-IN" sz="1600" dirty="0"/>
                    </a:p>
                  </a:txBody>
                  <a:tcPr/>
                </a:tc>
                <a:extLst>
                  <a:ext uri="{0D108BD9-81ED-4DB2-BD59-A6C34878D82A}">
                    <a16:rowId xmlns:a16="http://schemas.microsoft.com/office/drawing/2014/main" val="3947884482"/>
                  </a:ext>
                </a:extLst>
              </a:tr>
              <a:tr h="1341096">
                <a:tc>
                  <a:txBody>
                    <a:bodyPr/>
                    <a:lstStyle/>
                    <a:p>
                      <a:r>
                        <a:rPr lang="en-US" sz="1600" dirty="0"/>
                        <a:t>8.</a:t>
                      </a:r>
                      <a:endParaRPr lang="en-IN" sz="1600" dirty="0"/>
                    </a:p>
                  </a:txBody>
                  <a:tcPr/>
                </a:tc>
                <a:tc>
                  <a:txBody>
                    <a:bodyPr/>
                    <a:lstStyle/>
                    <a:p>
                      <a:r>
                        <a:rPr lang="en-US" sz="1600" dirty="0"/>
                        <a:t>Introduction to Camera Pose Estimation with Deep Learning</a:t>
                      </a:r>
                      <a:endParaRPr lang="en-IN" sz="1600" dirty="0"/>
                    </a:p>
                  </a:txBody>
                  <a:tcPr/>
                </a:tc>
                <a:tc>
                  <a:txBody>
                    <a:bodyPr/>
                    <a:lstStyle/>
                    <a:p>
                      <a:r>
                        <a:rPr lang="en-IN" sz="1600" b="0" i="0" kern="1200" dirty="0">
                          <a:solidFill>
                            <a:schemeClr val="dk1"/>
                          </a:solidFill>
                          <a:effectLst/>
                          <a:latin typeface="+mn-lt"/>
                          <a:ea typeface="+mn-ea"/>
                          <a:cs typeface="+mn-cs"/>
                        </a:rPr>
                        <a:t>Jul 2019</a:t>
                      </a:r>
                      <a:endParaRPr lang="en-IN" sz="1600" dirty="0"/>
                    </a:p>
                  </a:txBody>
                  <a:tcPr/>
                </a:tc>
                <a:tc>
                  <a:txBody>
                    <a:bodyPr/>
                    <a:lstStyle/>
                    <a:p>
                      <a:r>
                        <a:rPr lang="en-US" sz="1600" dirty="0"/>
                        <a:t>CNN ,Regressing the absolute camera pose from an RGB image, </a:t>
                      </a:r>
                      <a:endParaRPr lang="en-IN" sz="1600" dirty="0"/>
                    </a:p>
                  </a:txBody>
                  <a:tcPr/>
                </a:tc>
                <a:tc>
                  <a:txBody>
                    <a:bodyPr/>
                    <a:lstStyle/>
                    <a:p>
                      <a:r>
                        <a:rPr lang="en-US" sz="1600" dirty="0"/>
                        <a:t>Cross-comparison of existing learning-based pose estimator</a:t>
                      </a:r>
                      <a:endParaRPr lang="en-IN" sz="1600" dirty="0"/>
                    </a:p>
                  </a:txBody>
                  <a:tcPr/>
                </a:tc>
                <a:extLst>
                  <a:ext uri="{0D108BD9-81ED-4DB2-BD59-A6C34878D82A}">
                    <a16:rowId xmlns:a16="http://schemas.microsoft.com/office/drawing/2014/main" val="4042659173"/>
                  </a:ext>
                </a:extLst>
              </a:tr>
            </a:tbl>
          </a:graphicData>
        </a:graphic>
      </p:graphicFrame>
    </p:spTree>
    <p:extLst>
      <p:ext uri="{BB962C8B-B14F-4D97-AF65-F5344CB8AC3E}">
        <p14:creationId xmlns:p14="http://schemas.microsoft.com/office/powerpoint/2010/main" val="35833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7605-0832-4352-B426-AF31E9B50C4E}"/>
              </a:ext>
            </a:extLst>
          </p:cNvPr>
          <p:cNvSpPr>
            <a:spLocks noGrp="1"/>
          </p:cNvSpPr>
          <p:nvPr>
            <p:ph type="title"/>
          </p:nvPr>
        </p:nvSpPr>
        <p:spPr>
          <a:xfrm>
            <a:off x="913795" y="609600"/>
            <a:ext cx="10904579" cy="1326321"/>
          </a:xfrm>
        </p:spPr>
        <p:txBody>
          <a:bodyPr>
            <a:normAutofit/>
          </a:bodyPr>
          <a:lstStyle/>
          <a:p>
            <a:pPr algn="l"/>
            <a:r>
              <a:rPr lang="en-US" sz="3200" i="0" dirty="0">
                <a:effectLst/>
                <a:latin typeface="+mn-lt"/>
              </a:rPr>
              <a:t>Deep Learning Models for Pose Detection: </a:t>
            </a:r>
            <a:endParaRPr lang="en-IN" sz="3200" dirty="0">
              <a:latin typeface="+mn-lt"/>
            </a:endParaRPr>
          </a:p>
        </p:txBody>
      </p:sp>
      <p:sp>
        <p:nvSpPr>
          <p:cNvPr id="3" name="Content Placeholder 2">
            <a:extLst>
              <a:ext uri="{FF2B5EF4-FFF2-40B4-BE49-F238E27FC236}">
                <a16:creationId xmlns:a16="http://schemas.microsoft.com/office/drawing/2014/main" id="{600BF4AE-EF06-4A4D-94E7-AE492B7221F9}"/>
              </a:ext>
            </a:extLst>
          </p:cNvPr>
          <p:cNvSpPr>
            <a:spLocks noGrp="1"/>
          </p:cNvSpPr>
          <p:nvPr>
            <p:ph idx="1"/>
          </p:nvPr>
        </p:nvSpPr>
        <p:spPr>
          <a:xfrm>
            <a:off x="913795" y="2096064"/>
            <a:ext cx="10353762" cy="4152336"/>
          </a:xfrm>
        </p:spPr>
        <p:txBody>
          <a:bodyPr>
            <a:normAutofit fontScale="85000" lnSpcReduction="20000"/>
          </a:bodyPr>
          <a:lstStyle/>
          <a:p>
            <a:pPr algn="l"/>
            <a:r>
              <a:rPr lang="en-US" sz="2200" b="0" i="0" dirty="0">
                <a:effectLst/>
              </a:rPr>
              <a:t>OpenPose and MediaPipe are two widely used deep learning models for pose detection. </a:t>
            </a:r>
          </a:p>
          <a:p>
            <a:pPr algn="l"/>
            <a:r>
              <a:rPr lang="en-US" sz="2200" b="0" i="0" dirty="0">
                <a:effectLst/>
              </a:rPr>
              <a:t>OpenPose uses a combination of convolutional neural networks and geometric matching to estimate the pose of multiple people in an image or video. It can detect up to 135 keypoints, including the locations of body joints, eyes, ears, and nose. OpenPose is open-source and free to use, making it popular among researchers and developers.</a:t>
            </a:r>
          </a:p>
          <a:p>
            <a:pPr algn="l"/>
            <a:r>
              <a:rPr lang="en-US" sz="2200" b="0" i="0" dirty="0">
                <a:effectLst/>
              </a:rPr>
              <a:t>MediaPipe, on the other hand, is a framework that offers a range of pre-built models for various tasks, including pose estimation. MediaPipe's BlazePose is a lightweight and efficient model that can estimate 33 keypoints of a human pose, such as the locations of body joints and torso center. BlazePose can run in real-time on mobile devices, and its small size makes it ideal for resource-constrained environments. Both models offer high accuracy and speed, making them suitable for various applications, such as fitness tracking, motion capture, and augmented reality.</a:t>
            </a:r>
          </a:p>
          <a:p>
            <a:endParaRPr lang="en-IN" dirty="0"/>
          </a:p>
        </p:txBody>
      </p:sp>
    </p:spTree>
    <p:extLst>
      <p:ext uri="{BB962C8B-B14F-4D97-AF65-F5344CB8AC3E}">
        <p14:creationId xmlns:p14="http://schemas.microsoft.com/office/powerpoint/2010/main" val="203779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F338-E7FE-4BCD-9D7F-8578D8ACCDAE}"/>
              </a:ext>
            </a:extLst>
          </p:cNvPr>
          <p:cNvSpPr>
            <a:spLocks noGrp="1"/>
          </p:cNvSpPr>
          <p:nvPr>
            <p:ph type="ctrTitle"/>
          </p:nvPr>
        </p:nvSpPr>
        <p:spPr>
          <a:xfrm>
            <a:off x="667616" y="446502"/>
            <a:ext cx="10185915" cy="693185"/>
          </a:xfrm>
        </p:spPr>
        <p:txBody>
          <a:bodyPr>
            <a:noAutofit/>
          </a:bodyPr>
          <a:lstStyle/>
          <a:p>
            <a:pPr algn="l"/>
            <a:r>
              <a:rPr lang="en-US" sz="3200" i="0" dirty="0">
                <a:effectLst/>
                <a:latin typeface="+mn-lt"/>
              </a:rPr>
              <a:t>Pose Detection and Angle Calculation:</a:t>
            </a:r>
            <a:endParaRPr lang="en-IN" sz="3200" dirty="0">
              <a:latin typeface="+mn-lt"/>
            </a:endParaRPr>
          </a:p>
        </p:txBody>
      </p:sp>
      <p:sp>
        <p:nvSpPr>
          <p:cNvPr id="3" name="Subtitle 2">
            <a:extLst>
              <a:ext uri="{FF2B5EF4-FFF2-40B4-BE49-F238E27FC236}">
                <a16:creationId xmlns:a16="http://schemas.microsoft.com/office/drawing/2014/main" id="{3A829125-EB07-4532-BE81-E8075D457870}"/>
              </a:ext>
            </a:extLst>
          </p:cNvPr>
          <p:cNvSpPr>
            <a:spLocks noGrp="1"/>
          </p:cNvSpPr>
          <p:nvPr>
            <p:ph type="subTitle" idx="1"/>
          </p:nvPr>
        </p:nvSpPr>
        <p:spPr>
          <a:xfrm>
            <a:off x="415823" y="1020418"/>
            <a:ext cx="10936283" cy="2544417"/>
          </a:xfrm>
        </p:spPr>
        <p:txBody>
          <a:bodyPr>
            <a:noAutofit/>
          </a:bodyPr>
          <a:lstStyle/>
          <a:p>
            <a:pPr algn="just"/>
            <a:endParaRPr lang="en-US" sz="1800" dirty="0"/>
          </a:p>
          <a:p>
            <a:pPr marL="457200" indent="-457200" algn="just">
              <a:lnSpc>
                <a:spcPct val="100000"/>
              </a:lnSpc>
              <a:buFont typeface="Arial" panose="020B0604020202020204" pitchFamily="34" charset="0"/>
              <a:buChar char="•"/>
            </a:pPr>
            <a:r>
              <a:rPr lang="en-US" sz="1800" dirty="0"/>
              <a:t>OpenPose and MediaPipe are deep learning models that accurately detect and track key body   joints  in yoga poses.</a:t>
            </a:r>
          </a:p>
          <a:p>
            <a:pPr marL="457200" indent="-457200" algn="just">
              <a:lnSpc>
                <a:spcPct val="100000"/>
              </a:lnSpc>
              <a:buFont typeface="Arial" panose="020B0604020202020204" pitchFamily="34" charset="0"/>
              <a:buChar char="•"/>
            </a:pPr>
            <a:r>
              <a:rPr lang="en-US" sz="1800" dirty="0"/>
              <a:t>Inputting an image or video of the practitioner's pose allows the model to create a skeleton representation and calculate angles between different body parts.</a:t>
            </a:r>
          </a:p>
          <a:p>
            <a:pPr marL="457200" indent="-457200" algn="just">
              <a:lnSpc>
                <a:spcPct val="100000"/>
              </a:lnSpc>
              <a:buFont typeface="Arial" panose="020B0604020202020204" pitchFamily="34" charset="0"/>
              <a:buChar char="•"/>
            </a:pPr>
            <a:r>
              <a:rPr lang="en-US" sz="1800" dirty="0"/>
              <a:t>Real-time feedback provided by the models can help practitioners improve their form and avoid common mistakes that may lead to injury, This technology is particularly useful for beginners who may not be familiar with proper alignment.</a:t>
            </a:r>
          </a:p>
          <a:p>
            <a:pPr marL="457200" indent="-457200" algn="just">
              <a:lnSpc>
                <a:spcPct val="100000"/>
              </a:lnSpc>
              <a:buFont typeface="Arial" panose="020B0604020202020204" pitchFamily="34" charset="0"/>
              <a:buChar char="•"/>
            </a:pPr>
            <a:r>
              <a:rPr lang="en-US" sz="1800" dirty="0"/>
              <a:t>These models provide a powerful tool for enhancing yoga practice and achieving maximum benefits.</a:t>
            </a:r>
          </a:p>
          <a:p>
            <a:pPr marL="457200" indent="-457200" algn="just">
              <a:lnSpc>
                <a:spcPct val="100000"/>
              </a:lnSpc>
              <a:buFont typeface="Arial" panose="020B0604020202020204" pitchFamily="34" charset="0"/>
              <a:buChar char="•"/>
            </a:pPr>
            <a:r>
              <a:rPr lang="en-US" sz="1800" dirty="0"/>
              <a:t>In recent years, technology has been used to enhance traditional methods of yoga instruction, such as the Cue method, by providing visual cues or animations to demonstrate proper alignment for each pose.</a:t>
            </a:r>
          </a:p>
          <a:p>
            <a:pPr marL="457200" indent="-457200" algn="just">
              <a:lnSpc>
                <a:spcPct val="100000"/>
              </a:lnSpc>
              <a:buFont typeface="Arial" panose="020B0604020202020204" pitchFamily="34" charset="0"/>
              <a:buChar char="•"/>
            </a:pPr>
            <a:r>
              <a:rPr lang="en-US" sz="1800" dirty="0"/>
              <a:t>Deep learning models for pose detection and angle calculation offer a promising future for yoga practice, as they provide objective feedback that can supplement traditional methods of instruction.</a:t>
            </a:r>
            <a:endParaRPr lang="en-IN" sz="1800" dirty="0"/>
          </a:p>
        </p:txBody>
      </p:sp>
    </p:spTree>
    <p:extLst>
      <p:ext uri="{BB962C8B-B14F-4D97-AF65-F5344CB8AC3E}">
        <p14:creationId xmlns:p14="http://schemas.microsoft.com/office/powerpoint/2010/main" val="2871435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655</TotalTime>
  <Words>1425</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Brush Script MT</vt:lpstr>
      <vt:lpstr>Rockwell</vt:lpstr>
      <vt:lpstr>Damask</vt:lpstr>
      <vt:lpstr>yoga pose detection using deep learning</vt:lpstr>
      <vt:lpstr>Contents :</vt:lpstr>
      <vt:lpstr>Introduction</vt:lpstr>
      <vt:lpstr>Objective :</vt:lpstr>
      <vt:lpstr>Motivation : </vt:lpstr>
      <vt:lpstr>Literature review :</vt:lpstr>
      <vt:lpstr>PowerPoint Presentation</vt:lpstr>
      <vt:lpstr>Deep Learning Models for Pose Detection: </vt:lpstr>
      <vt:lpstr>Pose Detection and Angle Calculation:</vt:lpstr>
      <vt:lpstr>Issues to be addressed :</vt:lpstr>
      <vt:lpstr>Survey : </vt:lpstr>
      <vt:lpstr>PowerPoint Presentation</vt:lpstr>
      <vt:lpstr>Output :</vt:lpstr>
      <vt:lpstr>Results :</vt:lpstr>
      <vt:lpstr>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Fit – A workout Planner App</dc:title>
  <dc:creator>vamsi kota</dc:creator>
  <cp:lastModifiedBy>HARIRAM S</cp:lastModifiedBy>
  <cp:revision>29</cp:revision>
  <dcterms:created xsi:type="dcterms:W3CDTF">2023-01-01T05:46:13Z</dcterms:created>
  <dcterms:modified xsi:type="dcterms:W3CDTF">2023-09-24T17:03:58Z</dcterms:modified>
</cp:coreProperties>
</file>