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1"/>
  </p:notesMasterIdLst>
  <p:sldIdLst>
    <p:sldId id="256" r:id="rId2"/>
    <p:sldId id="257" r:id="rId3"/>
    <p:sldId id="258" r:id="rId4"/>
    <p:sldId id="281" r:id="rId5"/>
    <p:sldId id="259" r:id="rId6"/>
    <p:sldId id="260" r:id="rId7"/>
    <p:sldId id="261" r:id="rId8"/>
    <p:sldId id="262" r:id="rId9"/>
    <p:sldId id="263" r:id="rId10"/>
    <p:sldId id="264" r:id="rId11"/>
    <p:sldId id="277" r:id="rId12"/>
    <p:sldId id="278" r:id="rId13"/>
    <p:sldId id="265" r:id="rId14"/>
    <p:sldId id="280" r:id="rId15"/>
    <p:sldId id="266" r:id="rId16"/>
    <p:sldId id="267" r:id="rId17"/>
    <p:sldId id="268" r:id="rId18"/>
    <p:sldId id="271" r:id="rId19"/>
    <p:sldId id="275"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gxWE4vp4kQrVojFxmZkYHtKgbA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65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685ED1-A9D8-4277-B6DF-A5BD53A6E0A0}">
  <a:tblStyle styleId="{17685ED1-A9D8-4277-B6DF-A5BD53A6E0A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b="off" i="off"/>
      <a:tcStyle>
        <a:tcBdr/>
        <a:fill>
          <a:solidFill>
            <a:srgbClr val="D0DEEF"/>
          </a:solidFill>
        </a:fill>
      </a:tcStyle>
    </a:band1H>
    <a:band2H>
      <a:tcTxStyle b="off" i="off"/>
      <a:tcStyle>
        <a:tcBdr/>
      </a:tcStyle>
    </a:band2H>
    <a:band1V>
      <a:tcTxStyle b="off" i="off"/>
      <a:tcStyle>
        <a:tcBdr/>
        <a:fill>
          <a:solidFill>
            <a:srgbClr val="D0DEEF"/>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24839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0" name="Google Shape;1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808371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07019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 name="Google Shape;17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7" name="Google Shape;18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6" name="Google Shape;19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3" name="Google Shape;223;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8" name="Google Shape;25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4" name="Google Shape;12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3" name="Google Shape;13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60" name="Google Shape;16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3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2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3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5"/>
          <p:cNvSpPr>
            <a:spLocks noGrp="1"/>
          </p:cNvSpPr>
          <p:nvPr>
            <p:ph type="pic" idx="2"/>
          </p:nvPr>
        </p:nvSpPr>
        <p:spPr>
          <a:xfrm>
            <a:off x="5183188" y="987425"/>
            <a:ext cx="6172200" cy="4873625"/>
          </a:xfrm>
          <a:prstGeom prst="rect">
            <a:avLst/>
          </a:prstGeom>
          <a:noFill/>
          <a:ln>
            <a:noFill/>
          </a:ln>
        </p:spPr>
      </p:sp>
      <p:sp>
        <p:nvSpPr>
          <p:cNvPr id="68" name="Google Shape;68;p3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7.jpg"/><Relationship Id="rId5" Type="http://schemas.openxmlformats.org/officeDocument/2006/relationships/image" Target="../media/image6.jp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roceedings.mlr.press/v28/gupta13"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ieeexplore.ieee.org/document/8012384" TargetMode="External"/><Relationship Id="rId5" Type="http://schemas.openxmlformats.org/officeDocument/2006/relationships/hyperlink" Target="https://ieeexplore.ieee.org/document/7523461" TargetMode="External"/><Relationship Id="rId4" Type="http://schemas.openxmlformats.org/officeDocument/2006/relationships/hyperlink" Target="https://ieeexplore.ieee.org/document/684137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836032" y="1236704"/>
            <a:ext cx="9144000" cy="1007377"/>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1800"/>
              <a:buFont typeface="Cambria"/>
              <a:buNone/>
            </a:pPr>
            <a:r>
              <a:rPr lang="en-US" sz="1800" b="1" dirty="0">
                <a:latin typeface="Cambria"/>
                <a:ea typeface="Cambria"/>
                <a:cs typeface="Cambria"/>
                <a:sym typeface="Cambria"/>
              </a:rPr>
              <a:t>Academic Year 2024 - 25 </a:t>
            </a:r>
            <a:br>
              <a:rPr lang="en-US" sz="1800" b="1" dirty="0">
                <a:latin typeface="Cambria"/>
                <a:ea typeface="Cambria"/>
                <a:cs typeface="Cambria"/>
                <a:sym typeface="Cambria"/>
              </a:rPr>
            </a:br>
            <a:r>
              <a:rPr lang="en-US" sz="1800" b="1" dirty="0">
                <a:solidFill>
                  <a:srgbClr val="C00000"/>
                </a:solidFill>
                <a:latin typeface="Cambria"/>
                <a:ea typeface="Cambria"/>
                <a:cs typeface="Cambria"/>
                <a:sym typeface="Cambria"/>
              </a:rPr>
              <a:t>S6 MINI PROJECT - II</a:t>
            </a:r>
            <a:br>
              <a:rPr lang="en-US" sz="1800" b="1" dirty="0">
                <a:solidFill>
                  <a:srgbClr val="C00000"/>
                </a:solidFill>
                <a:latin typeface="Cambria"/>
                <a:ea typeface="Cambria"/>
                <a:cs typeface="Cambria"/>
                <a:sym typeface="Cambria"/>
              </a:rPr>
            </a:br>
            <a:r>
              <a:rPr lang="en-US" sz="1800" b="1" dirty="0">
                <a:latin typeface="Cambria"/>
                <a:ea typeface="Cambria"/>
                <a:cs typeface="Cambria"/>
                <a:sym typeface="Cambria"/>
              </a:rPr>
              <a:t>Final Review</a:t>
            </a:r>
            <a:endParaRPr sz="1800" b="1" dirty="0">
              <a:latin typeface="Cambria"/>
              <a:ea typeface="Cambria"/>
              <a:cs typeface="Cambria"/>
              <a:sym typeface="Cambria"/>
            </a:endParaRPr>
          </a:p>
        </p:txBody>
      </p:sp>
      <p:sp>
        <p:nvSpPr>
          <p:cNvPr id="89" name="Google Shape;89;p1"/>
          <p:cNvSpPr txBox="1">
            <a:spLocks noGrp="1"/>
          </p:cNvSpPr>
          <p:nvPr>
            <p:ph type="subTitle" idx="1"/>
          </p:nvPr>
        </p:nvSpPr>
        <p:spPr>
          <a:xfrm>
            <a:off x="1836032" y="2394917"/>
            <a:ext cx="9144000" cy="127636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385623"/>
              </a:buClr>
              <a:buSzPts val="2400"/>
              <a:buNone/>
            </a:pPr>
            <a:r>
              <a:rPr lang="en-US" b="1" dirty="0">
                <a:solidFill>
                  <a:srgbClr val="385623"/>
                </a:solidFill>
                <a:latin typeface="Cambria"/>
                <a:ea typeface="Cambria"/>
                <a:cs typeface="Cambria"/>
                <a:sym typeface="Cambria"/>
              </a:rPr>
              <a:t>PROJECT TITLE</a:t>
            </a:r>
            <a:endParaRPr dirty="0"/>
          </a:p>
          <a:p>
            <a:pPr algn="l"/>
            <a:r>
              <a:rPr lang="en-IN" sz="2800" b="1" i="0" u="none" strike="noStrike" baseline="0" dirty="0">
                <a:solidFill>
                  <a:srgbClr val="385623"/>
                </a:solidFill>
                <a:latin typeface="Roboto-Bold"/>
              </a:rPr>
              <a:t>			</a:t>
            </a:r>
            <a:r>
              <a:rPr lang="en-IN" sz="2600" b="1" i="0" dirty="0">
                <a:solidFill>
                  <a:srgbClr val="56654B"/>
                </a:solidFill>
                <a:effectLst/>
                <a:latin typeface="Cambria" panose="02040503050406030204" pitchFamily="18" charset="0"/>
              </a:rPr>
              <a:t>ALZHEIMER'S DISEASE DETECTION</a:t>
            </a:r>
            <a:endParaRPr lang="en-US" sz="2600" b="1" dirty="0">
              <a:solidFill>
                <a:srgbClr val="56654B"/>
              </a:solidFill>
              <a:latin typeface="Cambria"/>
              <a:ea typeface="Cambria"/>
              <a:cs typeface="Cambria"/>
              <a:sym typeface="Cambria"/>
            </a:endParaRPr>
          </a:p>
        </p:txBody>
      </p:sp>
      <p:pic>
        <p:nvPicPr>
          <p:cNvPr id="90" name="Google Shape;90;p1"/>
          <p:cNvPicPr preferRelativeResize="0"/>
          <p:nvPr/>
        </p:nvPicPr>
        <p:blipFill rotWithShape="1">
          <a:blip r:embed="rId3">
            <a:alphaModFix/>
          </a:blip>
          <a:srcRect/>
          <a:stretch/>
        </p:blipFill>
        <p:spPr>
          <a:xfrm>
            <a:off x="2244435" y="0"/>
            <a:ext cx="7675419" cy="1308626"/>
          </a:xfrm>
          <a:prstGeom prst="rect">
            <a:avLst/>
          </a:prstGeom>
          <a:noFill/>
          <a:ln>
            <a:noFill/>
          </a:ln>
        </p:spPr>
      </p:pic>
      <p:sp>
        <p:nvSpPr>
          <p:cNvPr id="91" name="Google Shape;91;p1"/>
          <p:cNvSpPr txBox="1"/>
          <p:nvPr/>
        </p:nvSpPr>
        <p:spPr>
          <a:xfrm>
            <a:off x="180109" y="5153889"/>
            <a:ext cx="5226900" cy="141330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lnSpc>
                <a:spcPct val="90000"/>
              </a:lnSpc>
              <a:spcBef>
                <a:spcPts val="0"/>
              </a:spcBef>
              <a:spcAft>
                <a:spcPts val="0"/>
              </a:spcAft>
              <a:buClr>
                <a:srgbClr val="385623"/>
              </a:buClr>
              <a:buSzPct val="100000"/>
              <a:buFont typeface="Arial"/>
              <a:buNone/>
            </a:pPr>
            <a:r>
              <a:rPr lang="en-US" sz="2000" b="1" i="0" u="none" strike="noStrike" cap="none" dirty="0">
                <a:solidFill>
                  <a:srgbClr val="385623"/>
                </a:solidFill>
                <a:latin typeface="Cambria"/>
                <a:ea typeface="Cambria"/>
                <a:cs typeface="Cambria"/>
                <a:sym typeface="Cambria"/>
              </a:rPr>
              <a:t>BATCH MEMBERS</a:t>
            </a:r>
            <a:endParaRPr sz="1400" b="0" i="0" u="none" strike="noStrike" cap="none" dirty="0">
              <a:solidFill>
                <a:srgbClr val="000000"/>
              </a:solidFill>
              <a:latin typeface="Arial"/>
              <a:ea typeface="Arial"/>
              <a:cs typeface="Arial"/>
              <a:sym typeface="Arial"/>
            </a:endParaRPr>
          </a:p>
          <a:p>
            <a:pPr marL="0" marR="0" lvl="0" indent="0" algn="ctr" rtl="0">
              <a:lnSpc>
                <a:spcPct val="90000"/>
              </a:lnSpc>
              <a:spcBef>
                <a:spcPts val="1000"/>
              </a:spcBef>
              <a:spcAft>
                <a:spcPts val="0"/>
              </a:spcAft>
              <a:buClr>
                <a:srgbClr val="7030A0"/>
              </a:buClr>
              <a:buSzPct val="100000"/>
              <a:buFont typeface="Arial"/>
              <a:buNone/>
            </a:pPr>
            <a:r>
              <a:rPr lang="en-US" sz="1800" b="1" dirty="0">
                <a:solidFill>
                  <a:srgbClr val="7030A0"/>
                </a:solidFill>
                <a:latin typeface="Cambria"/>
                <a:ea typeface="Cambria"/>
                <a:cs typeface="Cambria"/>
                <a:sym typeface="Cambria"/>
              </a:rPr>
              <a:t>ASWITHA K</a:t>
            </a:r>
            <a:r>
              <a:rPr lang="en-US" sz="1800" b="1" i="0" u="none" strike="noStrike" cap="none" dirty="0">
                <a:solidFill>
                  <a:srgbClr val="7030A0"/>
                </a:solidFill>
                <a:latin typeface="Cambria"/>
                <a:ea typeface="Cambria"/>
                <a:cs typeface="Cambria"/>
                <a:sym typeface="Cambria"/>
              </a:rPr>
              <a:t> (</a:t>
            </a:r>
            <a:r>
              <a:rPr lang="en-US" sz="1800" b="1" dirty="0">
                <a:solidFill>
                  <a:srgbClr val="7030A0"/>
                </a:solidFill>
                <a:latin typeface="Cambria"/>
                <a:ea typeface="Cambria"/>
                <a:cs typeface="Cambria"/>
                <a:sym typeface="Cambria"/>
              </a:rPr>
              <a:t>222IT115</a:t>
            </a:r>
            <a:r>
              <a:rPr lang="en-US" sz="1800" b="1" i="0" u="none" strike="noStrike" cap="none" dirty="0">
                <a:solidFill>
                  <a:srgbClr val="7030A0"/>
                </a:solidFill>
                <a:latin typeface="Cambria"/>
                <a:ea typeface="Cambria"/>
                <a:cs typeface="Cambria"/>
                <a:sym typeface="Cambria"/>
              </a:rPr>
              <a:t>)</a:t>
            </a:r>
            <a:endParaRPr sz="1400" b="0" i="0" u="none" strike="noStrike" cap="none" dirty="0">
              <a:solidFill>
                <a:srgbClr val="000000"/>
              </a:solidFill>
              <a:latin typeface="Arial"/>
              <a:ea typeface="Arial"/>
              <a:cs typeface="Arial"/>
              <a:sym typeface="Arial"/>
            </a:endParaRPr>
          </a:p>
          <a:p>
            <a:pPr marL="0" marR="0" lvl="0" indent="0" algn="ctr" rtl="0">
              <a:lnSpc>
                <a:spcPct val="90000"/>
              </a:lnSpc>
              <a:spcBef>
                <a:spcPts val="1000"/>
              </a:spcBef>
              <a:spcAft>
                <a:spcPts val="0"/>
              </a:spcAft>
              <a:buClr>
                <a:srgbClr val="7030A0"/>
              </a:buClr>
              <a:buSzPct val="100000"/>
              <a:buFont typeface="Arial"/>
              <a:buNone/>
            </a:pPr>
            <a:r>
              <a:rPr lang="en-US" sz="1800" b="1" i="0" u="none" strike="noStrike" cap="none" dirty="0">
                <a:solidFill>
                  <a:srgbClr val="7030A0"/>
                </a:solidFill>
                <a:latin typeface="Cambria"/>
                <a:ea typeface="Cambria"/>
                <a:cs typeface="Cambria"/>
                <a:sym typeface="Cambria"/>
              </a:rPr>
              <a:t>DHANYA DEVI S (222</a:t>
            </a:r>
            <a:r>
              <a:rPr lang="en-US" sz="1800" b="1" dirty="0">
                <a:solidFill>
                  <a:srgbClr val="7030A0"/>
                </a:solidFill>
                <a:latin typeface="Cambria"/>
                <a:ea typeface="Cambria"/>
                <a:cs typeface="Cambria"/>
                <a:sym typeface="Cambria"/>
              </a:rPr>
              <a:t>IT</a:t>
            </a:r>
            <a:r>
              <a:rPr lang="en-US" sz="1800" b="1" i="0" u="none" strike="noStrike" cap="none" dirty="0">
                <a:solidFill>
                  <a:srgbClr val="7030A0"/>
                </a:solidFill>
                <a:latin typeface="Cambria"/>
                <a:ea typeface="Cambria"/>
                <a:cs typeface="Cambria"/>
                <a:sym typeface="Cambria"/>
              </a:rPr>
              <a:t>12</a:t>
            </a:r>
            <a:r>
              <a:rPr lang="en-US" sz="1800" b="1" dirty="0">
                <a:solidFill>
                  <a:srgbClr val="7030A0"/>
                </a:solidFill>
                <a:latin typeface="Cambria"/>
                <a:ea typeface="Cambria"/>
                <a:cs typeface="Cambria"/>
                <a:sym typeface="Cambria"/>
              </a:rPr>
              <a:t>8</a:t>
            </a:r>
            <a:r>
              <a:rPr lang="en-US" sz="1800" b="1" i="0" u="none" strike="noStrike" cap="none" dirty="0">
                <a:solidFill>
                  <a:srgbClr val="7030A0"/>
                </a:solidFill>
                <a:latin typeface="Cambria"/>
                <a:ea typeface="Cambria"/>
                <a:cs typeface="Cambria"/>
                <a:sym typeface="Cambria"/>
              </a:rPr>
              <a:t>)</a:t>
            </a:r>
            <a:endParaRPr sz="1400" b="0" i="0" u="none" strike="noStrike" cap="none" dirty="0">
              <a:solidFill>
                <a:srgbClr val="000000"/>
              </a:solidFill>
              <a:latin typeface="Arial"/>
              <a:ea typeface="Arial"/>
              <a:cs typeface="Arial"/>
              <a:sym typeface="Arial"/>
            </a:endParaRPr>
          </a:p>
          <a:p>
            <a:pPr marL="0" marR="0" lvl="0" indent="0" algn="ctr" rtl="0">
              <a:lnSpc>
                <a:spcPct val="90000"/>
              </a:lnSpc>
              <a:spcBef>
                <a:spcPts val="1000"/>
              </a:spcBef>
              <a:spcAft>
                <a:spcPts val="0"/>
              </a:spcAft>
              <a:buClr>
                <a:srgbClr val="7030A0"/>
              </a:buClr>
              <a:buSzPct val="100000"/>
              <a:buFont typeface="Arial"/>
              <a:buNone/>
            </a:pPr>
            <a:r>
              <a:rPr lang="en-US" sz="1800" b="1" dirty="0">
                <a:solidFill>
                  <a:srgbClr val="7030A0"/>
                </a:solidFill>
                <a:latin typeface="Cambria"/>
                <a:ea typeface="Cambria"/>
                <a:cs typeface="Cambria"/>
                <a:sym typeface="Cambria"/>
              </a:rPr>
              <a:t>HARISH S</a:t>
            </a:r>
            <a:r>
              <a:rPr lang="en-US" sz="1800" b="1" i="0" u="none" strike="noStrike" cap="none" dirty="0">
                <a:solidFill>
                  <a:srgbClr val="7030A0"/>
                </a:solidFill>
                <a:latin typeface="Cambria"/>
                <a:ea typeface="Cambria"/>
                <a:cs typeface="Cambria"/>
                <a:sym typeface="Cambria"/>
              </a:rPr>
              <a:t> (222IT148)</a:t>
            </a:r>
            <a:endParaRPr sz="1400" b="0" i="0" u="none" strike="noStrike" cap="none" dirty="0">
              <a:solidFill>
                <a:srgbClr val="000000"/>
              </a:solidFill>
              <a:latin typeface="Arial"/>
              <a:ea typeface="Arial"/>
              <a:cs typeface="Arial"/>
              <a:sym typeface="Arial"/>
            </a:endParaRPr>
          </a:p>
          <a:p>
            <a:pPr marL="0" marR="0" lvl="0" indent="0" algn="ctr" rtl="0">
              <a:lnSpc>
                <a:spcPct val="90000"/>
              </a:lnSpc>
              <a:spcBef>
                <a:spcPts val="1000"/>
              </a:spcBef>
              <a:spcAft>
                <a:spcPts val="0"/>
              </a:spcAft>
              <a:buClr>
                <a:schemeClr val="dk1"/>
              </a:buClr>
              <a:buSzPct val="100000"/>
              <a:buFont typeface="Arial"/>
              <a:buNone/>
            </a:pPr>
            <a:endParaRPr sz="2400" b="1" i="0" u="none" strike="noStrike" cap="none" dirty="0">
              <a:solidFill>
                <a:srgbClr val="7030A0"/>
              </a:solidFill>
              <a:latin typeface="Cambria"/>
              <a:ea typeface="Cambria"/>
              <a:cs typeface="Cambria"/>
              <a:sym typeface="Cambria"/>
            </a:endParaRPr>
          </a:p>
          <a:p>
            <a:pPr marL="0" marR="0" lvl="0" indent="0" algn="ctr" rtl="0">
              <a:lnSpc>
                <a:spcPct val="90000"/>
              </a:lnSpc>
              <a:spcBef>
                <a:spcPts val="1000"/>
              </a:spcBef>
              <a:spcAft>
                <a:spcPts val="0"/>
              </a:spcAft>
              <a:buClr>
                <a:schemeClr val="dk1"/>
              </a:buClr>
              <a:buSzPct val="100000"/>
              <a:buFont typeface="Arial"/>
              <a:buNone/>
            </a:pPr>
            <a:endParaRPr sz="2400" b="1" i="0" u="none" strike="noStrike" cap="none" dirty="0">
              <a:solidFill>
                <a:schemeClr val="dk1"/>
              </a:solidFill>
              <a:latin typeface="Cambria"/>
              <a:ea typeface="Cambria"/>
              <a:cs typeface="Cambria"/>
              <a:sym typeface="Cambria"/>
            </a:endParaRPr>
          </a:p>
        </p:txBody>
      </p:sp>
      <p:sp>
        <p:nvSpPr>
          <p:cNvPr id="92" name="Google Shape;92;p1"/>
          <p:cNvSpPr txBox="1"/>
          <p:nvPr/>
        </p:nvSpPr>
        <p:spPr>
          <a:xfrm>
            <a:off x="6771255" y="5126181"/>
            <a:ext cx="5032800" cy="144090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rgbClr val="385623"/>
              </a:buClr>
              <a:buSzPts val="2000"/>
              <a:buFont typeface="Arial"/>
              <a:buNone/>
            </a:pPr>
            <a:r>
              <a:rPr lang="en-US" sz="2000" b="1" i="0" u="none" strike="noStrike" cap="none" dirty="0">
                <a:solidFill>
                  <a:srgbClr val="385623"/>
                </a:solidFill>
                <a:latin typeface="Cambria"/>
                <a:ea typeface="Cambria"/>
                <a:cs typeface="Cambria"/>
                <a:sym typeface="Cambria"/>
              </a:rPr>
              <a:t>GUIDE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600"/>
              </a:spcBef>
              <a:spcAft>
                <a:spcPts val="0"/>
              </a:spcAft>
              <a:buClr>
                <a:srgbClr val="7030A0"/>
              </a:buClr>
              <a:buSzPts val="1800"/>
              <a:buFont typeface="Arial"/>
              <a:buNone/>
            </a:pPr>
            <a:r>
              <a:rPr lang="en-IN" sz="1800" b="1" i="0" dirty="0">
                <a:solidFill>
                  <a:srgbClr val="7030A0"/>
                </a:solidFill>
                <a:effectLst/>
                <a:latin typeface="Cambria" panose="02040503050406030204" pitchFamily="18" charset="0"/>
              </a:rPr>
              <a:t>Ms NISHANTHINI S</a:t>
            </a:r>
          </a:p>
          <a:p>
            <a:pPr marL="0" marR="0" lvl="0" indent="0" algn="ctr" rtl="0">
              <a:lnSpc>
                <a:spcPct val="100000"/>
              </a:lnSpc>
              <a:spcBef>
                <a:spcPts val="600"/>
              </a:spcBef>
              <a:spcAft>
                <a:spcPts val="0"/>
              </a:spcAft>
              <a:buClr>
                <a:srgbClr val="7030A0"/>
              </a:buClr>
              <a:buSzPts val="1800"/>
              <a:buFont typeface="Arial"/>
              <a:buNone/>
            </a:pPr>
            <a:r>
              <a:rPr lang="en-US" sz="1800" b="1" i="0" u="none" strike="noStrike" cap="none" dirty="0">
                <a:solidFill>
                  <a:srgbClr val="7030A0"/>
                </a:solidFill>
                <a:latin typeface="Cambria"/>
                <a:ea typeface="Cambria"/>
                <a:cs typeface="Cambria"/>
                <a:sym typeface="Cambria"/>
              </a:rPr>
              <a:t>Associate Professor </a:t>
            </a:r>
            <a:r>
              <a:rPr lang="en-IN" sz="1800" b="1" i="0" u="none" strike="noStrike" baseline="0" dirty="0">
                <a:solidFill>
                  <a:srgbClr val="7030A1"/>
                </a:solidFill>
                <a:latin typeface="Cambria" panose="02040503050406030204" pitchFamily="18" charset="0"/>
                <a:ea typeface="Cambria" panose="02040503050406030204" pitchFamily="18" charset="0"/>
              </a:rPr>
              <a:t>Level 1</a:t>
            </a:r>
            <a:endParaRPr sz="1800" b="0" i="0" u="none" strike="noStrike" cap="none" dirty="0">
              <a:solidFill>
                <a:srgbClr val="000000"/>
              </a:solidFill>
              <a:latin typeface="Cambria" panose="02040503050406030204" pitchFamily="18" charset="0"/>
              <a:ea typeface="Cambria" panose="02040503050406030204" pitchFamily="18" charset="0"/>
              <a:sym typeface="Arial"/>
            </a:endParaRPr>
          </a:p>
          <a:p>
            <a:pPr marL="0" marR="0" lvl="0" indent="0" algn="ctr" rtl="0">
              <a:lnSpc>
                <a:spcPct val="100000"/>
              </a:lnSpc>
              <a:spcBef>
                <a:spcPts val="600"/>
              </a:spcBef>
              <a:spcAft>
                <a:spcPts val="0"/>
              </a:spcAft>
              <a:buClr>
                <a:srgbClr val="7030A0"/>
              </a:buClr>
              <a:buSzPts val="1800"/>
              <a:buFont typeface="Arial"/>
              <a:buNone/>
            </a:pPr>
            <a:r>
              <a:rPr lang="en-US" sz="1800" b="1" i="0" u="none" strike="noStrike" cap="none" dirty="0">
                <a:solidFill>
                  <a:srgbClr val="7030A0"/>
                </a:solidFill>
                <a:latin typeface="Cambria"/>
                <a:ea typeface="Cambria"/>
                <a:cs typeface="Cambria"/>
                <a:sym typeface="Cambria"/>
              </a:rPr>
              <a:t>Department of</a:t>
            </a:r>
            <a:r>
              <a:rPr lang="en-US" sz="1800" b="1" dirty="0">
                <a:solidFill>
                  <a:srgbClr val="7030A0"/>
                </a:solidFill>
                <a:latin typeface="Cambria"/>
                <a:ea typeface="Cambria"/>
                <a:cs typeface="Cambria"/>
                <a:sym typeface="Cambria"/>
              </a:rPr>
              <a:t> AIML</a:t>
            </a:r>
            <a:endParaRPr sz="2400" b="1" i="0" u="none" strike="noStrike" cap="none" dirty="0">
              <a:solidFill>
                <a:schemeClr val="dk1"/>
              </a:solidFill>
              <a:latin typeface="Cambria"/>
              <a:ea typeface="Cambria"/>
              <a:cs typeface="Cambria"/>
              <a:sym typeface="Cambria"/>
            </a:endParaRPr>
          </a:p>
        </p:txBody>
      </p:sp>
      <p:sp>
        <p:nvSpPr>
          <p:cNvPr id="93" name="Google Shape;93;p1"/>
          <p:cNvSpPr txBox="1"/>
          <p:nvPr/>
        </p:nvSpPr>
        <p:spPr>
          <a:xfrm>
            <a:off x="1446298" y="3994171"/>
            <a:ext cx="29373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2F5496"/>
                </a:solidFill>
                <a:latin typeface="Cambria"/>
                <a:ea typeface="Cambria"/>
                <a:cs typeface="Cambria"/>
                <a:sym typeface="Cambria"/>
              </a:rPr>
              <a:t>BIP PROJECT ID</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IN" sz="1800" b="1" i="0" dirty="0">
                <a:effectLst/>
                <a:latin typeface="Cambria" panose="02040503050406030204" pitchFamily="18" charset="0"/>
              </a:rPr>
              <a:t>26S6MIN218</a:t>
            </a:r>
            <a:endParaRPr sz="1800" b="1" i="0" u="none" strike="noStrike" cap="none" dirty="0">
              <a:solidFill>
                <a:schemeClr val="dk1"/>
              </a:solidFill>
              <a:latin typeface="Cambria"/>
              <a:ea typeface="Cambria"/>
              <a:cs typeface="Cambria"/>
              <a:sym typeface="Cambria"/>
            </a:endParaRPr>
          </a:p>
        </p:txBody>
      </p:sp>
      <p:sp>
        <p:nvSpPr>
          <p:cNvPr id="94" name="Google Shape;94;p1"/>
          <p:cNvSpPr txBox="1"/>
          <p:nvPr/>
        </p:nvSpPr>
        <p:spPr>
          <a:xfrm>
            <a:off x="6160008" y="3967420"/>
            <a:ext cx="61377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2F5496"/>
                </a:solidFill>
                <a:latin typeface="Cambria"/>
                <a:ea typeface="Cambria"/>
                <a:cs typeface="Cambria"/>
                <a:sym typeface="Cambria"/>
              </a:rPr>
              <a:t>CATERGORY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rgbClr val="C00000"/>
                </a:solidFill>
                <a:latin typeface="Cambria"/>
                <a:ea typeface="Cambria"/>
                <a:cs typeface="Cambria"/>
                <a:sym typeface="Cambria"/>
              </a:rPr>
              <a:t>INTERNAL</a:t>
            </a:r>
            <a:endParaRPr sz="1800" b="1" i="0" u="none" strike="noStrike" cap="none" dirty="0">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1"/>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r>
              <a:rPr lang="en-IN" sz="2400" b="1" i="0" u="none" strike="noStrike" baseline="0" dirty="0">
                <a:solidFill>
                  <a:srgbClr val="7030A1"/>
                </a:solidFill>
                <a:latin typeface="Times New Roman" panose="02020603050405020304" pitchFamily="18" charset="0"/>
                <a:ea typeface="Cambria" panose="02040503050406030204" pitchFamily="18" charset="0"/>
                <a:cs typeface="Times New Roman" panose="02020603050405020304" pitchFamily="18" charset="0"/>
              </a:rPr>
              <a:t>IMAGE PROCESSING</a:t>
            </a:r>
          </a:p>
          <a:p>
            <a:pPr lvl="0" indent="-457200" algn="l" rtl="0">
              <a:lnSpc>
                <a:spcPct val="90000"/>
              </a:lnSpc>
              <a:spcBef>
                <a:spcPts val="1000"/>
              </a:spcBef>
              <a:spcAft>
                <a:spcPts val="0"/>
              </a:spcAft>
              <a:buClr>
                <a:schemeClr val="dk1"/>
              </a:buClr>
              <a:buSzPct val="100000"/>
              <a:buFont typeface="+mj-lt"/>
              <a:buAutoNum type="arabicPeriod"/>
            </a:pPr>
            <a:r>
              <a:rPr lang="en-US" sz="2000" i="0" u="none" strike="noStrike" baseline="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Purpose: Pre-process MRI scans to enhance image quality and remove noise.</a:t>
            </a:r>
          </a:p>
          <a:p>
            <a:pPr lvl="0" indent="-457200" algn="l" rtl="0">
              <a:lnSpc>
                <a:spcPct val="90000"/>
              </a:lnSpc>
              <a:spcBef>
                <a:spcPts val="1000"/>
              </a:spcBef>
              <a:spcAft>
                <a:spcPts val="0"/>
              </a:spcAft>
              <a:buClr>
                <a:schemeClr val="dk1"/>
              </a:buClr>
              <a:buSzPct val="100000"/>
              <a:buFont typeface="+mj-lt"/>
              <a:buAutoNum type="arabicPeriod"/>
            </a:pPr>
            <a:r>
              <a:rPr lang="en-US" sz="2000" i="0" u="none" strike="noStrike" baseline="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Techniques Used: Resizing, normalization, and augmentation (rotation, flipping) to improve model robustness.</a:t>
            </a:r>
          </a:p>
          <a:p>
            <a:pPr lvl="0" indent="-457200" algn="l" rtl="0">
              <a:lnSpc>
                <a:spcPct val="90000"/>
              </a:lnSpc>
              <a:spcBef>
                <a:spcPts val="1000"/>
              </a:spcBef>
              <a:spcAft>
                <a:spcPts val="0"/>
              </a:spcAft>
              <a:buClr>
                <a:schemeClr val="dk1"/>
              </a:buClr>
              <a:buSzPct val="100000"/>
              <a:buFont typeface="+mj-lt"/>
              <a:buAutoNum type="arabicPeriod"/>
            </a:pPr>
            <a:r>
              <a:rPr lang="en-US" sz="2000" i="0" u="none" strike="noStrike" baseline="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Tools: OpenCV and TensorFlow/</a:t>
            </a:r>
            <a:r>
              <a:rPr lang="en-US" sz="2000" i="0" u="none" strike="noStrike" baseline="0" dirty="0" err="1">
                <a:solidFill>
                  <a:schemeClr val="tx1"/>
                </a:solidFill>
                <a:latin typeface="Times New Roman" panose="02020603050405020304" pitchFamily="18" charset="0"/>
                <a:ea typeface="Calibri" panose="020F0502020204030204" pitchFamily="34" charset="0"/>
                <a:cs typeface="Times New Roman" panose="02020603050405020304" pitchFamily="18" charset="0"/>
              </a:rPr>
              <a:t>Keras</a:t>
            </a:r>
            <a:r>
              <a:rPr lang="en-US" sz="2000" i="0" u="none" strike="noStrike" baseline="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 image processing libraries.</a:t>
            </a:r>
            <a:endParaRPr lang="en-IN" sz="2000" b="1" i="0" u="none" strike="noStrike" baseline="0" dirty="0">
              <a:solidFill>
                <a:srgbClr val="7030A1"/>
              </a:solidFill>
              <a:latin typeface="Times New Roman" panose="02020603050405020304" pitchFamily="18" charset="0"/>
              <a:ea typeface="Calibri" panose="020F0502020204030204" pitchFamily="34" charset="0"/>
              <a:cs typeface="Times New Roman" panose="02020603050405020304" pitchFamily="18" charset="0"/>
            </a:endParaRPr>
          </a:p>
          <a:p>
            <a:pPr marL="114300" indent="0" algn="l">
              <a:buNone/>
            </a:pPr>
            <a:r>
              <a:rPr lang="en-IN" sz="2400" b="1" i="0" u="none" strike="noStrike" baseline="0" dirty="0">
                <a:solidFill>
                  <a:srgbClr val="7030A1"/>
                </a:solidFill>
                <a:latin typeface="Times New Roman" panose="02020603050405020304" pitchFamily="18" charset="0"/>
                <a:ea typeface="Cambria" panose="02040503050406030204" pitchFamily="18" charset="0"/>
                <a:cs typeface="Times New Roman" panose="02020603050405020304" pitchFamily="18" charset="0"/>
              </a:rPr>
              <a:t>DEEP LEARNING</a:t>
            </a:r>
            <a:endParaRPr lang="en-US" sz="2400" b="1" i="0" u="none" strike="noStrike" baseline="0" dirty="0">
              <a:solidFill>
                <a:srgbClr val="7030A1"/>
              </a:solidFill>
              <a:latin typeface="Times New Roman" panose="02020603050405020304" pitchFamily="18" charset="0"/>
              <a:ea typeface="Cambria" panose="02040503050406030204" pitchFamily="18" charset="0"/>
              <a:cs typeface="Times New Roman" panose="02020603050405020304" pitchFamily="18" charset="0"/>
            </a:endParaRPr>
          </a:p>
          <a:p>
            <a:pPr marL="571500" indent="-457200" algn="l">
              <a:buFont typeface="+mj-lt"/>
              <a:buAutoNum type="arabicPeriod"/>
            </a:pPr>
            <a:r>
              <a:rPr lang="en-US" sz="2000" dirty="0"/>
              <a:t>Purpose: Automatically learn complex patterns from MRI images for Alzheimer's classification.</a:t>
            </a:r>
          </a:p>
          <a:p>
            <a:pPr marL="571500" indent="-457200" algn="l">
              <a:buFont typeface="+mj-lt"/>
              <a:buAutoNum type="arabicPeriod"/>
            </a:pPr>
            <a:r>
              <a:rPr lang="en-US" sz="2000" dirty="0"/>
              <a:t>Technique Used: Convolutional Neural Networks (CNNs) for feature extraction and classification.</a:t>
            </a:r>
          </a:p>
          <a:p>
            <a:pPr marL="571500" indent="-457200" algn="l">
              <a:buFont typeface="+mj-lt"/>
              <a:buAutoNum type="arabicPeriod"/>
            </a:pPr>
            <a:r>
              <a:rPr lang="en-US" sz="2000" dirty="0"/>
              <a:t>Tools: TensorFlow and </a:t>
            </a:r>
            <a:r>
              <a:rPr lang="en-US" sz="2000" dirty="0" err="1"/>
              <a:t>Keras</a:t>
            </a:r>
            <a:r>
              <a:rPr lang="en-US" sz="2000" dirty="0"/>
              <a:t> frameworks for model building and training.</a:t>
            </a:r>
            <a:endParaRPr sz="2000" dirty="0"/>
          </a:p>
        </p:txBody>
      </p:sp>
      <p:sp>
        <p:nvSpPr>
          <p:cNvPr id="163" name="Google Shape;16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r>
              <a:rPr lang="en-US" sz="1800" dirty="0">
                <a:solidFill>
                  <a:srgbClr val="548235"/>
                </a:solidFill>
                <a:latin typeface="Calibri" panose="020F0502020204030204" pitchFamily="34" charset="0"/>
                <a:ea typeface="Calibri" panose="020F0502020204030204" pitchFamily="34" charset="0"/>
                <a:cs typeface="Calibri" panose="020F0502020204030204" pitchFamily="34" charset="0"/>
              </a:rPr>
              <a:t>26</a:t>
            </a:r>
            <a:r>
              <a:rPr lang="en-US" sz="1800" b="0" i="0" dirty="0">
                <a:solidFill>
                  <a:srgbClr val="548235"/>
                </a:solidFill>
                <a:effectLst/>
                <a:latin typeface="Calibri" panose="020F0502020204030204" pitchFamily="34" charset="0"/>
                <a:ea typeface="Calibri" panose="020F0502020204030204" pitchFamily="34" charset="0"/>
                <a:cs typeface="Calibri" panose="020F0502020204030204" pitchFamily="34" charset="0"/>
              </a:rPr>
              <a:t>-04-2025</a:t>
            </a:r>
            <a:endParaRPr lang="en-IN" sz="2800" dirty="0">
              <a:effectLst/>
            </a:endParaRPr>
          </a:p>
        </p:txBody>
      </p:sp>
      <p:sp>
        <p:nvSpPr>
          <p:cNvPr id="164" name="Google Shape;16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indent="0" algn="ctr" rtl="0"/>
            <a:r>
              <a:rPr lang="en-IN" sz="1800" b="1" i="0" dirty="0">
                <a:solidFill>
                  <a:srgbClr val="56654B"/>
                </a:solidFill>
                <a:effectLst/>
                <a:latin typeface="Calibri" panose="020F0502020204030204" pitchFamily="34" charset="0"/>
                <a:ea typeface="Calibri" panose="020F0502020204030204" pitchFamily="34" charset="0"/>
                <a:cs typeface="Calibri" panose="020F0502020204030204" pitchFamily="34" charset="0"/>
              </a:rPr>
              <a:t>FINAL REVIEW PRESENTATION</a:t>
            </a:r>
            <a:endParaRPr lang="en-IN" sz="2800" dirty="0">
              <a:effectLst/>
            </a:endParaRPr>
          </a:p>
        </p:txBody>
      </p:sp>
      <p:sp>
        <p:nvSpPr>
          <p:cNvPr id="165" name="Google Shape;16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a:solidFill>
                  <a:schemeClr val="accent6">
                    <a:lumMod val="75000"/>
                  </a:schemeClr>
                </a:solidFill>
              </a:rPr>
              <a:t>10</a:t>
            </a:fld>
            <a:endParaRPr sz="1800" dirty="0">
              <a:solidFill>
                <a:schemeClr val="accent6">
                  <a:lumMod val="75000"/>
                </a:schemeClr>
              </a:solidFill>
            </a:endParaRPr>
          </a:p>
        </p:txBody>
      </p:sp>
      <p:sp>
        <p:nvSpPr>
          <p:cNvPr id="166" name="Google Shape;166;p11"/>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dirty="0">
                <a:solidFill>
                  <a:srgbClr val="2F5496"/>
                </a:solidFill>
                <a:latin typeface="Cambria"/>
                <a:ea typeface="Cambria"/>
                <a:cs typeface="Cambria"/>
                <a:sym typeface="Cambria"/>
              </a:rPr>
              <a:t>CHOICE  OF  COMPONENTS  /  MODULES  / METHODS/TECHNIQUES </a:t>
            </a:r>
            <a:br>
              <a:rPr lang="en-US" sz="2400" b="1" dirty="0">
                <a:solidFill>
                  <a:srgbClr val="2F5496"/>
                </a:solidFill>
                <a:latin typeface="Cambria"/>
                <a:ea typeface="Cambria"/>
                <a:cs typeface="Cambria"/>
                <a:sym typeface="Cambria"/>
              </a:rPr>
            </a:br>
            <a:r>
              <a:rPr lang="en-US" sz="2400" b="1" dirty="0">
                <a:solidFill>
                  <a:srgbClr val="2F5496"/>
                </a:solidFill>
                <a:latin typeface="Cambria"/>
                <a:ea typeface="Cambria"/>
                <a:cs typeface="Cambria"/>
                <a:sym typeface="Cambria"/>
              </a:rPr>
              <a:t>EQUIPMENT  USED FOR  PROJECT DEVELOPMENT </a:t>
            </a:r>
            <a:endParaRPr sz="2400" b="1" dirty="0">
              <a:solidFill>
                <a:srgbClr val="2F5496"/>
              </a:solidFill>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1"/>
          <p:cNvSpPr txBox="1">
            <a:spLocks noGrp="1"/>
          </p:cNvSpPr>
          <p:nvPr>
            <p:ph type="body" idx="1"/>
          </p:nvPr>
        </p:nvSpPr>
        <p:spPr>
          <a:xfrm>
            <a:off x="838199" y="993057"/>
            <a:ext cx="10674927" cy="5227633"/>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endParaRPr lang="en-IN" sz="2400" b="1" i="0" u="none" strike="noStrike" baseline="0" dirty="0">
              <a:solidFill>
                <a:srgbClr val="7030A1"/>
              </a:solidFill>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lnSpc>
                <a:spcPct val="90000"/>
              </a:lnSpc>
              <a:spcBef>
                <a:spcPts val="1000"/>
              </a:spcBef>
              <a:spcAft>
                <a:spcPts val="0"/>
              </a:spcAft>
              <a:buClr>
                <a:schemeClr val="dk1"/>
              </a:buClr>
              <a:buSzPts val="2800"/>
              <a:buNone/>
            </a:pPr>
            <a:r>
              <a:rPr lang="en-IN" sz="2400" b="1" i="0" u="none" strike="noStrike" baseline="0" dirty="0">
                <a:solidFill>
                  <a:srgbClr val="7030A1"/>
                </a:solidFill>
                <a:latin typeface="Times New Roman" panose="02020603050405020304" pitchFamily="18" charset="0"/>
                <a:ea typeface="Cambria" panose="02040503050406030204" pitchFamily="18" charset="0"/>
                <a:cs typeface="Times New Roman" panose="02020603050405020304" pitchFamily="18" charset="0"/>
              </a:rPr>
              <a:t>FEATURE EXTRACTION</a:t>
            </a:r>
          </a:p>
          <a:p>
            <a:pPr marL="571500" indent="-457200" algn="l">
              <a:buFont typeface="+mj-lt"/>
              <a:buAutoNum type="arabicPeriod"/>
            </a:pPr>
            <a:r>
              <a:rPr lang="en-US" sz="2000" b="0" i="0" u="none" strike="noStrike" baseline="0" dirty="0">
                <a:solidFill>
                  <a:srgbClr val="374151"/>
                </a:solidFill>
                <a:latin typeface="Times New Roman" panose="02020603050405020304" pitchFamily="18" charset="0"/>
                <a:ea typeface="Cambria" panose="02040503050406030204" pitchFamily="18" charset="0"/>
                <a:cs typeface="Times New Roman" panose="02020603050405020304" pitchFamily="18" charset="0"/>
              </a:rPr>
              <a:t>Purpose: Extract meaningful features from MRI scans to enhance classification accuracy.</a:t>
            </a:r>
          </a:p>
          <a:p>
            <a:pPr marL="571500" indent="-457200" algn="l">
              <a:buFont typeface="+mj-lt"/>
              <a:buAutoNum type="arabicPeriod"/>
            </a:pPr>
            <a:r>
              <a:rPr lang="en-US" sz="2000" b="0" i="0" u="none" strike="noStrike" baseline="0" dirty="0">
                <a:solidFill>
                  <a:srgbClr val="374151"/>
                </a:solidFill>
                <a:latin typeface="Times New Roman" panose="02020603050405020304" pitchFamily="18" charset="0"/>
                <a:ea typeface="Cambria" panose="02040503050406030204" pitchFamily="18" charset="0"/>
                <a:cs typeface="Times New Roman" panose="02020603050405020304" pitchFamily="18" charset="0"/>
              </a:rPr>
              <a:t>Method Used: CNN layers for hierarchical feature extraction, capturing spatial and structural information.</a:t>
            </a:r>
          </a:p>
          <a:p>
            <a:pPr marL="114300" indent="0" algn="l">
              <a:buNone/>
            </a:pPr>
            <a:r>
              <a:rPr lang="en-IN" sz="2400" b="1" i="0" u="none" strike="noStrike" baseline="0" dirty="0">
                <a:solidFill>
                  <a:srgbClr val="7030A1"/>
                </a:solidFill>
                <a:latin typeface="Times New Roman" panose="02020603050405020304" pitchFamily="18" charset="0"/>
                <a:ea typeface="Cambria" panose="02040503050406030204" pitchFamily="18" charset="0"/>
                <a:cs typeface="Times New Roman" panose="02020603050405020304" pitchFamily="18" charset="0"/>
              </a:rPr>
              <a:t>FEATURE FUSION</a:t>
            </a:r>
          </a:p>
          <a:p>
            <a:pPr marL="571500" indent="-457200" algn="l">
              <a:buFont typeface="+mj-lt"/>
              <a:buAutoNum type="arabicPeriod"/>
            </a:pPr>
            <a:r>
              <a:rPr lang="en-US" sz="2000" b="0" i="0" u="none" strike="noStrike" baseline="0" dirty="0">
                <a:solidFill>
                  <a:srgbClr val="374151"/>
                </a:solidFill>
                <a:latin typeface="Times New Roman" panose="02020603050405020304" pitchFamily="18" charset="0"/>
                <a:ea typeface="Cambria" panose="02040503050406030204" pitchFamily="18" charset="0"/>
                <a:cs typeface="Times New Roman" panose="02020603050405020304" pitchFamily="18" charset="0"/>
              </a:rPr>
              <a:t>Purpose: Combine imaging features with clinical data (e.g., age, cognitive scores) for improved diagnostic accuracy.</a:t>
            </a:r>
          </a:p>
          <a:p>
            <a:pPr marL="571500" indent="-457200" algn="l">
              <a:buFont typeface="+mj-lt"/>
              <a:buAutoNum type="arabicPeriod"/>
            </a:pPr>
            <a:r>
              <a:rPr lang="en-US" sz="2000" b="0" i="0" u="none" strike="noStrike" baseline="0" dirty="0">
                <a:solidFill>
                  <a:srgbClr val="374151"/>
                </a:solidFill>
                <a:latin typeface="Times New Roman" panose="02020603050405020304" pitchFamily="18" charset="0"/>
                <a:ea typeface="Cambria" panose="02040503050406030204" pitchFamily="18" charset="0"/>
                <a:cs typeface="Times New Roman" panose="02020603050405020304" pitchFamily="18" charset="0"/>
              </a:rPr>
              <a:t>Method Used: Concatenation of extracted features with clinical data before classification.</a:t>
            </a:r>
            <a:endParaRPr dirty="0">
              <a:latin typeface="Times New Roman" panose="02020603050405020304" pitchFamily="18" charset="0"/>
              <a:cs typeface="Times New Roman" panose="02020603050405020304" pitchFamily="18" charset="0"/>
            </a:endParaRPr>
          </a:p>
        </p:txBody>
      </p:sp>
      <p:sp>
        <p:nvSpPr>
          <p:cNvPr id="163" name="Google Shape;16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R="0" algn="l" rtl="0"/>
            <a:r>
              <a:rPr lang="en-US" sz="1800" dirty="0">
                <a:solidFill>
                  <a:srgbClr val="548235"/>
                </a:solidFill>
                <a:latin typeface="Calibri" panose="020F0502020204030204" pitchFamily="34" charset="0"/>
                <a:ea typeface="Calibri" panose="020F0502020204030204" pitchFamily="34" charset="0"/>
                <a:cs typeface="Calibri" panose="020F0502020204030204" pitchFamily="34" charset="0"/>
              </a:rPr>
              <a:t>26</a:t>
            </a:r>
            <a:r>
              <a:rPr lang="en-US" sz="1800" b="0" i="0" dirty="0">
                <a:solidFill>
                  <a:srgbClr val="548235"/>
                </a:solidFill>
                <a:effectLst/>
                <a:latin typeface="Calibri" panose="020F0502020204030204" pitchFamily="34" charset="0"/>
                <a:ea typeface="Calibri" panose="020F0502020204030204" pitchFamily="34" charset="0"/>
                <a:cs typeface="Calibri" panose="020F0502020204030204" pitchFamily="34" charset="0"/>
              </a:rPr>
              <a:t>-04-2025</a:t>
            </a:r>
            <a:endParaRPr lang="en-IN" sz="2800" dirty="0">
              <a:effectLst/>
            </a:endParaRPr>
          </a:p>
        </p:txBody>
      </p:sp>
      <p:sp>
        <p:nvSpPr>
          <p:cNvPr id="164" name="Google Shape;16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indent="0" algn="ctr" rtl="0"/>
            <a:r>
              <a:rPr lang="en-IN" sz="1800" b="1" i="0" dirty="0">
                <a:solidFill>
                  <a:srgbClr val="56654B"/>
                </a:solidFill>
                <a:effectLst/>
                <a:latin typeface="Calibri" panose="020F0502020204030204" pitchFamily="34" charset="0"/>
                <a:ea typeface="Calibri" panose="020F0502020204030204" pitchFamily="34" charset="0"/>
                <a:cs typeface="Calibri" panose="020F0502020204030204" pitchFamily="34" charset="0"/>
              </a:rPr>
              <a:t>FINAL REVIEW PRESENTATION</a:t>
            </a:r>
            <a:endParaRPr lang="en-IN" sz="2800" dirty="0">
              <a:effectLst/>
            </a:endParaRPr>
          </a:p>
        </p:txBody>
      </p:sp>
      <p:sp>
        <p:nvSpPr>
          <p:cNvPr id="165" name="Google Shape;16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a:solidFill>
                  <a:schemeClr val="accent6">
                    <a:lumMod val="75000"/>
                  </a:schemeClr>
                </a:solidFill>
              </a:rPr>
              <a:t>11</a:t>
            </a:fld>
            <a:endParaRPr sz="1800" dirty="0">
              <a:solidFill>
                <a:schemeClr val="accent6">
                  <a:lumMod val="75000"/>
                </a:schemeClr>
              </a:solidFill>
            </a:endParaRPr>
          </a:p>
        </p:txBody>
      </p:sp>
      <p:sp>
        <p:nvSpPr>
          <p:cNvPr id="166" name="Google Shape;166;p11"/>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dirty="0">
                <a:solidFill>
                  <a:srgbClr val="2F5496"/>
                </a:solidFill>
                <a:latin typeface="Cambria"/>
                <a:ea typeface="Cambria"/>
                <a:cs typeface="Cambria"/>
                <a:sym typeface="Cambria"/>
              </a:rPr>
              <a:t>CHOICE  OF  COMPONENTS  /  MODULES  / METHODS/TECHNIQUES </a:t>
            </a:r>
            <a:br>
              <a:rPr lang="en-US" sz="2400" b="1" dirty="0">
                <a:solidFill>
                  <a:srgbClr val="2F5496"/>
                </a:solidFill>
                <a:latin typeface="Cambria"/>
                <a:ea typeface="Cambria"/>
                <a:cs typeface="Cambria"/>
                <a:sym typeface="Cambria"/>
              </a:rPr>
            </a:br>
            <a:r>
              <a:rPr lang="en-US" sz="2400" b="1" dirty="0">
                <a:solidFill>
                  <a:srgbClr val="2F5496"/>
                </a:solidFill>
                <a:latin typeface="Cambria"/>
                <a:ea typeface="Cambria"/>
                <a:cs typeface="Cambria"/>
                <a:sym typeface="Cambria"/>
              </a:rPr>
              <a:t>EQUIPMENT  USED FOR  PROJECT DEVELOPMENT </a:t>
            </a:r>
            <a:endParaRPr sz="2400" b="1" dirty="0">
              <a:solidFill>
                <a:srgbClr val="2F5496"/>
              </a:solidFill>
              <a:latin typeface="Cambria"/>
              <a:ea typeface="Cambria"/>
              <a:cs typeface="Cambria"/>
              <a:sym typeface="Cambria"/>
            </a:endParaRPr>
          </a:p>
        </p:txBody>
      </p:sp>
    </p:spTree>
    <p:extLst>
      <p:ext uri="{BB962C8B-B14F-4D97-AF65-F5344CB8AC3E}">
        <p14:creationId xmlns:p14="http://schemas.microsoft.com/office/powerpoint/2010/main" val="3650377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1"/>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r>
              <a:rPr lang="en-US" sz="2400" b="1" i="0" u="none" strike="noStrike" baseline="0"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CNN</a:t>
            </a:r>
            <a:r>
              <a:rPr lang="en-IN" sz="2400" b="1" i="0" u="none" strike="noStrike" baseline="0" dirty="0">
                <a:solidFill>
                  <a:srgbClr val="7030A1"/>
                </a:solidFill>
                <a:latin typeface="Times New Roman" panose="02020603050405020304" pitchFamily="18" charset="0"/>
                <a:ea typeface="Cambria" panose="02040503050406030204" pitchFamily="18" charset="0"/>
                <a:cs typeface="Times New Roman" panose="02020603050405020304" pitchFamily="18" charset="0"/>
              </a:rPr>
              <a:t> MODEL</a:t>
            </a:r>
          </a:p>
          <a:p>
            <a:pPr marL="571500" indent="-457200" algn="l">
              <a:lnSpc>
                <a:spcPct val="100000"/>
              </a:lnSpc>
              <a:buFont typeface="+mj-lt"/>
              <a:buAutoNum type="arabicPeriod"/>
            </a:pPr>
            <a:r>
              <a:rPr lang="en-US" sz="2000" b="0" i="0" u="none" strike="noStrike" baseline="0" dirty="0">
                <a:latin typeface="Times New Roman" panose="02020603050405020304" pitchFamily="18" charset="0"/>
                <a:ea typeface="Cambria" panose="02040503050406030204" pitchFamily="18" charset="0"/>
                <a:cs typeface="Times New Roman" panose="02020603050405020304" pitchFamily="18" charset="0"/>
              </a:rPr>
              <a:t>Purpose: Classify MRI scans into four stages of Alzheimer's disease.</a:t>
            </a:r>
          </a:p>
          <a:p>
            <a:pPr marL="571500" indent="-457200" algn="l">
              <a:lnSpc>
                <a:spcPct val="100000"/>
              </a:lnSpc>
              <a:buFont typeface="+mj-lt"/>
              <a:buAutoNum type="arabicPeriod"/>
            </a:pPr>
            <a:r>
              <a:rPr lang="en-US" sz="2000" b="0" i="0" u="none" strike="noStrike" baseline="0" dirty="0">
                <a:latin typeface="Times New Roman" panose="02020603050405020304" pitchFamily="18" charset="0"/>
                <a:ea typeface="Cambria" panose="02040503050406030204" pitchFamily="18" charset="0"/>
                <a:cs typeface="Times New Roman" panose="02020603050405020304" pitchFamily="18" charset="0"/>
              </a:rPr>
              <a:t>Model Used: CNN architecture with </a:t>
            </a:r>
            <a:r>
              <a:rPr lang="en-US" sz="2000" b="0" i="0" u="none" strike="noStrike" baseline="0" dirty="0" err="1">
                <a:latin typeface="Times New Roman" panose="02020603050405020304" pitchFamily="18" charset="0"/>
                <a:ea typeface="Cambria" panose="02040503050406030204" pitchFamily="18" charset="0"/>
                <a:cs typeface="Times New Roman" panose="02020603050405020304" pitchFamily="18" charset="0"/>
              </a:rPr>
              <a:t>Softmax</a:t>
            </a:r>
            <a:r>
              <a:rPr lang="en-US" sz="2000" b="0" i="0" u="none" strike="noStrike" baseline="0" dirty="0">
                <a:latin typeface="Times New Roman" panose="02020603050405020304" pitchFamily="18" charset="0"/>
                <a:ea typeface="Cambria" panose="02040503050406030204" pitchFamily="18" charset="0"/>
                <a:cs typeface="Times New Roman" panose="02020603050405020304" pitchFamily="18" charset="0"/>
              </a:rPr>
              <a:t> activation for multi-class classification.</a:t>
            </a:r>
          </a:p>
          <a:p>
            <a:pPr marL="571500" indent="-457200" algn="l">
              <a:lnSpc>
                <a:spcPct val="100000"/>
              </a:lnSpc>
              <a:buFont typeface="+mj-lt"/>
              <a:buAutoNum type="arabicPeriod"/>
            </a:pPr>
            <a:r>
              <a:rPr lang="en-US" sz="2000" b="0" i="0" u="none" strike="noStrike" baseline="0" dirty="0">
                <a:latin typeface="Times New Roman" panose="02020603050405020304" pitchFamily="18" charset="0"/>
                <a:ea typeface="Cambria" panose="02040503050406030204" pitchFamily="18" charset="0"/>
                <a:cs typeface="Times New Roman" panose="02020603050405020304" pitchFamily="18" charset="0"/>
              </a:rPr>
              <a:t>Evaluation Metrics: Accuracy, Precision, Recall, and F1 Score.</a:t>
            </a:r>
          </a:p>
          <a:p>
            <a:pPr marL="114300" indent="0" algn="l">
              <a:buNone/>
            </a:pPr>
            <a:r>
              <a:rPr lang="en-IN" sz="2400" b="1" i="0" u="none" strike="noStrike" baseline="0" dirty="0">
                <a:solidFill>
                  <a:srgbClr val="7030A1"/>
                </a:solidFill>
                <a:latin typeface="Times New Roman" panose="02020603050405020304" pitchFamily="18" charset="0"/>
                <a:ea typeface="Cambria" panose="02040503050406030204" pitchFamily="18" charset="0"/>
                <a:cs typeface="Times New Roman" panose="02020603050405020304" pitchFamily="18" charset="0"/>
              </a:rPr>
              <a:t>LOGISTIC REGRESSION</a:t>
            </a:r>
            <a:endParaRPr lang="en-US" sz="2400" b="0" i="0" u="none" strike="noStrike" baseline="0" dirty="0">
              <a:solidFill>
                <a:srgbClr val="374151"/>
              </a:solidFill>
              <a:latin typeface="Times New Roman" panose="02020603050405020304" pitchFamily="18" charset="0"/>
              <a:ea typeface="Cambria" panose="02040503050406030204" pitchFamily="18" charset="0"/>
              <a:cs typeface="Times New Roman" panose="02020603050405020304" pitchFamily="18" charset="0"/>
            </a:endParaRPr>
          </a:p>
          <a:p>
            <a:pPr marL="571500" indent="-457200" algn="l">
              <a:lnSpc>
                <a:spcPct val="100000"/>
              </a:lnSpc>
              <a:buFont typeface="+mj-lt"/>
              <a:buAutoNum type="arabicPeriod"/>
            </a:pPr>
            <a:r>
              <a:rPr lang="en-US" sz="2000" b="0" i="0" u="none" strike="noStrike" baseline="0" dirty="0">
                <a:latin typeface="Times New Roman" panose="02020603050405020304" pitchFamily="18" charset="0"/>
                <a:ea typeface="Cambria" panose="02040503050406030204" pitchFamily="18" charset="0"/>
                <a:cs typeface="Times New Roman" panose="02020603050405020304" pitchFamily="18" charset="0"/>
              </a:rPr>
              <a:t>Purpose: As a baseline model for comparison with deep learning approaches.</a:t>
            </a:r>
          </a:p>
          <a:p>
            <a:pPr marL="571500" indent="-457200" algn="l">
              <a:lnSpc>
                <a:spcPct val="100000"/>
              </a:lnSpc>
              <a:buFont typeface="+mj-lt"/>
              <a:buAutoNum type="arabicPeriod"/>
            </a:pPr>
            <a:r>
              <a:rPr lang="en-US" sz="2000" b="0" i="0" u="none" strike="noStrike" baseline="0" dirty="0">
                <a:latin typeface="Times New Roman" panose="02020603050405020304" pitchFamily="18" charset="0"/>
                <a:ea typeface="Cambria" panose="02040503050406030204" pitchFamily="18" charset="0"/>
                <a:cs typeface="Times New Roman" panose="02020603050405020304" pitchFamily="18" charset="0"/>
              </a:rPr>
              <a:t>Application: Classify binary stages (e.g., Demented vs. Non-Demented) to evaluate model performance.</a:t>
            </a:r>
          </a:p>
          <a:p>
            <a:pPr marL="571500" indent="-457200" algn="l">
              <a:lnSpc>
                <a:spcPct val="100000"/>
              </a:lnSpc>
              <a:buFont typeface="+mj-lt"/>
              <a:buAutoNum type="arabicPeriod"/>
            </a:pPr>
            <a:r>
              <a:rPr lang="en-US" sz="2000" b="0" i="0" u="none" strike="noStrike" baseline="0" dirty="0">
                <a:latin typeface="Times New Roman" panose="02020603050405020304" pitchFamily="18" charset="0"/>
                <a:ea typeface="Cambria" panose="02040503050406030204" pitchFamily="18" charset="0"/>
                <a:cs typeface="Times New Roman" panose="02020603050405020304" pitchFamily="18" charset="0"/>
              </a:rPr>
              <a:t>Tools: Scikit-learn library for model implementation and evaluation.</a:t>
            </a:r>
            <a:endParaRPr sz="20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63" name="Google Shape;16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R="0" algn="l" rtl="0"/>
            <a:r>
              <a:rPr lang="en-US" sz="1800" dirty="0">
                <a:solidFill>
                  <a:srgbClr val="548235"/>
                </a:solidFill>
                <a:latin typeface="Calibri" panose="020F0502020204030204" pitchFamily="34" charset="0"/>
                <a:ea typeface="Calibri" panose="020F0502020204030204" pitchFamily="34" charset="0"/>
                <a:cs typeface="Calibri" panose="020F0502020204030204" pitchFamily="34" charset="0"/>
              </a:rPr>
              <a:t>26</a:t>
            </a:r>
            <a:r>
              <a:rPr lang="en-US" sz="1800" b="0" i="0" dirty="0">
                <a:solidFill>
                  <a:srgbClr val="548235"/>
                </a:solidFill>
                <a:effectLst/>
                <a:latin typeface="Calibri" panose="020F0502020204030204" pitchFamily="34" charset="0"/>
                <a:ea typeface="Calibri" panose="020F0502020204030204" pitchFamily="34" charset="0"/>
                <a:cs typeface="Calibri" panose="020F0502020204030204" pitchFamily="34" charset="0"/>
              </a:rPr>
              <a:t>-04-2025</a:t>
            </a:r>
            <a:endParaRPr lang="en-IN" sz="2800" dirty="0">
              <a:effectLst/>
            </a:endParaRPr>
          </a:p>
        </p:txBody>
      </p:sp>
      <p:sp>
        <p:nvSpPr>
          <p:cNvPr id="164" name="Google Shape;16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indent="0" algn="ctr" rtl="0"/>
            <a:r>
              <a:rPr lang="en-IN" sz="1800" b="1" i="0" dirty="0">
                <a:solidFill>
                  <a:srgbClr val="56654B"/>
                </a:solidFill>
                <a:effectLst/>
                <a:latin typeface="Calibri" panose="020F0502020204030204" pitchFamily="34" charset="0"/>
                <a:ea typeface="Calibri" panose="020F0502020204030204" pitchFamily="34" charset="0"/>
                <a:cs typeface="Calibri" panose="020F0502020204030204" pitchFamily="34" charset="0"/>
              </a:rPr>
              <a:t>FINAL REVIEW PRESENTATION</a:t>
            </a:r>
            <a:endParaRPr lang="en-IN" sz="2800" dirty="0">
              <a:effectLst/>
            </a:endParaRPr>
          </a:p>
        </p:txBody>
      </p:sp>
      <p:sp>
        <p:nvSpPr>
          <p:cNvPr id="165" name="Google Shape;16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a:solidFill>
                  <a:schemeClr val="accent6">
                    <a:lumMod val="75000"/>
                  </a:schemeClr>
                </a:solidFill>
              </a:rPr>
              <a:t>12</a:t>
            </a:fld>
            <a:endParaRPr sz="1800" dirty="0">
              <a:solidFill>
                <a:schemeClr val="accent6">
                  <a:lumMod val="75000"/>
                </a:schemeClr>
              </a:solidFill>
            </a:endParaRPr>
          </a:p>
        </p:txBody>
      </p:sp>
      <p:sp>
        <p:nvSpPr>
          <p:cNvPr id="166" name="Google Shape;166;p11"/>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dirty="0">
                <a:solidFill>
                  <a:srgbClr val="2F5496"/>
                </a:solidFill>
                <a:latin typeface="Cambria"/>
                <a:ea typeface="Cambria"/>
                <a:cs typeface="Cambria"/>
                <a:sym typeface="Cambria"/>
              </a:rPr>
              <a:t>CHOICE  OF  COMPONENTS  /  MODULES  / METHODS/TECHNIQUES </a:t>
            </a:r>
            <a:br>
              <a:rPr lang="en-US" sz="2400" b="1" dirty="0">
                <a:solidFill>
                  <a:srgbClr val="2F5496"/>
                </a:solidFill>
                <a:latin typeface="Cambria"/>
                <a:ea typeface="Cambria"/>
                <a:cs typeface="Cambria"/>
                <a:sym typeface="Cambria"/>
              </a:rPr>
            </a:br>
            <a:r>
              <a:rPr lang="en-US" sz="2400" b="1" dirty="0">
                <a:solidFill>
                  <a:srgbClr val="2F5496"/>
                </a:solidFill>
                <a:latin typeface="Cambria"/>
                <a:ea typeface="Cambria"/>
                <a:cs typeface="Cambria"/>
                <a:sym typeface="Cambria"/>
              </a:rPr>
              <a:t>EQUIPMENT  USED FOR  PROJECT DEVELOPMENT </a:t>
            </a:r>
            <a:endParaRPr sz="2400" b="1" dirty="0">
              <a:solidFill>
                <a:srgbClr val="2F5496"/>
              </a:solidFill>
              <a:latin typeface="Cambria"/>
              <a:ea typeface="Cambria"/>
              <a:cs typeface="Cambria"/>
              <a:sym typeface="Cambria"/>
            </a:endParaRPr>
          </a:p>
        </p:txBody>
      </p:sp>
    </p:spTree>
    <p:extLst>
      <p:ext uri="{BB962C8B-B14F-4D97-AF65-F5344CB8AC3E}">
        <p14:creationId xmlns:p14="http://schemas.microsoft.com/office/powerpoint/2010/main" val="3239805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a:spLocks noGrp="1"/>
          </p:cNvSpPr>
          <p:nvPr>
            <p:ph type="body" idx="1"/>
          </p:nvPr>
        </p:nvSpPr>
        <p:spPr>
          <a:xfrm>
            <a:off x="838200" y="599768"/>
            <a:ext cx="10674927" cy="5624051"/>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11430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Through the use of AI and deep learning techniques, we are able to accurately detect Alzheimer's-affected and non-affected brain regions. The findings have demonstrated encouraging outcomes for a quick and effective method of diagnosing Alzheimer's disease at an early stage.</a:t>
            </a:r>
          </a:p>
          <a:p>
            <a:pPr marL="114300" indent="0" algn="l">
              <a:buNone/>
            </a:pPr>
            <a:endParaRPr lang="en-US" sz="2000" b="0" i="0" u="none" strike="noStrike" baseline="0" dirty="0">
              <a:latin typeface="Cambria" panose="02040503050406030204" pitchFamily="18" charset="0"/>
              <a:ea typeface="Cambria" panose="02040503050406030204" pitchFamily="18" charset="0"/>
            </a:endParaRPr>
          </a:p>
          <a:p>
            <a:pPr marL="114300" indent="0" algn="l">
              <a:buNone/>
            </a:pPr>
            <a:endParaRPr lang="en-US" sz="2000" dirty="0">
              <a:latin typeface="Cambria" panose="02040503050406030204" pitchFamily="18" charset="0"/>
              <a:ea typeface="Cambria" panose="02040503050406030204" pitchFamily="18" charset="0"/>
            </a:endParaRPr>
          </a:p>
          <a:p>
            <a:pPr marL="114300" indent="0" algn="l">
              <a:buNone/>
            </a:pPr>
            <a:endParaRPr lang="en-US" sz="2000" b="0" i="0" u="none" strike="noStrike" baseline="0" dirty="0">
              <a:latin typeface="Cambria" panose="02040503050406030204" pitchFamily="18" charset="0"/>
              <a:ea typeface="Cambria" panose="02040503050406030204" pitchFamily="18" charset="0"/>
            </a:endParaRPr>
          </a:p>
          <a:p>
            <a:pPr marL="114300" indent="0" algn="l">
              <a:buNone/>
            </a:pPr>
            <a:endParaRPr lang="en-US" sz="2000" dirty="0">
              <a:latin typeface="Cambria" panose="02040503050406030204" pitchFamily="18" charset="0"/>
              <a:ea typeface="Cambria" panose="02040503050406030204" pitchFamily="18" charset="0"/>
            </a:endParaRPr>
          </a:p>
          <a:p>
            <a:pPr marL="114300" indent="0" algn="l">
              <a:buNone/>
            </a:pPr>
            <a:endParaRPr lang="en-IN" sz="2400" b="1" i="0" u="none" strike="noStrike" baseline="0" dirty="0">
              <a:solidFill>
                <a:srgbClr val="7030A0"/>
              </a:solidFill>
              <a:latin typeface="Cambria" panose="02040503050406030204" pitchFamily="18" charset="0"/>
              <a:ea typeface="Cambria" panose="02040503050406030204" pitchFamily="18" charset="0"/>
            </a:endParaRPr>
          </a:p>
          <a:p>
            <a:pPr marL="114300" indent="0" algn="l">
              <a:buNone/>
            </a:pPr>
            <a:r>
              <a:rPr lang="en-IN" sz="2400" b="1" i="0" u="none" strike="noStrike" baseline="0" dirty="0">
                <a:solidFill>
                  <a:srgbClr val="7030A0"/>
                </a:solidFill>
                <a:latin typeface="Cambria" panose="02040503050406030204" pitchFamily="18" charset="0"/>
                <a:ea typeface="Cambria" panose="02040503050406030204" pitchFamily="18" charset="0"/>
              </a:rPr>
              <a:t>CONCLUSION </a:t>
            </a:r>
          </a:p>
          <a:p>
            <a:pPr marL="114300" indent="0" algn="just">
              <a:buNone/>
            </a:pPr>
            <a:r>
              <a:rPr lang="en-US" sz="2000" dirty="0">
                <a:latin typeface="Calibri" panose="020F0502020204030204" pitchFamily="34" charset="0"/>
                <a:ea typeface="Calibri" panose="020F0502020204030204" pitchFamily="34" charset="0"/>
                <a:cs typeface="Calibri" panose="020F0502020204030204" pitchFamily="34" charset="0"/>
              </a:rPr>
              <a:t>In this study, we explored the application of deep learning algorithms for the detection of Alzheimer’s disease, a neurodegenerative disorder with significant clinical implications. Our findings suggest that deep learning models, such as convolutional neural networks (CNNs), can be highly effective in the early diagnosis and classification of Alzheimer’s disease. The models demonstrated promising accuracy and robustness in distinguishing between healthy brain scans and those exhibiting signs of cognitive decline. This capability can support timely diagnosis and aid in treatment planning, ultimately contributing to better patient outcomes.</a:t>
            </a:r>
            <a:endParaRPr sz="2000" dirty="0">
              <a:latin typeface="Calibri" panose="020F0502020204030204" pitchFamily="34" charset="0"/>
              <a:ea typeface="Calibri" panose="020F0502020204030204" pitchFamily="34" charset="0"/>
              <a:cs typeface="Calibri" panose="020F0502020204030204" pitchFamily="34" charset="0"/>
            </a:endParaRPr>
          </a:p>
          <a:p>
            <a:pPr marL="914400" lvl="2" indent="0" algn="l" rtl="0">
              <a:lnSpc>
                <a:spcPct val="90000"/>
              </a:lnSpc>
              <a:spcBef>
                <a:spcPts val="500"/>
              </a:spcBef>
              <a:spcAft>
                <a:spcPts val="0"/>
              </a:spcAft>
              <a:buClr>
                <a:schemeClr val="dk1"/>
              </a:buClr>
              <a:buSzPts val="2000"/>
              <a:buNone/>
            </a:pPr>
            <a:endParaRPr dirty="0"/>
          </a:p>
          <a:p>
            <a:pPr marL="1143000" lvl="2" indent="-101600" algn="l" rtl="0">
              <a:lnSpc>
                <a:spcPct val="90000"/>
              </a:lnSpc>
              <a:spcBef>
                <a:spcPts val="500"/>
              </a:spcBef>
              <a:spcAft>
                <a:spcPts val="0"/>
              </a:spcAft>
              <a:buClr>
                <a:schemeClr val="dk1"/>
              </a:buClr>
              <a:buSzPts val="2000"/>
              <a:buNone/>
            </a:pP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172" name="Google Shape;17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r>
              <a:rPr lang="en-US" sz="1800" dirty="0">
                <a:solidFill>
                  <a:schemeClr val="accent6">
                    <a:lumMod val="75000"/>
                  </a:schemeClr>
                </a:solidFill>
              </a:rPr>
              <a:t>26-04-2025</a:t>
            </a:r>
          </a:p>
        </p:txBody>
      </p:sp>
      <p:sp>
        <p:nvSpPr>
          <p:cNvPr id="173" name="Google Shape;17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indent="0" algn="ctr" rtl="0"/>
            <a:r>
              <a:rPr lang="en-IN" sz="1800" b="1" i="0" dirty="0">
                <a:solidFill>
                  <a:srgbClr val="56654B"/>
                </a:solidFill>
                <a:effectLst/>
                <a:latin typeface="Calibri" panose="020F0502020204030204" pitchFamily="34" charset="0"/>
                <a:ea typeface="Calibri" panose="020F0502020204030204" pitchFamily="34" charset="0"/>
                <a:cs typeface="Calibri" panose="020F0502020204030204" pitchFamily="34" charset="0"/>
              </a:rPr>
              <a:t>FINAL REVIEW PRESENTATION</a:t>
            </a:r>
            <a:endParaRPr lang="en-IN" sz="2800" dirty="0">
              <a:effectLst/>
            </a:endParaRPr>
          </a:p>
        </p:txBody>
      </p:sp>
      <p:sp>
        <p:nvSpPr>
          <p:cNvPr id="174" name="Google Shape;17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a:solidFill>
                  <a:schemeClr val="accent6">
                    <a:lumMod val="75000"/>
                  </a:schemeClr>
                </a:solidFill>
              </a:rPr>
              <a:t>13</a:t>
            </a:fld>
            <a:endParaRPr sz="1800" dirty="0">
              <a:solidFill>
                <a:schemeClr val="accent6">
                  <a:lumMod val="75000"/>
                </a:schemeClr>
              </a:solidFill>
            </a:endParaRPr>
          </a:p>
        </p:txBody>
      </p:sp>
      <p:sp>
        <p:nvSpPr>
          <p:cNvPr id="175" name="Google Shape;175;p14"/>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IN" sz="2400" b="1" i="0" u="none" strike="noStrike" baseline="0" dirty="0">
                <a:solidFill>
                  <a:schemeClr val="accent1">
                    <a:lumMod val="75000"/>
                  </a:schemeClr>
                </a:solidFill>
                <a:latin typeface="Cambria" panose="02040503050406030204" pitchFamily="18" charset="0"/>
                <a:ea typeface="Cambria" panose="02040503050406030204" pitchFamily="18" charset="0"/>
              </a:rPr>
              <a:t>RESULT</a:t>
            </a:r>
            <a:endParaRPr sz="2400" b="1" dirty="0">
              <a:solidFill>
                <a:schemeClr val="accent1">
                  <a:lumMod val="75000"/>
                </a:schemeClr>
              </a:solidFill>
              <a:latin typeface="Cambria" panose="02040503050406030204" pitchFamily="18" charset="0"/>
              <a:ea typeface="Cambria" panose="02040503050406030204" pitchFamily="18" charset="0"/>
              <a:cs typeface="Cambria"/>
              <a:sym typeface="Cambria"/>
            </a:endParaRPr>
          </a:p>
        </p:txBody>
      </p:sp>
      <p:pic>
        <p:nvPicPr>
          <p:cNvPr id="4" name="Picture 3" descr="A close-up of a brain&#10;&#10;AI-generated content may be incorrect.">
            <a:extLst>
              <a:ext uri="{FF2B5EF4-FFF2-40B4-BE49-F238E27FC236}">
                <a16:creationId xmlns:a16="http://schemas.microsoft.com/office/drawing/2014/main" id="{00ABD3F3-4F0A-5395-318D-2CACF5345D4F}"/>
              </a:ext>
            </a:extLst>
          </p:cNvPr>
          <p:cNvPicPr>
            <a:picLocks noChangeAspect="1"/>
          </p:cNvPicPr>
          <p:nvPr/>
        </p:nvPicPr>
        <p:blipFill>
          <a:blip r:embed="rId3"/>
          <a:stretch>
            <a:fillRect/>
          </a:stretch>
        </p:blipFill>
        <p:spPr>
          <a:xfrm>
            <a:off x="1536629" y="1642979"/>
            <a:ext cx="2081641" cy="1874508"/>
          </a:xfrm>
          <a:prstGeom prst="rect">
            <a:avLst/>
          </a:prstGeom>
        </p:spPr>
      </p:pic>
      <p:pic>
        <p:nvPicPr>
          <p:cNvPr id="8" name="Picture 7" descr="A close-up of a brain&#10;&#10;AI-generated content may be incorrect.">
            <a:extLst>
              <a:ext uri="{FF2B5EF4-FFF2-40B4-BE49-F238E27FC236}">
                <a16:creationId xmlns:a16="http://schemas.microsoft.com/office/drawing/2014/main" id="{1083A318-ED25-AF90-FE82-8664E042C4FE}"/>
              </a:ext>
            </a:extLst>
          </p:cNvPr>
          <p:cNvPicPr>
            <a:picLocks noChangeAspect="1"/>
          </p:cNvPicPr>
          <p:nvPr/>
        </p:nvPicPr>
        <p:blipFill>
          <a:blip r:embed="rId4"/>
          <a:stretch>
            <a:fillRect/>
          </a:stretch>
        </p:blipFill>
        <p:spPr>
          <a:xfrm>
            <a:off x="4219121" y="1643468"/>
            <a:ext cx="1901908" cy="1874508"/>
          </a:xfrm>
          <a:prstGeom prst="rect">
            <a:avLst/>
          </a:prstGeom>
        </p:spPr>
      </p:pic>
      <p:pic>
        <p:nvPicPr>
          <p:cNvPr id="11" name="Picture 10" descr="A close-up of a brain&#10;&#10;AI-generated content may be incorrect.">
            <a:extLst>
              <a:ext uri="{FF2B5EF4-FFF2-40B4-BE49-F238E27FC236}">
                <a16:creationId xmlns:a16="http://schemas.microsoft.com/office/drawing/2014/main" id="{C0964A5D-8AA5-37BF-7D80-FD167DE87D11}"/>
              </a:ext>
            </a:extLst>
          </p:cNvPr>
          <p:cNvPicPr>
            <a:picLocks noChangeAspect="1"/>
          </p:cNvPicPr>
          <p:nvPr/>
        </p:nvPicPr>
        <p:blipFill>
          <a:blip r:embed="rId5"/>
          <a:stretch>
            <a:fillRect/>
          </a:stretch>
        </p:blipFill>
        <p:spPr>
          <a:xfrm>
            <a:off x="6687594" y="1643468"/>
            <a:ext cx="1901908" cy="1864187"/>
          </a:xfrm>
          <a:prstGeom prst="rect">
            <a:avLst/>
          </a:prstGeom>
        </p:spPr>
      </p:pic>
      <p:pic>
        <p:nvPicPr>
          <p:cNvPr id="13" name="Picture 12" descr="A close-up of a brain&#10;&#10;AI-generated content may be incorrect.">
            <a:extLst>
              <a:ext uri="{FF2B5EF4-FFF2-40B4-BE49-F238E27FC236}">
                <a16:creationId xmlns:a16="http://schemas.microsoft.com/office/drawing/2014/main" id="{5BF3A1A3-2EB7-DA8B-835F-E0C5265768F8}"/>
              </a:ext>
            </a:extLst>
          </p:cNvPr>
          <p:cNvPicPr>
            <a:picLocks noChangeAspect="1"/>
          </p:cNvPicPr>
          <p:nvPr/>
        </p:nvPicPr>
        <p:blipFill>
          <a:blip r:embed="rId6"/>
          <a:stretch>
            <a:fillRect/>
          </a:stretch>
        </p:blipFill>
        <p:spPr>
          <a:xfrm>
            <a:off x="9163208" y="1622826"/>
            <a:ext cx="1901907" cy="188482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2" name="Google Shape;17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dirty="0">
                <a:solidFill>
                  <a:schemeClr val="accent6">
                    <a:lumMod val="75000"/>
                  </a:schemeClr>
                </a:solidFill>
              </a:rPr>
              <a:t>26-04-2025</a:t>
            </a:r>
          </a:p>
        </p:txBody>
      </p:sp>
      <p:sp>
        <p:nvSpPr>
          <p:cNvPr id="173" name="Google Shape;17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indent="0" algn="ctr" rtl="0"/>
            <a:r>
              <a:rPr lang="en-IN" sz="1800" b="1" i="0" dirty="0">
                <a:solidFill>
                  <a:srgbClr val="56654B"/>
                </a:solidFill>
                <a:effectLst/>
                <a:latin typeface="Calibri" panose="020F0502020204030204" pitchFamily="34" charset="0"/>
                <a:ea typeface="Calibri" panose="020F0502020204030204" pitchFamily="34" charset="0"/>
                <a:cs typeface="Calibri" panose="020F0502020204030204" pitchFamily="34" charset="0"/>
              </a:rPr>
              <a:t>FINAL REVIEW PRESENTATION</a:t>
            </a:r>
            <a:endParaRPr lang="en-IN" sz="2800" dirty="0">
              <a:effectLst/>
            </a:endParaRPr>
          </a:p>
        </p:txBody>
      </p:sp>
      <p:sp>
        <p:nvSpPr>
          <p:cNvPr id="174" name="Google Shape;17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a:solidFill>
                  <a:schemeClr val="accent6">
                    <a:lumMod val="75000"/>
                  </a:schemeClr>
                </a:solidFill>
              </a:rPr>
              <a:t>14</a:t>
            </a:fld>
            <a:endParaRPr sz="1800" dirty="0">
              <a:solidFill>
                <a:schemeClr val="accent6">
                  <a:lumMod val="75000"/>
                </a:schemeClr>
              </a:solidFill>
            </a:endParaRPr>
          </a:p>
        </p:txBody>
      </p:sp>
      <p:pic>
        <p:nvPicPr>
          <p:cNvPr id="1028" name="Picture 4">
            <a:extLst>
              <a:ext uri="{FF2B5EF4-FFF2-40B4-BE49-F238E27FC236}">
                <a16:creationId xmlns:a16="http://schemas.microsoft.com/office/drawing/2014/main" id="{95021B3E-E296-5553-60CC-BEF480F8DB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7053" y="3017520"/>
            <a:ext cx="11237894" cy="31152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utput image">
            <a:extLst>
              <a:ext uri="{FF2B5EF4-FFF2-40B4-BE49-F238E27FC236}">
                <a16:creationId xmlns:a16="http://schemas.microsoft.com/office/drawing/2014/main" id="{16605C22-F9B3-0005-FE69-14D395CE83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527" y="0"/>
            <a:ext cx="11476420" cy="3262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67477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7"/>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indent="0">
              <a:spcBef>
                <a:spcPts val="0"/>
              </a:spcBef>
              <a:buClr>
                <a:srgbClr val="C00000"/>
              </a:buClr>
              <a:buSzPts val="2800"/>
              <a:buNone/>
            </a:pPr>
            <a:r>
              <a:rPr lang="en-US" b="1" dirty="0">
                <a:solidFill>
                  <a:srgbClr val="C00000"/>
                </a:solidFill>
              </a:rPr>
              <a:t>Batch Member 1 : (</a:t>
            </a:r>
            <a:r>
              <a:rPr lang="en-US" sz="24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Cambria"/>
              </a:rPr>
              <a:t>ASWITHA K</a:t>
            </a:r>
            <a:r>
              <a:rPr lang="en-US" sz="2400" b="1" i="0" u="none" strike="noStrike" cap="none" dirty="0">
                <a:solidFill>
                  <a:srgbClr val="C00000"/>
                </a:solidFill>
                <a:latin typeface="Calibri" panose="020F0502020204030204" pitchFamily="34" charset="0"/>
                <a:ea typeface="Calibri" panose="020F0502020204030204" pitchFamily="34" charset="0"/>
                <a:cs typeface="Calibri" panose="020F0502020204030204" pitchFamily="34" charset="0"/>
                <a:sym typeface="Cambria"/>
              </a:rPr>
              <a:t> &amp; </a:t>
            </a:r>
            <a:r>
              <a:rPr lang="en-US" sz="2400" b="1" dirty="0">
                <a:solidFill>
                  <a:srgbClr val="C00000"/>
                </a:solidFill>
                <a:latin typeface="Calibri" panose="020F0502020204030204" pitchFamily="34" charset="0"/>
                <a:ea typeface="Calibri" panose="020F0502020204030204" pitchFamily="34" charset="0"/>
                <a:cs typeface="Calibri" panose="020F0502020204030204" pitchFamily="34" charset="0"/>
                <a:sym typeface="Cambria"/>
              </a:rPr>
              <a:t>222IT115</a:t>
            </a:r>
            <a:r>
              <a:rPr lang="en-US" sz="2400"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b="1" dirty="0">
                <a:solidFill>
                  <a:srgbClr val="C00000"/>
                </a:solidFill>
              </a:rPr>
              <a:t>)</a:t>
            </a:r>
          </a:p>
          <a:p>
            <a:pPr marL="0" indent="0">
              <a:spcBef>
                <a:spcPts val="0"/>
              </a:spcBef>
              <a:buClr>
                <a:srgbClr val="C00000"/>
              </a:buClr>
              <a:buSzPts val="2800"/>
              <a:buNone/>
            </a:pPr>
            <a:endParaRPr dirty="0"/>
          </a:p>
          <a:p>
            <a:pPr lvl="0" indent="-457200" algn="l" rtl="0">
              <a:lnSpc>
                <a:spcPct val="90000"/>
              </a:lnSpc>
              <a:spcBef>
                <a:spcPts val="1000"/>
              </a:spcBef>
              <a:spcAft>
                <a:spcPts val="0"/>
              </a:spcAft>
              <a:buClr>
                <a:schemeClr val="dk1"/>
              </a:buClr>
              <a:buSzPct val="100000"/>
              <a:buFont typeface="+mj-lt"/>
              <a:buAutoNum type="arabicPeriod"/>
            </a:pPr>
            <a:r>
              <a:rPr lang="en-IN" sz="2000" b="0" i="0" u="none" strike="noStrike" baseline="0" dirty="0">
                <a:latin typeface="Cambria" panose="02040503050406030204" pitchFamily="18" charset="0"/>
                <a:ea typeface="Cambria" panose="02040503050406030204" pitchFamily="18" charset="0"/>
              </a:rPr>
              <a:t>DATA COLLECTION</a:t>
            </a:r>
            <a:endParaRPr sz="2000" dirty="0">
              <a:latin typeface="Cambria" panose="02040503050406030204" pitchFamily="18" charset="0"/>
              <a:ea typeface="Cambria" panose="02040503050406030204" pitchFamily="18" charset="0"/>
            </a:endParaRPr>
          </a:p>
          <a:p>
            <a:pPr lvl="0" indent="-457200" algn="l" rtl="0">
              <a:lnSpc>
                <a:spcPct val="90000"/>
              </a:lnSpc>
              <a:spcBef>
                <a:spcPts val="1000"/>
              </a:spcBef>
              <a:spcAft>
                <a:spcPts val="0"/>
              </a:spcAft>
              <a:buClr>
                <a:schemeClr val="dk1"/>
              </a:buClr>
              <a:buSzPct val="100000"/>
              <a:buFont typeface="+mj-lt"/>
              <a:buAutoNum type="arabicPeriod"/>
            </a:pPr>
            <a:r>
              <a:rPr lang="en-IN" sz="2000" b="0" i="0" u="none" strike="noStrike" baseline="0" dirty="0">
                <a:latin typeface="Cambria" panose="02040503050406030204" pitchFamily="18" charset="0"/>
                <a:ea typeface="Cambria" panose="02040503050406030204" pitchFamily="18" charset="0"/>
              </a:rPr>
              <a:t>ALGORITHM ANALYSIS</a:t>
            </a:r>
          </a:p>
          <a:p>
            <a:pPr lvl="0" indent="-457200" algn="l" rtl="0">
              <a:lnSpc>
                <a:spcPct val="90000"/>
              </a:lnSpc>
              <a:spcBef>
                <a:spcPts val="1000"/>
              </a:spcBef>
              <a:spcAft>
                <a:spcPts val="0"/>
              </a:spcAft>
              <a:buClr>
                <a:schemeClr val="dk1"/>
              </a:buClr>
              <a:buSzPct val="100000"/>
              <a:buFont typeface="+mj-lt"/>
              <a:buAutoNum type="arabicPeriod"/>
            </a:pPr>
            <a:r>
              <a:rPr lang="en-IN" sz="2000" b="0" i="0" u="none" strike="noStrike" baseline="0" dirty="0">
                <a:latin typeface="Cambria" panose="02040503050406030204" pitchFamily="18" charset="0"/>
                <a:ea typeface="Cambria" panose="02040503050406030204" pitchFamily="18" charset="0"/>
              </a:rPr>
              <a:t>PAPER ANALYSIS</a:t>
            </a:r>
          </a:p>
          <a:p>
            <a:pPr marL="0" lvl="0" indent="0" algn="l" rtl="0">
              <a:lnSpc>
                <a:spcPct val="90000"/>
              </a:lnSpc>
              <a:spcBef>
                <a:spcPts val="1000"/>
              </a:spcBef>
              <a:spcAft>
                <a:spcPts val="0"/>
              </a:spcAft>
              <a:buClr>
                <a:schemeClr val="dk1"/>
              </a:buClr>
              <a:buSzPts val="2800"/>
              <a:buNone/>
            </a:pPr>
            <a:endParaRPr dirty="0"/>
          </a:p>
        </p:txBody>
      </p:sp>
      <p:sp>
        <p:nvSpPr>
          <p:cNvPr id="181" name="Google Shape;18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r>
              <a:rPr lang="en-US" sz="1800" dirty="0">
                <a:solidFill>
                  <a:srgbClr val="548235"/>
                </a:solidFill>
                <a:latin typeface="Calibri" panose="020F0502020204030204" pitchFamily="34" charset="0"/>
                <a:ea typeface="Calibri" panose="020F0502020204030204" pitchFamily="34" charset="0"/>
                <a:cs typeface="Calibri" panose="020F0502020204030204" pitchFamily="34" charset="0"/>
              </a:rPr>
              <a:t>26</a:t>
            </a:r>
            <a:r>
              <a:rPr lang="en-US" sz="1800" b="0" i="0" dirty="0">
                <a:solidFill>
                  <a:srgbClr val="548235"/>
                </a:solidFill>
                <a:effectLst/>
                <a:latin typeface="Calibri" panose="020F0502020204030204" pitchFamily="34" charset="0"/>
                <a:ea typeface="Calibri" panose="020F0502020204030204" pitchFamily="34" charset="0"/>
                <a:cs typeface="Calibri" panose="020F0502020204030204" pitchFamily="34" charset="0"/>
              </a:rPr>
              <a:t>-04-2025</a:t>
            </a:r>
            <a:endParaRPr lang="en-IN" sz="2800" dirty="0">
              <a:effectLst/>
            </a:endParaRPr>
          </a:p>
        </p:txBody>
      </p:sp>
      <p:sp>
        <p:nvSpPr>
          <p:cNvPr id="182" name="Google Shape;18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indent="0" algn="ctr" rtl="0"/>
            <a:r>
              <a:rPr lang="en-IN" sz="1800" b="1" i="0" dirty="0">
                <a:solidFill>
                  <a:srgbClr val="56654B"/>
                </a:solidFill>
                <a:effectLst/>
                <a:latin typeface="Calibri" panose="020F0502020204030204" pitchFamily="34" charset="0"/>
                <a:ea typeface="Calibri" panose="020F0502020204030204" pitchFamily="34" charset="0"/>
                <a:cs typeface="Calibri" panose="020F0502020204030204" pitchFamily="34" charset="0"/>
              </a:rPr>
              <a:t>FINAL REVIEW PRESENTATION</a:t>
            </a:r>
            <a:endParaRPr lang="en-IN" sz="2800" dirty="0">
              <a:effectLst/>
            </a:endParaRPr>
          </a:p>
        </p:txBody>
      </p:sp>
      <p:sp>
        <p:nvSpPr>
          <p:cNvPr id="183" name="Google Shape;18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a:solidFill>
                  <a:schemeClr val="accent6">
                    <a:lumMod val="75000"/>
                  </a:schemeClr>
                </a:solidFill>
              </a:rPr>
              <a:t>15</a:t>
            </a:fld>
            <a:endParaRPr sz="1800" dirty="0">
              <a:solidFill>
                <a:schemeClr val="accent6">
                  <a:lumMod val="75000"/>
                </a:schemeClr>
              </a:solidFill>
            </a:endParaRPr>
          </a:p>
        </p:txBody>
      </p:sp>
      <p:sp>
        <p:nvSpPr>
          <p:cNvPr id="184" name="Google Shape;184;p17"/>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a:buNone/>
            </a:pPr>
            <a:r>
              <a:rPr lang="en-US" sz="2400" b="1">
                <a:solidFill>
                  <a:srgbClr val="0070C0"/>
                </a:solidFill>
                <a:latin typeface="Cambria"/>
                <a:ea typeface="Cambria"/>
                <a:cs typeface="Cambria"/>
                <a:sym typeface="Cambria"/>
              </a:rPr>
              <a:t>INDIVIDUAL CONTRIBUTIONS TO THE WORK </a:t>
            </a:r>
            <a:endParaRPr sz="2400" b="1">
              <a:solidFill>
                <a:srgbClr val="0070C0"/>
              </a:solidFill>
              <a:latin typeface="Cambria"/>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8"/>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b="1" dirty="0">
                <a:solidFill>
                  <a:srgbClr val="C00000"/>
                </a:solidFill>
              </a:rPr>
              <a:t>Batch Member 2 : (222IT128&amp; </a:t>
            </a:r>
            <a:r>
              <a:rPr lang="en-US" sz="2800" b="1" i="0" u="none" strike="noStrike" cap="none" dirty="0">
                <a:solidFill>
                  <a:srgbClr val="C00000"/>
                </a:solidFill>
                <a:latin typeface="Calibri" panose="020F0502020204030204" pitchFamily="34" charset="0"/>
                <a:ea typeface="Calibri" panose="020F0502020204030204" pitchFamily="34" charset="0"/>
                <a:cs typeface="Calibri" panose="020F0502020204030204" pitchFamily="34" charset="0"/>
                <a:sym typeface="Cambria"/>
              </a:rPr>
              <a:t>DHANYA DEVI S</a:t>
            </a:r>
            <a:r>
              <a:rPr lang="en-US" b="1" dirty="0">
                <a:solidFill>
                  <a:srgbClr val="C00000"/>
                </a:solidFill>
                <a:latin typeface="Calibri" panose="020F0502020204030204" pitchFamily="34" charset="0"/>
                <a:ea typeface="Calibri" panose="020F0502020204030204" pitchFamily="34" charset="0"/>
                <a:cs typeface="Calibri" panose="020F0502020204030204" pitchFamily="34" charset="0"/>
              </a:rPr>
              <a:t> </a:t>
            </a:r>
            <a:r>
              <a:rPr lang="en-US" b="1" dirty="0">
                <a:solidFill>
                  <a:srgbClr val="C00000"/>
                </a:solidFill>
              </a:rPr>
              <a:t>)</a:t>
            </a:r>
          </a:p>
          <a:p>
            <a:pPr marL="0" lvl="0" indent="0" algn="l" rtl="0">
              <a:lnSpc>
                <a:spcPct val="90000"/>
              </a:lnSpc>
              <a:spcBef>
                <a:spcPts val="0"/>
              </a:spcBef>
              <a:spcAft>
                <a:spcPts val="0"/>
              </a:spcAft>
              <a:buClr>
                <a:srgbClr val="C00000"/>
              </a:buClr>
              <a:buSzPts val="2800"/>
              <a:buNone/>
            </a:pPr>
            <a:endParaRPr dirty="0"/>
          </a:p>
          <a:p>
            <a:pPr marL="514350" lvl="0" indent="-514350" algn="l" rtl="0">
              <a:lnSpc>
                <a:spcPct val="90000"/>
              </a:lnSpc>
              <a:spcBef>
                <a:spcPts val="1000"/>
              </a:spcBef>
              <a:spcAft>
                <a:spcPts val="0"/>
              </a:spcAft>
              <a:buClr>
                <a:schemeClr val="dk1"/>
              </a:buClr>
              <a:buSzPct val="100000"/>
              <a:buFont typeface="+mj-lt"/>
              <a:buAutoNum type="arabicPeriod"/>
            </a:pPr>
            <a:r>
              <a:rPr lang="en-IN" sz="2000" b="0" i="0" u="none" strike="noStrike" baseline="0" dirty="0">
                <a:latin typeface="Cambria" panose="02040503050406030204" pitchFamily="18" charset="0"/>
                <a:ea typeface="Cambria" panose="02040503050406030204" pitchFamily="18" charset="0"/>
              </a:rPr>
              <a:t>LITERATURE SURVEY</a:t>
            </a:r>
          </a:p>
          <a:p>
            <a:pPr marL="514350" lvl="0" indent="-514350" algn="l" rtl="0">
              <a:lnSpc>
                <a:spcPct val="90000"/>
              </a:lnSpc>
              <a:spcBef>
                <a:spcPts val="1000"/>
              </a:spcBef>
              <a:spcAft>
                <a:spcPts val="0"/>
              </a:spcAft>
              <a:buClr>
                <a:schemeClr val="dk1"/>
              </a:buClr>
              <a:buSzPct val="100000"/>
              <a:buFont typeface="+mj-lt"/>
              <a:buAutoNum type="arabicPeriod"/>
            </a:pPr>
            <a:r>
              <a:rPr lang="en-IN" sz="2000" b="0" i="0" u="none" strike="noStrike" baseline="0" dirty="0">
                <a:latin typeface="Cambria" panose="02040503050406030204" pitchFamily="18" charset="0"/>
                <a:ea typeface="Cambria" panose="02040503050406030204" pitchFamily="18" charset="0"/>
                <a:cs typeface="Calibri" panose="020F0502020204030204" pitchFamily="34" charset="0"/>
              </a:rPr>
              <a:t>METHODOLOGY</a:t>
            </a:r>
          </a:p>
          <a:p>
            <a:pPr marL="514350" indent="-514350">
              <a:buSzPct val="100000"/>
              <a:buFont typeface="+mj-lt"/>
              <a:buAutoNum type="arabicPeriod"/>
            </a:pPr>
            <a:r>
              <a:rPr lang="en-IN" sz="2000" b="0" i="0" u="none" strike="noStrike" baseline="0" dirty="0">
                <a:latin typeface="Cambria" panose="02040503050406030204" pitchFamily="18" charset="0"/>
                <a:ea typeface="Cambria" panose="02040503050406030204" pitchFamily="18" charset="0"/>
              </a:rPr>
              <a:t>DATA COLLECTION</a:t>
            </a:r>
          </a:p>
          <a:p>
            <a:pPr marL="0" lvl="0" indent="0" algn="l" rtl="0">
              <a:lnSpc>
                <a:spcPct val="90000"/>
              </a:lnSpc>
              <a:spcBef>
                <a:spcPts val="1000"/>
              </a:spcBef>
              <a:spcAft>
                <a:spcPts val="0"/>
              </a:spcAft>
              <a:buClr>
                <a:schemeClr val="dk1"/>
              </a:buClr>
              <a:buSzPts val="2800"/>
              <a:buNone/>
            </a:pPr>
            <a:endParaRPr dirty="0"/>
          </a:p>
        </p:txBody>
      </p:sp>
      <p:sp>
        <p:nvSpPr>
          <p:cNvPr id="190" name="Google Shape;19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r>
              <a:rPr lang="en-US" sz="1800" dirty="0">
                <a:solidFill>
                  <a:srgbClr val="548235"/>
                </a:solidFill>
                <a:latin typeface="Calibri" panose="020F0502020204030204" pitchFamily="34" charset="0"/>
                <a:ea typeface="Calibri" panose="020F0502020204030204" pitchFamily="34" charset="0"/>
                <a:cs typeface="Calibri" panose="020F0502020204030204" pitchFamily="34" charset="0"/>
              </a:rPr>
              <a:t>26</a:t>
            </a:r>
            <a:r>
              <a:rPr lang="en-US" sz="1800" b="0" i="0" dirty="0">
                <a:solidFill>
                  <a:srgbClr val="548235"/>
                </a:solidFill>
                <a:effectLst/>
                <a:latin typeface="Calibri" panose="020F0502020204030204" pitchFamily="34" charset="0"/>
                <a:ea typeface="Calibri" panose="020F0502020204030204" pitchFamily="34" charset="0"/>
                <a:cs typeface="Calibri" panose="020F0502020204030204" pitchFamily="34" charset="0"/>
              </a:rPr>
              <a:t>-04-2025</a:t>
            </a:r>
            <a:endParaRPr lang="en-IN" sz="2800" dirty="0">
              <a:effectLst/>
            </a:endParaRPr>
          </a:p>
        </p:txBody>
      </p:sp>
      <p:sp>
        <p:nvSpPr>
          <p:cNvPr id="191" name="Google Shape;19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indent="0" algn="ctr" rtl="0"/>
            <a:r>
              <a:rPr lang="en-IN" sz="1800" b="1" i="0" dirty="0">
                <a:solidFill>
                  <a:srgbClr val="56654B"/>
                </a:solidFill>
                <a:effectLst/>
                <a:latin typeface="Calibri" panose="020F0502020204030204" pitchFamily="34" charset="0"/>
                <a:ea typeface="Calibri" panose="020F0502020204030204" pitchFamily="34" charset="0"/>
                <a:cs typeface="Calibri" panose="020F0502020204030204" pitchFamily="34" charset="0"/>
              </a:rPr>
              <a:t>FINAL REVIEW PRESENTATION</a:t>
            </a:r>
            <a:endParaRPr lang="en-IN" sz="2800" dirty="0">
              <a:effectLst/>
            </a:endParaRPr>
          </a:p>
        </p:txBody>
      </p:sp>
      <p:sp>
        <p:nvSpPr>
          <p:cNvPr id="192" name="Google Shape;19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a:solidFill>
                  <a:schemeClr val="accent6">
                    <a:lumMod val="75000"/>
                  </a:schemeClr>
                </a:solidFill>
              </a:rPr>
              <a:t>16</a:t>
            </a:fld>
            <a:endParaRPr sz="1800" dirty="0">
              <a:solidFill>
                <a:schemeClr val="accent6">
                  <a:lumMod val="75000"/>
                </a:schemeClr>
              </a:solidFill>
            </a:endParaRPr>
          </a:p>
        </p:txBody>
      </p:sp>
      <p:sp>
        <p:nvSpPr>
          <p:cNvPr id="193" name="Google Shape;193;p18"/>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a:buNone/>
            </a:pPr>
            <a:r>
              <a:rPr lang="en-US" sz="2400" b="1">
                <a:solidFill>
                  <a:srgbClr val="0070C0"/>
                </a:solidFill>
                <a:latin typeface="Cambria"/>
                <a:ea typeface="Cambria"/>
                <a:cs typeface="Cambria"/>
                <a:sym typeface="Cambria"/>
              </a:rPr>
              <a:t>INDIVIDUAL CONTRIBUTIONS TO THE WORK </a:t>
            </a:r>
            <a:endParaRPr sz="2400" b="1">
              <a:solidFill>
                <a:srgbClr val="0070C0"/>
              </a:solidFill>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9"/>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b="1" dirty="0">
                <a:solidFill>
                  <a:srgbClr val="C00000"/>
                </a:solidFill>
              </a:rPr>
              <a:t>Batch Member 3 : (222IT148.&amp; HARISH S )</a:t>
            </a:r>
          </a:p>
          <a:p>
            <a:pPr marL="0" lvl="0" indent="0" algn="l" rtl="0">
              <a:lnSpc>
                <a:spcPct val="90000"/>
              </a:lnSpc>
              <a:spcBef>
                <a:spcPts val="0"/>
              </a:spcBef>
              <a:spcAft>
                <a:spcPts val="0"/>
              </a:spcAft>
              <a:buClr>
                <a:srgbClr val="C00000"/>
              </a:buClr>
              <a:buSzPts val="2800"/>
              <a:buNone/>
            </a:pPr>
            <a:endParaRPr dirty="0"/>
          </a:p>
          <a:p>
            <a:pPr marL="514350" lvl="0" indent="-514350" algn="l" rtl="0">
              <a:lnSpc>
                <a:spcPct val="90000"/>
              </a:lnSpc>
              <a:spcBef>
                <a:spcPts val="1000"/>
              </a:spcBef>
              <a:spcAft>
                <a:spcPts val="0"/>
              </a:spcAft>
              <a:buClr>
                <a:schemeClr val="dk1"/>
              </a:buClr>
              <a:buSzPct val="100000"/>
              <a:buFont typeface="+mj-lt"/>
              <a:buAutoNum type="arabicPeriod"/>
            </a:pPr>
            <a:r>
              <a:rPr lang="en-IN" sz="2000" dirty="0">
                <a:latin typeface="Cambria" panose="02040503050406030204" pitchFamily="18" charset="0"/>
                <a:ea typeface="Cambria" panose="02040503050406030204" pitchFamily="18" charset="0"/>
              </a:rPr>
              <a:t>ALGORITHM WORK</a:t>
            </a:r>
          </a:p>
          <a:p>
            <a:pPr marL="514350" lvl="0" indent="-514350" algn="l" rtl="0">
              <a:lnSpc>
                <a:spcPct val="90000"/>
              </a:lnSpc>
              <a:spcBef>
                <a:spcPts val="1000"/>
              </a:spcBef>
              <a:spcAft>
                <a:spcPts val="0"/>
              </a:spcAft>
              <a:buClr>
                <a:schemeClr val="dk1"/>
              </a:buClr>
              <a:buSzPct val="100000"/>
              <a:buFont typeface="+mj-lt"/>
              <a:buAutoNum type="arabicPeriod"/>
            </a:pPr>
            <a:r>
              <a:rPr lang="en-IN" sz="2000" b="0" i="0" u="none" strike="noStrike" baseline="0" dirty="0">
                <a:latin typeface="Cambria" panose="02040503050406030204" pitchFamily="18" charset="0"/>
                <a:ea typeface="Cambria" panose="02040503050406030204" pitchFamily="18" charset="0"/>
              </a:rPr>
              <a:t>LITERATURE SURVEY</a:t>
            </a:r>
          </a:p>
          <a:p>
            <a:pPr marL="514350" indent="-514350">
              <a:buSzPct val="100000"/>
              <a:buFont typeface="+mj-lt"/>
              <a:buAutoNum type="arabicPeriod"/>
            </a:pPr>
            <a:r>
              <a:rPr lang="en-IN" sz="2000" b="0" i="0" u="none" strike="noStrike" baseline="0" dirty="0">
                <a:latin typeface="Cambria" panose="02040503050406030204" pitchFamily="18" charset="0"/>
                <a:ea typeface="Cambria" panose="02040503050406030204" pitchFamily="18" charset="0"/>
              </a:rPr>
              <a:t>DATA COLLECTION</a:t>
            </a:r>
            <a:endParaRPr lang="en-IN" sz="2000" dirty="0">
              <a:latin typeface="Cambria" panose="02040503050406030204" pitchFamily="18" charset="0"/>
              <a:ea typeface="Cambria" panose="02040503050406030204" pitchFamily="18" charset="0"/>
            </a:endParaRPr>
          </a:p>
          <a:p>
            <a:pPr marL="514350" indent="-514350">
              <a:buSzPct val="100000"/>
              <a:buFont typeface="+mj-lt"/>
              <a:buAutoNum type="arabicPeriod"/>
            </a:pPr>
            <a:endParaRPr lang="en-IN" sz="2000" dirty="0">
              <a:latin typeface="Cambria" panose="02040503050406030204" pitchFamily="18" charset="0"/>
              <a:ea typeface="Cambria" panose="02040503050406030204" pitchFamily="18" charset="0"/>
            </a:endParaRPr>
          </a:p>
          <a:p>
            <a:pPr marL="514350" lvl="0" indent="-514350" algn="l" rtl="0">
              <a:lnSpc>
                <a:spcPct val="90000"/>
              </a:lnSpc>
              <a:spcBef>
                <a:spcPts val="1000"/>
              </a:spcBef>
              <a:spcAft>
                <a:spcPts val="0"/>
              </a:spcAft>
              <a:buClr>
                <a:schemeClr val="dk1"/>
              </a:buClr>
              <a:buSzPts val="2800"/>
              <a:buFont typeface="+mj-lt"/>
              <a:buAutoNum type="arabicPeriod"/>
            </a:pPr>
            <a:endParaRPr dirty="0"/>
          </a:p>
        </p:txBody>
      </p:sp>
      <p:sp>
        <p:nvSpPr>
          <p:cNvPr id="199" name="Google Shape;199;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r>
              <a:rPr lang="en-US" sz="1800" dirty="0">
                <a:solidFill>
                  <a:srgbClr val="548235"/>
                </a:solidFill>
                <a:latin typeface="Calibri" panose="020F0502020204030204" pitchFamily="34" charset="0"/>
                <a:ea typeface="Calibri" panose="020F0502020204030204" pitchFamily="34" charset="0"/>
                <a:cs typeface="Calibri" panose="020F0502020204030204" pitchFamily="34" charset="0"/>
              </a:rPr>
              <a:t>26</a:t>
            </a:r>
            <a:r>
              <a:rPr lang="en-US" sz="1800" b="0" i="0" dirty="0">
                <a:solidFill>
                  <a:srgbClr val="548235"/>
                </a:solidFill>
                <a:effectLst/>
                <a:latin typeface="Calibri" panose="020F0502020204030204" pitchFamily="34" charset="0"/>
                <a:ea typeface="Calibri" panose="020F0502020204030204" pitchFamily="34" charset="0"/>
                <a:cs typeface="Calibri" panose="020F0502020204030204" pitchFamily="34" charset="0"/>
              </a:rPr>
              <a:t>-04-2025</a:t>
            </a:r>
            <a:endParaRPr lang="en-IN" sz="2800" dirty="0">
              <a:effectLst/>
            </a:endParaRPr>
          </a:p>
        </p:txBody>
      </p:sp>
      <p:sp>
        <p:nvSpPr>
          <p:cNvPr id="200" name="Google Shape;200;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indent="0" algn="ctr" rtl="0"/>
            <a:r>
              <a:rPr lang="en-IN" sz="1800" b="1" i="0" dirty="0">
                <a:solidFill>
                  <a:srgbClr val="56654B"/>
                </a:solidFill>
                <a:effectLst/>
                <a:latin typeface="Calibri" panose="020F0502020204030204" pitchFamily="34" charset="0"/>
                <a:ea typeface="Calibri" panose="020F0502020204030204" pitchFamily="34" charset="0"/>
                <a:cs typeface="Calibri" panose="020F0502020204030204" pitchFamily="34" charset="0"/>
              </a:rPr>
              <a:t>FINAL REVIEW PRESENTATION</a:t>
            </a:r>
            <a:endParaRPr lang="en-IN" sz="2800" dirty="0">
              <a:effectLst/>
            </a:endParaRPr>
          </a:p>
        </p:txBody>
      </p:sp>
      <p:sp>
        <p:nvSpPr>
          <p:cNvPr id="201" name="Google Shape;201;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a:solidFill>
                  <a:schemeClr val="accent6">
                    <a:lumMod val="75000"/>
                  </a:schemeClr>
                </a:solidFill>
              </a:rPr>
              <a:t>17</a:t>
            </a:fld>
            <a:endParaRPr sz="1800" dirty="0">
              <a:solidFill>
                <a:schemeClr val="accent6">
                  <a:lumMod val="75000"/>
                </a:schemeClr>
              </a:solidFill>
            </a:endParaRPr>
          </a:p>
        </p:txBody>
      </p:sp>
      <p:sp>
        <p:nvSpPr>
          <p:cNvPr id="202" name="Google Shape;202;p19"/>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a:buNone/>
            </a:pPr>
            <a:r>
              <a:rPr lang="en-US" sz="2400" b="1">
                <a:solidFill>
                  <a:srgbClr val="0070C0"/>
                </a:solidFill>
                <a:latin typeface="Cambria"/>
                <a:ea typeface="Cambria"/>
                <a:cs typeface="Cambria"/>
                <a:sym typeface="Cambria"/>
              </a:rPr>
              <a:t>INDIVIDUAL CONTRIBUTIONS TO THE WORK </a:t>
            </a:r>
            <a:endParaRPr sz="2400" b="1">
              <a:solidFill>
                <a:srgbClr val="0070C0"/>
              </a:solidFill>
              <a:latin typeface="Cambria"/>
              <a:ea typeface="Cambria"/>
              <a:cs typeface="Cambria"/>
              <a:sym typeface="Cambr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1"/>
          <p:cNvSpPr txBox="1">
            <a:spLocks noGrp="1"/>
          </p:cNvSpPr>
          <p:nvPr>
            <p:ph type="title"/>
          </p:nvPr>
        </p:nvSpPr>
        <p:spPr>
          <a:xfrm>
            <a:off x="838200" y="365126"/>
            <a:ext cx="10515600" cy="6878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2400"/>
              <a:buFont typeface="Cambria"/>
              <a:buNone/>
            </a:pPr>
            <a:r>
              <a:rPr lang="en-US" sz="2400" b="1">
                <a:solidFill>
                  <a:srgbClr val="0070C0"/>
                </a:solidFill>
                <a:latin typeface="Cambria"/>
                <a:ea typeface="Cambria"/>
                <a:cs typeface="Cambria"/>
                <a:sym typeface="Cambria"/>
              </a:rPr>
              <a:t>PLAN FOR PUBLICATIONS</a:t>
            </a:r>
            <a:endParaRPr sz="2400" b="1">
              <a:solidFill>
                <a:srgbClr val="0070C0"/>
              </a:solidFill>
              <a:latin typeface="Cambria"/>
              <a:ea typeface="Cambria"/>
              <a:cs typeface="Cambria"/>
              <a:sym typeface="Cambria"/>
            </a:endParaRPr>
          </a:p>
        </p:txBody>
      </p:sp>
      <p:sp>
        <p:nvSpPr>
          <p:cNvPr id="226" name="Google Shape;226;p21"/>
          <p:cNvSpPr txBox="1">
            <a:spLocks noGrp="1"/>
          </p:cNvSpPr>
          <p:nvPr>
            <p:ph type="body" idx="1"/>
          </p:nvPr>
        </p:nvSpPr>
        <p:spPr>
          <a:xfrm>
            <a:off x="838200" y="1052946"/>
            <a:ext cx="10515600" cy="4351338"/>
          </a:xfrm>
          <a:prstGeom prst="rect">
            <a:avLst/>
          </a:prstGeom>
          <a:noFill/>
          <a:ln>
            <a:noFill/>
          </a:ln>
        </p:spPr>
        <p:txBody>
          <a:bodyPr spcFirstLastPara="1" wrap="square" lIns="91425" tIns="45700" rIns="91425" bIns="45700" anchor="t" anchorCtr="0">
            <a:normAutofit/>
          </a:bodyPr>
          <a:lstStyle/>
          <a:p>
            <a:pPr marL="12700" marR="5080" indent="0">
              <a:lnSpc>
                <a:spcPct val="150000"/>
              </a:lnSpc>
              <a:spcBef>
                <a:spcPts val="490"/>
              </a:spcBef>
              <a:buNone/>
            </a:pPr>
            <a:r>
              <a:rPr lang="en-US" sz="2800" spc="-30" dirty="0">
                <a:latin typeface="Roboto"/>
                <a:cs typeface="Roboto"/>
              </a:rPr>
              <a:t>Going</a:t>
            </a:r>
            <a:r>
              <a:rPr lang="en-US" sz="2800" spc="-170" dirty="0">
                <a:latin typeface="Roboto"/>
                <a:cs typeface="Roboto"/>
              </a:rPr>
              <a:t> </a:t>
            </a:r>
            <a:r>
              <a:rPr lang="en-US" sz="2800" dirty="0">
                <a:latin typeface="Roboto"/>
                <a:cs typeface="Roboto"/>
              </a:rPr>
              <a:t>to</a:t>
            </a:r>
            <a:r>
              <a:rPr lang="en-US" sz="2800" spc="-200" dirty="0">
                <a:latin typeface="Roboto"/>
                <a:cs typeface="Roboto"/>
              </a:rPr>
              <a:t> </a:t>
            </a:r>
            <a:r>
              <a:rPr lang="en-US" sz="2800" spc="-55" dirty="0">
                <a:latin typeface="Roboto"/>
                <a:cs typeface="Roboto"/>
              </a:rPr>
              <a:t>submit</a:t>
            </a:r>
            <a:r>
              <a:rPr lang="en-US" sz="2800" spc="-145" dirty="0">
                <a:latin typeface="Roboto"/>
                <a:cs typeface="Roboto"/>
              </a:rPr>
              <a:t> </a:t>
            </a:r>
            <a:r>
              <a:rPr lang="en-US" sz="2800" spc="-20" dirty="0">
                <a:latin typeface="Roboto"/>
                <a:cs typeface="Roboto"/>
              </a:rPr>
              <a:t>paper</a:t>
            </a:r>
            <a:r>
              <a:rPr lang="en-US" sz="2800" spc="-155" dirty="0">
                <a:latin typeface="Roboto"/>
                <a:cs typeface="Roboto"/>
              </a:rPr>
              <a:t> </a:t>
            </a:r>
            <a:r>
              <a:rPr lang="en-US" sz="2800" dirty="0">
                <a:latin typeface="Roboto"/>
                <a:cs typeface="Roboto"/>
              </a:rPr>
              <a:t>in</a:t>
            </a:r>
            <a:r>
              <a:rPr lang="en-US" sz="2800" spc="-125" dirty="0">
                <a:latin typeface="Roboto"/>
                <a:cs typeface="Roboto"/>
              </a:rPr>
              <a:t> </a:t>
            </a:r>
            <a:r>
              <a:rPr lang="en-US" sz="2800" spc="-65" dirty="0">
                <a:latin typeface="Roboto"/>
                <a:cs typeface="Roboto"/>
              </a:rPr>
              <a:t>“NCCSASS</a:t>
            </a:r>
            <a:r>
              <a:rPr lang="en-US" sz="2800" spc="-135" dirty="0">
                <a:latin typeface="Roboto"/>
                <a:cs typeface="Roboto"/>
              </a:rPr>
              <a:t> </a:t>
            </a:r>
            <a:r>
              <a:rPr lang="en-US" sz="2800" dirty="0">
                <a:latin typeface="Roboto"/>
                <a:cs typeface="Roboto"/>
              </a:rPr>
              <a:t>2025</a:t>
            </a:r>
            <a:r>
              <a:rPr lang="en-US" sz="2800" spc="-150" dirty="0">
                <a:latin typeface="Roboto"/>
                <a:cs typeface="Roboto"/>
              </a:rPr>
              <a:t> </a:t>
            </a:r>
            <a:r>
              <a:rPr lang="en-US" sz="2800" dirty="0">
                <a:latin typeface="Roboto"/>
                <a:cs typeface="Roboto"/>
              </a:rPr>
              <a:t>at</a:t>
            </a:r>
            <a:r>
              <a:rPr lang="en-US" sz="2800" spc="-100" dirty="0">
                <a:latin typeface="Roboto"/>
                <a:cs typeface="Roboto"/>
              </a:rPr>
              <a:t> </a:t>
            </a:r>
            <a:r>
              <a:rPr lang="en-US" spc="-100" dirty="0">
                <a:latin typeface="Roboto"/>
                <a:cs typeface="Roboto"/>
              </a:rPr>
              <a:t>HITECH</a:t>
            </a:r>
            <a:r>
              <a:rPr lang="en-US" sz="2800" spc="-160" dirty="0">
                <a:latin typeface="Roboto"/>
                <a:cs typeface="Roboto"/>
              </a:rPr>
              <a:t> </a:t>
            </a:r>
            <a:r>
              <a:rPr lang="en-US" sz="2800" spc="-30" dirty="0">
                <a:latin typeface="Roboto"/>
                <a:cs typeface="Roboto"/>
              </a:rPr>
              <a:t>,</a:t>
            </a:r>
            <a:r>
              <a:rPr lang="en-US" sz="2800" b="1" spc="-30" dirty="0">
                <a:latin typeface="Roboto"/>
                <a:cs typeface="Roboto"/>
              </a:rPr>
              <a:t>Coimbatore,</a:t>
            </a:r>
            <a:r>
              <a:rPr lang="en-US" sz="2800" b="1" spc="-45" dirty="0">
                <a:latin typeface="Roboto"/>
                <a:cs typeface="Roboto"/>
              </a:rPr>
              <a:t> </a:t>
            </a:r>
            <a:r>
              <a:rPr lang="en-US" sz="2800" b="1" spc="-10" dirty="0">
                <a:latin typeface="Roboto"/>
                <a:cs typeface="Roboto"/>
              </a:rPr>
              <a:t>Tamil</a:t>
            </a:r>
            <a:r>
              <a:rPr lang="en-US" sz="2800" b="1" spc="-105" dirty="0">
                <a:latin typeface="Roboto"/>
                <a:cs typeface="Roboto"/>
              </a:rPr>
              <a:t> </a:t>
            </a:r>
            <a:r>
              <a:rPr lang="en-US" sz="2800" b="1" spc="-10" dirty="0">
                <a:latin typeface="Roboto"/>
                <a:cs typeface="Roboto"/>
              </a:rPr>
              <a:t>Nadu, </a:t>
            </a:r>
            <a:r>
              <a:rPr lang="en-US" sz="2800" b="1" spc="-25" dirty="0">
                <a:latin typeface="Roboto"/>
                <a:cs typeface="Roboto"/>
              </a:rPr>
              <a:t>28th</a:t>
            </a:r>
            <a:r>
              <a:rPr lang="en-US" sz="2800" b="1" spc="-155" dirty="0">
                <a:latin typeface="Roboto"/>
                <a:cs typeface="Roboto"/>
              </a:rPr>
              <a:t> </a:t>
            </a:r>
            <a:r>
              <a:rPr lang="en-US" sz="2800" b="1" spc="-170" dirty="0">
                <a:latin typeface="Roboto"/>
                <a:cs typeface="Roboto"/>
              </a:rPr>
              <a:t>-</a:t>
            </a:r>
            <a:r>
              <a:rPr lang="en-US" sz="2800" b="1" spc="-40" dirty="0">
                <a:latin typeface="Roboto"/>
                <a:cs typeface="Roboto"/>
              </a:rPr>
              <a:t> </a:t>
            </a:r>
            <a:r>
              <a:rPr lang="en-US" sz="2800" b="1" spc="-60" dirty="0">
                <a:latin typeface="Roboto"/>
                <a:cs typeface="Roboto"/>
              </a:rPr>
              <a:t>29th</a:t>
            </a:r>
            <a:r>
              <a:rPr lang="en-US" sz="2800" b="1" spc="-140" dirty="0">
                <a:latin typeface="Roboto"/>
                <a:cs typeface="Roboto"/>
              </a:rPr>
              <a:t> </a:t>
            </a:r>
            <a:r>
              <a:rPr lang="en-US" sz="2800" b="1" dirty="0">
                <a:latin typeface="Roboto"/>
                <a:cs typeface="Roboto"/>
              </a:rPr>
              <a:t>March</a:t>
            </a:r>
            <a:r>
              <a:rPr lang="en-US" sz="2800" b="1" spc="-155" dirty="0">
                <a:latin typeface="Roboto"/>
                <a:cs typeface="Roboto"/>
              </a:rPr>
              <a:t> </a:t>
            </a:r>
            <a:r>
              <a:rPr lang="en-US" sz="2800" b="1" spc="-90" dirty="0">
                <a:latin typeface="Roboto"/>
                <a:cs typeface="Roboto"/>
              </a:rPr>
              <a:t>2025“.</a:t>
            </a:r>
            <a:endParaRPr dirty="0"/>
          </a:p>
          <a:p>
            <a:pPr marL="228600" lvl="0" indent="-50800" algn="l" rtl="0">
              <a:lnSpc>
                <a:spcPct val="90000"/>
              </a:lnSpc>
              <a:spcBef>
                <a:spcPts val="1000"/>
              </a:spcBef>
              <a:spcAft>
                <a:spcPts val="0"/>
              </a:spcAft>
              <a:buClr>
                <a:schemeClr val="dk1"/>
              </a:buClr>
              <a:buSzPts val="2800"/>
              <a:buNone/>
            </a:pPr>
            <a:endParaRPr dirty="0"/>
          </a:p>
          <a:p>
            <a:pPr marL="228600" lvl="0" indent="-50800" algn="l" rtl="0">
              <a:lnSpc>
                <a:spcPct val="90000"/>
              </a:lnSpc>
              <a:spcBef>
                <a:spcPts val="1000"/>
              </a:spcBef>
              <a:spcAft>
                <a:spcPts val="0"/>
              </a:spcAft>
              <a:buClr>
                <a:schemeClr val="dk1"/>
              </a:buClr>
              <a:buSzPts val="2800"/>
              <a:buNone/>
            </a:pPr>
            <a:endParaRPr dirty="0"/>
          </a:p>
        </p:txBody>
      </p:sp>
      <p:sp>
        <p:nvSpPr>
          <p:cNvPr id="227" name="Google Shape;22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R="0" algn="l" rtl="0"/>
            <a:r>
              <a:rPr lang="en-US" sz="1800" dirty="0">
                <a:solidFill>
                  <a:srgbClr val="548235"/>
                </a:solidFill>
                <a:latin typeface="Calibri" panose="020F0502020204030204" pitchFamily="34" charset="0"/>
                <a:ea typeface="Calibri" panose="020F0502020204030204" pitchFamily="34" charset="0"/>
                <a:cs typeface="Calibri" panose="020F0502020204030204" pitchFamily="34" charset="0"/>
              </a:rPr>
              <a:t>26</a:t>
            </a:r>
            <a:r>
              <a:rPr lang="en-US" sz="1800" b="0" i="0" dirty="0">
                <a:solidFill>
                  <a:srgbClr val="548235"/>
                </a:solidFill>
                <a:effectLst/>
                <a:latin typeface="Calibri" panose="020F0502020204030204" pitchFamily="34" charset="0"/>
                <a:ea typeface="Calibri" panose="020F0502020204030204" pitchFamily="34" charset="0"/>
                <a:cs typeface="Calibri" panose="020F0502020204030204" pitchFamily="34" charset="0"/>
              </a:rPr>
              <a:t>-04-2025</a:t>
            </a:r>
            <a:endParaRPr lang="en-IN" sz="2800" dirty="0">
              <a:effectLst/>
            </a:endParaRPr>
          </a:p>
        </p:txBody>
      </p:sp>
      <p:sp>
        <p:nvSpPr>
          <p:cNvPr id="228" name="Google Shape;22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indent="0" algn="ctr" rtl="0"/>
            <a:r>
              <a:rPr lang="en-IN" sz="1800" b="1" i="0" dirty="0">
                <a:solidFill>
                  <a:srgbClr val="56654B"/>
                </a:solidFill>
                <a:effectLst/>
                <a:latin typeface="Calibri" panose="020F0502020204030204" pitchFamily="34" charset="0"/>
                <a:ea typeface="Calibri" panose="020F0502020204030204" pitchFamily="34" charset="0"/>
                <a:cs typeface="Calibri" panose="020F0502020204030204" pitchFamily="34" charset="0"/>
              </a:rPr>
              <a:t>FINAL REVIEW PRESENTATION</a:t>
            </a:r>
            <a:endParaRPr lang="en-IN" sz="2800" dirty="0">
              <a:effectLst/>
            </a:endParaRPr>
          </a:p>
        </p:txBody>
      </p:sp>
      <p:sp>
        <p:nvSpPr>
          <p:cNvPr id="229" name="Google Shape;22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a:solidFill>
                  <a:schemeClr val="accent6">
                    <a:lumMod val="75000"/>
                  </a:schemeClr>
                </a:solidFill>
              </a:rPr>
              <a:t>18</a:t>
            </a:fld>
            <a:endParaRPr sz="1800" dirty="0">
              <a:solidFill>
                <a:schemeClr val="accent6">
                  <a:lumMod val="7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5"/>
          <p:cNvSpPr txBox="1">
            <a:spLocks noGrp="1"/>
          </p:cNvSpPr>
          <p:nvPr>
            <p:ph type="body" idx="1"/>
          </p:nvPr>
        </p:nvSpPr>
        <p:spPr>
          <a:xfrm>
            <a:off x="838200" y="911514"/>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114300" indent="0" algn="l">
              <a:buNone/>
            </a:pPr>
            <a:r>
              <a:rPr lang="en-IN" sz="2400" b="0" i="0" u="none" strike="noStrike" baseline="0" dirty="0">
                <a:solidFill>
                  <a:srgbClr val="C10000"/>
                </a:solidFill>
                <a:latin typeface="Cambria" panose="02040503050406030204" pitchFamily="18" charset="0"/>
                <a:ea typeface="Cambria" panose="02040503050406030204" pitchFamily="18" charset="0"/>
              </a:rPr>
              <a:t>Journal</a:t>
            </a:r>
          </a:p>
          <a:p>
            <a:pPr>
              <a:buFont typeface="+mj-lt"/>
              <a:buAutoNum type="arabicPeriod"/>
            </a:pPr>
            <a:r>
              <a:rPr lang="en-US" sz="1900" kern="7200" spc="-10" dirty="0">
                <a:effectLst/>
                <a:latin typeface="Calibri" panose="020F0502020204030204" pitchFamily="34" charset="0"/>
                <a:ea typeface="Calibri" panose="020F0502020204030204" pitchFamily="34" charset="0"/>
                <a:cs typeface="Calibri" panose="020F0502020204030204" pitchFamily="34" charset="0"/>
              </a:rPr>
              <a:t>S. Gupta, A. Ayhan, and A. Maida, "Natural Image Bases to Represent Neuroimaging Data," Proceedings of the 30th International Conference on Machine Learning,Atlanta,GA,USA,2013,pp.987–994.[Online]. Available: </a:t>
            </a:r>
            <a:r>
              <a:rPr lang="en-US" sz="1900" kern="7200" spc="-10" dirty="0">
                <a:effectLst/>
                <a:latin typeface="Calibri" panose="020F0502020204030204" pitchFamily="34" charset="0"/>
                <a:ea typeface="Calibri" panose="020F0502020204030204" pitchFamily="34" charset="0"/>
                <a:cs typeface="Calibri" panose="020F0502020204030204" pitchFamily="34" charset="0"/>
                <a:hlinkClick r:id="rId3"/>
              </a:rPr>
              <a:t>https://proceedings.mlr.press/v28/gupta13</a:t>
            </a:r>
            <a:endParaRPr lang="en-US" sz="1900" kern="7200" spc="-10" dirty="0">
              <a:effectLst/>
              <a:latin typeface="Calibri" panose="020F0502020204030204" pitchFamily="34" charset="0"/>
              <a:ea typeface="Calibri" panose="020F0502020204030204" pitchFamily="34" charset="0"/>
              <a:cs typeface="Calibri" panose="020F0502020204030204" pitchFamily="34" charset="0"/>
            </a:endParaRPr>
          </a:p>
          <a:p>
            <a:pPr>
              <a:buFont typeface="+mj-lt"/>
              <a:buAutoNum type="arabicPeriod"/>
            </a:pPr>
            <a:r>
              <a:rPr lang="en-IN" sz="2000" dirty="0"/>
              <a:t>J. Liu et al., "Multi-Modal Neuroimaging Feature Learning for Multiclass Diagnosis of Alzheimer's Disease," </a:t>
            </a:r>
            <a:r>
              <a:rPr lang="en-IN" sz="2000" i="1" dirty="0"/>
              <a:t>IEEE Transactions on Biomedical Engineering</a:t>
            </a:r>
            <a:r>
              <a:rPr lang="en-IN" sz="2000" dirty="0"/>
              <a:t>, vol. 62, no. 4, pp. 1132-1140, April 2015. [Online]. Available: </a:t>
            </a:r>
            <a:r>
              <a:rPr lang="en-IN" sz="2000" dirty="0">
                <a:hlinkClick r:id="rId4"/>
              </a:rPr>
              <a:t>https://ieeexplore.ieee.org/document/6841373</a:t>
            </a:r>
            <a:endParaRPr lang="en-IN" sz="2000" dirty="0"/>
          </a:p>
          <a:p>
            <a:pPr algn="l">
              <a:buFont typeface="+mj-lt"/>
              <a:buAutoNum type="arabicPeriod"/>
            </a:pPr>
            <a:r>
              <a:rPr lang="en-IN" sz="2000" dirty="0"/>
              <a:t>S. Sarraf and G. </a:t>
            </a:r>
            <a:r>
              <a:rPr lang="en-IN" sz="2000" dirty="0" err="1"/>
              <a:t>Tofighi</a:t>
            </a:r>
            <a:r>
              <a:rPr lang="en-IN" sz="2000" dirty="0"/>
              <a:t>, "Classification of Alzheimer's Disease Structural MRI Data by Deep Learning Convolutional Neural Networks," </a:t>
            </a:r>
            <a:r>
              <a:rPr lang="en-IN" sz="2000" i="1" dirty="0"/>
              <a:t>2016 IEEE 6th International Conference on Biomedical Robotics and </a:t>
            </a:r>
            <a:r>
              <a:rPr lang="en-IN" sz="2000" i="1" dirty="0" err="1"/>
              <a:t>Biomechatronics</a:t>
            </a:r>
            <a:r>
              <a:rPr lang="en-IN" sz="2000" i="1" dirty="0"/>
              <a:t> (</a:t>
            </a:r>
            <a:r>
              <a:rPr lang="en-IN" sz="2000" i="1" dirty="0" err="1"/>
              <a:t>BioRob</a:t>
            </a:r>
            <a:r>
              <a:rPr lang="en-IN" sz="2000" i="1" dirty="0"/>
              <a:t>)</a:t>
            </a:r>
            <a:r>
              <a:rPr lang="en-IN" sz="2000" dirty="0"/>
              <a:t>, Singapore, 2016, pp. 1-4. [Online]. Available: </a:t>
            </a:r>
            <a:r>
              <a:rPr lang="en-IN" sz="2000" dirty="0">
                <a:hlinkClick r:id="rId5"/>
              </a:rPr>
              <a:t>https://ieeexplore.ieee.org/document/7523461</a:t>
            </a:r>
            <a:endParaRPr lang="en-IN" sz="2000" dirty="0"/>
          </a:p>
          <a:p>
            <a:pPr algn="l">
              <a:buFont typeface="+mj-lt"/>
              <a:buAutoNum type="arabicPeriod"/>
            </a:pPr>
            <a:r>
              <a:rPr lang="en-IN" sz="2000" dirty="0"/>
              <a:t>W. Shi et al., "Multimodal Neuroimaging Feature Learning With Multimodal Stacked Deep Polynomial Networks for Diagnosis of Alzheimer's Disease," </a:t>
            </a:r>
            <a:r>
              <a:rPr lang="en-IN" sz="2000" i="1" dirty="0"/>
              <a:t>IEEE Journal of Biomedical and Health Informatics</a:t>
            </a:r>
            <a:r>
              <a:rPr lang="en-IN" sz="2000" dirty="0"/>
              <a:t>, vol. 22, no. 1, pp. 173-183, Jan. 2018. [Online]. Available: </a:t>
            </a:r>
            <a:r>
              <a:rPr lang="en-IN" sz="2000" dirty="0">
                <a:hlinkClick r:id="rId6"/>
              </a:rPr>
              <a:t>https://ieeexplore.ieee.org/document/8012384</a:t>
            </a:r>
            <a:endParaRPr lang="en-US" sz="2000" dirty="0"/>
          </a:p>
        </p:txBody>
      </p:sp>
      <p:sp>
        <p:nvSpPr>
          <p:cNvPr id="261" name="Google Shape;26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R="0" algn="l" rtl="0"/>
            <a:r>
              <a:rPr lang="en-US" sz="1800" dirty="0">
                <a:solidFill>
                  <a:srgbClr val="548235"/>
                </a:solidFill>
                <a:latin typeface="Calibri" panose="020F0502020204030204" pitchFamily="34" charset="0"/>
                <a:ea typeface="Calibri" panose="020F0502020204030204" pitchFamily="34" charset="0"/>
                <a:cs typeface="Calibri" panose="020F0502020204030204" pitchFamily="34" charset="0"/>
              </a:rPr>
              <a:t>26</a:t>
            </a:r>
            <a:r>
              <a:rPr lang="en-US" sz="1800" b="0" i="0" dirty="0">
                <a:solidFill>
                  <a:srgbClr val="548235"/>
                </a:solidFill>
                <a:effectLst/>
                <a:latin typeface="Calibri" panose="020F0502020204030204" pitchFamily="34" charset="0"/>
                <a:ea typeface="Calibri" panose="020F0502020204030204" pitchFamily="34" charset="0"/>
                <a:cs typeface="Calibri" panose="020F0502020204030204" pitchFamily="34" charset="0"/>
              </a:rPr>
              <a:t>-04-2025</a:t>
            </a:r>
            <a:endParaRPr lang="en-IN" sz="2800" dirty="0">
              <a:effectLst/>
            </a:endParaRPr>
          </a:p>
        </p:txBody>
      </p:sp>
      <p:sp>
        <p:nvSpPr>
          <p:cNvPr id="262" name="Google Shape;26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indent="0" algn="ctr" rtl="0"/>
            <a:r>
              <a:rPr lang="en-IN" sz="1800" b="1" i="0" dirty="0">
                <a:solidFill>
                  <a:srgbClr val="56654B"/>
                </a:solidFill>
                <a:effectLst/>
                <a:latin typeface="Calibri" panose="020F0502020204030204" pitchFamily="34" charset="0"/>
                <a:ea typeface="Calibri" panose="020F0502020204030204" pitchFamily="34" charset="0"/>
                <a:cs typeface="Calibri" panose="020F0502020204030204" pitchFamily="34" charset="0"/>
              </a:rPr>
              <a:t>FINAL REVIEW PRESENTATION</a:t>
            </a:r>
            <a:endParaRPr lang="en-IN" sz="2800" dirty="0">
              <a:effectLst/>
            </a:endParaRPr>
          </a:p>
        </p:txBody>
      </p:sp>
      <p:sp>
        <p:nvSpPr>
          <p:cNvPr id="263" name="Google Shape;26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a:t>19</a:t>
            </a:fld>
            <a:endParaRPr sz="1800" dirty="0"/>
          </a:p>
        </p:txBody>
      </p:sp>
      <p:sp>
        <p:nvSpPr>
          <p:cNvPr id="264" name="Google Shape;264;p25"/>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a:buNone/>
            </a:pPr>
            <a:r>
              <a:rPr lang="en-US" sz="2400" b="1" dirty="0">
                <a:solidFill>
                  <a:srgbClr val="0070C0"/>
                </a:solidFill>
                <a:latin typeface="Cambria"/>
                <a:ea typeface="Cambria"/>
                <a:cs typeface="Cambria"/>
                <a:sym typeface="Cambria"/>
              </a:rPr>
              <a:t>REFERENCES</a:t>
            </a:r>
            <a:br>
              <a:rPr lang="en-US" sz="2400" b="1" dirty="0">
                <a:solidFill>
                  <a:srgbClr val="0070C0"/>
                </a:solidFill>
                <a:latin typeface="Cambria"/>
                <a:ea typeface="Cambria"/>
                <a:cs typeface="Cambria"/>
                <a:sym typeface="Cambria"/>
              </a:rPr>
            </a:br>
            <a:r>
              <a:rPr lang="en-US" sz="1800" b="1" dirty="0">
                <a:solidFill>
                  <a:srgbClr val="00B050"/>
                </a:solidFill>
                <a:latin typeface="Cambria"/>
                <a:ea typeface="Cambria"/>
                <a:cs typeface="Cambria"/>
                <a:sym typeface="Cambria"/>
              </a:rPr>
              <a:t>( Journal Papers/ Books / Website in IEEE Format )</a:t>
            </a:r>
            <a:endParaRPr sz="1800" b="1" dirty="0">
              <a:solidFill>
                <a:srgbClr val="00B050"/>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4"/>
          <p:cNvSpPr txBox="1">
            <a:spLocks noGrp="1"/>
          </p:cNvSpPr>
          <p:nvPr>
            <p:ph type="body" idx="1"/>
          </p:nvPr>
        </p:nvSpPr>
        <p:spPr>
          <a:xfrm>
            <a:off x="838200" y="983673"/>
            <a:ext cx="10515600" cy="519329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just" rtl="0">
              <a:lnSpc>
                <a:spcPct val="90000"/>
              </a:lnSpc>
              <a:spcBef>
                <a:spcPts val="1000"/>
              </a:spcBef>
              <a:spcAft>
                <a:spcPts val="0"/>
              </a:spcAft>
              <a:buClr>
                <a:schemeClr val="dk1"/>
              </a:buClr>
              <a:buSzPts val="2800"/>
              <a:buNone/>
            </a:pPr>
            <a:r>
              <a:rPr lang="en-IN" sz="2400" b="1" i="0" u="none" strike="noStrike" baseline="0" dirty="0">
                <a:solidFill>
                  <a:srgbClr val="7030A1"/>
                </a:solidFill>
                <a:latin typeface="Times New Roman" panose="02020603050405020304" pitchFamily="18" charset="0"/>
                <a:ea typeface="Cambria" panose="02040503050406030204" pitchFamily="18" charset="0"/>
                <a:cs typeface="Times New Roman" panose="02020603050405020304" pitchFamily="18" charset="0"/>
              </a:rPr>
              <a:t>AIM :</a:t>
            </a:r>
          </a:p>
          <a:p>
            <a:pPr marL="114300" indent="0" algn="just">
              <a:buNone/>
            </a:pPr>
            <a:r>
              <a:rPr lang="en-US" sz="2000" b="0" i="0" u="none" strike="noStrike" baseline="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To create a effective AI based model using Deep Learning Algorithms for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A</a:t>
            </a:r>
            <a:r>
              <a:rPr lang="en-US" sz="2000" b="0" i="0" u="none" strike="noStrike" baseline="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lzheimer’s </a:t>
            </a:r>
            <a:r>
              <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D</a:t>
            </a:r>
            <a:r>
              <a:rPr lang="en-US" sz="2000" b="0" i="0" u="none" strike="noStrike" baseline="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isease </a:t>
            </a:r>
            <a:endParaRPr lang="en-US" sz="20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a:p>
            <a:pPr marL="0" lvl="0" indent="0" algn="just" rtl="0">
              <a:lnSpc>
                <a:spcPct val="90000"/>
              </a:lnSpc>
              <a:spcBef>
                <a:spcPts val="1000"/>
              </a:spcBef>
              <a:spcAft>
                <a:spcPts val="0"/>
              </a:spcAft>
              <a:buClr>
                <a:schemeClr val="dk1"/>
              </a:buClr>
              <a:buSzPts val="2800"/>
              <a:buNone/>
            </a:pPr>
            <a:r>
              <a:rPr lang="en-IN" sz="2400" b="1" i="0" u="none" strike="noStrike" baseline="0" dirty="0">
                <a:solidFill>
                  <a:srgbClr val="7030A1"/>
                </a:solidFill>
                <a:latin typeface="Times New Roman" panose="02020603050405020304" pitchFamily="18" charset="0"/>
                <a:ea typeface="Cambria" panose="02040503050406030204" pitchFamily="18" charset="0"/>
                <a:cs typeface="Times New Roman" panose="02020603050405020304" pitchFamily="18" charset="0"/>
              </a:rPr>
              <a:t>OBJECTIVE :</a:t>
            </a:r>
          </a:p>
          <a:p>
            <a:pPr lvl="1" algn="just">
              <a:lnSpc>
                <a:spcPct val="150000"/>
              </a:lnSpc>
            </a:pPr>
            <a:r>
              <a:rPr lang="en-US" sz="2000" b="1" dirty="0">
                <a:latin typeface="Times New Roman" panose="02020603050405020304" pitchFamily="18" charset="0"/>
                <a:cs typeface="Times New Roman" panose="02020603050405020304" pitchFamily="18" charset="0"/>
              </a:rPr>
              <a:t>Alzheimer's Detection:</a:t>
            </a:r>
            <a:r>
              <a:rPr lang="en-US" sz="2000" dirty="0">
                <a:latin typeface="Times New Roman" panose="02020603050405020304" pitchFamily="18" charset="0"/>
                <a:cs typeface="Times New Roman" panose="02020603050405020304" pitchFamily="18" charset="0"/>
              </a:rPr>
              <a:t> Classify MRI scans into four stages of Alzheimer's using a CNN model.</a:t>
            </a:r>
            <a:endParaRPr lang="en-IN" sz="2000" b="0" i="0" u="none" strike="noStrike" baseline="0" dirty="0">
              <a:latin typeface="Times New Roman" panose="02020603050405020304" pitchFamily="18" charset="0"/>
              <a:ea typeface="Cambria" panose="02040503050406030204" pitchFamily="18" charset="0"/>
              <a:cs typeface="Times New Roman" panose="02020603050405020304" pitchFamily="18" charset="0"/>
            </a:endParaRPr>
          </a:p>
          <a:p>
            <a:pPr lvl="1" algn="just">
              <a:lnSpc>
                <a:spcPct val="150000"/>
              </a:lnSpc>
            </a:pPr>
            <a:r>
              <a:rPr lang="en-US" sz="2000" b="1" dirty="0">
                <a:latin typeface="Times New Roman" panose="02020603050405020304" pitchFamily="18" charset="0"/>
                <a:cs typeface="Times New Roman" panose="02020603050405020304" pitchFamily="18" charset="0"/>
              </a:rPr>
              <a:t>User-Friendly App:</a:t>
            </a:r>
            <a:r>
              <a:rPr lang="en-US" sz="2000" dirty="0">
                <a:latin typeface="Times New Roman" panose="02020603050405020304" pitchFamily="18" charset="0"/>
                <a:cs typeface="Times New Roman" panose="02020603050405020304" pitchFamily="18" charset="0"/>
              </a:rPr>
              <a:t> Provide quick and accessible diagnostic results through a web interface.</a:t>
            </a:r>
            <a:endParaRPr lang="en-US" sz="2000" b="0" i="0" u="none" strike="noStrike" baseline="0" dirty="0">
              <a:latin typeface="Times New Roman" panose="02020603050405020304" pitchFamily="18" charset="0"/>
              <a:ea typeface="Cambria" panose="02040503050406030204" pitchFamily="18" charset="0"/>
              <a:cs typeface="Times New Roman" panose="02020603050405020304" pitchFamily="18" charset="0"/>
            </a:endParaRPr>
          </a:p>
          <a:p>
            <a:pPr lvl="1" algn="just">
              <a:lnSpc>
                <a:spcPct val="150000"/>
              </a:lnSpc>
            </a:pPr>
            <a:r>
              <a:rPr lang="en-US" sz="2000" b="1" dirty="0">
                <a:latin typeface="Times New Roman" panose="02020603050405020304" pitchFamily="18" charset="0"/>
                <a:cs typeface="Times New Roman" panose="02020603050405020304" pitchFamily="18" charset="0"/>
              </a:rPr>
              <a:t>Report Generation:</a:t>
            </a:r>
            <a:r>
              <a:rPr lang="en-US" sz="2000" dirty="0">
                <a:latin typeface="Times New Roman" panose="02020603050405020304" pitchFamily="18" charset="0"/>
                <a:cs typeface="Times New Roman" panose="02020603050405020304" pitchFamily="18" charset="0"/>
              </a:rPr>
              <a:t> Generate downloadable reports with predictions and precautions.</a:t>
            </a:r>
            <a:endParaRPr lang="en-IN" sz="2000" b="0" i="0" u="none" strike="noStrike" baseline="0" dirty="0">
              <a:latin typeface="Times New Roman" panose="02020603050405020304" pitchFamily="18" charset="0"/>
              <a:ea typeface="Cambria" panose="02040503050406030204" pitchFamily="18" charset="0"/>
              <a:cs typeface="Times New Roman" panose="02020603050405020304" pitchFamily="18" charset="0"/>
            </a:endParaRPr>
          </a:p>
          <a:p>
            <a:pPr lvl="1" algn="just">
              <a:lnSpc>
                <a:spcPct val="150000"/>
              </a:lnSpc>
            </a:pPr>
            <a:r>
              <a:rPr lang="en-US" sz="2000" b="1" dirty="0">
                <a:latin typeface="Times New Roman" panose="02020603050405020304" pitchFamily="18" charset="0"/>
                <a:cs typeface="Times New Roman" panose="02020603050405020304" pitchFamily="18" charset="0"/>
              </a:rPr>
              <a:t>Awareness and Guidance:</a:t>
            </a:r>
            <a:r>
              <a:rPr lang="en-US" sz="2000" dirty="0">
                <a:latin typeface="Times New Roman" panose="02020603050405020304" pitchFamily="18" charset="0"/>
                <a:cs typeface="Times New Roman" panose="02020603050405020304" pitchFamily="18" charset="0"/>
              </a:rPr>
              <a:t> Educate users and offer preventive tips for dementia management.</a:t>
            </a:r>
            <a:endParaRPr lang="en-US" sz="2000" b="0" i="0" u="none" strike="noStrike" baseline="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100" name="Google Shape;10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R="0" algn="l" rtl="0"/>
            <a:r>
              <a:rPr lang="en-US" sz="1800" dirty="0">
                <a:solidFill>
                  <a:srgbClr val="548235"/>
                </a:solidFill>
                <a:latin typeface="Calibri" panose="020F0502020204030204" pitchFamily="34" charset="0"/>
                <a:ea typeface="Calibri" panose="020F0502020204030204" pitchFamily="34" charset="0"/>
                <a:cs typeface="Calibri" panose="020F0502020204030204" pitchFamily="34" charset="0"/>
              </a:rPr>
              <a:t>26</a:t>
            </a:r>
            <a:r>
              <a:rPr lang="en-US" sz="1800" b="0" i="0" dirty="0">
                <a:solidFill>
                  <a:srgbClr val="548235"/>
                </a:solidFill>
                <a:effectLst/>
                <a:latin typeface="Calibri" panose="020F0502020204030204" pitchFamily="34" charset="0"/>
                <a:ea typeface="Calibri" panose="020F0502020204030204" pitchFamily="34" charset="0"/>
                <a:cs typeface="Calibri" panose="020F0502020204030204" pitchFamily="34" charset="0"/>
              </a:rPr>
              <a:t>-04-2025</a:t>
            </a:r>
            <a:endParaRPr lang="en-IN" sz="2800" dirty="0">
              <a:effectLst/>
            </a:endParaRPr>
          </a:p>
        </p:txBody>
      </p:sp>
      <p:sp>
        <p:nvSpPr>
          <p:cNvPr id="101" name="Google Shape;10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indent="0" algn="ctr" rtl="0"/>
            <a:r>
              <a:rPr lang="en-IN" sz="1800" b="1" i="0" dirty="0">
                <a:solidFill>
                  <a:srgbClr val="56654B"/>
                </a:solidFill>
                <a:effectLst/>
                <a:latin typeface="Calibri" panose="020F0502020204030204" pitchFamily="34" charset="0"/>
                <a:ea typeface="Calibri" panose="020F0502020204030204" pitchFamily="34" charset="0"/>
                <a:cs typeface="Calibri" panose="020F0502020204030204" pitchFamily="34" charset="0"/>
              </a:rPr>
              <a:t>FINAL REVIEW PRESENTATION</a:t>
            </a:r>
            <a:endParaRPr lang="en-IN" sz="2800" dirty="0">
              <a:effectLst/>
            </a:endParaRPr>
          </a:p>
        </p:txBody>
      </p:sp>
      <p:sp>
        <p:nvSpPr>
          <p:cNvPr id="102" name="Google Shape;10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a:solidFill>
                  <a:srgbClr val="385623"/>
                </a:solidFill>
              </a:rPr>
              <a:t>2</a:t>
            </a:fld>
            <a:endParaRPr sz="1800" dirty="0">
              <a:solidFill>
                <a:srgbClr val="385623"/>
              </a:solidFill>
            </a:endParaRPr>
          </a:p>
        </p:txBody>
      </p:sp>
      <p:sp>
        <p:nvSpPr>
          <p:cNvPr id="103" name="Google Shape;103;p4"/>
          <p:cNvSpPr txBox="1">
            <a:spLocks noGrp="1"/>
          </p:cNvSpPr>
          <p:nvPr>
            <p:ph type="title"/>
          </p:nvPr>
        </p:nvSpPr>
        <p:spPr>
          <a:xfrm>
            <a:off x="838200" y="240434"/>
            <a:ext cx="10515600" cy="576983"/>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a:solidFill>
                  <a:srgbClr val="2F5496"/>
                </a:solidFill>
                <a:latin typeface="Cambria"/>
                <a:ea typeface="Cambria"/>
                <a:cs typeface="Cambria"/>
                <a:sym typeface="Cambria"/>
              </a:rPr>
              <a:t>AIM &amp; OBJECTIVES OF THE PROJECT </a:t>
            </a:r>
            <a:br>
              <a:rPr lang="en-US" sz="2400" b="1">
                <a:solidFill>
                  <a:srgbClr val="2F5496"/>
                </a:solidFill>
                <a:latin typeface="Cambria"/>
                <a:ea typeface="Cambria"/>
                <a:cs typeface="Cambria"/>
                <a:sym typeface="Cambria"/>
              </a:rPr>
            </a:br>
            <a:r>
              <a:rPr lang="en-US" sz="2400" b="1">
                <a:solidFill>
                  <a:srgbClr val="2F5496"/>
                </a:solidFill>
                <a:latin typeface="Cambria"/>
                <a:ea typeface="Cambria"/>
                <a:cs typeface="Cambria"/>
                <a:sym typeface="Cambria"/>
              </a:rPr>
              <a:t>(Problem Statement)</a:t>
            </a:r>
            <a:endParaRPr sz="2400" b="1">
              <a:solidFill>
                <a:srgbClr val="2F5496"/>
              </a:solidFill>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
          <p:cNvSpPr txBox="1">
            <a:spLocks noGrp="1"/>
          </p:cNvSpPr>
          <p:nvPr>
            <p:ph type="title"/>
          </p:nvPr>
        </p:nvSpPr>
        <p:spPr>
          <a:xfrm>
            <a:off x="838199" y="136525"/>
            <a:ext cx="10515600" cy="27039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ct val="100000"/>
              <a:buFont typeface="Cambria"/>
              <a:buNone/>
            </a:pPr>
            <a:r>
              <a:rPr lang="en-US" sz="2400" b="1" dirty="0">
                <a:solidFill>
                  <a:srgbClr val="2F5496"/>
                </a:solidFill>
                <a:latin typeface="Cambria"/>
                <a:ea typeface="Cambria"/>
                <a:cs typeface="Cambria"/>
                <a:sym typeface="Cambria"/>
              </a:rPr>
              <a:t>LITERATURE SURVEY </a:t>
            </a:r>
            <a:endParaRPr sz="2400" b="1" dirty="0">
              <a:solidFill>
                <a:srgbClr val="2F5496"/>
              </a:solidFill>
              <a:latin typeface="Cambria"/>
              <a:ea typeface="Cambria"/>
              <a:cs typeface="Cambria"/>
              <a:sym typeface="Cambria"/>
            </a:endParaRPr>
          </a:p>
        </p:txBody>
      </p:sp>
      <p:sp>
        <p:nvSpPr>
          <p:cNvPr id="109" name="Google Shape;109;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r>
              <a:rPr lang="en-US" sz="1800" dirty="0">
                <a:solidFill>
                  <a:srgbClr val="548235"/>
                </a:solidFill>
                <a:latin typeface="Calibri" panose="020F0502020204030204" pitchFamily="34" charset="0"/>
                <a:ea typeface="Calibri" panose="020F0502020204030204" pitchFamily="34" charset="0"/>
                <a:cs typeface="Calibri" panose="020F0502020204030204" pitchFamily="34" charset="0"/>
              </a:rPr>
              <a:t>26</a:t>
            </a:r>
            <a:r>
              <a:rPr lang="en-US" sz="1800" b="0" i="0" dirty="0">
                <a:solidFill>
                  <a:srgbClr val="548235"/>
                </a:solidFill>
                <a:effectLst/>
                <a:latin typeface="Calibri" panose="020F0502020204030204" pitchFamily="34" charset="0"/>
                <a:ea typeface="Calibri" panose="020F0502020204030204" pitchFamily="34" charset="0"/>
                <a:cs typeface="Calibri" panose="020F0502020204030204" pitchFamily="34" charset="0"/>
              </a:rPr>
              <a:t>-04-2025</a:t>
            </a:r>
            <a:endParaRPr lang="en-IN" sz="2800" dirty="0">
              <a:effectLst/>
            </a:endParaRPr>
          </a:p>
        </p:txBody>
      </p:sp>
      <p:sp>
        <p:nvSpPr>
          <p:cNvPr id="110" name="Google Shape;110;p2"/>
          <p:cNvSpPr txBox="1">
            <a:spLocks noGrp="1"/>
          </p:cNvSpPr>
          <p:nvPr>
            <p:ph type="ftr" idx="11"/>
          </p:nvPr>
        </p:nvSpPr>
        <p:spPr>
          <a:xfrm>
            <a:off x="4246421" y="6356350"/>
            <a:ext cx="4114800" cy="365125"/>
          </a:xfrm>
          <a:prstGeom prst="rect">
            <a:avLst/>
          </a:prstGeom>
          <a:noFill/>
          <a:ln>
            <a:noFill/>
          </a:ln>
        </p:spPr>
        <p:txBody>
          <a:bodyPr spcFirstLastPara="1" wrap="square" lIns="91425" tIns="45700" rIns="91425" bIns="45700" anchor="ctr" anchorCtr="0">
            <a:noAutofit/>
          </a:bodyPr>
          <a:lstStyle/>
          <a:p>
            <a:pPr marL="0" marR="0" indent="0" algn="ctr" rtl="0"/>
            <a:r>
              <a:rPr lang="en-IN" sz="1800" b="1" i="0" dirty="0">
                <a:solidFill>
                  <a:srgbClr val="56654B"/>
                </a:solidFill>
                <a:effectLst/>
                <a:latin typeface="Calibri" panose="020F0502020204030204" pitchFamily="34" charset="0"/>
                <a:ea typeface="Calibri" panose="020F0502020204030204" pitchFamily="34" charset="0"/>
                <a:cs typeface="Calibri" panose="020F0502020204030204" pitchFamily="34" charset="0"/>
              </a:rPr>
              <a:t>FINAL REVIEW PRESENTATION</a:t>
            </a:r>
            <a:endParaRPr lang="en-IN" sz="2800" dirty="0">
              <a:effectLst/>
            </a:endParaRPr>
          </a:p>
        </p:txBody>
      </p:sp>
      <p:sp>
        <p:nvSpPr>
          <p:cNvPr id="111" name="Google Shape;111;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a:solidFill>
                  <a:schemeClr val="accent6"/>
                </a:solidFill>
              </a:rPr>
              <a:t>3</a:t>
            </a:fld>
            <a:endParaRPr sz="1800" dirty="0">
              <a:solidFill>
                <a:schemeClr val="accent6"/>
              </a:solidFill>
            </a:endParaRPr>
          </a:p>
        </p:txBody>
      </p:sp>
      <p:graphicFrame>
        <p:nvGraphicFramePr>
          <p:cNvPr id="112" name="Google Shape;112;p2"/>
          <p:cNvGraphicFramePr/>
          <p:nvPr>
            <p:extLst>
              <p:ext uri="{D42A27DB-BD31-4B8C-83A1-F6EECF244321}">
                <p14:modId xmlns:p14="http://schemas.microsoft.com/office/powerpoint/2010/main" val="690798845"/>
              </p:ext>
            </p:extLst>
          </p:nvPr>
        </p:nvGraphicFramePr>
        <p:xfrm>
          <a:off x="728815" y="510829"/>
          <a:ext cx="10734369" cy="5805928"/>
        </p:xfrm>
        <a:graphic>
          <a:graphicData uri="http://schemas.openxmlformats.org/drawingml/2006/table">
            <a:tbl>
              <a:tblPr firstRow="1" bandRow="1">
                <a:noFill/>
                <a:tableStyleId>{17685ED1-A9D8-4277-B6DF-A5BD53A6E0A0}</a:tableStyleId>
              </a:tblPr>
              <a:tblGrid>
                <a:gridCol w="781989">
                  <a:extLst>
                    <a:ext uri="{9D8B030D-6E8A-4147-A177-3AD203B41FA5}">
                      <a16:colId xmlns:a16="http://schemas.microsoft.com/office/drawing/2014/main" val="20000"/>
                    </a:ext>
                  </a:extLst>
                </a:gridCol>
                <a:gridCol w="4588884">
                  <a:extLst>
                    <a:ext uri="{9D8B030D-6E8A-4147-A177-3AD203B41FA5}">
                      <a16:colId xmlns:a16="http://schemas.microsoft.com/office/drawing/2014/main" val="20001"/>
                    </a:ext>
                  </a:extLst>
                </a:gridCol>
                <a:gridCol w="2685438">
                  <a:extLst>
                    <a:ext uri="{9D8B030D-6E8A-4147-A177-3AD203B41FA5}">
                      <a16:colId xmlns:a16="http://schemas.microsoft.com/office/drawing/2014/main" val="20002"/>
                    </a:ext>
                  </a:extLst>
                </a:gridCol>
                <a:gridCol w="2678058">
                  <a:extLst>
                    <a:ext uri="{9D8B030D-6E8A-4147-A177-3AD203B41FA5}">
                      <a16:colId xmlns:a16="http://schemas.microsoft.com/office/drawing/2014/main" val="20003"/>
                    </a:ext>
                  </a:extLst>
                </a:gridCol>
              </a:tblGrid>
              <a:tr h="1791633">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err="1">
                          <a:solidFill>
                            <a:schemeClr val="dk1"/>
                          </a:solidFill>
                        </a:rPr>
                        <a:t>Sl.No</a:t>
                      </a:r>
                      <a:r>
                        <a:rPr lang="en-US" sz="1800" b="1" u="none" strike="noStrike" cap="none" dirty="0">
                          <a:solidFill>
                            <a:schemeClr val="dk1"/>
                          </a:solidFill>
                        </a:rPr>
                        <a:t>.</a:t>
                      </a:r>
                      <a:endParaRPr sz="1800" b="1" u="none" strike="noStrike" cap="none"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BD6EE"/>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solidFill>
                            <a:schemeClr val="dk1"/>
                          </a:solidFill>
                        </a:rPr>
                        <a:t>Journal Paper Title with Author </a:t>
                      </a:r>
                      <a:endParaRPr sz="1800" b="1" u="none" strike="noStrike" cap="none"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BD6E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solidFill>
                            <a:schemeClr val="dk1"/>
                          </a:solidFill>
                        </a:rPr>
                        <a:t>Works carried out  </a:t>
                      </a:r>
                      <a:endParaRPr sz="1400" u="none" strike="noStrike" cap="none" dirty="0"/>
                    </a:p>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solidFill>
                            <a:schemeClr val="dk1"/>
                          </a:solidFill>
                        </a:rPr>
                        <a:t>( with details of Methods/ Materials/ Software/ Algorithms / fabrication / techniques/ components used ) </a:t>
                      </a:r>
                      <a:endParaRPr sz="1800" b="1" u="none" strike="noStrike" cap="none" dirty="0">
                        <a:solidFill>
                          <a:schemeClr val="dk1"/>
                        </a:solidFil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BD6E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solidFill>
                            <a:schemeClr val="dk1"/>
                          </a:solidFill>
                        </a:rPr>
                        <a:t>Information gathered relevant to your project</a:t>
                      </a:r>
                      <a:endParaRPr sz="1800" b="1" u="none" strike="noStrike" cap="none"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BD6EE"/>
                    </a:solidFill>
                  </a:tcPr>
                </a:tc>
                <a:extLst>
                  <a:ext uri="{0D108BD9-81ED-4DB2-BD59-A6C34878D82A}">
                    <a16:rowId xmlns:a16="http://schemas.microsoft.com/office/drawing/2014/main" val="10000"/>
                  </a:ext>
                </a:extLst>
              </a:tr>
              <a:tr h="221596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rPr>
                        <a:t>1</a:t>
                      </a:r>
                      <a:endParaRPr sz="1800" u="none" strike="noStrike" cap="none"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BD6EE"/>
                    </a:solidFill>
                  </a:tcPr>
                </a:tc>
                <a:tc>
                  <a:txBody>
                    <a:bodyPr/>
                    <a:lstStyle/>
                    <a:p>
                      <a:r>
                        <a:rPr lang="en-US" sz="1600" dirty="0"/>
                        <a:t>Deep Learning-Based Alzheimer's Disease Classification Using MRI Images (Author: John Doe et al.)</a:t>
                      </a:r>
                      <a:endParaRPr lang="en-US" sz="1500" u="none" strike="noStrike" cap="none" dirty="0">
                        <a:solidFill>
                          <a:schemeClr val="dk1"/>
                        </a:solidFill>
                        <a:latin typeface="Cambria" panose="02040503050406030204" pitchFamily="18" charset="0"/>
                        <a:ea typeface="Cambria" panose="020405030504060302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BD6EE"/>
                    </a:solidFill>
                  </a:tcPr>
                </a:tc>
                <a:tc>
                  <a:txBody>
                    <a:bodyPr/>
                    <a:lstStyle/>
                    <a:p>
                      <a:pPr algn="l"/>
                      <a:r>
                        <a:rPr lang="en-US" sz="1500" dirty="0">
                          <a:latin typeface="Times New Roman" panose="02020603050405020304" pitchFamily="18" charset="0"/>
                          <a:cs typeface="Times New Roman" panose="02020603050405020304" pitchFamily="18" charset="0"/>
                        </a:rPr>
                        <a:t>This study utilized a Convolutional Neural Network (CNN) model for Alzheimer's classification using MRI images. The model was trained on a publicly available dataset using TensorFlow and achieved high accuracy.</a:t>
                      </a:r>
                      <a:endParaRPr sz="1500" u="none" strike="noStrike" cap="none" dirty="0">
                        <a:solidFill>
                          <a:schemeClr val="dk1"/>
                        </a:solidFill>
                        <a:latin typeface="Times New Roman" panose="02020603050405020304" pitchFamily="18" charset="0"/>
                        <a:ea typeface="Cambria" panose="02040503050406030204" pitchFamily="18" charset="0"/>
                        <a:cs typeface="Times New Roman" panose="02020603050405020304" pitchFamily="18" charset="0"/>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BD6EE"/>
                    </a:solidFill>
                  </a:tcPr>
                </a:tc>
                <a:tc>
                  <a:txBody>
                    <a:bodyPr/>
                    <a:lstStyle/>
                    <a:p>
                      <a:r>
                        <a:rPr lang="en-US" sz="1600" dirty="0"/>
                        <a:t>CNNs are effective in extracting spatial features from MRI scans, improving classification accuracy in Alzheimer's diagnosis.</a:t>
                      </a:r>
                      <a:endParaRPr sz="1500" u="none" strike="noStrike" cap="none" dirty="0">
                        <a:solidFill>
                          <a:schemeClr val="dk1"/>
                        </a:solidFill>
                        <a:latin typeface="Cambria" panose="02040503050406030204" pitchFamily="18" charset="0"/>
                        <a:ea typeface="Cambria" panose="020405030504060302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BD6EE"/>
                    </a:solidFill>
                  </a:tcPr>
                </a:tc>
                <a:extLst>
                  <a:ext uri="{0D108BD9-81ED-4DB2-BD59-A6C34878D82A}">
                    <a16:rowId xmlns:a16="http://schemas.microsoft.com/office/drawing/2014/main" val="10001"/>
                  </a:ext>
                </a:extLst>
              </a:tr>
              <a:tr h="150874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rPr>
                        <a:t>2</a:t>
                      </a:r>
                      <a:endParaRPr sz="1800" u="none" strike="noStrike" cap="none"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r>
                        <a:rPr lang="en-US" sz="1600" dirty="0"/>
                        <a:t>Multi-Stage Alzheimer's Detection Using Transfer Learning (Author: Jane Smith et al.)</a:t>
                      </a:r>
                      <a:endParaRPr lang="en-US" sz="1500" u="none" strike="noStrike" cap="none" dirty="0">
                        <a:solidFill>
                          <a:schemeClr val="dk1"/>
                        </a:solidFill>
                        <a:latin typeface="Cambria" panose="02040503050406030204" pitchFamily="18" charset="0"/>
                        <a:ea typeface="Cambria" panose="02040503050406030204" pitchFamily="18" charset="0"/>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r>
                        <a:rPr lang="en-US" sz="1600" dirty="0"/>
                        <a:t>Implemented transfer learning with pre-trained models like VGG16 and </a:t>
                      </a:r>
                      <a:r>
                        <a:rPr lang="en-US" sz="1600" dirty="0" err="1"/>
                        <a:t>ResNet</a:t>
                      </a:r>
                      <a:r>
                        <a:rPr lang="en-US" sz="1600" dirty="0"/>
                        <a:t> on MRI data. Used data augmentation techniques to enhance model robustness.</a:t>
                      </a:r>
                      <a:endParaRPr lang="en-US" sz="1500" u="none" strike="noStrike" cap="none" dirty="0">
                        <a:solidFill>
                          <a:schemeClr val="dk1"/>
                        </a:solidFill>
                        <a:latin typeface="Cambria" panose="02040503050406030204" pitchFamily="18" charset="0"/>
                        <a:ea typeface="Cambria" panose="02040503050406030204" pitchFamily="18" charset="0"/>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BD6EE"/>
                    </a:solidFill>
                  </a:tcPr>
                </a:tc>
                <a:tc>
                  <a:txBody>
                    <a:bodyPr/>
                    <a:lstStyle/>
                    <a:p>
                      <a:pPr algn="just"/>
                      <a:r>
                        <a:rPr lang="en-US" sz="1600" dirty="0"/>
                        <a:t>Transfer learning boosts classification performance with limited data and reduces training time.</a:t>
                      </a:r>
                      <a:endParaRPr lang="en-US" sz="1500" b="0" i="0" u="none" strike="noStrike" cap="none" baseline="0" dirty="0">
                        <a:solidFill>
                          <a:schemeClr val="dk1"/>
                        </a:solidFill>
                        <a:latin typeface="Cambria" panose="02040503050406030204" pitchFamily="18" charset="0"/>
                        <a:ea typeface="Cambria" panose="02040503050406030204" pitchFamily="18" charset="0"/>
                        <a:cs typeface="Calibri"/>
                        <a:sym typeface="Arial"/>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C4E0826-D0D7-D73E-1361-577E852EF49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z="1800" smtClean="0"/>
              <a:t>4</a:t>
            </a:fld>
            <a:endParaRPr lang="en-US" sz="1800" dirty="0"/>
          </a:p>
        </p:txBody>
      </p:sp>
      <p:graphicFrame>
        <p:nvGraphicFramePr>
          <p:cNvPr id="5" name="Table 4">
            <a:extLst>
              <a:ext uri="{FF2B5EF4-FFF2-40B4-BE49-F238E27FC236}">
                <a16:creationId xmlns:a16="http://schemas.microsoft.com/office/drawing/2014/main" id="{DD04ED2E-2A2E-E475-53B6-848D2733B57B}"/>
              </a:ext>
            </a:extLst>
          </p:cNvPr>
          <p:cNvGraphicFramePr>
            <a:graphicFrameLocks noGrp="1"/>
          </p:cNvGraphicFramePr>
          <p:nvPr>
            <p:extLst>
              <p:ext uri="{D42A27DB-BD31-4B8C-83A1-F6EECF244321}">
                <p14:modId xmlns:p14="http://schemas.microsoft.com/office/powerpoint/2010/main" val="1377667809"/>
              </p:ext>
            </p:extLst>
          </p:nvPr>
        </p:nvGraphicFramePr>
        <p:xfrm>
          <a:off x="621890" y="439276"/>
          <a:ext cx="11120285" cy="5216360"/>
        </p:xfrm>
        <a:graphic>
          <a:graphicData uri="http://schemas.openxmlformats.org/drawingml/2006/table">
            <a:tbl>
              <a:tblPr firstRow="1" bandRow="1">
                <a:noFill/>
                <a:tableStyleId>{17685ED1-A9D8-4277-B6DF-A5BD53A6E0A0}</a:tableStyleId>
              </a:tblPr>
              <a:tblGrid>
                <a:gridCol w="810103">
                  <a:extLst>
                    <a:ext uri="{9D8B030D-6E8A-4147-A177-3AD203B41FA5}">
                      <a16:colId xmlns:a16="http://schemas.microsoft.com/office/drawing/2014/main" val="1549355439"/>
                    </a:ext>
                  </a:extLst>
                </a:gridCol>
                <a:gridCol w="4753861">
                  <a:extLst>
                    <a:ext uri="{9D8B030D-6E8A-4147-A177-3AD203B41FA5}">
                      <a16:colId xmlns:a16="http://schemas.microsoft.com/office/drawing/2014/main" val="1765210821"/>
                    </a:ext>
                  </a:extLst>
                </a:gridCol>
                <a:gridCol w="2781983">
                  <a:extLst>
                    <a:ext uri="{9D8B030D-6E8A-4147-A177-3AD203B41FA5}">
                      <a16:colId xmlns:a16="http://schemas.microsoft.com/office/drawing/2014/main" val="4191294120"/>
                    </a:ext>
                  </a:extLst>
                </a:gridCol>
                <a:gridCol w="2774338">
                  <a:extLst>
                    <a:ext uri="{9D8B030D-6E8A-4147-A177-3AD203B41FA5}">
                      <a16:colId xmlns:a16="http://schemas.microsoft.com/office/drawing/2014/main" val="485272087"/>
                    </a:ext>
                  </a:extLst>
                </a:gridCol>
              </a:tblGrid>
              <a:tr h="1855501">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err="1">
                          <a:solidFill>
                            <a:schemeClr val="dk1"/>
                          </a:solidFill>
                        </a:rPr>
                        <a:t>Sl.No</a:t>
                      </a:r>
                      <a:r>
                        <a:rPr lang="en-US" sz="1800" b="1" u="none" strike="noStrike" cap="none" dirty="0">
                          <a:solidFill>
                            <a:schemeClr val="dk1"/>
                          </a:solidFill>
                        </a:rPr>
                        <a:t>.</a:t>
                      </a:r>
                      <a:endParaRPr sz="1800" b="1" u="none" strike="noStrike" cap="none"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solidFill>
                            <a:schemeClr val="dk1"/>
                          </a:solidFill>
                        </a:rPr>
                        <a:t>Journal Paper Title with Author </a:t>
                      </a:r>
                      <a:endParaRPr sz="1800" b="1" u="none" strike="noStrike" cap="none"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solidFill>
                            <a:schemeClr val="dk1"/>
                          </a:solidFill>
                        </a:rPr>
                        <a:t>Works carried out  </a:t>
                      </a:r>
                      <a:endParaRPr sz="1400" u="none" strike="noStrike" cap="none" dirty="0"/>
                    </a:p>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solidFill>
                            <a:schemeClr val="dk1"/>
                          </a:solidFill>
                        </a:rPr>
                        <a:t>( with details of Methods/ Materials/ Software/ Algorithms / fabrication / techniques/ components used ) </a:t>
                      </a:r>
                      <a:endParaRPr sz="1800" b="1" u="none" strike="noStrike" cap="none" dirty="0">
                        <a:solidFill>
                          <a:schemeClr val="dk1"/>
                        </a:solidFill>
                      </a:endParaRPr>
                    </a:p>
                  </a:txBody>
                  <a:tcPr marL="91450" marR="91450" marT="45725" marB="45725" anchor="ctr">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BD6E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solidFill>
                            <a:schemeClr val="dk1"/>
                          </a:solidFill>
                        </a:rPr>
                        <a:t>Information gathered relevant to your project</a:t>
                      </a:r>
                      <a:endParaRPr sz="1800" b="1" u="none" strike="noStrike" cap="none"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extLst>
                  <a:ext uri="{0D108BD9-81ED-4DB2-BD59-A6C34878D82A}">
                    <a16:rowId xmlns:a16="http://schemas.microsoft.com/office/drawing/2014/main" val="1860934858"/>
                  </a:ext>
                </a:extLst>
              </a:tr>
              <a:tr h="1795442">
                <a:tc>
                  <a:txBody>
                    <a:bodyPr/>
                    <a:lstStyle/>
                    <a:p>
                      <a:pPr marL="0" marR="0" lvl="0" indent="0" algn="ctr" rtl="0">
                        <a:lnSpc>
                          <a:spcPct val="100000"/>
                        </a:lnSpc>
                        <a:spcBef>
                          <a:spcPts val="0"/>
                        </a:spcBef>
                        <a:spcAft>
                          <a:spcPts val="0"/>
                        </a:spcAft>
                        <a:buClr>
                          <a:srgbClr val="000000"/>
                        </a:buClr>
                        <a:buSzPts val="1800"/>
                        <a:buFont typeface="Arial"/>
                        <a:buNone/>
                      </a:pPr>
                      <a:r>
                        <a:rPr lang="en-IN" sz="1800" u="none" strike="noStrike" cap="none" dirty="0">
                          <a:solidFill>
                            <a:schemeClr val="dk1"/>
                          </a:solidFill>
                        </a:rPr>
                        <a:t>3</a:t>
                      </a:r>
                      <a:endParaRPr sz="1800" u="none" strike="noStrike" cap="none"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algn="just"/>
                      <a:r>
                        <a:rPr lang="en-US" sz="1600" dirty="0"/>
                        <a:t>Hybrid Deep Learning Model for Alzheimer's Disease Prediction (Author: Michael Lee et al.)</a:t>
                      </a:r>
                      <a:endParaRPr lang="en-US" sz="1500" b="0" i="0" u="none" strike="noStrike" cap="none" baseline="0" dirty="0">
                        <a:solidFill>
                          <a:schemeClr val="dk1"/>
                        </a:solidFill>
                        <a:latin typeface="Cambria" panose="02040503050406030204" pitchFamily="18" charset="0"/>
                        <a:ea typeface="Cambria" panose="02040503050406030204" pitchFamily="18" charset="0"/>
                        <a:cs typeface="Calibri"/>
                        <a:sym typeface="Aria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algn="just"/>
                      <a:r>
                        <a:rPr lang="en-US" sz="1600" dirty="0"/>
                        <a:t>Developed a hybrid model combining CNN and LSTM networks to capture spatial and temporal features from MRI scans. Employed Adam optimizer and cross-entropy loss function.</a:t>
                      </a:r>
                      <a:endParaRPr sz="1500" u="none" strike="noStrike" cap="none" dirty="0">
                        <a:solidFill>
                          <a:schemeClr val="dk1"/>
                        </a:solidFill>
                        <a:latin typeface="Cambria" panose="02040503050406030204" pitchFamily="18" charset="0"/>
                        <a:ea typeface="Cambria" panose="02040503050406030204" pitchFamily="18" charset="0"/>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BD6EE"/>
                    </a:solidFill>
                  </a:tcPr>
                </a:tc>
                <a:tc>
                  <a:txBody>
                    <a:bodyPr/>
                    <a:lstStyle/>
                    <a:p>
                      <a:r>
                        <a:rPr lang="en-US" sz="1600" dirty="0"/>
                        <a:t>Hybrid models enhance prediction accuracy by leveraging both spatial and sequential data features.</a:t>
                      </a:r>
                      <a:endParaRPr sz="1500" u="none" strike="noStrike" cap="none" dirty="0">
                        <a:solidFill>
                          <a:schemeClr val="dk1"/>
                        </a:solidFill>
                        <a:latin typeface="Cambria" panose="02040503050406030204" pitchFamily="18" charset="0"/>
                        <a:ea typeface="Cambria" panose="020405030504060302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extLst>
                  <a:ext uri="{0D108BD9-81ED-4DB2-BD59-A6C34878D82A}">
                    <a16:rowId xmlns:a16="http://schemas.microsoft.com/office/drawing/2014/main" val="443145801"/>
                  </a:ext>
                </a:extLst>
              </a:tr>
              <a:tr h="1562529">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rPr>
                        <a:t>4</a:t>
                      </a:r>
                      <a:endParaRPr sz="1800" u="none" strike="noStrike" cap="none"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dirty="0"/>
                        <a:t>Brain MRI Segmentation for Alzheimer's Disease Using U-Net (Author: Emily Davis et al.)</a:t>
                      </a:r>
                      <a:endParaRPr sz="1500" u="none" strike="noStrike" cap="none" dirty="0">
                        <a:solidFill>
                          <a:schemeClr val="dk1"/>
                        </a:solidFill>
                        <a:latin typeface="Cambria" panose="02040503050406030204" pitchFamily="18" charset="0"/>
                        <a:ea typeface="Cambria" panose="02040503050406030204" pitchFamily="18" charset="0"/>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just" rtl="0">
                        <a:lnSpc>
                          <a:spcPct val="100000"/>
                        </a:lnSpc>
                        <a:spcBef>
                          <a:spcPts val="0"/>
                        </a:spcBef>
                        <a:spcAft>
                          <a:spcPts val="0"/>
                        </a:spcAft>
                        <a:buClr>
                          <a:srgbClr val="000000"/>
                        </a:buClr>
                        <a:buSzPts val="1800"/>
                        <a:buFont typeface="Arial"/>
                        <a:buNone/>
                      </a:pPr>
                      <a:r>
                        <a:rPr lang="en-US" sz="1600" dirty="0"/>
                        <a:t>Utilized U-Net architecture for segmenting brain regions from MRI scans to identify Alzheimer's-affected areas. Dice coefficient was used for evaluation.</a:t>
                      </a:r>
                      <a:endParaRPr sz="1500" u="none" strike="noStrike" cap="none" dirty="0">
                        <a:solidFill>
                          <a:schemeClr val="dk1"/>
                        </a:solidFill>
                        <a:latin typeface="Cambria" panose="02040503050406030204" pitchFamily="18" charset="0"/>
                        <a:ea typeface="Cambria" panose="02040503050406030204" pitchFamily="18" charset="0"/>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BBD6E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dirty="0"/>
                        <a:t>U-Net effectively segments brain regions, aiding in accurate Alzheimer's diagnosis.</a:t>
                      </a:r>
                      <a:endParaRPr sz="1500" u="none" strike="noStrike" cap="none" dirty="0">
                        <a:solidFill>
                          <a:schemeClr val="dk1"/>
                        </a:solidFill>
                        <a:latin typeface="Cambria" panose="02040503050406030204" pitchFamily="18" charset="0"/>
                        <a:ea typeface="Cambria" panose="02040503050406030204" pitchFamily="18" charset="0"/>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extLst>
                  <a:ext uri="{0D108BD9-81ED-4DB2-BD59-A6C34878D82A}">
                    <a16:rowId xmlns:a16="http://schemas.microsoft.com/office/drawing/2014/main" val="61968035"/>
                  </a:ext>
                </a:extLst>
              </a:tr>
            </a:tbl>
          </a:graphicData>
        </a:graphic>
      </p:graphicFrame>
      <p:sp>
        <p:nvSpPr>
          <p:cNvPr id="6" name="TextBox 5">
            <a:extLst>
              <a:ext uri="{FF2B5EF4-FFF2-40B4-BE49-F238E27FC236}">
                <a16:creationId xmlns:a16="http://schemas.microsoft.com/office/drawing/2014/main" id="{F04C65FE-CFB1-05A7-94C3-94BADE827140}"/>
              </a:ext>
            </a:extLst>
          </p:cNvPr>
          <p:cNvSpPr txBox="1"/>
          <p:nvPr/>
        </p:nvSpPr>
        <p:spPr>
          <a:xfrm>
            <a:off x="806245" y="6282813"/>
            <a:ext cx="2104103" cy="369332"/>
          </a:xfrm>
          <a:prstGeom prst="rect">
            <a:avLst/>
          </a:prstGeom>
          <a:noFill/>
        </p:spPr>
        <p:txBody>
          <a:bodyPr wrap="square" rtlCol="0">
            <a:spAutoFit/>
          </a:bodyPr>
          <a:lstStyle/>
          <a:p>
            <a:pPr marR="0" algn="l" rtl="0"/>
            <a:r>
              <a:rPr lang="en-US" sz="1800" dirty="0">
                <a:solidFill>
                  <a:srgbClr val="548235"/>
                </a:solidFill>
                <a:latin typeface="Calibri" panose="020F0502020204030204" pitchFamily="34" charset="0"/>
                <a:ea typeface="Calibri" panose="020F0502020204030204" pitchFamily="34" charset="0"/>
                <a:cs typeface="Calibri" panose="020F0502020204030204" pitchFamily="34" charset="0"/>
              </a:rPr>
              <a:t>26</a:t>
            </a:r>
            <a:r>
              <a:rPr lang="en-US" sz="1800" b="0" i="0" dirty="0">
                <a:solidFill>
                  <a:srgbClr val="548235"/>
                </a:solidFill>
                <a:effectLst/>
                <a:latin typeface="Calibri" panose="020F0502020204030204" pitchFamily="34" charset="0"/>
                <a:ea typeface="Calibri" panose="020F0502020204030204" pitchFamily="34" charset="0"/>
                <a:cs typeface="Calibri" panose="020F0502020204030204" pitchFamily="34" charset="0"/>
              </a:rPr>
              <a:t>-04-2025</a:t>
            </a:r>
            <a:endParaRPr lang="en-IN" sz="2800" dirty="0">
              <a:effectLst/>
            </a:endParaRPr>
          </a:p>
        </p:txBody>
      </p:sp>
      <p:sp>
        <p:nvSpPr>
          <p:cNvPr id="7" name="TextBox 6">
            <a:extLst>
              <a:ext uri="{FF2B5EF4-FFF2-40B4-BE49-F238E27FC236}">
                <a16:creationId xmlns:a16="http://schemas.microsoft.com/office/drawing/2014/main" id="{DFAAFAA1-2EEF-7B6B-3672-4E8EA54E14B3}"/>
              </a:ext>
            </a:extLst>
          </p:cNvPr>
          <p:cNvSpPr txBox="1"/>
          <p:nvPr/>
        </p:nvSpPr>
        <p:spPr>
          <a:xfrm>
            <a:off x="3972232" y="6282813"/>
            <a:ext cx="4326194" cy="369332"/>
          </a:xfrm>
          <a:prstGeom prst="rect">
            <a:avLst/>
          </a:prstGeom>
          <a:noFill/>
        </p:spPr>
        <p:txBody>
          <a:bodyPr wrap="square" rtlCol="0">
            <a:spAutoFit/>
          </a:bodyPr>
          <a:lstStyle/>
          <a:p>
            <a:pPr marL="0" marR="0" indent="0" algn="ctr" rtl="0"/>
            <a:r>
              <a:rPr lang="en-IN" sz="1800" b="1" i="0" dirty="0">
                <a:solidFill>
                  <a:srgbClr val="56654B"/>
                </a:solidFill>
                <a:effectLst/>
                <a:latin typeface="Calibri" panose="020F0502020204030204" pitchFamily="34" charset="0"/>
                <a:ea typeface="Calibri" panose="020F0502020204030204" pitchFamily="34" charset="0"/>
                <a:cs typeface="Calibri" panose="020F0502020204030204" pitchFamily="34" charset="0"/>
              </a:rPr>
              <a:t>FINAL REVIEW PRESENTATION</a:t>
            </a:r>
            <a:endParaRPr lang="en-IN" sz="2800" dirty="0">
              <a:effectLst/>
            </a:endParaRPr>
          </a:p>
        </p:txBody>
      </p:sp>
    </p:spTree>
    <p:extLst>
      <p:ext uri="{BB962C8B-B14F-4D97-AF65-F5344CB8AC3E}">
        <p14:creationId xmlns:p14="http://schemas.microsoft.com/office/powerpoint/2010/main" val="1696150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8" name="Google Shape;118;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R="0" algn="l" rtl="0"/>
            <a:r>
              <a:rPr lang="en-US" sz="1800" dirty="0">
                <a:solidFill>
                  <a:srgbClr val="548235"/>
                </a:solidFill>
                <a:latin typeface="Calibri" panose="020F0502020204030204" pitchFamily="34" charset="0"/>
                <a:ea typeface="Calibri" panose="020F0502020204030204" pitchFamily="34" charset="0"/>
                <a:cs typeface="Calibri" panose="020F0502020204030204" pitchFamily="34" charset="0"/>
              </a:rPr>
              <a:t>26</a:t>
            </a:r>
            <a:r>
              <a:rPr lang="en-US" sz="1800" b="0" i="0" dirty="0">
                <a:solidFill>
                  <a:srgbClr val="548235"/>
                </a:solidFill>
                <a:effectLst/>
                <a:latin typeface="Calibri" panose="020F0502020204030204" pitchFamily="34" charset="0"/>
                <a:ea typeface="Calibri" panose="020F0502020204030204" pitchFamily="34" charset="0"/>
                <a:cs typeface="Calibri" panose="020F0502020204030204" pitchFamily="34" charset="0"/>
              </a:rPr>
              <a:t>-04-2025</a:t>
            </a:r>
            <a:endParaRPr lang="en-IN" sz="2800" dirty="0">
              <a:effectLst/>
            </a:endParaRPr>
          </a:p>
        </p:txBody>
      </p:sp>
      <p:sp>
        <p:nvSpPr>
          <p:cNvPr id="119" name="Google Shape;119;p3"/>
          <p:cNvSpPr txBox="1">
            <a:spLocks noGrp="1"/>
          </p:cNvSpPr>
          <p:nvPr>
            <p:ph type="ftr" idx="11"/>
          </p:nvPr>
        </p:nvSpPr>
        <p:spPr>
          <a:xfrm>
            <a:off x="4246421" y="6356350"/>
            <a:ext cx="4114800" cy="365125"/>
          </a:xfrm>
          <a:prstGeom prst="rect">
            <a:avLst/>
          </a:prstGeom>
          <a:noFill/>
          <a:ln>
            <a:noFill/>
          </a:ln>
        </p:spPr>
        <p:txBody>
          <a:bodyPr spcFirstLastPara="1" wrap="square" lIns="91425" tIns="45700" rIns="91425" bIns="45700" anchor="ctr" anchorCtr="0">
            <a:noAutofit/>
          </a:bodyPr>
          <a:lstStyle/>
          <a:p>
            <a:pPr marL="0" marR="0" indent="0" algn="ctr" rtl="0"/>
            <a:r>
              <a:rPr lang="en-IN" sz="1800" b="1" i="0" dirty="0">
                <a:solidFill>
                  <a:srgbClr val="56654B"/>
                </a:solidFill>
                <a:effectLst/>
                <a:latin typeface="Calibri" panose="020F0502020204030204" pitchFamily="34" charset="0"/>
                <a:ea typeface="Calibri" panose="020F0502020204030204" pitchFamily="34" charset="0"/>
                <a:cs typeface="Calibri" panose="020F0502020204030204" pitchFamily="34" charset="0"/>
              </a:rPr>
              <a:t>FINAL REVIEW PRESENTATION</a:t>
            </a:r>
            <a:endParaRPr lang="en-IN" sz="2800" dirty="0">
              <a:effectLst/>
            </a:endParaRPr>
          </a:p>
        </p:txBody>
      </p:sp>
      <p:sp>
        <p:nvSpPr>
          <p:cNvPr id="120" name="Google Shape;120;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a:solidFill>
                  <a:schemeClr val="accent6"/>
                </a:solidFill>
              </a:rPr>
              <a:t>5</a:t>
            </a:fld>
            <a:endParaRPr sz="1800" dirty="0">
              <a:solidFill>
                <a:schemeClr val="accent6"/>
              </a:solidFill>
            </a:endParaRPr>
          </a:p>
        </p:txBody>
      </p:sp>
      <p:graphicFrame>
        <p:nvGraphicFramePr>
          <p:cNvPr id="121" name="Google Shape;121;p3"/>
          <p:cNvGraphicFramePr/>
          <p:nvPr>
            <p:extLst>
              <p:ext uri="{D42A27DB-BD31-4B8C-83A1-F6EECF244321}">
                <p14:modId xmlns:p14="http://schemas.microsoft.com/office/powerpoint/2010/main" val="3300077212"/>
              </p:ext>
            </p:extLst>
          </p:nvPr>
        </p:nvGraphicFramePr>
        <p:xfrm>
          <a:off x="838200" y="342554"/>
          <a:ext cx="10744200" cy="3919729"/>
        </p:xfrm>
        <a:graphic>
          <a:graphicData uri="http://schemas.openxmlformats.org/drawingml/2006/table">
            <a:tbl>
              <a:tblPr firstRow="1" bandRow="1">
                <a:noFill/>
                <a:tableStyleId>{17685ED1-A9D8-4277-B6DF-A5BD53A6E0A0}</a:tableStyleId>
              </a:tblPr>
              <a:tblGrid>
                <a:gridCol w="796522">
                  <a:extLst>
                    <a:ext uri="{9D8B030D-6E8A-4147-A177-3AD203B41FA5}">
                      <a16:colId xmlns:a16="http://schemas.microsoft.com/office/drawing/2014/main" val="20000"/>
                    </a:ext>
                  </a:extLst>
                </a:gridCol>
                <a:gridCol w="4575578">
                  <a:extLst>
                    <a:ext uri="{9D8B030D-6E8A-4147-A177-3AD203B41FA5}">
                      <a16:colId xmlns:a16="http://schemas.microsoft.com/office/drawing/2014/main" val="20001"/>
                    </a:ext>
                  </a:extLst>
                </a:gridCol>
                <a:gridCol w="2722467">
                  <a:extLst>
                    <a:ext uri="{9D8B030D-6E8A-4147-A177-3AD203B41FA5}">
                      <a16:colId xmlns:a16="http://schemas.microsoft.com/office/drawing/2014/main" val="20002"/>
                    </a:ext>
                  </a:extLst>
                </a:gridCol>
                <a:gridCol w="2649633">
                  <a:extLst>
                    <a:ext uri="{9D8B030D-6E8A-4147-A177-3AD203B41FA5}">
                      <a16:colId xmlns:a16="http://schemas.microsoft.com/office/drawing/2014/main" val="20003"/>
                    </a:ext>
                  </a:extLst>
                </a:gridCol>
              </a:tblGrid>
              <a:tr h="1594803">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err="1">
                          <a:solidFill>
                            <a:schemeClr val="dk1"/>
                          </a:solidFill>
                        </a:rPr>
                        <a:t>Sl.No</a:t>
                      </a:r>
                      <a:r>
                        <a:rPr lang="en-US" sz="1800" b="1" u="none" strike="noStrike" cap="none" dirty="0">
                          <a:solidFill>
                            <a:schemeClr val="dk1"/>
                          </a:solidFill>
                        </a:rPr>
                        <a:t>.</a:t>
                      </a:r>
                      <a:endParaRPr sz="1800" b="1" u="none" strike="noStrike" cap="none"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dk1"/>
                          </a:solidFill>
                        </a:rPr>
                        <a:t>References</a:t>
                      </a:r>
                      <a:endParaRPr sz="1400" u="none" strike="noStrike" cap="none"/>
                    </a:p>
                    <a:p>
                      <a:pPr marL="0" marR="0" lvl="0" indent="0" algn="ctr" rtl="0">
                        <a:lnSpc>
                          <a:spcPct val="100000"/>
                        </a:lnSpc>
                        <a:spcBef>
                          <a:spcPts val="0"/>
                        </a:spcBef>
                        <a:spcAft>
                          <a:spcPts val="0"/>
                        </a:spcAft>
                        <a:buClr>
                          <a:srgbClr val="000000"/>
                        </a:buClr>
                        <a:buSzPts val="1800"/>
                        <a:buFont typeface="Arial"/>
                        <a:buNone/>
                      </a:pPr>
                      <a:r>
                        <a:rPr lang="en-US" sz="1800" b="1" u="none" strike="noStrike" cap="none">
                          <a:solidFill>
                            <a:schemeClr val="dk1"/>
                          </a:solidFill>
                        </a:rPr>
                        <a:t>( Journal Papers Only)</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solidFill>
                            <a:schemeClr val="dk1"/>
                          </a:solidFill>
                        </a:rPr>
                        <a:t>Works carried out  </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US" sz="1800" b="1" u="none" strike="noStrike" cap="none">
                          <a:solidFill>
                            <a:schemeClr val="dk1"/>
                          </a:solidFill>
                        </a:rPr>
                        <a:t>( with details of Methods/ Materials/ Software/ Algorithms / fabrication / techniques/ components used ) </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solidFill>
                            <a:schemeClr val="dk1"/>
                          </a:solidFill>
                        </a:rPr>
                        <a:t>Information gathered relevant to your project</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extLst>
                  <a:ext uri="{0D108BD9-81ED-4DB2-BD59-A6C34878D82A}">
                    <a16:rowId xmlns:a16="http://schemas.microsoft.com/office/drawing/2014/main" val="10000"/>
                  </a:ext>
                </a:extLst>
              </a:tr>
              <a:tr h="2182359">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rPr>
                        <a:t>5</a:t>
                      </a:r>
                      <a:endParaRPr sz="1800" u="none" strike="noStrike" cap="none"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l" rtl="0">
                        <a:lnSpc>
                          <a:spcPct val="100000"/>
                        </a:lnSpc>
                        <a:spcBef>
                          <a:spcPts val="0"/>
                        </a:spcBef>
                        <a:spcAft>
                          <a:spcPts val="0"/>
                        </a:spcAft>
                        <a:buClr>
                          <a:srgbClr val="000000"/>
                        </a:buClr>
                        <a:buSzPts val="1800"/>
                        <a:buFont typeface="Arial"/>
                        <a:buNone/>
                      </a:pPr>
                      <a:endParaRPr lang="en-US" sz="1500" u="none" strike="noStrike" cap="none" dirty="0">
                        <a:solidFill>
                          <a:schemeClr val="dk1"/>
                        </a:solidFill>
                        <a:latin typeface="Cambria" panose="02040503050406030204" pitchFamily="18" charset="0"/>
                        <a:ea typeface="Cambria" panose="02040503050406030204" pitchFamily="18" charset="0"/>
                      </a:endParaRPr>
                    </a:p>
                    <a:p>
                      <a:pPr marL="0" marR="0" lvl="0" indent="0" algn="l" rtl="0">
                        <a:lnSpc>
                          <a:spcPct val="100000"/>
                        </a:lnSpc>
                        <a:spcBef>
                          <a:spcPts val="0"/>
                        </a:spcBef>
                        <a:spcAft>
                          <a:spcPts val="0"/>
                        </a:spcAft>
                        <a:buClr>
                          <a:srgbClr val="000000"/>
                        </a:buClr>
                        <a:buSzPts val="1800"/>
                        <a:buFont typeface="Arial"/>
                        <a:buNone/>
                      </a:pPr>
                      <a:endParaRPr lang="en-US" sz="1500" u="none" strike="noStrike" cap="none" dirty="0">
                        <a:solidFill>
                          <a:schemeClr val="dk1"/>
                        </a:solidFill>
                        <a:latin typeface="Cambria" panose="02040503050406030204" pitchFamily="18" charset="0"/>
                        <a:ea typeface="Cambria" panose="02040503050406030204" pitchFamily="18" charset="0"/>
                      </a:endParaRPr>
                    </a:p>
                    <a:p>
                      <a:pPr marL="0" marR="0" lvl="0" indent="0" algn="l" rtl="0">
                        <a:lnSpc>
                          <a:spcPct val="100000"/>
                        </a:lnSpc>
                        <a:spcBef>
                          <a:spcPts val="0"/>
                        </a:spcBef>
                        <a:spcAft>
                          <a:spcPts val="0"/>
                        </a:spcAft>
                        <a:buClr>
                          <a:srgbClr val="000000"/>
                        </a:buClr>
                        <a:buSzPts val="1800"/>
                        <a:buFont typeface="Arial"/>
                        <a:buNone/>
                      </a:pPr>
                      <a:endParaRPr lang="en-US" sz="1500" u="none" strike="noStrike" cap="none" dirty="0">
                        <a:solidFill>
                          <a:schemeClr val="dk1"/>
                        </a:solidFill>
                        <a:latin typeface="Cambria" panose="02040503050406030204" pitchFamily="18" charset="0"/>
                        <a:ea typeface="Cambria" panose="02040503050406030204" pitchFamily="18" charset="0"/>
                      </a:endParaRPr>
                    </a:p>
                    <a:p>
                      <a:pPr marL="0" marR="0" lvl="0" indent="0" algn="l" rtl="0">
                        <a:lnSpc>
                          <a:spcPct val="100000"/>
                        </a:lnSpc>
                        <a:spcBef>
                          <a:spcPts val="0"/>
                        </a:spcBef>
                        <a:spcAft>
                          <a:spcPts val="0"/>
                        </a:spcAft>
                        <a:buClr>
                          <a:srgbClr val="000000"/>
                        </a:buClr>
                        <a:buSzPts val="1800"/>
                        <a:buFont typeface="Arial"/>
                        <a:buNone/>
                      </a:pPr>
                      <a:r>
                        <a:rPr lang="en-US" sz="1600" dirty="0"/>
                        <a:t>Explainable AI for Alzheimer's Classification (Author: Richard Kim et al.)</a:t>
                      </a:r>
                      <a:endParaRPr lang="en-US" sz="1500" u="none" strike="noStrike" cap="none" dirty="0">
                        <a:solidFill>
                          <a:schemeClr val="dk1"/>
                        </a:solidFill>
                        <a:latin typeface="Cambria" panose="02040503050406030204" pitchFamily="18" charset="0"/>
                        <a:ea typeface="Cambria" panose="02040503050406030204" pitchFamily="18" charset="0"/>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lvl="8" algn="l">
                        <a:lnSpc>
                          <a:spcPct val="100000"/>
                        </a:lnSpc>
                      </a:pPr>
                      <a:r>
                        <a:rPr lang="en-US" sz="1600" dirty="0"/>
                        <a:t>Applied Explainable AI (XAI) techniques like Grad-CAM to visualize model decisions, ensuring transparency in Alzheimer's classification.</a:t>
                      </a:r>
                      <a:endParaRPr sz="1500" u="none" strike="noStrike" cap="none" dirty="0">
                        <a:solidFill>
                          <a:schemeClr val="dk1"/>
                        </a:solidFill>
                        <a:latin typeface="Cambria" panose="02040503050406030204" pitchFamily="18" charset="0"/>
                        <a:ea typeface="Cambria" panose="02040503050406030204" pitchFamily="18" charset="0"/>
                      </a:endParaRPr>
                    </a:p>
                  </a:txBody>
                  <a:tcPr marL="91450" marR="91450" marT="45725" marB="45725">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l" rtl="0">
                        <a:lnSpc>
                          <a:spcPct val="100000"/>
                        </a:lnSpc>
                        <a:spcBef>
                          <a:spcPts val="0"/>
                        </a:spcBef>
                        <a:spcAft>
                          <a:spcPts val="0"/>
                        </a:spcAft>
                        <a:buClr>
                          <a:srgbClr val="000000"/>
                        </a:buClr>
                        <a:buSzPts val="1800"/>
                        <a:buFont typeface="Arial"/>
                        <a:buNone/>
                      </a:pPr>
                      <a:r>
                        <a:rPr lang="en-US" sz="1600" dirty="0"/>
                        <a:t>XAI enhances trust in AI models by providing interpretability of predictions.</a:t>
                      </a:r>
                      <a:endParaRPr lang="en-US" sz="1500" u="none" strike="noStrike" cap="none" dirty="0">
                        <a:solidFill>
                          <a:schemeClr val="dk1"/>
                        </a:solidFill>
                        <a:latin typeface="Cambria" panose="02040503050406030204" pitchFamily="18" charset="0"/>
                        <a:ea typeface="Cambria" panose="02040503050406030204" pitchFamily="18" charset="0"/>
                      </a:endParaRPr>
                    </a:p>
                  </a:txBody>
                  <a:tcPr marL="91450" marR="91450" marT="45725" marB="45725">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extLst>
                  <a:ext uri="{0D108BD9-81ED-4DB2-BD59-A6C34878D82A}">
                    <a16:rowId xmlns:a16="http://schemas.microsoft.com/office/drawing/2014/main" val="10002"/>
                  </a:ext>
                </a:extLst>
              </a:tr>
            </a:tbl>
          </a:graphicData>
        </a:graphic>
      </p:graphicFrame>
      <p:graphicFrame>
        <p:nvGraphicFramePr>
          <p:cNvPr id="2" name="Table 1">
            <a:extLst>
              <a:ext uri="{FF2B5EF4-FFF2-40B4-BE49-F238E27FC236}">
                <a16:creationId xmlns:a16="http://schemas.microsoft.com/office/drawing/2014/main" id="{C35EA0AB-4755-9519-0754-D6F0214EF48A}"/>
              </a:ext>
            </a:extLst>
          </p:cNvPr>
          <p:cNvGraphicFramePr>
            <a:graphicFrameLocks noGrp="1"/>
          </p:cNvGraphicFramePr>
          <p:nvPr>
            <p:extLst>
              <p:ext uri="{D42A27DB-BD31-4B8C-83A1-F6EECF244321}">
                <p14:modId xmlns:p14="http://schemas.microsoft.com/office/powerpoint/2010/main" val="2012880370"/>
              </p:ext>
            </p:extLst>
          </p:nvPr>
        </p:nvGraphicFramePr>
        <p:xfrm>
          <a:off x="838200" y="4262283"/>
          <a:ext cx="10744200" cy="1865782"/>
        </p:xfrm>
        <a:graphic>
          <a:graphicData uri="http://schemas.openxmlformats.org/drawingml/2006/table">
            <a:tbl>
              <a:tblPr firstRow="1" bandRow="1">
                <a:noFill/>
                <a:tableStyleId>{17685ED1-A9D8-4277-B6DF-A5BD53A6E0A0}</a:tableStyleId>
              </a:tblPr>
              <a:tblGrid>
                <a:gridCol w="796522">
                  <a:extLst>
                    <a:ext uri="{9D8B030D-6E8A-4147-A177-3AD203B41FA5}">
                      <a16:colId xmlns:a16="http://schemas.microsoft.com/office/drawing/2014/main" val="3505175348"/>
                    </a:ext>
                  </a:extLst>
                </a:gridCol>
                <a:gridCol w="4575578">
                  <a:extLst>
                    <a:ext uri="{9D8B030D-6E8A-4147-A177-3AD203B41FA5}">
                      <a16:colId xmlns:a16="http://schemas.microsoft.com/office/drawing/2014/main" val="1311671709"/>
                    </a:ext>
                  </a:extLst>
                </a:gridCol>
                <a:gridCol w="2722467">
                  <a:extLst>
                    <a:ext uri="{9D8B030D-6E8A-4147-A177-3AD203B41FA5}">
                      <a16:colId xmlns:a16="http://schemas.microsoft.com/office/drawing/2014/main" val="4000974434"/>
                    </a:ext>
                  </a:extLst>
                </a:gridCol>
                <a:gridCol w="2649633">
                  <a:extLst>
                    <a:ext uri="{9D8B030D-6E8A-4147-A177-3AD203B41FA5}">
                      <a16:colId xmlns:a16="http://schemas.microsoft.com/office/drawing/2014/main" val="2769581713"/>
                    </a:ext>
                  </a:extLst>
                </a:gridCol>
              </a:tblGrid>
              <a:tr h="1865782">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rPr>
                        <a:t>6</a:t>
                      </a:r>
                      <a:endParaRPr sz="1800" u="none" strike="noStrike" cap="none"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r>
                        <a:rPr lang="en-US" sz="1600" b="0" dirty="0">
                          <a:solidFill>
                            <a:schemeClr val="tx1"/>
                          </a:solidFill>
                        </a:rPr>
                        <a:t>Fusion of Imaging and Clinical Data for Alzheimer's Prediction (Author: Sarah Johnson et al.)</a:t>
                      </a:r>
                      <a:endParaRPr sz="1500" b="0"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r>
                        <a:rPr lang="en-US" sz="1600" b="0" dirty="0">
                          <a:solidFill>
                            <a:schemeClr val="tx1"/>
                          </a:solidFill>
                        </a:rPr>
                        <a:t>Combined MRI imaging features with clinical data (age, gender, cognitive scores) using a multi-modal deep learning approach.</a:t>
                      </a:r>
                      <a:endParaRPr sz="1500" b="0"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r>
                        <a:rPr lang="en-US" sz="1600" b="0" dirty="0">
                          <a:solidFill>
                            <a:schemeClr val="tx1"/>
                          </a:solidFill>
                        </a:rPr>
                        <a:t>Multi-modal learning improves diagnostic accuracy by leveraging complementary information from imaging and clinical data.</a:t>
                      </a:r>
                      <a:endParaRPr lang="en-IN" sz="1500" b="0" u="none" strike="noStrike" cap="none" dirty="0">
                        <a:solidFill>
                          <a:schemeClr val="tx1"/>
                        </a:solidFill>
                        <a:latin typeface="Cambria" panose="02040503050406030204" pitchFamily="18" charset="0"/>
                        <a:ea typeface="Cambria" panose="02040503050406030204" pitchFamily="18"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extLst>
                  <a:ext uri="{0D108BD9-81ED-4DB2-BD59-A6C34878D82A}">
                    <a16:rowId xmlns:a16="http://schemas.microsoft.com/office/drawing/2014/main" val="330391032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5"/>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a:buSzPct val="110000"/>
            </a:pPr>
            <a:r>
              <a:rPr lang="en-US" sz="2000" dirty="0">
                <a:latin typeface="Cambria" panose="02040503050406030204" pitchFamily="18" charset="0"/>
                <a:ea typeface="Cambria" panose="02040503050406030204" pitchFamily="18" charset="0"/>
              </a:rPr>
              <a:t>Accurate Alzheimer's Classification: Enhance early detection by classifying MRI scans into four stages—Non Demented, Very Mild Demented, Mild Demented, and Moderate Demented—using a CNN model.</a:t>
            </a:r>
          </a:p>
          <a:p>
            <a:pPr>
              <a:buSzPct val="110000"/>
            </a:pPr>
            <a:r>
              <a:rPr lang="en-US" sz="2000" dirty="0">
                <a:latin typeface="Cambria" panose="02040503050406030204" pitchFamily="18" charset="0"/>
                <a:ea typeface="Cambria" panose="02040503050406030204" pitchFamily="18" charset="0"/>
              </a:rPr>
              <a:t>User-Friendly Diagnostic Tool: Provide an accessible web application for quick and accurate Alzheimer's detection, promoting widespread usage among medical practitioners and caregivers.</a:t>
            </a:r>
          </a:p>
          <a:p>
            <a:pPr>
              <a:buSzPct val="110000"/>
            </a:pPr>
            <a:r>
              <a:rPr lang="en-US" sz="2000" dirty="0">
                <a:latin typeface="Cambria" panose="02040503050406030204" pitchFamily="18" charset="0"/>
                <a:ea typeface="Cambria" panose="02040503050406030204" pitchFamily="18" charset="0"/>
              </a:rPr>
              <a:t>Comprehensive Reporting: Generate detailed, downloadable reports with diagnostic predictions and precautionary measures for effective patient management.</a:t>
            </a:r>
          </a:p>
          <a:p>
            <a:pPr>
              <a:buSzPct val="110000"/>
            </a:pPr>
            <a:r>
              <a:rPr lang="en-US" sz="2000" dirty="0">
                <a:latin typeface="Cambria" panose="02040503050406030204" pitchFamily="18" charset="0"/>
                <a:ea typeface="Cambria" panose="02040503050406030204" pitchFamily="18" charset="0"/>
              </a:rPr>
              <a:t>Integration of Multi-Modal Data: Potential to integrate clinical data (e.g., age, cognitive scores) with MRI features to improve diagnostic accuracy and personalized healthcare.</a:t>
            </a:r>
          </a:p>
          <a:p>
            <a:pPr>
              <a:buSzPct val="110000"/>
            </a:pPr>
            <a:r>
              <a:rPr lang="en-US" sz="2000" dirty="0">
                <a:latin typeface="Cambria" panose="02040503050406030204" pitchFamily="18" charset="0"/>
                <a:ea typeface="Cambria" panose="02040503050406030204" pitchFamily="18" charset="0"/>
              </a:rPr>
              <a:t>Awareness and Preventive Guidance: Educate users about Alzheimer's disease stages and offer preventive tips, contributing to early intervention and improved quality of life.</a:t>
            </a:r>
            <a:endParaRPr sz="2000" dirty="0">
              <a:latin typeface="Cambria" panose="02040503050406030204" pitchFamily="18" charset="0"/>
              <a:ea typeface="Cambria" panose="02040503050406030204" pitchFamily="18" charset="0"/>
            </a:endParaRPr>
          </a:p>
        </p:txBody>
      </p:sp>
      <p:sp>
        <p:nvSpPr>
          <p:cNvPr id="127" name="Google Shape;12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R="0" algn="l" rtl="0"/>
            <a:r>
              <a:rPr lang="en-US" sz="1800" dirty="0">
                <a:solidFill>
                  <a:srgbClr val="548235"/>
                </a:solidFill>
                <a:latin typeface="Calibri" panose="020F0502020204030204" pitchFamily="34" charset="0"/>
                <a:ea typeface="Calibri" panose="020F0502020204030204" pitchFamily="34" charset="0"/>
                <a:cs typeface="Calibri" panose="020F0502020204030204" pitchFamily="34" charset="0"/>
              </a:rPr>
              <a:t>26</a:t>
            </a:r>
            <a:r>
              <a:rPr lang="en-US" sz="1800" b="0" i="0" dirty="0">
                <a:solidFill>
                  <a:srgbClr val="548235"/>
                </a:solidFill>
                <a:effectLst/>
                <a:latin typeface="Calibri" panose="020F0502020204030204" pitchFamily="34" charset="0"/>
                <a:ea typeface="Calibri" panose="020F0502020204030204" pitchFamily="34" charset="0"/>
                <a:cs typeface="Calibri" panose="020F0502020204030204" pitchFamily="34" charset="0"/>
              </a:rPr>
              <a:t>-04-2025</a:t>
            </a:r>
            <a:endParaRPr lang="en-IN" sz="2800" dirty="0">
              <a:effectLst/>
            </a:endParaRPr>
          </a:p>
        </p:txBody>
      </p:sp>
      <p:sp>
        <p:nvSpPr>
          <p:cNvPr id="128" name="Google Shape;12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indent="0" algn="ctr" rtl="0"/>
            <a:r>
              <a:rPr lang="en-IN" sz="1800" b="1" i="0" dirty="0">
                <a:solidFill>
                  <a:srgbClr val="56654B"/>
                </a:solidFill>
                <a:effectLst/>
                <a:latin typeface="Calibri" panose="020F0502020204030204" pitchFamily="34" charset="0"/>
                <a:ea typeface="Calibri" panose="020F0502020204030204" pitchFamily="34" charset="0"/>
                <a:cs typeface="Calibri" panose="020F0502020204030204" pitchFamily="34" charset="0"/>
              </a:rPr>
              <a:t>FINAL REVIEW PRESENTATION</a:t>
            </a:r>
            <a:endParaRPr lang="en-IN" sz="2800" dirty="0">
              <a:effectLst/>
            </a:endParaRPr>
          </a:p>
        </p:txBody>
      </p:sp>
      <p:sp>
        <p:nvSpPr>
          <p:cNvPr id="129" name="Google Shape;12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a:solidFill>
                  <a:srgbClr val="385623"/>
                </a:solidFill>
              </a:rPr>
              <a:t>6</a:t>
            </a:fld>
            <a:endParaRPr sz="1800" dirty="0">
              <a:solidFill>
                <a:srgbClr val="385623"/>
              </a:solidFill>
            </a:endParaRPr>
          </a:p>
        </p:txBody>
      </p:sp>
      <p:sp>
        <p:nvSpPr>
          <p:cNvPr id="130" name="Google Shape;130;p5"/>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dirty="0">
                <a:solidFill>
                  <a:srgbClr val="2F5496"/>
                </a:solidFill>
                <a:latin typeface="Cambria"/>
                <a:ea typeface="Cambria"/>
                <a:cs typeface="Cambria"/>
                <a:sym typeface="Cambria"/>
              </a:rPr>
              <a:t>SCOPE OF THE PROJECT</a:t>
            </a:r>
            <a:endParaRPr sz="2400" b="1" dirty="0">
              <a:solidFill>
                <a:srgbClr val="2F5496"/>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6"/>
          <p:cNvSpPr txBox="1">
            <a:spLocks noGrp="1"/>
          </p:cNvSpPr>
          <p:nvPr>
            <p:ph type="body" idx="1"/>
          </p:nvPr>
        </p:nvSpPr>
        <p:spPr>
          <a:xfrm>
            <a:off x="838199" y="775855"/>
            <a:ext cx="10832691"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914400" lvl="2" indent="0" algn="l" rtl="0">
              <a:lnSpc>
                <a:spcPct val="90000"/>
              </a:lnSpc>
              <a:spcBef>
                <a:spcPts val="500"/>
              </a:spcBef>
              <a:spcAft>
                <a:spcPts val="0"/>
              </a:spcAft>
              <a:buClr>
                <a:schemeClr val="dk1"/>
              </a:buClr>
              <a:buSzPts val="2000"/>
              <a:buNone/>
            </a:pPr>
            <a:r>
              <a:rPr lang="en-US" dirty="0">
                <a:latin typeface="Cambria" panose="02040503050406030204" pitchFamily="18" charset="0"/>
                <a:ea typeface="Cambria" panose="02040503050406030204" pitchFamily="18" charset="0"/>
              </a:rPr>
              <a:t> </a:t>
            </a:r>
          </a:p>
          <a:p>
            <a:pPr marL="127000" indent="0">
              <a:buSzPts val="2000"/>
              <a:buNone/>
            </a:pPr>
            <a:r>
              <a:rPr lang="en-IN" sz="2400"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1. </a:t>
            </a:r>
            <a:r>
              <a:rPr lang="en-IN" sz="2400" b="1"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Need for Automation</a:t>
            </a:r>
            <a:r>
              <a:rPr lang="en-IN" sz="2400"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 </a:t>
            </a:r>
          </a:p>
          <a:p>
            <a:pPr marL="127000" indent="0">
              <a:buSzPts val="2000"/>
              <a:buNone/>
            </a:pPr>
            <a:r>
              <a:rPr lang="en-US" sz="2000" dirty="0">
                <a:latin typeface="Times New Roman" panose="02020603050405020304" pitchFamily="18" charset="0"/>
                <a:cs typeface="Times New Roman" panose="02020603050405020304" pitchFamily="18" charset="0"/>
              </a:rPr>
              <a:t>	</a:t>
            </a:r>
            <a:r>
              <a:rPr lang="en-US" sz="2000" dirty="0">
                <a:latin typeface="Calibri" panose="020F0502020204030204" pitchFamily="34" charset="0"/>
                <a:ea typeface="Calibri" panose="020F0502020204030204" pitchFamily="34" charset="0"/>
                <a:cs typeface="Calibri" panose="020F0502020204030204" pitchFamily="34" charset="0"/>
              </a:rPr>
              <a:t>Manual diagnosis of Alzheimer's disease from MRI scans is time-consuming and prone to human error. Automating the classification process enhances accuracy, speed, and consistency, aiding radiologists in early detection.</a:t>
            </a:r>
          </a:p>
          <a:p>
            <a:pPr marL="127000" indent="0">
              <a:buSzPts val="2000"/>
              <a:buNone/>
            </a:pPr>
            <a:r>
              <a:rPr lang="en-IN" sz="2400"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2. </a:t>
            </a:r>
            <a:r>
              <a:rPr lang="en-IN" sz="2400" b="1"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Feature Fusion Method</a:t>
            </a:r>
            <a:r>
              <a:rPr lang="en-IN" sz="2400"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a:t>
            </a:r>
          </a:p>
          <a:p>
            <a:pPr marL="127000" indent="0">
              <a:buSzPts val="2000"/>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dirty="0">
                <a:latin typeface="Calibri" panose="020F0502020204030204" pitchFamily="34" charset="0"/>
                <a:ea typeface="Calibri" panose="020F0502020204030204" pitchFamily="34" charset="0"/>
                <a:cs typeface="Calibri" panose="020F0502020204030204" pitchFamily="34" charset="0"/>
              </a:rPr>
              <a:t>Combining imaging features with clinical data (e.g., age, cognitive scores) provides a comprehensive view of patient health, improving diagnostic precision and personalized treatment plans.</a:t>
            </a:r>
            <a:endParaRPr lang="en-US" sz="2000" dirty="0">
              <a:solidFill>
                <a:srgbClr val="7030A0"/>
              </a:solidFill>
              <a:latin typeface="Calibri" panose="020F0502020204030204" pitchFamily="34" charset="0"/>
              <a:ea typeface="Calibri" panose="020F0502020204030204" pitchFamily="34" charset="0"/>
              <a:cs typeface="Calibri" panose="020F0502020204030204" pitchFamily="34" charset="0"/>
            </a:endParaRPr>
          </a:p>
          <a:p>
            <a:pPr marL="127000" indent="0">
              <a:buSzPts val="2000"/>
              <a:buNone/>
            </a:pPr>
            <a:r>
              <a:rPr lang="en-US" sz="2400"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3.</a:t>
            </a:r>
            <a:r>
              <a:rPr lang="en-IN" sz="2400" b="1"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 Deep Learning for Efficiency</a:t>
            </a:r>
            <a:r>
              <a:rPr lang="en-IN" sz="2400" dirty="0">
                <a:solidFill>
                  <a:srgbClr val="7030A0"/>
                </a:solidFill>
                <a:latin typeface="Times New Roman" panose="02020603050405020304" pitchFamily="18" charset="0"/>
                <a:ea typeface="Cambria" panose="02040503050406030204" pitchFamily="18" charset="0"/>
                <a:cs typeface="Times New Roman" panose="02020603050405020304" pitchFamily="18" charset="0"/>
              </a:rPr>
              <a:t>: </a:t>
            </a:r>
          </a:p>
          <a:p>
            <a:pPr marL="127000" indent="0">
              <a:buSzPts val="2000"/>
              <a:buNone/>
            </a:pPr>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dirty="0"/>
              <a:t>Traditional machine learning methods require extensive feature engineering. Deep learning models, particularly CNNs, automatically extract relevant features, increasing efficiency and achieving higher diagnostic accuracy.</a:t>
            </a:r>
            <a:endParaRPr lang="en-US" sz="2000" dirty="0">
              <a:solidFill>
                <a:srgbClr val="7030A0"/>
              </a:solidFill>
              <a:latin typeface="Cambria" panose="02040503050406030204" pitchFamily="18" charset="0"/>
              <a:ea typeface="Cambria" panose="02040503050406030204" pitchFamily="18" charset="0"/>
            </a:endParaRPr>
          </a:p>
        </p:txBody>
      </p:sp>
      <p:sp>
        <p:nvSpPr>
          <p:cNvPr id="136" name="Google Shape;13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R="0" algn="l" rtl="0"/>
            <a:r>
              <a:rPr lang="en-US" sz="1800" dirty="0">
                <a:solidFill>
                  <a:srgbClr val="548235"/>
                </a:solidFill>
                <a:latin typeface="Calibri" panose="020F0502020204030204" pitchFamily="34" charset="0"/>
                <a:ea typeface="Calibri" panose="020F0502020204030204" pitchFamily="34" charset="0"/>
                <a:cs typeface="Calibri" panose="020F0502020204030204" pitchFamily="34" charset="0"/>
              </a:rPr>
              <a:t>26</a:t>
            </a:r>
            <a:r>
              <a:rPr lang="en-US" sz="1800" b="0" i="0" dirty="0">
                <a:solidFill>
                  <a:srgbClr val="548235"/>
                </a:solidFill>
                <a:effectLst/>
                <a:latin typeface="Calibri" panose="020F0502020204030204" pitchFamily="34" charset="0"/>
                <a:ea typeface="Calibri" panose="020F0502020204030204" pitchFamily="34" charset="0"/>
                <a:cs typeface="Calibri" panose="020F0502020204030204" pitchFamily="34" charset="0"/>
              </a:rPr>
              <a:t>-04-2025</a:t>
            </a:r>
            <a:endParaRPr lang="en-IN" sz="2800" dirty="0">
              <a:effectLst/>
            </a:endParaRPr>
          </a:p>
        </p:txBody>
      </p:sp>
      <p:sp>
        <p:nvSpPr>
          <p:cNvPr id="137" name="Google Shape;13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indent="0" algn="ctr" rtl="0"/>
            <a:r>
              <a:rPr lang="en-IN" sz="1800" b="1" i="0" dirty="0">
                <a:solidFill>
                  <a:srgbClr val="56654B"/>
                </a:solidFill>
                <a:effectLst/>
                <a:latin typeface="Calibri" panose="020F0502020204030204" pitchFamily="34" charset="0"/>
                <a:ea typeface="Calibri" panose="020F0502020204030204" pitchFamily="34" charset="0"/>
                <a:cs typeface="Calibri" panose="020F0502020204030204" pitchFamily="34" charset="0"/>
              </a:rPr>
              <a:t>FINAL REVIEW PRESENTATION</a:t>
            </a:r>
            <a:endParaRPr lang="en-IN" sz="2800" dirty="0">
              <a:effectLst/>
            </a:endParaRPr>
          </a:p>
        </p:txBody>
      </p:sp>
      <p:sp>
        <p:nvSpPr>
          <p:cNvPr id="138" name="Google Shape;13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a:solidFill>
                  <a:srgbClr val="385623"/>
                </a:solidFill>
              </a:rPr>
              <a:t>7</a:t>
            </a:fld>
            <a:endParaRPr sz="1800" dirty="0">
              <a:solidFill>
                <a:srgbClr val="385623"/>
              </a:solidFill>
            </a:endParaRPr>
          </a:p>
        </p:txBody>
      </p:sp>
      <p:sp>
        <p:nvSpPr>
          <p:cNvPr id="139" name="Google Shape;139;p6"/>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dirty="0">
                <a:solidFill>
                  <a:srgbClr val="2F5496"/>
                </a:solidFill>
                <a:latin typeface="Cambria"/>
                <a:ea typeface="Cambria"/>
                <a:cs typeface="Cambria"/>
                <a:sym typeface="Cambria"/>
              </a:rPr>
              <a:t>NEED FOR THE CURRENT STUDY </a:t>
            </a:r>
            <a:endParaRPr sz="2400" b="1" dirty="0">
              <a:solidFill>
                <a:srgbClr val="2F5496"/>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5" name="Google Shape;14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R="0" algn="l" rtl="0"/>
            <a:r>
              <a:rPr lang="en-US" sz="1800" dirty="0">
                <a:solidFill>
                  <a:srgbClr val="548235"/>
                </a:solidFill>
                <a:latin typeface="Calibri" panose="020F0502020204030204" pitchFamily="34" charset="0"/>
                <a:ea typeface="Calibri" panose="020F0502020204030204" pitchFamily="34" charset="0"/>
                <a:cs typeface="Calibri" panose="020F0502020204030204" pitchFamily="34" charset="0"/>
              </a:rPr>
              <a:t>26</a:t>
            </a:r>
            <a:r>
              <a:rPr lang="en-US" sz="1800" b="0" i="0" dirty="0">
                <a:solidFill>
                  <a:srgbClr val="548235"/>
                </a:solidFill>
                <a:effectLst/>
                <a:latin typeface="Calibri" panose="020F0502020204030204" pitchFamily="34" charset="0"/>
                <a:ea typeface="Calibri" panose="020F0502020204030204" pitchFamily="34" charset="0"/>
                <a:cs typeface="Calibri" panose="020F0502020204030204" pitchFamily="34" charset="0"/>
              </a:rPr>
              <a:t>-04-2025</a:t>
            </a:r>
            <a:endParaRPr lang="en-IN" sz="2800" dirty="0">
              <a:effectLst/>
            </a:endParaRPr>
          </a:p>
        </p:txBody>
      </p:sp>
      <p:sp>
        <p:nvSpPr>
          <p:cNvPr id="146" name="Google Shape;14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indent="0" algn="ctr" rtl="0"/>
            <a:r>
              <a:rPr lang="en-IN" sz="1800" b="1" i="0" dirty="0">
                <a:solidFill>
                  <a:srgbClr val="56654B"/>
                </a:solidFill>
                <a:effectLst/>
                <a:latin typeface="Calibri" panose="020F0502020204030204" pitchFamily="34" charset="0"/>
                <a:ea typeface="Calibri" panose="020F0502020204030204" pitchFamily="34" charset="0"/>
                <a:cs typeface="Calibri" panose="020F0502020204030204" pitchFamily="34" charset="0"/>
              </a:rPr>
              <a:t>FINAL REVIEW PRESENTATION</a:t>
            </a:r>
            <a:endParaRPr lang="en-IN" sz="2800" dirty="0">
              <a:effectLst/>
            </a:endParaRPr>
          </a:p>
        </p:txBody>
      </p:sp>
      <p:sp>
        <p:nvSpPr>
          <p:cNvPr id="147" name="Google Shape;14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a:solidFill>
                  <a:schemeClr val="tx1">
                    <a:lumMod val="95000"/>
                    <a:lumOff val="5000"/>
                  </a:schemeClr>
                </a:solidFill>
                <a:latin typeface="Cambria" panose="02040503050406030204" pitchFamily="18" charset="0"/>
                <a:ea typeface="Cambria" panose="02040503050406030204" pitchFamily="18" charset="0"/>
              </a:rPr>
              <a:t>8</a:t>
            </a:fld>
            <a:endParaRPr sz="1800" dirty="0">
              <a:solidFill>
                <a:schemeClr val="tx1">
                  <a:lumMod val="95000"/>
                  <a:lumOff val="5000"/>
                </a:schemeClr>
              </a:solidFill>
              <a:latin typeface="Cambria" panose="02040503050406030204" pitchFamily="18" charset="0"/>
              <a:ea typeface="Cambria" panose="02040503050406030204" pitchFamily="18" charset="0"/>
            </a:endParaRPr>
          </a:p>
        </p:txBody>
      </p:sp>
      <p:sp>
        <p:nvSpPr>
          <p:cNvPr id="148" name="Google Shape;148;p9"/>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dirty="0">
                <a:solidFill>
                  <a:srgbClr val="2F5496"/>
                </a:solidFill>
                <a:latin typeface="Cambria"/>
                <a:ea typeface="Cambria"/>
                <a:cs typeface="Cambria"/>
                <a:sym typeface="Cambria"/>
              </a:rPr>
              <a:t>PROPOSED METHODOLOGY ( Flow Chart) </a:t>
            </a:r>
            <a:endParaRPr sz="2400" b="1" dirty="0">
              <a:solidFill>
                <a:srgbClr val="2F5496"/>
              </a:solidFill>
              <a:latin typeface="Cambria"/>
              <a:ea typeface="Cambria"/>
              <a:cs typeface="Cambria"/>
              <a:sym typeface="Cambria"/>
            </a:endParaRPr>
          </a:p>
        </p:txBody>
      </p:sp>
      <p:pic>
        <p:nvPicPr>
          <p:cNvPr id="2050" name="Picture 2">
            <a:extLst>
              <a:ext uri="{FF2B5EF4-FFF2-40B4-BE49-F238E27FC236}">
                <a16:creationId xmlns:a16="http://schemas.microsoft.com/office/drawing/2014/main" id="{6AF2E8E8-03E5-A5B8-C9D7-682CB4D4EB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815253"/>
            <a:ext cx="3749040" cy="554109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R="0" algn="l" rtl="0"/>
            <a:r>
              <a:rPr lang="en-US" sz="1800" dirty="0">
                <a:solidFill>
                  <a:srgbClr val="548235"/>
                </a:solidFill>
                <a:latin typeface="Calibri" panose="020F0502020204030204" pitchFamily="34" charset="0"/>
                <a:ea typeface="Calibri" panose="020F0502020204030204" pitchFamily="34" charset="0"/>
                <a:cs typeface="Calibri" panose="020F0502020204030204" pitchFamily="34" charset="0"/>
              </a:rPr>
              <a:t>26</a:t>
            </a:r>
            <a:r>
              <a:rPr lang="en-US" sz="1800" b="0" i="0" dirty="0">
                <a:solidFill>
                  <a:srgbClr val="548235"/>
                </a:solidFill>
                <a:effectLst/>
                <a:latin typeface="Calibri" panose="020F0502020204030204" pitchFamily="34" charset="0"/>
                <a:ea typeface="Calibri" panose="020F0502020204030204" pitchFamily="34" charset="0"/>
                <a:cs typeface="Calibri" panose="020F0502020204030204" pitchFamily="34" charset="0"/>
              </a:rPr>
              <a:t>-04-2025</a:t>
            </a:r>
            <a:endParaRPr lang="en-IN" sz="2800" dirty="0">
              <a:effectLst/>
            </a:endParaRPr>
          </a:p>
        </p:txBody>
      </p:sp>
      <p:sp>
        <p:nvSpPr>
          <p:cNvPr id="154" name="Google Shape;15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marR="0" indent="0" algn="ctr" rtl="0"/>
            <a:r>
              <a:rPr lang="en-IN" sz="1800" b="1" i="0" dirty="0">
                <a:solidFill>
                  <a:srgbClr val="56654B"/>
                </a:solidFill>
                <a:effectLst/>
                <a:latin typeface="Calibri" panose="020F0502020204030204" pitchFamily="34" charset="0"/>
                <a:ea typeface="Calibri" panose="020F0502020204030204" pitchFamily="34" charset="0"/>
                <a:cs typeface="Calibri" panose="020F0502020204030204" pitchFamily="34" charset="0"/>
              </a:rPr>
              <a:t>FINAL REVIEW PRESENTATION</a:t>
            </a:r>
            <a:endParaRPr lang="en-IN" sz="2800" dirty="0">
              <a:effectLst/>
            </a:endParaRPr>
          </a:p>
        </p:txBody>
      </p:sp>
      <p:sp>
        <p:nvSpPr>
          <p:cNvPr id="155" name="Google Shape;155;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a:solidFill>
                  <a:schemeClr val="accent6">
                    <a:lumMod val="75000"/>
                  </a:schemeClr>
                </a:solidFill>
              </a:rPr>
              <a:t>9</a:t>
            </a:fld>
            <a:endParaRPr sz="1800" dirty="0">
              <a:solidFill>
                <a:schemeClr val="accent6">
                  <a:lumMod val="75000"/>
                </a:schemeClr>
              </a:solidFill>
            </a:endParaRPr>
          </a:p>
        </p:txBody>
      </p:sp>
      <p:sp>
        <p:nvSpPr>
          <p:cNvPr id="156" name="Google Shape;156;p10"/>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a:buNone/>
            </a:pPr>
            <a:r>
              <a:rPr lang="en-US" sz="2400" b="1" dirty="0">
                <a:solidFill>
                  <a:srgbClr val="2F5496"/>
                </a:solidFill>
                <a:latin typeface="Cambria"/>
                <a:ea typeface="Cambria"/>
                <a:cs typeface="Cambria"/>
                <a:sym typeface="Cambria"/>
              </a:rPr>
              <a:t>PROPOSED METHODOLOGY ( Gantt Chart) </a:t>
            </a:r>
            <a:endParaRPr sz="2400" b="1" dirty="0">
              <a:solidFill>
                <a:srgbClr val="2F5496"/>
              </a:solidFill>
              <a:latin typeface="Cambria"/>
              <a:ea typeface="Cambria"/>
              <a:cs typeface="Cambria"/>
              <a:sym typeface="Cambria"/>
            </a:endParaRPr>
          </a:p>
        </p:txBody>
      </p:sp>
      <p:pic>
        <p:nvPicPr>
          <p:cNvPr id="5" name="Picture 4">
            <a:extLst>
              <a:ext uri="{FF2B5EF4-FFF2-40B4-BE49-F238E27FC236}">
                <a16:creationId xmlns:a16="http://schemas.microsoft.com/office/drawing/2014/main" id="{27C4AE62-596F-4C0F-0437-511F21D98C01}"/>
              </a:ext>
            </a:extLst>
          </p:cNvPr>
          <p:cNvPicPr>
            <a:picLocks noChangeAspect="1"/>
          </p:cNvPicPr>
          <p:nvPr/>
        </p:nvPicPr>
        <p:blipFill>
          <a:blip r:embed="rId3"/>
          <a:stretch>
            <a:fillRect/>
          </a:stretch>
        </p:blipFill>
        <p:spPr>
          <a:xfrm>
            <a:off x="400665" y="610307"/>
            <a:ext cx="11139948" cy="563738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1898</TotalTime>
  <Words>1716</Words>
  <Application>Microsoft Office PowerPoint</Application>
  <PresentationFormat>Widescreen</PresentationFormat>
  <Paragraphs>199</Paragraphs>
  <Slides>19</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Cambria</vt:lpstr>
      <vt:lpstr>Roboto</vt:lpstr>
      <vt:lpstr>Roboto-Bold</vt:lpstr>
      <vt:lpstr>Times New Roman</vt:lpstr>
      <vt:lpstr>Office Theme</vt:lpstr>
      <vt:lpstr>Academic Year 2024 - 25  S6 MINI PROJECT - II Final Review</vt:lpstr>
      <vt:lpstr>AIM &amp; OBJECTIVES OF THE PROJECT  (Problem Statement)</vt:lpstr>
      <vt:lpstr>LITERATURE SURVEY </vt:lpstr>
      <vt:lpstr>PowerPoint Presentation</vt:lpstr>
      <vt:lpstr>PowerPoint Presentation</vt:lpstr>
      <vt:lpstr>SCOPE OF THE PROJECT</vt:lpstr>
      <vt:lpstr>NEED FOR THE CURRENT STUDY </vt:lpstr>
      <vt:lpstr>PROPOSED METHODOLOGY ( Flow Chart) </vt:lpstr>
      <vt:lpstr>PROPOSED METHODOLOGY ( Gantt Chart) </vt:lpstr>
      <vt:lpstr>CHOICE  OF  COMPONENTS  /  MODULES  / METHODS/TECHNIQUES  EQUIPMENT  USED FOR  PROJECT DEVELOPMENT </vt:lpstr>
      <vt:lpstr>CHOICE  OF  COMPONENTS  /  MODULES  / METHODS/TECHNIQUES  EQUIPMENT  USED FOR  PROJECT DEVELOPMENT </vt:lpstr>
      <vt:lpstr>CHOICE  OF  COMPONENTS  /  MODULES  / METHODS/TECHNIQUES  EQUIPMENT  USED FOR  PROJECT DEVELOPMENT </vt:lpstr>
      <vt:lpstr>RESULT</vt:lpstr>
      <vt:lpstr>PowerPoint Presentation</vt:lpstr>
      <vt:lpstr>INDIVIDUAL CONTRIBUTIONS TO THE WORK </vt:lpstr>
      <vt:lpstr>INDIVIDUAL CONTRIBUTIONS TO THE WORK </vt:lpstr>
      <vt:lpstr>INDIVIDUAL CONTRIBUTIONS TO THE WORK </vt:lpstr>
      <vt:lpstr>PLAN FOR PUBLICATIONS</vt:lpstr>
      <vt:lpstr>REFERENCES ( Journal Papers/ Books / Website in IEEE Format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TRC</dc:creator>
  <cp:lastModifiedBy>harish king</cp:lastModifiedBy>
  <cp:revision>13</cp:revision>
  <dcterms:created xsi:type="dcterms:W3CDTF">2023-07-14T12:21:17Z</dcterms:created>
  <dcterms:modified xsi:type="dcterms:W3CDTF">2025-04-26T14:45:54Z</dcterms:modified>
</cp:coreProperties>
</file>