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850"/>
            <a:ext cx="9144000" cy="3072765"/>
          </a:xfrm>
        </p:spPr>
        <p:txBody>
          <a:bodyPr/>
          <a:lstStyle/>
          <a:p>
            <a:r>
              <a:rPr lang="en-IN" altLang="en-US" dirty="0"/>
              <a:t>CAR PARKING MANAGEMENT SYSTEM</a:t>
            </a:r>
            <a:endParaRPr lang="en-IN" altLang="en-US" dirty="0"/>
          </a:p>
        </p:txBody>
      </p:sp>
      <p:sp>
        <p:nvSpPr>
          <p:cNvPr id="3" name="Subtitle 2"/>
          <p:cNvSpPr>
            <a:spLocks noGrp="1"/>
          </p:cNvSpPr>
          <p:nvPr>
            <p:ph type="subTitle" idx="1"/>
          </p:nvPr>
        </p:nvSpPr>
        <p:spPr>
          <a:xfrm>
            <a:off x="6292215" y="5202555"/>
            <a:ext cx="5899785" cy="1655445"/>
          </a:xfrm>
        </p:spPr>
        <p:txBody>
          <a:bodyPr>
            <a:normAutofit lnSpcReduction="20000"/>
          </a:bodyPr>
          <a:lstStyle/>
          <a:p>
            <a:r>
              <a:rPr lang="en-IN" altLang="en-US"/>
              <a:t>TEAM MEMBERS:  </a:t>
            </a:r>
            <a:endParaRPr lang="en-IN" altLang="en-US"/>
          </a:p>
          <a:p>
            <a:r>
              <a:rPr lang="en-IN" altLang="en-US"/>
              <a:t> • Shyam A (CB.EN.U4CCE22048)</a:t>
            </a:r>
            <a:endParaRPr lang="en-IN" altLang="en-US"/>
          </a:p>
          <a:p>
            <a:r>
              <a:rPr lang="en-IN" altLang="en-US"/>
              <a:t>•Harish R (CB.EN.U4CCE22062)</a:t>
            </a:r>
            <a:endParaRPr lang="en-IN" altLang="en-US"/>
          </a:p>
          <a:p>
            <a:r>
              <a:rPr lang="en-IN" altLang="en-US"/>
              <a:t>           •	Sesagopal M M (CB.EN.U4CCE22046)</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1203325" y="927735"/>
            <a:ext cx="3177540" cy="9201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solidFill>
                  <a:schemeClr val="tx2"/>
                </a:solidFill>
              </a:rPr>
              <a:t>INPUT SENSORS</a:t>
            </a:r>
            <a:endParaRPr lang="en-IN" altLang="en-US">
              <a:solidFill>
                <a:schemeClr val="tx2"/>
              </a:solidFill>
            </a:endParaRPr>
          </a:p>
        </p:txBody>
      </p:sp>
      <p:sp>
        <p:nvSpPr>
          <p:cNvPr id="8" name="Rectangles 7"/>
          <p:cNvSpPr/>
          <p:nvPr/>
        </p:nvSpPr>
        <p:spPr>
          <a:xfrm>
            <a:off x="1203325" y="2145030"/>
            <a:ext cx="3177540" cy="9201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Sensor Processing</a:t>
            </a:r>
            <a:endParaRPr lang="en-US">
              <a:solidFill>
                <a:schemeClr val="tx1"/>
              </a:solidFill>
            </a:endParaRPr>
          </a:p>
          <a:p>
            <a:pPr algn="ctr"/>
            <a:r>
              <a:rPr lang="en-IN" altLang="en-US">
                <a:solidFill>
                  <a:schemeClr val="tx1"/>
                </a:solidFill>
              </a:rPr>
              <a:t>MSP-432</a:t>
            </a:r>
            <a:endParaRPr lang="en-IN" altLang="en-US">
              <a:solidFill>
                <a:schemeClr val="tx1"/>
              </a:solidFill>
            </a:endParaRPr>
          </a:p>
        </p:txBody>
      </p:sp>
      <p:sp>
        <p:nvSpPr>
          <p:cNvPr id="9" name="Rectangles 8"/>
          <p:cNvSpPr/>
          <p:nvPr/>
        </p:nvSpPr>
        <p:spPr>
          <a:xfrm>
            <a:off x="1203325" y="3362325"/>
            <a:ext cx="3177540" cy="9201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 Data Acquisition</a:t>
            </a:r>
            <a:endParaRPr lang="en-US">
              <a:solidFill>
                <a:schemeClr val="tx1"/>
              </a:solidFill>
            </a:endParaRPr>
          </a:p>
          <a:p>
            <a:pPr algn="ctr"/>
            <a:r>
              <a:rPr lang="en-IN" altLang="en-US">
                <a:solidFill>
                  <a:schemeClr val="tx1"/>
                </a:solidFill>
              </a:rPr>
              <a:t>UNIT</a:t>
            </a:r>
            <a:endParaRPr lang="en-IN" altLang="en-US">
              <a:solidFill>
                <a:schemeClr val="tx1"/>
              </a:solidFill>
            </a:endParaRPr>
          </a:p>
        </p:txBody>
      </p:sp>
      <p:sp>
        <p:nvSpPr>
          <p:cNvPr id="10" name="Rectangles 9"/>
          <p:cNvSpPr/>
          <p:nvPr/>
        </p:nvSpPr>
        <p:spPr>
          <a:xfrm>
            <a:off x="1203325" y="4516120"/>
            <a:ext cx="3177540" cy="9201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 Decision Making</a:t>
            </a:r>
            <a:endParaRPr lang="en-US">
              <a:solidFill>
                <a:schemeClr val="tx1"/>
              </a:solidFill>
            </a:endParaRPr>
          </a:p>
          <a:p>
            <a:pPr algn="ctr"/>
            <a:r>
              <a:rPr lang="en-IN" altLang="en-US">
                <a:solidFill>
                  <a:schemeClr val="tx1"/>
                </a:solidFill>
              </a:rPr>
              <a:t>LOGIC</a:t>
            </a:r>
            <a:endParaRPr lang="en-IN" altLang="en-US">
              <a:solidFill>
                <a:schemeClr val="tx1"/>
              </a:solidFill>
            </a:endParaRPr>
          </a:p>
        </p:txBody>
      </p:sp>
      <p:sp>
        <p:nvSpPr>
          <p:cNvPr id="11" name="Rectangles 10"/>
          <p:cNvSpPr/>
          <p:nvPr/>
        </p:nvSpPr>
        <p:spPr>
          <a:xfrm>
            <a:off x="1203325" y="5796915"/>
            <a:ext cx="3177540" cy="9201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solidFill>
                  <a:schemeClr val="tx1"/>
                </a:solidFill>
              </a:rPr>
              <a:t>OUTPUT/ACTION DEVICES</a:t>
            </a:r>
            <a:endParaRPr lang="en-IN" altLang="en-US">
              <a:solidFill>
                <a:schemeClr val="tx1"/>
              </a:solidFill>
            </a:endParaRPr>
          </a:p>
        </p:txBody>
      </p:sp>
      <p:cxnSp>
        <p:nvCxnSpPr>
          <p:cNvPr id="12" name="Straight Arrow Connector 11"/>
          <p:cNvCxnSpPr/>
          <p:nvPr/>
        </p:nvCxnSpPr>
        <p:spPr>
          <a:xfrm flipH="1">
            <a:off x="2748280" y="1831340"/>
            <a:ext cx="10160" cy="3225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flipH="1">
            <a:off x="2738120" y="3065145"/>
            <a:ext cx="10160" cy="3225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flipH="1">
            <a:off x="2760980" y="4269740"/>
            <a:ext cx="7620" cy="267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flipH="1">
            <a:off x="2768600" y="5490845"/>
            <a:ext cx="10160" cy="3225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Text Box 15"/>
          <p:cNvSpPr txBox="1"/>
          <p:nvPr/>
        </p:nvSpPr>
        <p:spPr>
          <a:xfrm>
            <a:off x="1075055" y="538480"/>
            <a:ext cx="4064000" cy="361315"/>
          </a:xfrm>
          <a:prstGeom prst="rect">
            <a:avLst/>
          </a:prstGeom>
          <a:noFill/>
        </p:spPr>
        <p:txBody>
          <a:bodyPr wrap="square" rtlCol="0">
            <a:noAutofit/>
          </a:bodyPr>
          <a:p>
            <a:endParaRPr lang="en-US"/>
          </a:p>
        </p:txBody>
      </p:sp>
      <p:sp>
        <p:nvSpPr>
          <p:cNvPr id="17" name="Text Box 16"/>
          <p:cNvSpPr txBox="1"/>
          <p:nvPr/>
        </p:nvSpPr>
        <p:spPr>
          <a:xfrm>
            <a:off x="105410" y="262255"/>
            <a:ext cx="4064000" cy="583565"/>
          </a:xfrm>
          <a:prstGeom prst="rect">
            <a:avLst/>
          </a:prstGeom>
          <a:noFill/>
        </p:spPr>
        <p:txBody>
          <a:bodyPr wrap="square" rtlCol="0">
            <a:spAutoFit/>
          </a:bodyPr>
          <a:p>
            <a:r>
              <a:rPr lang="en-IN" altLang="en-US" sz="3200"/>
              <a:t>BLOCK DIAGRAM:</a:t>
            </a:r>
            <a:endParaRPr lang="en-IN" altLang="en-US" sz="3200"/>
          </a:p>
        </p:txBody>
      </p:sp>
      <p:sp>
        <p:nvSpPr>
          <p:cNvPr id="18" name="Text Box 17"/>
          <p:cNvSpPr txBox="1"/>
          <p:nvPr/>
        </p:nvSpPr>
        <p:spPr>
          <a:xfrm>
            <a:off x="6442710" y="402590"/>
            <a:ext cx="6502400" cy="1445260"/>
          </a:xfrm>
          <a:prstGeom prst="rect">
            <a:avLst/>
          </a:prstGeom>
          <a:noFill/>
        </p:spPr>
        <p:txBody>
          <a:bodyPr wrap="square" rtlCol="0">
            <a:spAutoFit/>
          </a:bodyPr>
          <a:p>
            <a:r>
              <a:rPr lang="en-US" sz="3200"/>
              <a:t>List</a:t>
            </a:r>
            <a:r>
              <a:rPr lang="en-IN" altLang="en-US" sz="3200"/>
              <a:t> </a:t>
            </a:r>
            <a:r>
              <a:rPr lang="en-US" sz="3200"/>
              <a:t>of</a:t>
            </a:r>
            <a:r>
              <a:rPr lang="en-IN" altLang="en-US" sz="3200"/>
              <a:t> </a:t>
            </a:r>
            <a:r>
              <a:rPr lang="en-US" sz="3200"/>
              <a:t>Hardware/Software</a:t>
            </a:r>
            <a:r>
              <a:rPr lang="en-IN" altLang="en-US" sz="3200"/>
              <a:t> </a:t>
            </a:r>
            <a:r>
              <a:rPr lang="en-US" sz="3200"/>
              <a:t>requirements:</a:t>
            </a:r>
            <a:endParaRPr lang="en-US" sz="2400"/>
          </a:p>
          <a:p>
            <a:endParaRPr lang="en-IN" altLang="en-US" sz="2400"/>
          </a:p>
        </p:txBody>
      </p:sp>
      <p:sp>
        <p:nvSpPr>
          <p:cNvPr id="19" name="Text Box 18"/>
          <p:cNvSpPr txBox="1"/>
          <p:nvPr/>
        </p:nvSpPr>
        <p:spPr>
          <a:xfrm>
            <a:off x="7077075" y="2684780"/>
            <a:ext cx="4064000" cy="380365"/>
          </a:xfrm>
          <a:prstGeom prst="rect">
            <a:avLst/>
          </a:prstGeom>
          <a:noFill/>
        </p:spPr>
        <p:txBody>
          <a:bodyPr wrap="square" rtlCol="0">
            <a:noAutofit/>
          </a:bodyPr>
          <a:p>
            <a:r>
              <a:rPr lang="en-IN" altLang="en-US" sz="2800"/>
              <a:t>1.MSP432 Microcontroller</a:t>
            </a:r>
            <a:endParaRPr lang="en-IN" altLang="en-US" sz="2800"/>
          </a:p>
        </p:txBody>
      </p:sp>
      <p:sp>
        <p:nvSpPr>
          <p:cNvPr id="20" name="Text Box 19"/>
          <p:cNvSpPr txBox="1"/>
          <p:nvPr/>
        </p:nvSpPr>
        <p:spPr>
          <a:xfrm>
            <a:off x="7077075" y="3514725"/>
            <a:ext cx="4064000" cy="521970"/>
          </a:xfrm>
          <a:prstGeom prst="rect">
            <a:avLst/>
          </a:prstGeom>
          <a:noFill/>
        </p:spPr>
        <p:txBody>
          <a:bodyPr wrap="square" rtlCol="0">
            <a:spAutoFit/>
          </a:bodyPr>
          <a:p>
            <a:r>
              <a:rPr lang="en-IN" altLang="en-US" sz="2800"/>
              <a:t>2.Ultrasonic Sensors</a:t>
            </a:r>
            <a:endParaRPr lang="en-IN" altLang="en-US" sz="2000"/>
          </a:p>
        </p:txBody>
      </p:sp>
      <p:sp>
        <p:nvSpPr>
          <p:cNvPr id="21" name="Text Box 20"/>
          <p:cNvSpPr txBox="1"/>
          <p:nvPr/>
        </p:nvSpPr>
        <p:spPr>
          <a:xfrm>
            <a:off x="7077075" y="4275455"/>
            <a:ext cx="4064000" cy="521970"/>
          </a:xfrm>
          <a:prstGeom prst="rect">
            <a:avLst/>
          </a:prstGeom>
          <a:noFill/>
        </p:spPr>
        <p:txBody>
          <a:bodyPr wrap="square" rtlCol="0">
            <a:spAutoFit/>
          </a:bodyPr>
          <a:p>
            <a:r>
              <a:rPr lang="en-IN" altLang="en-US" sz="2800"/>
              <a:t>3.LED Display</a:t>
            </a:r>
            <a:endParaRPr lang="en-IN" altLang="en-US" sz="2800"/>
          </a:p>
        </p:txBody>
      </p:sp>
      <p:sp>
        <p:nvSpPr>
          <p:cNvPr id="23" name="Text Box 22"/>
          <p:cNvSpPr txBox="1"/>
          <p:nvPr/>
        </p:nvSpPr>
        <p:spPr>
          <a:xfrm>
            <a:off x="7077075" y="5036185"/>
            <a:ext cx="4064000" cy="521970"/>
          </a:xfrm>
          <a:prstGeom prst="rect">
            <a:avLst/>
          </a:prstGeom>
          <a:noFill/>
        </p:spPr>
        <p:txBody>
          <a:bodyPr wrap="square" rtlCol="0">
            <a:spAutoFit/>
          </a:bodyPr>
          <a:p>
            <a:r>
              <a:rPr lang="en-IN" altLang="en-US" sz="2800"/>
              <a:t>4.Buzzer</a:t>
            </a:r>
            <a:endParaRPr lang="en-IN" altLang="en-US" sz="2800"/>
          </a:p>
        </p:txBody>
      </p:sp>
      <p:sp>
        <p:nvSpPr>
          <p:cNvPr id="24" name="Text Box 23"/>
          <p:cNvSpPr txBox="1"/>
          <p:nvPr/>
        </p:nvSpPr>
        <p:spPr>
          <a:xfrm>
            <a:off x="7077075" y="5796915"/>
            <a:ext cx="4064000" cy="521970"/>
          </a:xfrm>
          <a:prstGeom prst="rect">
            <a:avLst/>
          </a:prstGeom>
          <a:noFill/>
        </p:spPr>
        <p:txBody>
          <a:bodyPr wrap="square" rtlCol="0">
            <a:spAutoFit/>
          </a:bodyPr>
          <a:p>
            <a:r>
              <a:rPr lang="en-IN" altLang="en-US" sz="2800"/>
              <a:t>5.Servo Motors</a:t>
            </a:r>
            <a:endParaRPr lang="en-IN" altLang="en-US" sz="2800"/>
          </a:p>
        </p:txBody>
      </p:sp>
      <p:cxnSp>
        <p:nvCxnSpPr>
          <p:cNvPr id="28" name="Straight Connector 27"/>
          <p:cNvCxnSpPr/>
          <p:nvPr/>
        </p:nvCxnSpPr>
        <p:spPr>
          <a:xfrm flipH="1">
            <a:off x="5868670" y="6558915"/>
            <a:ext cx="15240" cy="60325"/>
          </a:xfrm>
          <a:prstGeom prst="line">
            <a:avLst/>
          </a:prstGeom>
        </p:spPr>
        <p:style>
          <a:lnRef idx="2">
            <a:schemeClr val="accent1"/>
          </a:lnRef>
          <a:fillRef idx="0">
            <a:srgbClr val="FFFFFF"/>
          </a:fillRef>
          <a:effectRef idx="0">
            <a:srgbClr val="FFFFFF"/>
          </a:effectRef>
          <a:fontRef idx="minor">
            <a:schemeClr val="tx1"/>
          </a:fontRef>
        </p:style>
      </p:cxnSp>
      <p:cxnSp>
        <p:nvCxnSpPr>
          <p:cNvPr id="29" name="Straight Connector 28"/>
          <p:cNvCxnSpPr/>
          <p:nvPr/>
        </p:nvCxnSpPr>
        <p:spPr>
          <a:xfrm>
            <a:off x="5808345" y="0"/>
            <a:ext cx="45720" cy="6845935"/>
          </a:xfrm>
          <a:prstGeom prst="line">
            <a:avLst/>
          </a:prstGeom>
          <a:ln w="76200">
            <a:solidFill>
              <a:schemeClr val="accent1">
                <a:lumMod val="40000"/>
                <a:lumOff val="60000"/>
              </a:schemeClr>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1465" y="127000"/>
            <a:ext cx="10515600" cy="462280"/>
          </a:xfrm>
        </p:spPr>
        <p:txBody>
          <a:bodyPr>
            <a:normAutofit fontScale="90000"/>
          </a:bodyPr>
          <a:p>
            <a:r>
              <a:rPr lang="en-IN" altLang="en-US" sz="3555">
                <a:sym typeface="+mn-ea"/>
              </a:rPr>
              <a:t> </a:t>
            </a:r>
            <a:r>
              <a:rPr lang="en-US" sz="3555">
                <a:sym typeface="+mn-ea"/>
              </a:rPr>
              <a:t>First Evaluation Milestones:</a:t>
            </a:r>
            <a:r>
              <a:rPr lang="en-IN" altLang="en-US" sz="3555"/>
              <a:t>           </a:t>
            </a:r>
            <a:r>
              <a:rPr lang="en-US" sz="3555">
                <a:sym typeface="+mn-ea"/>
              </a:rPr>
              <a:t>Final Evaluation Milestones</a:t>
            </a:r>
            <a:r>
              <a:rPr lang="en-IN" altLang="en-US" sz="3555">
                <a:sym typeface="+mn-ea"/>
              </a:rPr>
              <a:t>:</a:t>
            </a:r>
            <a:endParaRPr lang="en-IN" altLang="en-US" sz="3555"/>
          </a:p>
        </p:txBody>
      </p:sp>
      <p:sp>
        <p:nvSpPr>
          <p:cNvPr id="3" name="Content Placeholder 2"/>
          <p:cNvSpPr>
            <a:spLocks noGrp="1"/>
          </p:cNvSpPr>
          <p:nvPr>
            <p:ph idx="1"/>
          </p:nvPr>
        </p:nvSpPr>
        <p:spPr>
          <a:xfrm>
            <a:off x="635" y="857250"/>
            <a:ext cx="5402580" cy="5871210"/>
          </a:xfrm>
        </p:spPr>
        <p:txBody>
          <a:bodyPr lIns="71755" rIns="36195">
            <a:normAutofit fontScale="25000"/>
          </a:bodyPr>
          <a:p>
            <a:pPr marL="0" indent="0">
              <a:buNone/>
            </a:pPr>
            <a:r>
              <a:rPr lang="en-US" sz="7200"/>
              <a:t>Hardware:</a:t>
            </a:r>
            <a:endParaRPr lang="en-US" sz="7200"/>
          </a:p>
          <a:p>
            <a:pPr marL="0" indent="0">
              <a:buNone/>
            </a:pPr>
            <a:r>
              <a:rPr lang="en-US" sz="7200"/>
              <a:t>Student 1: Shyam A (CB.EN.U4CCE22048)</a:t>
            </a:r>
            <a:r>
              <a:rPr lang="en-IN" altLang="en-US" sz="7200"/>
              <a:t>	</a:t>
            </a:r>
            <a:endParaRPr lang="en-US" sz="7200"/>
          </a:p>
          <a:p>
            <a:pPr marL="0" indent="0"/>
            <a:r>
              <a:rPr lang="en-IN" altLang="en-US" sz="7200"/>
              <a:t> </a:t>
            </a:r>
            <a:r>
              <a:rPr lang="en-US" sz="7200"/>
              <a:t>Component Selection: Finalize hardware components based on project requirements.</a:t>
            </a:r>
            <a:endParaRPr lang="en-US" sz="7200"/>
          </a:p>
          <a:p>
            <a:pPr marL="0" indent="0"/>
            <a:r>
              <a:rPr lang="en-IN" altLang="en-US" sz="7200"/>
              <a:t> </a:t>
            </a:r>
            <a:r>
              <a:rPr lang="en-US" sz="7200"/>
              <a:t>Breadboard Prototype: Build a basic prototype for sensor interfacing and LED interaction.</a:t>
            </a:r>
            <a:endParaRPr lang="en-US" sz="7200"/>
          </a:p>
          <a:p>
            <a:pPr marL="0" indent="0">
              <a:buNone/>
            </a:pPr>
            <a:r>
              <a:rPr lang="en-US" sz="7200"/>
              <a:t>Student 2: Sesagopal M M (CB.EN.U4CCE22046)</a:t>
            </a:r>
            <a:endParaRPr lang="en-US" sz="7200"/>
          </a:p>
          <a:p>
            <a:pPr marL="0" indent="0"/>
            <a:r>
              <a:rPr lang="en-US" sz="7200"/>
              <a:t>Power Supply Selection: Choose an appropriate power supply considering system requirements.</a:t>
            </a:r>
            <a:endParaRPr lang="en-US" sz="7200"/>
          </a:p>
          <a:p>
            <a:pPr marL="0" indent="0">
              <a:buNone/>
            </a:pPr>
            <a:endParaRPr lang="en-US" sz="7200"/>
          </a:p>
          <a:p>
            <a:pPr marL="0" indent="0">
              <a:buNone/>
            </a:pPr>
            <a:r>
              <a:rPr lang="en-US" sz="7200"/>
              <a:t>Software:</a:t>
            </a:r>
            <a:endParaRPr lang="en-US" sz="7200"/>
          </a:p>
          <a:p>
            <a:pPr marL="0" indent="0">
              <a:buNone/>
            </a:pPr>
            <a:endParaRPr lang="en-US" sz="7200"/>
          </a:p>
          <a:p>
            <a:pPr marL="0" indent="0">
              <a:buNone/>
            </a:pPr>
            <a:r>
              <a:rPr lang="en-US" sz="7200"/>
              <a:t>Student 3: Harish R (CB.EN.U4CCE22062)  </a:t>
            </a:r>
            <a:r>
              <a:rPr lang="en-IN" altLang="en-US" sz="7200"/>
              <a:t> </a:t>
            </a:r>
            <a:endParaRPr lang="en-IN" altLang="en-US" sz="7200"/>
          </a:p>
          <a:p>
            <a:pPr marL="0" indent="0">
              <a:buNone/>
            </a:pPr>
            <a:r>
              <a:rPr lang="en-US" sz="7200"/>
              <a:t>Development Environment Setup: Install and configure the chosen IDE.</a:t>
            </a:r>
            <a:endParaRPr lang="en-US" sz="7200"/>
          </a:p>
          <a:p>
            <a:pPr marL="0" indent="0"/>
            <a:r>
              <a:rPr lang="en-US" sz="7200"/>
              <a:t>  Sensor Integration: Write code to interact with sensors and process data reliably.</a:t>
            </a:r>
            <a:endParaRPr lang="en-US"/>
          </a:p>
        </p:txBody>
      </p:sp>
      <p:cxnSp>
        <p:nvCxnSpPr>
          <p:cNvPr id="6" name="Straight Connector 5"/>
          <p:cNvCxnSpPr/>
          <p:nvPr/>
        </p:nvCxnSpPr>
        <p:spPr>
          <a:xfrm>
            <a:off x="5734685" y="-41910"/>
            <a:ext cx="59055" cy="6948805"/>
          </a:xfrm>
          <a:prstGeom prst="line">
            <a:avLst/>
          </a:prstGeom>
          <a:ln w="666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5881370" y="971550"/>
            <a:ext cx="6310630" cy="5886450"/>
          </a:xfrm>
          <a:prstGeom prst="rect">
            <a:avLst/>
          </a:prstGeom>
          <a:noFill/>
        </p:spPr>
        <p:txBody>
          <a:bodyPr wrap="square" rtlCol="0">
            <a:noAutofit/>
          </a:bodyPr>
          <a:p>
            <a:pPr indent="0">
              <a:buFont typeface="Arial" panose="020B0604020202020204" pitchFamily="34" charset="0"/>
              <a:buNone/>
            </a:pPr>
            <a:r>
              <a:rPr lang="en-US">
                <a:sym typeface="+mn-ea"/>
              </a:rPr>
              <a:t>Hardware:</a:t>
            </a:r>
            <a:endParaRPr lang="en-US"/>
          </a:p>
          <a:p>
            <a:pPr indent="0">
              <a:buFont typeface="Arial" panose="020B0604020202020204" pitchFamily="34" charset="0"/>
              <a:buNone/>
            </a:pPr>
            <a:r>
              <a:rPr lang="en-US">
                <a:sym typeface="+mn-ea"/>
              </a:rPr>
              <a:t>Student 1: Shyam A (CB.EN.U4CCE22048)</a:t>
            </a:r>
            <a:endParaRPr lang="en-US"/>
          </a:p>
          <a:p>
            <a:pPr indent="0">
              <a:buFont typeface="Arial" panose="020B0604020202020204" pitchFamily="34" charset="0"/>
              <a:buChar char="•"/>
            </a:pPr>
            <a:r>
              <a:rPr lang="en-US">
                <a:sym typeface="+mn-ea"/>
              </a:rPr>
              <a:t>System Assembly: Integrate all components onto PCB or enclosure.</a:t>
            </a:r>
            <a:endParaRPr lang="en-US"/>
          </a:p>
          <a:p>
            <a:pPr marL="285750" indent="-285750">
              <a:buFont typeface="Arial" panose="020B0604020202020204" pitchFamily="34" charset="0"/>
              <a:buChar char="•"/>
            </a:pPr>
            <a:endParaRPr lang="en-US"/>
          </a:p>
          <a:p>
            <a:pPr indent="0">
              <a:buFont typeface="Arial" panose="020B0604020202020204" pitchFamily="34" charset="0"/>
              <a:buNone/>
            </a:pPr>
            <a:r>
              <a:rPr lang="en-US">
                <a:sym typeface="+mn-ea"/>
              </a:rPr>
              <a:t>Student 2: Sesagopal M M (CB.EN.U4CCE22046)</a:t>
            </a:r>
            <a:endParaRPr lang="en-US">
              <a:sym typeface="+mn-ea"/>
            </a:endParaRPr>
          </a:p>
          <a:p>
            <a:pPr indent="0">
              <a:buFont typeface="Arial" panose="020B0604020202020204" pitchFamily="34" charset="0"/>
              <a:buChar char="•"/>
            </a:pPr>
            <a:r>
              <a:rPr lang="en-US">
                <a:sym typeface="+mn-ea"/>
              </a:rPr>
              <a:t>Testing and Refinement: Thoroughly test the system under various conditions.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endParaRPr lang="en-US">
              <a:sym typeface="+mn-ea"/>
            </a:endParaRPr>
          </a:p>
          <a:p>
            <a:pPr indent="0">
              <a:buFont typeface="Arial" panose="020B0604020202020204" pitchFamily="34" charset="0"/>
              <a:buNone/>
            </a:pPr>
            <a:endParaRPr lang="en-US">
              <a:sym typeface="+mn-ea"/>
            </a:endParaRPr>
          </a:p>
          <a:p>
            <a:pPr indent="0">
              <a:buFont typeface="Arial" panose="020B0604020202020204" pitchFamily="34" charset="0"/>
              <a:buNone/>
            </a:pPr>
            <a:r>
              <a:rPr lang="en-US">
                <a:sym typeface="+mn-ea"/>
              </a:rPr>
              <a:t>Software:</a:t>
            </a:r>
            <a:endParaRPr lang="en-US"/>
          </a:p>
          <a:p>
            <a:pPr indent="0">
              <a:buFont typeface="Arial" panose="020B0604020202020204" pitchFamily="34" charset="0"/>
              <a:buNone/>
            </a:pPr>
            <a:endParaRPr lang="en-US">
              <a:sym typeface="+mn-ea"/>
            </a:endParaRPr>
          </a:p>
          <a:p>
            <a:pPr indent="0">
              <a:buFont typeface="Arial" panose="020B0604020202020204" pitchFamily="34" charset="0"/>
              <a:buNone/>
            </a:pPr>
            <a:r>
              <a:rPr lang="en-US">
                <a:sym typeface="+mn-ea"/>
              </a:rPr>
              <a:t>Student 3: Harish R (CB.EN.U4CCE22062</a:t>
            </a:r>
            <a:r>
              <a:rPr lang="en-IN" altLang="en-US">
                <a:sym typeface="+mn-ea"/>
              </a:rPr>
              <a:t>)</a:t>
            </a:r>
            <a:endParaRPr lang="en-US"/>
          </a:p>
          <a:p>
            <a:pPr indent="0">
              <a:buFont typeface="Arial" panose="020B0604020202020204" pitchFamily="34" charset="0"/>
              <a:buChar char="•"/>
            </a:pPr>
            <a:r>
              <a:rPr lang="en-US">
                <a:sym typeface="+mn-ea"/>
              </a:rPr>
              <a:t>Advanced Features: Implement error handling and remote monitoring.</a:t>
            </a:r>
            <a:endParaRPr lang="en-US"/>
          </a:p>
          <a:p>
            <a:pPr indent="0">
              <a:buFont typeface="Arial" panose="020B0604020202020204" pitchFamily="34" charset="0"/>
              <a:buChar char="•"/>
            </a:pPr>
            <a:r>
              <a:rPr lang="en-US">
                <a:sym typeface="+mn-ea"/>
              </a:rPr>
              <a:t>Optimization: Fine-tune code for efficiency.</a:t>
            </a:r>
            <a:endParaRPr lang="en-US"/>
          </a:p>
          <a:p>
            <a:pPr marL="285750" indent="-285750">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65125"/>
            <a:ext cx="11353800" cy="1325880"/>
          </a:xfrm>
        </p:spPr>
        <p:txBody>
          <a:bodyPr>
            <a:normAutofit/>
          </a:bodyPr>
          <a:p>
            <a:r>
              <a:rPr lang="en-US">
                <a:sym typeface="+mn-ea"/>
              </a:rPr>
              <a:t>Demo Description:</a:t>
            </a:r>
            <a:endParaRPr lang="en-US"/>
          </a:p>
        </p:txBody>
      </p:sp>
      <p:sp>
        <p:nvSpPr>
          <p:cNvPr id="3" name="Content Placeholder 2"/>
          <p:cNvSpPr>
            <a:spLocks noGrp="1"/>
          </p:cNvSpPr>
          <p:nvPr>
            <p:ph idx="1"/>
          </p:nvPr>
        </p:nvSpPr>
        <p:spPr>
          <a:xfrm>
            <a:off x="129540" y="1825625"/>
            <a:ext cx="11872595" cy="4728210"/>
          </a:xfrm>
        </p:spPr>
        <p:txBody>
          <a:bodyPr>
            <a:normAutofit/>
          </a:bodyPr>
          <a:p>
            <a:endParaRPr lang="en-US"/>
          </a:p>
          <a:p>
            <a:pPr marL="0" indent="0">
              <a:buNone/>
            </a:pPr>
            <a:r>
              <a:rPr lang="en-US"/>
              <a:t>Our smart car park management system, utilizing MSP432 microcontroller technology, optimizes parking space utilization. With ultrasonic and magnetic sensors, it accurately detects vehicle presence within slots. Ultrasonic sensors measure distance, while magnetic sensors detect vehicle presence. MSP432 processes data efficiently to determine slot occupancy.Real-time feedback on parking availability is provided through LEDs or an LCD. Red indicates occupied slots, green for vacant, enhancing user experience and reducing search time.Future enhancements include IoT integration for remote monitoring and machine learning algorithms for improved accuracy in detecting vehicle presence and predicting demand pattern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18740" y="1961515"/>
            <a:ext cx="10515600" cy="3189605"/>
          </a:xfrm>
        </p:spPr>
        <p:txBody>
          <a:bodyPr/>
          <a:p>
            <a:pPr marL="457200" lvl="1" indent="0">
              <a:buNone/>
            </a:pPr>
            <a:r>
              <a:rPr lang="en-IN" altLang="en-US" sz="9600"/>
              <a:t>THANK YOU</a:t>
            </a:r>
            <a:endParaRPr lang="en-IN" altLang="en-US" sz="9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WPS Presentation</Application>
  <PresentationFormat>Widescreen</PresentationFormat>
  <Paragraphs>74</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CAR PARKING MANGEMENT SYSTEM</vt:lpstr>
      <vt:lpstr>PowerPoint 演示文稿</vt:lpstr>
      <vt:lpstr> First Evaluation Milestones:           Final Evaluation Milestones:</vt:lpstr>
      <vt:lpstr>Demo Description: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PARKING MANGEMENT SYSTEM</dc:title>
  <dc:creator/>
  <cp:lastModifiedBy>Harish R</cp:lastModifiedBy>
  <cp:revision>3</cp:revision>
  <dcterms:created xsi:type="dcterms:W3CDTF">2024-03-04T19:08:00Z</dcterms:created>
  <dcterms:modified xsi:type="dcterms:W3CDTF">2024-03-05T03:57:15Z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F93458202CD943668DD81A32C02CA6EA_13</vt:lpwstr>
  </property>
  <property fmtid="{D5CDD505-2E9C-101B-9397-08002B2CF9AE}" pid="3" name="KSOProductBuildVer">
    <vt:lpwstr>1033-12.2.0.13489</vt:lpwstr>
  </property>
</Properties>
</file>