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0" r:id="rId5"/>
    <p:sldId id="265" r:id="rId6"/>
    <p:sldId id="276" r:id="rId7"/>
    <p:sldId id="277" r:id="rId8"/>
    <p:sldId id="278" r:id="rId9"/>
    <p:sldId id="279" r:id="rId10"/>
    <p:sldId id="280" r:id="rId11"/>
    <p:sldId id="281" r:id="rId12"/>
    <p:sldId id="282" r:id="rId13"/>
    <p:sldId id="283" r:id="rId14"/>
    <p:sldId id="284" r:id="rId15"/>
    <p:sldId id="288" r:id="rId16"/>
    <p:sldId id="289" r:id="rId17"/>
    <p:sldId id="290" r:id="rId18"/>
    <p:sldId id="291"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3" autoAdjust="0"/>
    <p:restoredTop sz="94660"/>
  </p:normalViewPr>
  <p:slideViewPr>
    <p:cSldViewPr snapToGrid="0">
      <p:cViewPr varScale="1">
        <p:scale>
          <a:sx n="80" d="100"/>
          <a:sy n="80" d="100"/>
        </p:scale>
        <p:origin x="4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7CE0-C064-DEA3-93D3-A6734B1B64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46B934-2805-9CAD-7D5A-DAFA5CDA9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82A3D6-44F7-679A-0642-82365D3D41CD}"/>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0B79E3EA-C469-7BE2-A9B6-24828C875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411141-F043-8DC8-EAEE-7D1DC77AAFFE}"/>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110364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EC54-0D8A-C709-2F25-EEF2787626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52557-7EFB-0BDD-18BB-02EF04F13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DF432-8B0E-5B47-2FE9-C9F879FC22F6}"/>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2C76F844-70EA-7721-66D3-32C4EF695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88BA0-450F-49D1-15C3-6459B61F590C}"/>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22899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24DA3E-8D6D-277E-E971-4AC4F15368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77129-24DD-D81B-C264-4C2855024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644580-D3F6-6E75-D9C2-94DD9704CD1C}"/>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35AB5EB3-EB6F-6822-0D69-28593B154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39B93-259F-28C5-2CCB-C691B2D4E291}"/>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13674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8BC3-61EC-620A-F7B2-43A81CBF8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2360C-E916-C74D-9B5F-2D5A18E25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C43F9-B915-0A55-7556-6501622E7865}"/>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6A1BB9D4-2F4F-43F6-8C98-161165D06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42C27-35A2-8D4D-DC4E-212E5FB0A661}"/>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168988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2FAA-40D3-7247-BA3C-8B36BDA87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C978AB-8B31-DA5B-55F9-F79C963ED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D21D6-A3CF-42DE-8FC1-2DC8B52246F9}"/>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A8194D8E-98E3-F8FC-FB26-4B84FB1B9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62409-4286-F4C7-0C80-F06796D316AD}"/>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1690529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728B-32DE-F8C6-1565-1C3B3CD0F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92476C-F721-ACDE-13AD-968720884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71D2AB-92E7-69D8-1C00-39E513DB2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196B0C-1AEE-E4AE-6206-45CCECEE7A90}"/>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6" name="Footer Placeholder 5">
            <a:extLst>
              <a:ext uri="{FF2B5EF4-FFF2-40B4-BE49-F238E27FC236}">
                <a16:creationId xmlns:a16="http://schemas.microsoft.com/office/drawing/2014/main" id="{13926E58-D78D-06B9-CCC5-05B835C12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F3F80-A31D-1EDA-FA8D-13FFCDB3323C}"/>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94508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2909-81D7-8AE6-AAEC-68CE851CCC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BF739C-E872-027E-3B80-397B15A62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0C390-74BE-F693-88B6-A32D2C8B4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44B3A0-3243-68EE-5285-8DA44D3094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E4AF6A-1388-F028-10BB-D7BF41500A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B313CB-4BA1-33D4-075F-A41B9139A7BA}"/>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8" name="Footer Placeholder 7">
            <a:extLst>
              <a:ext uri="{FF2B5EF4-FFF2-40B4-BE49-F238E27FC236}">
                <a16:creationId xmlns:a16="http://schemas.microsoft.com/office/drawing/2014/main" id="{B5F75276-C486-74D2-42B4-DDF2225723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DA6187-09A7-E884-3B4C-C52628132865}"/>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96281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FF91-793D-3B5F-5F78-385D727597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25E958-5D29-3BC2-8BB6-CBE3E059047A}"/>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4" name="Footer Placeholder 3">
            <a:extLst>
              <a:ext uri="{FF2B5EF4-FFF2-40B4-BE49-F238E27FC236}">
                <a16:creationId xmlns:a16="http://schemas.microsoft.com/office/drawing/2014/main" id="{7787E9A1-69F5-F8D2-7E9E-A855163978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59ED58-9BC8-DDC5-38F0-BBD82B050A51}"/>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011814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6F921D-E9B1-4400-6813-AC5ECE526A20}"/>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3" name="Footer Placeholder 2">
            <a:extLst>
              <a:ext uri="{FF2B5EF4-FFF2-40B4-BE49-F238E27FC236}">
                <a16:creationId xmlns:a16="http://schemas.microsoft.com/office/drawing/2014/main" id="{6790AFB0-25F2-03A9-B5FB-B4EE0AFC7A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EC3B10-484F-9C49-60E1-1AC2F3D830B3}"/>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56348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3C95-8A32-20E8-D0CD-4B27F080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567FAD-8E48-7559-D560-0E25D500B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7E4EB2-D10F-D400-711B-93CABF10C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B3B43-1054-FC12-EA21-871356694A02}"/>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6" name="Footer Placeholder 5">
            <a:extLst>
              <a:ext uri="{FF2B5EF4-FFF2-40B4-BE49-F238E27FC236}">
                <a16:creationId xmlns:a16="http://schemas.microsoft.com/office/drawing/2014/main" id="{A75262FE-C7E3-1B26-B10E-1070539A5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914DB3-F4DE-2181-4E15-9CB3E8B18B46}"/>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362317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F0EB-1F2B-E4D5-A9D7-482430DE5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8C1E20-8968-4067-4A33-756674C97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4B531D-5A02-4297-B04C-F5035CC75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77765-83FC-15E2-C862-A0BABE052207}"/>
              </a:ext>
            </a:extLst>
          </p:cNvPr>
          <p:cNvSpPr>
            <a:spLocks noGrp="1"/>
          </p:cNvSpPr>
          <p:nvPr>
            <p:ph type="dt" sz="half" idx="10"/>
          </p:nvPr>
        </p:nvSpPr>
        <p:spPr/>
        <p:txBody>
          <a:bodyPr/>
          <a:lstStyle/>
          <a:p>
            <a:fld id="{88B07072-D43C-4092-8EFF-66CB1C4AF531}" type="datetimeFigureOut">
              <a:rPr lang="en-IN" smtClean="0"/>
              <a:pPr/>
              <a:t>21-01-2025</a:t>
            </a:fld>
            <a:endParaRPr lang="en-IN"/>
          </a:p>
        </p:txBody>
      </p:sp>
      <p:sp>
        <p:nvSpPr>
          <p:cNvPr id="6" name="Footer Placeholder 5">
            <a:extLst>
              <a:ext uri="{FF2B5EF4-FFF2-40B4-BE49-F238E27FC236}">
                <a16:creationId xmlns:a16="http://schemas.microsoft.com/office/drawing/2014/main" id="{3B7A0580-FD58-A0D9-D1FD-E84AE06A07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88CB5-7E35-6D11-6365-CEFF415CAB60}"/>
              </a:ext>
            </a:extLst>
          </p:cNvPr>
          <p:cNvSpPr>
            <a:spLocks noGrp="1"/>
          </p:cNvSpPr>
          <p:nvPr>
            <p:ph type="sldNum" sz="quarter" idx="12"/>
          </p:nvPr>
        </p:nvSpPr>
        <p:spPr/>
        <p:txBody>
          <a:bodyPr/>
          <a:lstStyle/>
          <a:p>
            <a:fld id="{C9F58816-180E-4069-8174-21F039C570DB}" type="slidenum">
              <a:rPr lang="en-IN" smtClean="0"/>
              <a:pPr/>
              <a:t>‹#›</a:t>
            </a:fld>
            <a:endParaRPr lang="en-IN"/>
          </a:p>
        </p:txBody>
      </p:sp>
    </p:spTree>
    <p:extLst>
      <p:ext uri="{BB962C8B-B14F-4D97-AF65-F5344CB8AC3E}">
        <p14:creationId xmlns:p14="http://schemas.microsoft.com/office/powerpoint/2010/main" val="25083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C225A-69CC-41E7-B762-4C324EC75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D2031B-08C3-05F9-34EF-22BA62D5F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43B879-93B8-CABC-C00E-AE7EE0DB7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07072-D43C-4092-8EFF-66CB1C4AF531}" type="datetimeFigureOut">
              <a:rPr lang="en-IN" smtClean="0"/>
              <a:pPr/>
              <a:t>21-01-2025</a:t>
            </a:fld>
            <a:endParaRPr lang="en-IN"/>
          </a:p>
        </p:txBody>
      </p:sp>
      <p:sp>
        <p:nvSpPr>
          <p:cNvPr id="5" name="Footer Placeholder 4">
            <a:extLst>
              <a:ext uri="{FF2B5EF4-FFF2-40B4-BE49-F238E27FC236}">
                <a16:creationId xmlns:a16="http://schemas.microsoft.com/office/drawing/2014/main" id="{2FD933D8-B748-070C-77DB-F2D1632EE5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E1A956-87A2-9998-FB09-BEBED6C45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58816-180E-4069-8174-21F039C570DB}" type="slidenum">
              <a:rPr lang="en-IN" smtClean="0"/>
              <a:pPr/>
              <a:t>‹#›</a:t>
            </a:fld>
            <a:endParaRPr lang="en-IN"/>
          </a:p>
        </p:txBody>
      </p:sp>
    </p:spTree>
    <p:extLst>
      <p:ext uri="{BB962C8B-B14F-4D97-AF65-F5344CB8AC3E}">
        <p14:creationId xmlns:p14="http://schemas.microsoft.com/office/powerpoint/2010/main" val="194962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D237-F461-5B03-A1C9-385B34264990}"/>
              </a:ext>
            </a:extLst>
          </p:cNvPr>
          <p:cNvSpPr>
            <a:spLocks noGrp="1"/>
          </p:cNvSpPr>
          <p:nvPr>
            <p:ph type="ctrTitle"/>
          </p:nvPr>
        </p:nvSpPr>
        <p:spPr>
          <a:xfrm>
            <a:off x="1985949" y="365760"/>
            <a:ext cx="9320226" cy="3271838"/>
          </a:xfrm>
        </p:spPr>
        <p:txBody>
          <a:bodyPr>
            <a:normAutofit/>
          </a:bodyPr>
          <a:lstStyle/>
          <a:p>
            <a:r>
              <a:rPr lang="en-US" sz="4800" dirty="0">
                <a:solidFill>
                  <a:schemeClr val="accent5">
                    <a:lumMod val="50000"/>
                  </a:schemeClr>
                </a:solidFill>
                <a:latin typeface="Book Antiqua" panose="02040602050305030304" pitchFamily="18" charset="0"/>
              </a:rPr>
              <a:t>AI-Driven Job Fit Assessment and Resume Evaluation</a:t>
            </a:r>
            <a:endParaRPr lang="en-IN" sz="8000" dirty="0">
              <a:solidFill>
                <a:srgbClr val="00B0F0"/>
              </a:solidFill>
              <a:latin typeface="Book Antiqua" panose="02040602050305030304" pitchFamily="18" charset="0"/>
            </a:endParaRPr>
          </a:p>
        </p:txBody>
      </p:sp>
      <p:sp>
        <p:nvSpPr>
          <p:cNvPr id="3" name="Subtitle 2">
            <a:extLst>
              <a:ext uri="{FF2B5EF4-FFF2-40B4-BE49-F238E27FC236}">
                <a16:creationId xmlns:a16="http://schemas.microsoft.com/office/drawing/2014/main" id="{4129045B-8AEC-21F2-96FC-13C015554B06}"/>
              </a:ext>
            </a:extLst>
          </p:cNvPr>
          <p:cNvSpPr>
            <a:spLocks noGrp="1"/>
          </p:cNvSpPr>
          <p:nvPr>
            <p:ph type="subTitle" idx="1"/>
          </p:nvPr>
        </p:nvSpPr>
        <p:spPr>
          <a:xfrm>
            <a:off x="1322773" y="4116670"/>
            <a:ext cx="9659552" cy="2069595"/>
          </a:xfrm>
        </p:spPr>
        <p:txBody>
          <a:bodyPr>
            <a:normAutofit fontScale="92500" lnSpcReduction="10000"/>
          </a:bodyPr>
          <a:lstStyle/>
          <a:p>
            <a:pPr lvl="7" algn="l"/>
            <a:endParaRPr lang="en-US" dirty="0">
              <a:solidFill>
                <a:srgbClr val="C00000"/>
              </a:solidFill>
              <a:latin typeface="Book Antiqua" panose="02040602050305030304" pitchFamily="18" charset="0"/>
            </a:endParaRPr>
          </a:p>
          <a:p>
            <a:pPr lvl="7" algn="l"/>
            <a:r>
              <a:rPr lang="en-US" sz="2400" dirty="0">
                <a:solidFill>
                  <a:srgbClr val="C00000"/>
                </a:solidFill>
                <a:latin typeface="Book Antiqua" panose="02040602050305030304" pitchFamily="18" charset="0"/>
              </a:rPr>
              <a:t>22MIC0025 – DARANIVELAN V A</a:t>
            </a:r>
          </a:p>
          <a:p>
            <a:pPr lvl="7" algn="l"/>
            <a:r>
              <a:rPr lang="en-US" sz="2400" dirty="0">
                <a:solidFill>
                  <a:srgbClr val="C00000"/>
                </a:solidFill>
                <a:latin typeface="Book Antiqua" panose="02040602050305030304" pitchFamily="18" charset="0"/>
              </a:rPr>
              <a:t>22MIC0030 - HARISH KB</a:t>
            </a:r>
          </a:p>
          <a:p>
            <a:pPr lvl="7" algn="l"/>
            <a:r>
              <a:rPr lang="en-US" sz="2400" dirty="0">
                <a:solidFill>
                  <a:srgbClr val="C00000"/>
                </a:solidFill>
                <a:latin typeface="Book Antiqua" panose="02040602050305030304" pitchFamily="18" charset="0"/>
              </a:rPr>
              <a:t>22MIC0032 – ASHWIN V</a:t>
            </a:r>
          </a:p>
          <a:p>
            <a:pPr lvl="7" algn="l"/>
            <a:r>
              <a:rPr lang="en-US" sz="2400" dirty="0">
                <a:solidFill>
                  <a:srgbClr val="C00000"/>
                </a:solidFill>
                <a:latin typeface="Book Antiqua" panose="02040602050305030304" pitchFamily="18" charset="0"/>
              </a:rPr>
              <a:t>22MIC0037 - SANTHOSH N </a:t>
            </a:r>
          </a:p>
          <a:p>
            <a:pPr lvl="7" algn="l"/>
            <a:r>
              <a:rPr lang="en-US" sz="2400" dirty="0">
                <a:solidFill>
                  <a:srgbClr val="C00000"/>
                </a:solidFill>
                <a:latin typeface="Book Antiqua" panose="02040602050305030304" pitchFamily="18" charset="0"/>
              </a:rPr>
              <a:t>22MIC0057 – LATHIKA BK</a:t>
            </a:r>
            <a:endParaRPr lang="en-IN" sz="2400" dirty="0">
              <a:latin typeface="Book Antiqua" panose="02040602050305030304" pitchFamily="18" charset="0"/>
            </a:endParaRPr>
          </a:p>
        </p:txBody>
      </p:sp>
      <p:sp>
        <p:nvSpPr>
          <p:cNvPr id="5" name="Text Placeholder 22">
            <a:extLst>
              <a:ext uri="{FF2B5EF4-FFF2-40B4-BE49-F238E27FC236}">
                <a16:creationId xmlns:a16="http://schemas.microsoft.com/office/drawing/2014/main" id="{2E9B98F8-7A43-2139-4547-C4BEA3BB5F18}"/>
              </a:ext>
            </a:extLst>
          </p:cNvPr>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endParaRPr lang="en-US" sz="4400" dirty="0"/>
          </a:p>
        </p:txBody>
      </p:sp>
      <p:pic>
        <p:nvPicPr>
          <p:cNvPr id="6" name="Picture 5">
            <a:extLst>
              <a:ext uri="{FF2B5EF4-FFF2-40B4-BE49-F238E27FC236}">
                <a16:creationId xmlns:a16="http://schemas.microsoft.com/office/drawing/2014/main" id="{740572AC-1B41-B1A1-FFE4-C780E2C43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50" y="160779"/>
            <a:ext cx="2142948" cy="2069595"/>
          </a:xfrm>
          <a:prstGeom prst="rect">
            <a:avLst/>
          </a:prstGeom>
        </p:spPr>
      </p:pic>
    </p:spTree>
    <p:extLst>
      <p:ext uri="{BB962C8B-B14F-4D97-AF65-F5344CB8AC3E}">
        <p14:creationId xmlns:p14="http://schemas.microsoft.com/office/powerpoint/2010/main" val="264167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E586BE-A0F9-C27E-BC4D-A84FDB6D5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86114-785D-33A1-2E00-9B86C4A75378}"/>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280DE2AD-4FB1-DD4B-2893-73A14701BCE3}"/>
              </a:ext>
            </a:extLst>
          </p:cNvPr>
          <p:cNvSpPr>
            <a:spLocks noGrp="1"/>
          </p:cNvSpPr>
          <p:nvPr>
            <p:ph idx="1"/>
          </p:nvPr>
        </p:nvSpPr>
        <p:spPr/>
        <p:txBody>
          <a:bodyPr>
            <a:normAutofit fontScale="92500" lnSpcReduction="20000"/>
          </a:bodyPr>
          <a:lstStyle/>
          <a:p>
            <a:pPr marL="0" indent="0">
              <a:lnSpc>
                <a:spcPct val="150000"/>
              </a:lnSpc>
              <a:buNone/>
            </a:pPr>
            <a:r>
              <a:rPr lang="en-US" b="1" dirty="0"/>
              <a:t>6: Deep Learning for Text Matching</a:t>
            </a:r>
          </a:p>
          <a:p>
            <a:pPr lvl="1">
              <a:lnSpc>
                <a:spcPct val="150000"/>
              </a:lnSpc>
            </a:pPr>
            <a:r>
              <a:rPr lang="en-US" b="1" dirty="0"/>
              <a:t>Approach</a:t>
            </a:r>
            <a:r>
              <a:rPr lang="en-US" dirty="0"/>
              <a:t>: Deep learning techniques such as recurrent neural networks (RNNs) and transformers are applied for better text comparison by understanding long-range dependencies and context between job descriptions and resumes.</a:t>
            </a:r>
          </a:p>
          <a:p>
            <a:pPr lvl="1">
              <a:lnSpc>
                <a:spcPct val="150000"/>
              </a:lnSpc>
            </a:pPr>
            <a:r>
              <a:rPr lang="en-US" b="1" dirty="0"/>
              <a:t>Key Finding</a:t>
            </a:r>
            <a:r>
              <a:rPr lang="en-US" dirty="0"/>
              <a:t>: These methods have shown remarkable improvements in matching text semantically, even when wording in the resume differs from the job description.</a:t>
            </a:r>
          </a:p>
          <a:p>
            <a:pPr lvl="1">
              <a:lnSpc>
                <a:spcPct val="150000"/>
              </a:lnSpc>
            </a:pPr>
            <a:r>
              <a:rPr lang="en-US" b="1" dirty="0"/>
              <a:t>Drawback</a:t>
            </a:r>
            <a:r>
              <a:rPr lang="en-US" dirty="0"/>
              <a:t>: The complexity of deep learning models results in slower processing times and higher computational costs, making them difficult to deploy in real-time applications.</a:t>
            </a:r>
          </a:p>
        </p:txBody>
      </p:sp>
    </p:spTree>
    <p:extLst>
      <p:ext uri="{BB962C8B-B14F-4D97-AF65-F5344CB8AC3E}">
        <p14:creationId xmlns:p14="http://schemas.microsoft.com/office/powerpoint/2010/main" val="285676070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B03DE5-6F63-C3B2-5543-503C30721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143BB-8781-D713-9B55-4E30EB77AE3F}"/>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7512C21F-9CD1-DA3B-7152-747CEA972605}"/>
              </a:ext>
            </a:extLst>
          </p:cNvPr>
          <p:cNvSpPr>
            <a:spLocks noGrp="1"/>
          </p:cNvSpPr>
          <p:nvPr>
            <p:ph idx="1"/>
          </p:nvPr>
        </p:nvSpPr>
        <p:spPr/>
        <p:txBody>
          <a:bodyPr>
            <a:normAutofit fontScale="85000" lnSpcReduction="10000"/>
          </a:bodyPr>
          <a:lstStyle/>
          <a:p>
            <a:pPr marL="0" indent="0">
              <a:lnSpc>
                <a:spcPct val="150000"/>
              </a:lnSpc>
              <a:buNone/>
            </a:pPr>
            <a:r>
              <a:rPr lang="en-US" b="1" dirty="0"/>
              <a:t>7: Natural Language Understanding (NLU) in Recruitment</a:t>
            </a:r>
          </a:p>
          <a:p>
            <a:pPr lvl="1">
              <a:lnSpc>
                <a:spcPct val="150000"/>
              </a:lnSpc>
            </a:pPr>
            <a:r>
              <a:rPr lang="en-US" b="1" dirty="0"/>
              <a:t>Approach</a:t>
            </a:r>
            <a:r>
              <a:rPr lang="en-US" dirty="0"/>
              <a:t>: NLU techniques are used to parse and understand the intent, context, and meaning of text within resumes and job descriptions. These systems rely on transformer-based architectures like BERT to process language at a deeper level.</a:t>
            </a:r>
          </a:p>
          <a:p>
            <a:pPr lvl="1">
              <a:lnSpc>
                <a:spcPct val="150000"/>
              </a:lnSpc>
            </a:pPr>
            <a:r>
              <a:rPr lang="en-US" b="1" dirty="0"/>
              <a:t>Key Finding</a:t>
            </a:r>
            <a:r>
              <a:rPr lang="en-US" dirty="0"/>
              <a:t>: NLU enables a more nuanced understanding of resumes by extracting not only explicit information but also implicit knowledge about candidates' strengths, experience, and competencies.</a:t>
            </a:r>
          </a:p>
          <a:p>
            <a:pPr lvl="1">
              <a:lnSpc>
                <a:spcPct val="150000"/>
              </a:lnSpc>
            </a:pPr>
            <a:r>
              <a:rPr lang="en-US" b="1" dirty="0"/>
              <a:t>Drawback</a:t>
            </a:r>
            <a:r>
              <a:rPr lang="en-US" dirty="0"/>
              <a:t>: Despite improvements in understanding, NLU-based systems still face challenges in handling ambiguous or vague language in resumes and job descriptions.</a:t>
            </a:r>
          </a:p>
        </p:txBody>
      </p:sp>
    </p:spTree>
    <p:extLst>
      <p:ext uri="{BB962C8B-B14F-4D97-AF65-F5344CB8AC3E}">
        <p14:creationId xmlns:p14="http://schemas.microsoft.com/office/powerpoint/2010/main" val="95774827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744C03-7E89-4EDB-DB14-DD7BFD386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7E9A-C716-843C-B311-8029F0F9DEE8}"/>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978CBB10-7895-B426-1B40-7788352C8094}"/>
              </a:ext>
            </a:extLst>
          </p:cNvPr>
          <p:cNvSpPr>
            <a:spLocks noGrp="1"/>
          </p:cNvSpPr>
          <p:nvPr>
            <p:ph idx="1"/>
          </p:nvPr>
        </p:nvSpPr>
        <p:spPr/>
        <p:txBody>
          <a:bodyPr>
            <a:normAutofit fontScale="70000" lnSpcReduction="20000"/>
          </a:bodyPr>
          <a:lstStyle/>
          <a:p>
            <a:pPr marL="0" indent="0">
              <a:lnSpc>
                <a:spcPct val="160000"/>
              </a:lnSpc>
              <a:buNone/>
            </a:pPr>
            <a:r>
              <a:rPr lang="en-US" sz="3200" b="1" dirty="0"/>
              <a:t>8: Skill Gap Detection and Personalization</a:t>
            </a:r>
          </a:p>
          <a:p>
            <a:pPr lvl="1">
              <a:lnSpc>
                <a:spcPct val="160000"/>
              </a:lnSpc>
            </a:pPr>
            <a:r>
              <a:rPr lang="en-US" sz="2800" b="1" dirty="0"/>
              <a:t>Approach</a:t>
            </a:r>
            <a:r>
              <a:rPr lang="en-US" sz="2800" dirty="0"/>
              <a:t>: Algorithms focus on identifying missing skills or qualifications from resumes based on job requirements, often using structured data analysis and skills databases to provide personalized feedback for job seekers.</a:t>
            </a:r>
          </a:p>
          <a:p>
            <a:pPr lvl="1">
              <a:lnSpc>
                <a:spcPct val="160000"/>
              </a:lnSpc>
            </a:pPr>
            <a:r>
              <a:rPr lang="en-US" sz="2800" b="1" dirty="0"/>
              <a:t>Key Finding</a:t>
            </a:r>
            <a:r>
              <a:rPr lang="en-US" sz="2800" dirty="0"/>
              <a:t>: Skill gap detection helps job seekers understand what they need to improve, enhancing career development and making the job application process more transparent.</a:t>
            </a:r>
          </a:p>
          <a:p>
            <a:pPr lvl="1">
              <a:lnSpc>
                <a:spcPct val="160000"/>
              </a:lnSpc>
            </a:pPr>
            <a:r>
              <a:rPr lang="en-US" sz="2800" b="1" dirty="0"/>
              <a:t>Drawback</a:t>
            </a:r>
            <a:r>
              <a:rPr lang="en-US" sz="2800" dirty="0"/>
              <a:t>: The accuracy of skill gap detection can vary depending on the system's ability to understand the nuances of job requirements, leading to either false positives or missed gaps.</a:t>
            </a:r>
          </a:p>
        </p:txBody>
      </p:sp>
    </p:spTree>
    <p:extLst>
      <p:ext uri="{BB962C8B-B14F-4D97-AF65-F5344CB8AC3E}">
        <p14:creationId xmlns:p14="http://schemas.microsoft.com/office/powerpoint/2010/main" val="3306340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BC432-F67D-C20F-2CC8-D3569A1FC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860E2-45EE-18DE-C944-41FB4EF5D14A}"/>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B965DF1B-F913-B3C7-F2FA-F5A6562E0200}"/>
              </a:ext>
            </a:extLst>
          </p:cNvPr>
          <p:cNvSpPr>
            <a:spLocks noGrp="1"/>
          </p:cNvSpPr>
          <p:nvPr>
            <p:ph idx="1"/>
          </p:nvPr>
        </p:nvSpPr>
        <p:spPr/>
        <p:txBody>
          <a:bodyPr>
            <a:normAutofit fontScale="70000" lnSpcReduction="20000"/>
          </a:bodyPr>
          <a:lstStyle/>
          <a:p>
            <a:pPr marL="0" indent="0">
              <a:lnSpc>
                <a:spcPct val="160000"/>
              </a:lnSpc>
              <a:buNone/>
            </a:pPr>
            <a:r>
              <a:rPr lang="en-US" sz="3200" b="1" dirty="0"/>
              <a:t>9: Transfer Learning for Resume Matching</a:t>
            </a:r>
          </a:p>
          <a:p>
            <a:pPr lvl="1">
              <a:lnSpc>
                <a:spcPct val="160000"/>
              </a:lnSpc>
            </a:pPr>
            <a:r>
              <a:rPr lang="en-US" sz="2800" b="1" dirty="0"/>
              <a:t>Approach</a:t>
            </a:r>
            <a:r>
              <a:rPr lang="en-US" sz="2800" dirty="0"/>
              <a:t>: Transfer learning allows pre-trained models, like BERT or GPT, to be fine-tuned on specific resume and job description datasets, improving matching accuracy for specialized job roles.</a:t>
            </a:r>
          </a:p>
          <a:p>
            <a:pPr lvl="1">
              <a:lnSpc>
                <a:spcPct val="160000"/>
              </a:lnSpc>
            </a:pPr>
            <a:r>
              <a:rPr lang="en-US" sz="2800" b="1" dirty="0"/>
              <a:t>Key Finding</a:t>
            </a:r>
            <a:r>
              <a:rPr lang="en-US" sz="2800" dirty="0"/>
              <a:t>: Transfer learning minimizes the need for large amounts of labeled data by leveraging models trained on general language tasks and adapting them to specific resume-job matching tasks.</a:t>
            </a:r>
          </a:p>
          <a:p>
            <a:pPr lvl="1">
              <a:lnSpc>
                <a:spcPct val="160000"/>
              </a:lnSpc>
            </a:pPr>
            <a:r>
              <a:rPr lang="en-US" sz="2800" b="1" dirty="0"/>
              <a:t>Drawback</a:t>
            </a:r>
            <a:r>
              <a:rPr lang="en-US" sz="2800" dirty="0"/>
              <a:t>: Fine-tuning can be computationally expensive and requires expertise in selecting the right pre-trained models for specific job domains.</a:t>
            </a:r>
          </a:p>
        </p:txBody>
      </p:sp>
    </p:spTree>
    <p:extLst>
      <p:ext uri="{BB962C8B-B14F-4D97-AF65-F5344CB8AC3E}">
        <p14:creationId xmlns:p14="http://schemas.microsoft.com/office/powerpoint/2010/main" val="15110060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4C10FC-BD3C-E671-3C23-25883810E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DCB75-1287-AC58-0F9E-5FB7A4EAA21C}"/>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423680A8-117E-EF45-DEC6-65039BACD73C}"/>
              </a:ext>
            </a:extLst>
          </p:cNvPr>
          <p:cNvSpPr>
            <a:spLocks noGrp="1"/>
          </p:cNvSpPr>
          <p:nvPr>
            <p:ph idx="1"/>
          </p:nvPr>
        </p:nvSpPr>
        <p:spPr/>
        <p:txBody>
          <a:bodyPr>
            <a:normAutofit fontScale="70000" lnSpcReduction="20000"/>
          </a:bodyPr>
          <a:lstStyle/>
          <a:p>
            <a:pPr marL="0" indent="0">
              <a:lnSpc>
                <a:spcPct val="150000"/>
              </a:lnSpc>
              <a:buNone/>
            </a:pPr>
            <a:r>
              <a:rPr lang="en-US" sz="3200" b="1" dirty="0"/>
              <a:t>10: Hybrid Approaches in Resume Evaluation</a:t>
            </a:r>
          </a:p>
          <a:p>
            <a:pPr lvl="1">
              <a:lnSpc>
                <a:spcPct val="150000"/>
              </a:lnSpc>
            </a:pPr>
            <a:r>
              <a:rPr lang="en-US" sz="2800" b="1" dirty="0"/>
              <a:t>Approach</a:t>
            </a:r>
            <a:r>
              <a:rPr lang="en-US" sz="2800" dirty="0"/>
              <a:t>: Hybrid systems combine rule-based, machine learning, and deep learning models to leverage the strengths of each approach for more accurate resume evaluations and job matching.</a:t>
            </a:r>
          </a:p>
          <a:p>
            <a:pPr lvl="1">
              <a:lnSpc>
                <a:spcPct val="150000"/>
              </a:lnSpc>
            </a:pPr>
            <a:r>
              <a:rPr lang="en-US" sz="2800" b="1" dirty="0"/>
              <a:t>Key Finding</a:t>
            </a:r>
            <a:r>
              <a:rPr lang="en-US" sz="2800" dirty="0"/>
              <a:t>: Combining various techniques enhances the overall effectiveness of the system by utilizing different methods for tasks like skill extraction, semantic analysis, and gap identification.</a:t>
            </a:r>
          </a:p>
          <a:p>
            <a:pPr lvl="1">
              <a:lnSpc>
                <a:spcPct val="150000"/>
              </a:lnSpc>
            </a:pPr>
            <a:r>
              <a:rPr lang="en-US" sz="2800" b="1" dirty="0"/>
              <a:t>Drawback</a:t>
            </a:r>
            <a:r>
              <a:rPr lang="en-US" sz="2800" dirty="0"/>
              <a:t>: Hybrid systems can become overly complex, requiring significant resources for integration and maintenance, making them less scalable in some use cases.</a:t>
            </a:r>
          </a:p>
        </p:txBody>
      </p:sp>
    </p:spTree>
    <p:extLst>
      <p:ext uri="{BB962C8B-B14F-4D97-AF65-F5344CB8AC3E}">
        <p14:creationId xmlns:p14="http://schemas.microsoft.com/office/powerpoint/2010/main" val="285820606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4DE97-BD51-C745-44D6-81BA99BC9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7E6AA-2466-E4E6-9B4A-52262151333E}"/>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Workflow Description</a:t>
            </a:r>
            <a:endParaRPr lang="en-IN" sz="3600" dirty="0">
              <a:solidFill>
                <a:schemeClr val="accent5">
                  <a:lumMod val="50000"/>
                </a:schemeClr>
              </a:solidFill>
              <a:latin typeface="Book Antiqua" panose="02040602050305030304" pitchFamily="18" charset="0"/>
            </a:endParaRPr>
          </a:p>
        </p:txBody>
      </p:sp>
      <p:sp>
        <p:nvSpPr>
          <p:cNvPr id="5" name="Rectangle 2">
            <a:extLst>
              <a:ext uri="{FF2B5EF4-FFF2-40B4-BE49-F238E27FC236}">
                <a16:creationId xmlns:a16="http://schemas.microsoft.com/office/drawing/2014/main" id="{95979280-7302-E9FA-CCF7-492BDA70780E}"/>
              </a:ext>
            </a:extLst>
          </p:cNvPr>
          <p:cNvSpPr>
            <a:spLocks noGrp="1" noChangeArrowheads="1"/>
          </p:cNvSpPr>
          <p:nvPr>
            <p:ph idx="1"/>
          </p:nvPr>
        </p:nvSpPr>
        <p:spPr bwMode="auto">
          <a:xfrm>
            <a:off x="838200" y="1646834"/>
            <a:ext cx="10515600" cy="4708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b="1" dirty="0"/>
              <a:t>1: ATS Score Generation</a:t>
            </a:r>
          </a:p>
          <a:p>
            <a:pPr lvl="1">
              <a:lnSpc>
                <a:spcPct val="150000"/>
              </a:lnSpc>
            </a:pPr>
            <a:r>
              <a:rPr lang="en-US" sz="1600" b="1" dirty="0"/>
              <a:t>Input Processing</a:t>
            </a:r>
            <a:r>
              <a:rPr lang="en-US" sz="1600" dirty="0"/>
              <a:t>: The user uploads a </a:t>
            </a:r>
            <a:r>
              <a:rPr lang="en-US" sz="1600" b="1" dirty="0"/>
              <a:t>resume</a:t>
            </a:r>
            <a:r>
              <a:rPr lang="en-US" sz="1600" dirty="0"/>
              <a:t> and provides a </a:t>
            </a:r>
            <a:r>
              <a:rPr lang="en-US" sz="1600" b="1" dirty="0"/>
              <a:t>job description</a:t>
            </a:r>
            <a:r>
              <a:rPr lang="en-US" sz="1600" dirty="0"/>
              <a:t>.</a:t>
            </a:r>
          </a:p>
          <a:p>
            <a:pPr lvl="1">
              <a:lnSpc>
                <a:spcPct val="150000"/>
              </a:lnSpc>
            </a:pPr>
            <a:r>
              <a:rPr lang="en-US" sz="1600" b="1" dirty="0"/>
              <a:t>Named Entity Recognition (NER)</a:t>
            </a:r>
            <a:r>
              <a:rPr lang="en-US" sz="1600" dirty="0"/>
              <a:t>: Extracts entities such as </a:t>
            </a:r>
            <a:r>
              <a:rPr lang="en-US" sz="1600" b="1" dirty="0"/>
              <a:t>skills</a:t>
            </a:r>
            <a:r>
              <a:rPr lang="en-US" sz="1600" dirty="0"/>
              <a:t>, </a:t>
            </a:r>
            <a:r>
              <a:rPr lang="en-US" sz="1600" b="1" dirty="0"/>
              <a:t>certifications</a:t>
            </a:r>
            <a:r>
              <a:rPr lang="en-US" sz="1600" dirty="0"/>
              <a:t>, and </a:t>
            </a:r>
            <a:r>
              <a:rPr lang="en-US" sz="1600" b="1" dirty="0"/>
              <a:t>job titles</a:t>
            </a:r>
            <a:r>
              <a:rPr lang="en-US" sz="1600" dirty="0"/>
              <a:t> from resumes and job descriptions to align candidate qualifications with job requirements.</a:t>
            </a:r>
          </a:p>
          <a:p>
            <a:pPr lvl="1">
              <a:lnSpc>
                <a:spcPct val="150000"/>
              </a:lnSpc>
            </a:pPr>
            <a:r>
              <a:rPr lang="en-US" sz="1600" b="1" dirty="0"/>
              <a:t>Semantic Similarity with Embeddings</a:t>
            </a:r>
            <a:r>
              <a:rPr lang="en-US" sz="1600" dirty="0"/>
              <a:t>: Uses embeddings from </a:t>
            </a:r>
            <a:r>
              <a:rPr lang="en-US" sz="1600" b="1" dirty="0"/>
              <a:t>open-source LLMs</a:t>
            </a:r>
            <a:r>
              <a:rPr lang="en-US" sz="1600" dirty="0"/>
              <a:t> to evaluate the contextual relevance between resumes and job descriptions, enabling precise matching beyond traditional keyword-based methods.</a:t>
            </a:r>
          </a:p>
          <a:p>
            <a:pPr lvl="1">
              <a:lnSpc>
                <a:spcPct val="150000"/>
              </a:lnSpc>
            </a:pPr>
            <a:r>
              <a:rPr lang="en-US" sz="1600" b="1" dirty="0"/>
              <a:t>Relevance Scoring Algorithm</a:t>
            </a:r>
            <a:r>
              <a:rPr lang="en-US" sz="1600" dirty="0"/>
              <a:t>:</a:t>
            </a:r>
          </a:p>
          <a:p>
            <a:pPr lvl="2">
              <a:lnSpc>
                <a:spcPct val="150000"/>
              </a:lnSpc>
            </a:pPr>
            <a:r>
              <a:rPr lang="en-US" sz="1400" b="1" dirty="0"/>
              <a:t> Skill match</a:t>
            </a:r>
            <a:r>
              <a:rPr lang="en-US" sz="1400" dirty="0"/>
              <a:t>: 40%</a:t>
            </a:r>
            <a:endParaRPr lang="en-US" sz="900" dirty="0"/>
          </a:p>
          <a:p>
            <a:pPr marL="1200150" lvl="2" indent="-285750">
              <a:lnSpc>
                <a:spcPct val="150000"/>
              </a:lnSpc>
            </a:pPr>
            <a:r>
              <a:rPr lang="en-US" sz="1400" b="1" dirty="0"/>
              <a:t>Experience alignment</a:t>
            </a:r>
            <a:r>
              <a:rPr lang="en-US" sz="1400" dirty="0"/>
              <a:t>: 35%</a:t>
            </a:r>
          </a:p>
          <a:p>
            <a:pPr marL="1200150" lvl="2" indent="-285750">
              <a:lnSpc>
                <a:spcPct val="150000"/>
              </a:lnSpc>
            </a:pPr>
            <a:r>
              <a:rPr lang="en-US" sz="1400" b="1" dirty="0"/>
              <a:t>Keyword relevance</a:t>
            </a:r>
            <a:r>
              <a:rPr lang="en-US" sz="1400" dirty="0"/>
              <a:t>: 25%</a:t>
            </a:r>
          </a:p>
        </p:txBody>
      </p:sp>
    </p:spTree>
    <p:extLst>
      <p:ext uri="{BB962C8B-B14F-4D97-AF65-F5344CB8AC3E}">
        <p14:creationId xmlns:p14="http://schemas.microsoft.com/office/powerpoint/2010/main" val="3135580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A2C0-A2D7-5FD2-CE3A-CCF9AFEA5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48189-324D-1123-34B4-EAD079D22FA4}"/>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Workflow Description</a:t>
            </a:r>
            <a:endParaRPr lang="en-IN" sz="3600" dirty="0">
              <a:solidFill>
                <a:schemeClr val="accent5">
                  <a:lumMod val="50000"/>
                </a:schemeClr>
              </a:solidFill>
              <a:latin typeface="Book Antiqua" panose="02040602050305030304" pitchFamily="18" charset="0"/>
            </a:endParaRPr>
          </a:p>
        </p:txBody>
      </p:sp>
      <p:sp>
        <p:nvSpPr>
          <p:cNvPr id="5" name="Rectangle 2">
            <a:extLst>
              <a:ext uri="{FF2B5EF4-FFF2-40B4-BE49-F238E27FC236}">
                <a16:creationId xmlns:a16="http://schemas.microsoft.com/office/drawing/2014/main" id="{77932350-0156-8F35-1E49-87E7B19B1F9C}"/>
              </a:ext>
            </a:extLst>
          </p:cNvPr>
          <p:cNvSpPr>
            <a:spLocks noGrp="1" noChangeArrowheads="1"/>
          </p:cNvSpPr>
          <p:nvPr>
            <p:ph idx="1"/>
          </p:nvPr>
        </p:nvSpPr>
        <p:spPr bwMode="auto">
          <a:xfrm>
            <a:off x="838200" y="1545170"/>
            <a:ext cx="10515600" cy="4912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t>2: Recommendations and Improvements</a:t>
            </a:r>
          </a:p>
          <a:p>
            <a:pPr lvl="1">
              <a:lnSpc>
                <a:spcPct val="150000"/>
              </a:lnSpc>
            </a:pPr>
            <a:r>
              <a:rPr lang="en-US" sz="1800" b="1" dirty="0"/>
              <a:t>Skill Analysis</a:t>
            </a:r>
            <a:r>
              <a:rPr lang="en-US" sz="1800" dirty="0"/>
              <a:t>:</a:t>
            </a:r>
            <a:br>
              <a:rPr lang="en-US" sz="1800" dirty="0"/>
            </a:br>
            <a:r>
              <a:rPr lang="en-US" sz="1800" dirty="0"/>
              <a:t>The system identifies </a:t>
            </a:r>
            <a:r>
              <a:rPr lang="en-US" sz="1800" b="1" dirty="0"/>
              <a:t>missing skills</a:t>
            </a:r>
            <a:r>
              <a:rPr lang="en-US" sz="1800" dirty="0"/>
              <a:t> or qualifications from the resume compared to the job requirements.</a:t>
            </a:r>
          </a:p>
          <a:p>
            <a:pPr lvl="1">
              <a:lnSpc>
                <a:spcPct val="150000"/>
              </a:lnSpc>
            </a:pPr>
            <a:r>
              <a:rPr lang="en-US" sz="1800" b="1" dirty="0"/>
              <a:t>Personalized Recommendations</a:t>
            </a:r>
            <a:r>
              <a:rPr lang="en-US" sz="1800" dirty="0"/>
              <a:t>:</a:t>
            </a:r>
            <a:br>
              <a:rPr lang="en-US" sz="1800" dirty="0"/>
            </a:br>
            <a:r>
              <a:rPr lang="en-US" sz="1800" dirty="0"/>
              <a:t>Suggestions for improvements include:</a:t>
            </a:r>
          </a:p>
          <a:p>
            <a:pPr marL="1200150" lvl="2" indent="-285750">
              <a:lnSpc>
                <a:spcPct val="150000"/>
              </a:lnSpc>
            </a:pPr>
            <a:r>
              <a:rPr lang="en-US" sz="1600" dirty="0"/>
              <a:t>Adding </a:t>
            </a:r>
            <a:r>
              <a:rPr lang="en-US" sz="1600" b="1" dirty="0"/>
              <a:t>specific skills or certifications</a:t>
            </a:r>
            <a:r>
              <a:rPr lang="en-US" sz="1600" dirty="0"/>
              <a:t>.</a:t>
            </a:r>
          </a:p>
          <a:p>
            <a:pPr marL="1200150" lvl="2" indent="-285750">
              <a:lnSpc>
                <a:spcPct val="150000"/>
              </a:lnSpc>
            </a:pPr>
            <a:r>
              <a:rPr lang="en-US" sz="1600" dirty="0"/>
              <a:t>Highlighting </a:t>
            </a:r>
            <a:r>
              <a:rPr lang="en-US" sz="1600" b="1" dirty="0"/>
              <a:t>relevant achievements or projects</a:t>
            </a:r>
            <a:r>
              <a:rPr lang="en-US" sz="1600" dirty="0"/>
              <a:t>.</a:t>
            </a:r>
          </a:p>
          <a:p>
            <a:pPr marL="1200150" lvl="2" indent="-285750">
              <a:lnSpc>
                <a:spcPct val="150000"/>
              </a:lnSpc>
            </a:pPr>
            <a:r>
              <a:rPr lang="en-US" sz="1600" dirty="0"/>
              <a:t>Adjusting phrasing to better match job-specific terminology.</a:t>
            </a:r>
          </a:p>
          <a:p>
            <a:pPr lvl="1">
              <a:lnSpc>
                <a:spcPct val="150000"/>
              </a:lnSpc>
            </a:pPr>
            <a:r>
              <a:rPr lang="en-US" sz="1800" b="1" dirty="0"/>
              <a:t>Interactive Feedback</a:t>
            </a:r>
            <a:r>
              <a:rPr lang="en-US" sz="1800" dirty="0"/>
              <a:t>:</a:t>
            </a:r>
            <a:br>
              <a:rPr lang="en-US" sz="1800" dirty="0"/>
            </a:br>
            <a:r>
              <a:rPr lang="en-US" sz="1800" dirty="0"/>
              <a:t>Users receive tailored recommendations to enhance their resume’s effectiveness for the selected role.</a:t>
            </a:r>
          </a:p>
        </p:txBody>
      </p:sp>
    </p:spTree>
    <p:extLst>
      <p:ext uri="{BB962C8B-B14F-4D97-AF65-F5344CB8AC3E}">
        <p14:creationId xmlns:p14="http://schemas.microsoft.com/office/powerpoint/2010/main" val="328488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51C79-E012-494E-AF8D-29CE31320E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CA84F-F96B-2A38-8470-FB79C2E87FD5}"/>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Workflow Description</a:t>
            </a:r>
            <a:endParaRPr lang="en-IN" sz="3600" dirty="0">
              <a:solidFill>
                <a:schemeClr val="accent5">
                  <a:lumMod val="50000"/>
                </a:schemeClr>
              </a:solidFill>
              <a:latin typeface="Book Antiqua" panose="02040602050305030304" pitchFamily="18" charset="0"/>
            </a:endParaRPr>
          </a:p>
        </p:txBody>
      </p:sp>
      <p:sp>
        <p:nvSpPr>
          <p:cNvPr id="5" name="Rectangle 2">
            <a:extLst>
              <a:ext uri="{FF2B5EF4-FFF2-40B4-BE49-F238E27FC236}">
                <a16:creationId xmlns:a16="http://schemas.microsoft.com/office/drawing/2014/main" id="{3FA950E8-B310-A335-241F-A0A0F8BCF1A0}"/>
              </a:ext>
            </a:extLst>
          </p:cNvPr>
          <p:cNvSpPr>
            <a:spLocks noGrp="1" noChangeArrowheads="1"/>
          </p:cNvSpPr>
          <p:nvPr>
            <p:ph idx="1"/>
          </p:nvPr>
        </p:nvSpPr>
        <p:spPr bwMode="auto">
          <a:xfrm>
            <a:off x="838200" y="1750547"/>
            <a:ext cx="10515600" cy="450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t>3: Chatbot for Real-Time Resume Updates</a:t>
            </a:r>
          </a:p>
          <a:p>
            <a:pPr lvl="1">
              <a:lnSpc>
                <a:spcPct val="150000"/>
              </a:lnSpc>
            </a:pPr>
            <a:r>
              <a:rPr lang="en-US" sz="1600" b="1" dirty="0"/>
              <a:t>User Interaction</a:t>
            </a:r>
            <a:r>
              <a:rPr lang="en-US" sz="1600" dirty="0"/>
              <a:t>:</a:t>
            </a:r>
            <a:br>
              <a:rPr lang="en-US" sz="1600" dirty="0"/>
            </a:br>
            <a:r>
              <a:rPr lang="en-US" sz="1600" dirty="0"/>
              <a:t>An intuitive </a:t>
            </a:r>
            <a:r>
              <a:rPr lang="en-US" sz="1600" b="1" dirty="0"/>
              <a:t>AI-powered chatbot</a:t>
            </a:r>
            <a:r>
              <a:rPr lang="en-US" sz="1600" dirty="0"/>
              <a:t> allows users to request resume updates through simple prompts, such as:</a:t>
            </a:r>
          </a:p>
          <a:p>
            <a:pPr marL="1200150" lvl="2" indent="-285750">
              <a:lnSpc>
                <a:spcPct val="150000"/>
              </a:lnSpc>
            </a:pPr>
            <a:r>
              <a:rPr lang="en-US" sz="1400" dirty="0"/>
              <a:t>“Add Python as a skill.”</a:t>
            </a:r>
          </a:p>
          <a:p>
            <a:pPr marL="1200150" lvl="2" indent="-285750">
              <a:lnSpc>
                <a:spcPct val="150000"/>
              </a:lnSpc>
            </a:pPr>
            <a:r>
              <a:rPr lang="en-US" sz="1400" dirty="0"/>
              <a:t>“Highlight my experience in project management.”</a:t>
            </a:r>
          </a:p>
          <a:p>
            <a:pPr lvl="1">
              <a:lnSpc>
                <a:spcPct val="150000"/>
              </a:lnSpc>
            </a:pPr>
            <a:r>
              <a:rPr lang="en-US" sz="1600" b="1" dirty="0"/>
              <a:t>LLM-Driven Updates</a:t>
            </a:r>
            <a:r>
              <a:rPr lang="en-US" sz="1600" dirty="0"/>
              <a:t>:</a:t>
            </a:r>
            <a:br>
              <a:rPr lang="en-US" sz="1600" dirty="0"/>
            </a:br>
            <a:r>
              <a:rPr lang="en-US" sz="1600" dirty="0"/>
              <a:t>The chatbot uses an </a:t>
            </a:r>
            <a:r>
              <a:rPr lang="en-US" sz="1600" b="1" dirty="0"/>
              <a:t>open-sourced LLM</a:t>
            </a:r>
            <a:r>
              <a:rPr lang="en-US" sz="1600" dirty="0"/>
              <a:t> to make context-aware updates in real-time.</a:t>
            </a:r>
          </a:p>
          <a:p>
            <a:pPr lvl="1">
              <a:lnSpc>
                <a:spcPct val="150000"/>
              </a:lnSpc>
            </a:pPr>
            <a:r>
              <a:rPr lang="en-US" sz="1600" b="1" dirty="0"/>
              <a:t>PDF Export</a:t>
            </a:r>
            <a:r>
              <a:rPr lang="en-US" sz="1600" dirty="0"/>
              <a:t>:</a:t>
            </a:r>
            <a:br>
              <a:rPr lang="en-US" sz="1600" dirty="0"/>
            </a:br>
            <a:r>
              <a:rPr lang="en-US" sz="1600" dirty="0"/>
              <a:t>Once updated, the system generates a polished </a:t>
            </a:r>
            <a:r>
              <a:rPr lang="en-US" sz="1600" b="1" dirty="0"/>
              <a:t>resume in PDF format</a:t>
            </a:r>
            <a:r>
              <a:rPr lang="en-US" sz="1600" dirty="0"/>
              <a:t>, instantly available for download.</a:t>
            </a:r>
          </a:p>
          <a:p>
            <a:pPr lvl="1">
              <a:lnSpc>
                <a:spcPct val="150000"/>
              </a:lnSpc>
            </a:pPr>
            <a:r>
              <a:rPr lang="en-US" sz="1600" dirty="0"/>
              <a:t>This workflow ensures a seamless, user-friendly process for resume evaluation, improvement, and real-time updates, leveraging cutting-edge AI technologies.</a:t>
            </a:r>
          </a:p>
        </p:txBody>
      </p:sp>
    </p:spTree>
    <p:extLst>
      <p:ext uri="{BB962C8B-B14F-4D97-AF65-F5344CB8AC3E}">
        <p14:creationId xmlns:p14="http://schemas.microsoft.com/office/powerpoint/2010/main" val="139406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2E99E-15EA-787A-3485-75ABDCC01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E1EC5-BACE-12C9-CCB4-A651DBDC4E88}"/>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References</a:t>
            </a:r>
            <a:endParaRPr lang="en-IN" sz="3600" dirty="0">
              <a:solidFill>
                <a:schemeClr val="accent5">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FDE5B185-8C54-4C9D-D459-55C163F4EB60}"/>
              </a:ext>
            </a:extLst>
          </p:cNvPr>
          <p:cNvSpPr>
            <a:spLocks noGrp="1"/>
          </p:cNvSpPr>
          <p:nvPr>
            <p:ph idx="1"/>
          </p:nvPr>
        </p:nvSpPr>
        <p:spPr/>
        <p:txBody>
          <a:bodyPr vert="horz" lIns="91440" tIns="45720" rIns="91440" bIns="45720" rtlCol="0">
            <a:normAutofit/>
          </a:bodyPr>
          <a:lstStyle/>
          <a:p>
            <a:r>
              <a:rPr lang="en-US" sz="1800" dirty="0">
                <a:solidFill>
                  <a:srgbClr val="222222"/>
                </a:solidFill>
                <a:effectLst/>
                <a:latin typeface="Book Antiqua" panose="02040602050305030304" pitchFamily="18" charset="0"/>
              </a:rPr>
              <a:t>Padmaja, D. Lakshmi, et al. "Automated resume screening using natural language processing." Journal of Emerging Technologies and Innovative Research (JETIR) 10.3 (2023)</a:t>
            </a:r>
          </a:p>
          <a:p>
            <a:r>
              <a:rPr lang="en-US" sz="1800" dirty="0" err="1">
                <a:solidFill>
                  <a:srgbClr val="222222"/>
                </a:solidFill>
                <a:effectLst/>
                <a:latin typeface="Book Antiqua" panose="02040602050305030304" pitchFamily="18" charset="0"/>
              </a:rPr>
              <a:t>Daryani</a:t>
            </a:r>
            <a:r>
              <a:rPr lang="en-US" sz="1800" dirty="0">
                <a:solidFill>
                  <a:srgbClr val="222222"/>
                </a:solidFill>
                <a:effectLst/>
                <a:latin typeface="Book Antiqua" panose="02040602050305030304" pitchFamily="18" charset="0"/>
              </a:rPr>
              <a:t>, Chirag, et al. "An automated resume screening system using natural language processing and similarity." ETHICS AND INFORMATION TECHNOLOGY [Internet]. VOLKSON PRESS (2020): 99-103</a:t>
            </a:r>
          </a:p>
          <a:p>
            <a:r>
              <a:rPr lang="en-US" sz="1800" dirty="0">
                <a:solidFill>
                  <a:srgbClr val="222222"/>
                </a:solidFill>
                <a:effectLst/>
                <a:latin typeface="Book Antiqua" panose="02040602050305030304" pitchFamily="18" charset="0"/>
              </a:rPr>
              <a:t>Oladipo, Francisca O., and </a:t>
            </a:r>
            <a:r>
              <a:rPr lang="en-US" sz="1800" dirty="0" err="1">
                <a:solidFill>
                  <a:srgbClr val="222222"/>
                </a:solidFill>
                <a:effectLst/>
                <a:latin typeface="Book Antiqua" panose="02040602050305030304" pitchFamily="18" charset="0"/>
              </a:rPr>
              <a:t>Ajiboye</a:t>
            </a:r>
            <a:r>
              <a:rPr lang="en-US" sz="1800" dirty="0">
                <a:solidFill>
                  <a:srgbClr val="222222"/>
                </a:solidFill>
                <a:effectLst/>
                <a:latin typeface="Book Antiqua" panose="02040602050305030304" pitchFamily="18" charset="0"/>
              </a:rPr>
              <a:t> A. </a:t>
            </a:r>
            <a:r>
              <a:rPr lang="en-US" sz="1800" dirty="0" err="1">
                <a:solidFill>
                  <a:srgbClr val="222222"/>
                </a:solidFill>
                <a:effectLst/>
                <a:latin typeface="Book Antiqua" panose="02040602050305030304" pitchFamily="18" charset="0"/>
              </a:rPr>
              <a:t>Ayomikun</a:t>
            </a:r>
            <a:r>
              <a:rPr lang="en-US" sz="1800" dirty="0">
                <a:solidFill>
                  <a:srgbClr val="222222"/>
                </a:solidFill>
                <a:effectLst/>
                <a:latin typeface="Book Antiqua" panose="02040602050305030304" pitchFamily="18" charset="0"/>
              </a:rPr>
              <a:t>. "A model for automatic resume summarization." Journal Of Information Systems &amp; Operations Management 14 (2020): 147-159</a:t>
            </a:r>
          </a:p>
          <a:p>
            <a:r>
              <a:rPr lang="en-IN" sz="2000" dirty="0">
                <a:solidFill>
                  <a:srgbClr val="222222"/>
                </a:solidFill>
                <a:effectLst/>
                <a:latin typeface="Book Antiqua" panose="02040602050305030304" pitchFamily="18" charset="0"/>
              </a:rPr>
              <a:t>Sinha, Arvind Kumar, Md Amir </a:t>
            </a:r>
            <a:r>
              <a:rPr lang="en-IN" sz="2000" dirty="0" err="1">
                <a:solidFill>
                  <a:srgbClr val="222222"/>
                </a:solidFill>
                <a:effectLst/>
                <a:latin typeface="Book Antiqua" panose="02040602050305030304" pitchFamily="18" charset="0"/>
              </a:rPr>
              <a:t>Khusru</a:t>
            </a:r>
            <a:r>
              <a:rPr lang="en-IN" sz="2000" dirty="0">
                <a:solidFill>
                  <a:srgbClr val="222222"/>
                </a:solidFill>
                <a:effectLst/>
                <a:latin typeface="Book Antiqua" panose="02040602050305030304" pitchFamily="18" charset="0"/>
              </a:rPr>
              <a:t> Akhtar, and Ashwani Kumar. "Resume screening using natural language processing and machine learning: A systematic review." Machine Learning and Information Processing: Proceedings of ICMLIP 2020 (2021): 207-214</a:t>
            </a:r>
          </a:p>
          <a:p>
            <a:r>
              <a:rPr lang="en-US" sz="2000" dirty="0">
                <a:solidFill>
                  <a:srgbClr val="222222"/>
                </a:solidFill>
                <a:effectLst/>
                <a:latin typeface="Book Antiqua" panose="02040602050305030304" pitchFamily="18" charset="0"/>
              </a:rPr>
              <a:t>Erdem, Merve </a:t>
            </a:r>
            <a:r>
              <a:rPr lang="en-US" sz="2000" dirty="0" err="1">
                <a:solidFill>
                  <a:srgbClr val="222222"/>
                </a:solidFill>
                <a:effectLst/>
                <a:latin typeface="Book Antiqua" panose="02040602050305030304" pitchFamily="18" charset="0"/>
              </a:rPr>
              <a:t>Elmas</a:t>
            </a:r>
            <a:r>
              <a:rPr lang="en-US" sz="2000" dirty="0">
                <a:solidFill>
                  <a:srgbClr val="222222"/>
                </a:solidFill>
                <a:effectLst/>
                <a:latin typeface="Book Antiqua" panose="02040602050305030304" pitchFamily="18" charset="0"/>
              </a:rPr>
              <a:t>. "Automatic Resume Screening with Content Matching." 2023 8th International Conference on Computer Science and Engineering (UBMK). IEEE, 2023</a:t>
            </a:r>
            <a:endParaRPr lang="en-US" sz="2000" dirty="0">
              <a:solidFill>
                <a:srgbClr val="222222"/>
              </a:solidFill>
              <a:latin typeface="Book Antiqua" panose="02040602050305030304" pitchFamily="18" charset="0"/>
            </a:endParaRPr>
          </a:p>
        </p:txBody>
      </p:sp>
    </p:spTree>
    <p:extLst>
      <p:ext uri="{BB962C8B-B14F-4D97-AF65-F5344CB8AC3E}">
        <p14:creationId xmlns:p14="http://schemas.microsoft.com/office/powerpoint/2010/main" val="332060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43367-C0A3-4830-9A64-77149DB9DD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EDB57-F8F8-486E-2418-21FA30211E6F}"/>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References</a:t>
            </a:r>
            <a:endParaRPr lang="en-IN" sz="3600" dirty="0">
              <a:solidFill>
                <a:schemeClr val="accent5">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70BC47F7-E24D-7C3E-864B-FBC7CE52C474}"/>
              </a:ext>
            </a:extLst>
          </p:cNvPr>
          <p:cNvSpPr>
            <a:spLocks noGrp="1"/>
          </p:cNvSpPr>
          <p:nvPr>
            <p:ph idx="1"/>
          </p:nvPr>
        </p:nvSpPr>
        <p:spPr/>
        <p:txBody>
          <a:bodyPr vert="horz" lIns="91440" tIns="45720" rIns="91440" bIns="45720" rtlCol="0">
            <a:normAutofit/>
          </a:bodyPr>
          <a:lstStyle/>
          <a:p>
            <a:r>
              <a:rPr lang="en-US" sz="1800" dirty="0">
                <a:solidFill>
                  <a:srgbClr val="222222"/>
                </a:solidFill>
                <a:effectLst/>
                <a:latin typeface="Book Antiqua" panose="02040602050305030304" pitchFamily="18" charset="0"/>
              </a:rPr>
              <a:t>Trinh, Quynh, and Thanh-Tuan Dang. "Automatic process resume in talent pool by applying natural language processing." Proceedings of international conference on logistics and industrial engineering 2021. 2021</a:t>
            </a:r>
          </a:p>
          <a:p>
            <a:r>
              <a:rPr lang="en-IN" sz="1800" dirty="0" err="1">
                <a:solidFill>
                  <a:srgbClr val="222222"/>
                </a:solidFill>
                <a:effectLst/>
                <a:latin typeface="Book Antiqua" panose="02040602050305030304" pitchFamily="18" charset="0"/>
              </a:rPr>
              <a:t>Bhor</a:t>
            </a:r>
            <a:r>
              <a:rPr lang="en-IN" sz="1800" dirty="0">
                <a:solidFill>
                  <a:srgbClr val="222222"/>
                </a:solidFill>
                <a:effectLst/>
                <a:latin typeface="Book Antiqua" panose="02040602050305030304" pitchFamily="18" charset="0"/>
              </a:rPr>
              <a:t>, Shubham, et al. "Resume parser using natural language processing techniques." Int. J. Res. Eng. Sci 9.6 (2021</a:t>
            </a:r>
            <a:r>
              <a:rPr lang="en-US" sz="1800" dirty="0">
                <a:solidFill>
                  <a:srgbClr val="222222"/>
                </a:solidFill>
                <a:latin typeface="Book Antiqua" panose="02040602050305030304" pitchFamily="18" charset="0"/>
              </a:rPr>
              <a:t>)</a:t>
            </a:r>
            <a:endParaRPr lang="en-US" sz="1800" dirty="0">
              <a:solidFill>
                <a:srgbClr val="222222"/>
              </a:solidFill>
              <a:effectLst/>
              <a:latin typeface="Book Antiqua" panose="02040602050305030304" pitchFamily="18" charset="0"/>
            </a:endParaRPr>
          </a:p>
          <a:p>
            <a:r>
              <a:rPr lang="en-US" sz="1800" dirty="0">
                <a:solidFill>
                  <a:srgbClr val="222222"/>
                </a:solidFill>
                <a:effectLst/>
                <a:latin typeface="Book Antiqua" panose="02040602050305030304" pitchFamily="18" charset="0"/>
              </a:rPr>
              <a:t>Ali, Irfan, et al. "Resume classification system using natural language processing and machine learning techniques." Mehran University Research Journal of Engineering &amp; Technology 41.1 (2022): 65-79</a:t>
            </a:r>
            <a:endParaRPr lang="en-US" sz="1800" dirty="0">
              <a:solidFill>
                <a:srgbClr val="222222"/>
              </a:solidFill>
              <a:latin typeface="Book Antiqua" panose="02040602050305030304" pitchFamily="18" charset="0"/>
            </a:endParaRPr>
          </a:p>
          <a:p>
            <a:r>
              <a:rPr lang="en-IN" sz="1800" dirty="0">
                <a:solidFill>
                  <a:srgbClr val="222222"/>
                </a:solidFill>
                <a:effectLst/>
                <a:latin typeface="Book Antiqua" panose="02040602050305030304" pitchFamily="18" charset="0"/>
              </a:rPr>
              <a:t>Pant, </a:t>
            </a:r>
            <a:r>
              <a:rPr lang="en-IN" sz="1800" dirty="0" err="1">
                <a:solidFill>
                  <a:srgbClr val="222222"/>
                </a:solidFill>
                <a:effectLst/>
                <a:latin typeface="Book Antiqua" panose="02040602050305030304" pitchFamily="18" charset="0"/>
              </a:rPr>
              <a:t>Dipendra</a:t>
            </a:r>
            <a:r>
              <a:rPr lang="en-IN" sz="1800" dirty="0">
                <a:solidFill>
                  <a:srgbClr val="222222"/>
                </a:solidFill>
                <a:effectLst/>
                <a:latin typeface="Book Antiqua" panose="02040602050305030304" pitchFamily="18" charset="0"/>
              </a:rPr>
              <a:t>, Dhiraj Pokhrel, and Prakash Poudyal. "Automatic Software Engineering Position Resume Screening using Natural Language Processing, Word Matching, Character Positioning, and Regex." 2022 5th International Conference on Advanced Systems and Emergent Technologies (IC_ASET). IEEE, 2022</a:t>
            </a:r>
            <a:endParaRPr lang="en-US" sz="1800" dirty="0">
              <a:solidFill>
                <a:srgbClr val="222222"/>
              </a:solidFill>
              <a:effectLst/>
              <a:latin typeface="Book Antiqua" panose="02040602050305030304" pitchFamily="18" charset="0"/>
            </a:endParaRPr>
          </a:p>
          <a:p>
            <a:r>
              <a:rPr lang="en-US" sz="1800" dirty="0" err="1">
                <a:solidFill>
                  <a:srgbClr val="222222"/>
                </a:solidFill>
                <a:effectLst/>
                <a:latin typeface="Book Antiqua" panose="02040602050305030304" pitchFamily="18" charset="0"/>
              </a:rPr>
              <a:t>Bhoir</a:t>
            </a:r>
            <a:r>
              <a:rPr lang="en-US" sz="1800" dirty="0">
                <a:solidFill>
                  <a:srgbClr val="222222"/>
                </a:solidFill>
                <a:effectLst/>
                <a:latin typeface="Book Antiqua" panose="02040602050305030304" pitchFamily="18" charset="0"/>
              </a:rPr>
              <a:t>, </a:t>
            </a:r>
            <a:r>
              <a:rPr lang="en-US" sz="1800" dirty="0" err="1">
                <a:solidFill>
                  <a:srgbClr val="222222"/>
                </a:solidFill>
                <a:effectLst/>
                <a:latin typeface="Book Antiqua" panose="02040602050305030304" pitchFamily="18" charset="0"/>
              </a:rPr>
              <a:t>Nirmiti</a:t>
            </a:r>
            <a:r>
              <a:rPr lang="en-US" sz="1800" dirty="0">
                <a:solidFill>
                  <a:srgbClr val="222222"/>
                </a:solidFill>
                <a:effectLst/>
                <a:latin typeface="Book Antiqua" panose="02040602050305030304" pitchFamily="18" charset="0"/>
              </a:rPr>
              <a:t>, et al. "Resume Parser using hybrid approach to enhance the efficiency of Automated Recruitment Processes." </a:t>
            </a:r>
            <a:r>
              <a:rPr lang="en-US" sz="1800" dirty="0" err="1">
                <a:solidFill>
                  <a:srgbClr val="222222"/>
                </a:solidFill>
                <a:effectLst/>
                <a:latin typeface="Book Antiqua" panose="02040602050305030304" pitchFamily="18" charset="0"/>
              </a:rPr>
              <a:t>Authorea</a:t>
            </a:r>
            <a:r>
              <a:rPr lang="en-US" sz="1800" dirty="0">
                <a:solidFill>
                  <a:srgbClr val="222222"/>
                </a:solidFill>
                <a:effectLst/>
                <a:latin typeface="Book Antiqua" panose="02040602050305030304" pitchFamily="18" charset="0"/>
              </a:rPr>
              <a:t> Preprints (2023)</a:t>
            </a:r>
            <a:endParaRPr lang="en-US" sz="1800" dirty="0">
              <a:solidFill>
                <a:srgbClr val="222222"/>
              </a:solidFill>
              <a:latin typeface="Book Antiqua" panose="02040602050305030304" pitchFamily="18" charset="0"/>
            </a:endParaRPr>
          </a:p>
        </p:txBody>
      </p:sp>
    </p:spTree>
    <p:extLst>
      <p:ext uri="{BB962C8B-B14F-4D97-AF65-F5344CB8AC3E}">
        <p14:creationId xmlns:p14="http://schemas.microsoft.com/office/powerpoint/2010/main" val="267744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4E7D-C196-579A-187B-924AF94EDB81}"/>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Abstract</a:t>
            </a:r>
            <a:endParaRPr lang="en-IN" sz="3600" dirty="0">
              <a:solidFill>
                <a:schemeClr val="accent5">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E7CDEAC0-D84F-9C02-4E77-0E71E187B817}"/>
              </a:ext>
            </a:extLst>
          </p:cNvPr>
          <p:cNvSpPr>
            <a:spLocks noGrp="1"/>
          </p:cNvSpPr>
          <p:nvPr>
            <p:ph idx="1"/>
          </p:nvPr>
        </p:nvSpPr>
        <p:spPr/>
        <p:txBody>
          <a:bodyPr vert="horz" lIns="91440" tIns="45720" rIns="91440" bIns="45720" rtlCol="0">
            <a:noAutofit/>
          </a:bodyPr>
          <a:lstStyle/>
          <a:p>
            <a:pPr>
              <a:lnSpc>
                <a:spcPct val="100000"/>
              </a:lnSpc>
            </a:pPr>
            <a:r>
              <a:rPr lang="en-US" sz="2400" b="1" dirty="0">
                <a:solidFill>
                  <a:schemeClr val="tx1">
                    <a:lumMod val="95000"/>
                    <a:lumOff val="5000"/>
                  </a:schemeClr>
                </a:solidFill>
                <a:latin typeface="Book Antiqua" panose="02040602050305030304" pitchFamily="18" charset="0"/>
              </a:rPr>
              <a:t>Objective: </a:t>
            </a:r>
            <a:r>
              <a:rPr lang="en-US" sz="2400" dirty="0">
                <a:solidFill>
                  <a:schemeClr val="tx1">
                    <a:lumMod val="95000"/>
                    <a:lumOff val="5000"/>
                  </a:schemeClr>
                </a:solidFill>
                <a:latin typeface="Book Antiqua" panose="02040602050305030304" pitchFamily="18" charset="0"/>
              </a:rPr>
              <a:t>The project aims to develop an AI-powered system that evaluates a candidate's resume against a given job description, providing a suitability score and a binary classification ("suitable" or "not suitable").</a:t>
            </a:r>
          </a:p>
          <a:p>
            <a:pPr>
              <a:lnSpc>
                <a:spcPct val="100000"/>
              </a:lnSpc>
            </a:pPr>
            <a:r>
              <a:rPr lang="en-US" sz="2400" b="1" dirty="0">
                <a:solidFill>
                  <a:schemeClr val="tx1">
                    <a:lumMod val="95000"/>
                    <a:lumOff val="5000"/>
                  </a:schemeClr>
                </a:solidFill>
                <a:latin typeface="Book Antiqua" panose="02040602050305030304" pitchFamily="18" charset="0"/>
              </a:rPr>
              <a:t>Key Features: </a:t>
            </a:r>
            <a:r>
              <a:rPr lang="en-US" sz="2400" dirty="0">
                <a:solidFill>
                  <a:schemeClr val="tx1">
                    <a:lumMod val="95000"/>
                    <a:lumOff val="5000"/>
                  </a:schemeClr>
                </a:solidFill>
                <a:latin typeface="Book Antiqua" panose="02040602050305030304" pitchFamily="18" charset="0"/>
              </a:rPr>
              <a:t>The system not only identifies the candidate's fit but also highlights missing qualifications, skills, or experiences required for the role, offering personalized and actionable feedback.</a:t>
            </a:r>
          </a:p>
          <a:p>
            <a:pPr>
              <a:lnSpc>
                <a:spcPct val="100000"/>
              </a:lnSpc>
            </a:pPr>
            <a:r>
              <a:rPr lang="en-US" sz="2400" b="1" dirty="0">
                <a:solidFill>
                  <a:schemeClr val="tx1">
                    <a:lumMod val="95000"/>
                    <a:lumOff val="5000"/>
                  </a:schemeClr>
                </a:solidFill>
                <a:latin typeface="Book Antiqua" panose="02040602050305030304" pitchFamily="18" charset="0"/>
              </a:rPr>
              <a:t>Impact: </a:t>
            </a:r>
            <a:r>
              <a:rPr lang="en-US" sz="2400" dirty="0">
                <a:solidFill>
                  <a:schemeClr val="tx1">
                    <a:lumMod val="95000"/>
                    <a:lumOff val="5000"/>
                  </a:schemeClr>
                </a:solidFill>
                <a:latin typeface="Book Antiqua" panose="02040602050305030304" pitchFamily="18" charset="0"/>
              </a:rPr>
              <a:t>This solution enhances recruitment efficiency by streamlining candidate screening and empowers job seekers with clarity and direction to improve their career readiness.</a:t>
            </a:r>
            <a:endParaRPr lang="en-IN" sz="240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191006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36C2-C714-6548-BF4E-BF94B79B20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F26E6-8144-5C55-A74D-CF5830A9DE4A}"/>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Motivation</a:t>
            </a:r>
            <a:br>
              <a:rPr lang="en-US" sz="3600" dirty="0">
                <a:solidFill>
                  <a:schemeClr val="accent5">
                    <a:lumMod val="50000"/>
                  </a:schemeClr>
                </a:solidFill>
                <a:latin typeface="Book Antiqua" panose="02040602050305030304" pitchFamily="18" charset="0"/>
              </a:rPr>
            </a:br>
            <a:endParaRPr lang="en-IN" sz="3600" dirty="0">
              <a:solidFill>
                <a:schemeClr val="accent5">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75E5BBF7-7AA3-0F92-9A56-5AE3B7E41072}"/>
              </a:ext>
            </a:extLst>
          </p:cNvPr>
          <p:cNvSpPr>
            <a:spLocks noGrp="1"/>
          </p:cNvSpPr>
          <p:nvPr>
            <p:ph idx="1"/>
          </p:nvPr>
        </p:nvSpPr>
        <p:spPr/>
        <p:txBody>
          <a:bodyPr vert="horz" lIns="91440" tIns="45720" rIns="91440" bIns="45720" rtlCol="0">
            <a:normAutofit fontScale="92500"/>
          </a:bodyPr>
          <a:lstStyle/>
          <a:p>
            <a:pPr>
              <a:lnSpc>
                <a:spcPct val="150000"/>
              </a:lnSpc>
            </a:pPr>
            <a:r>
              <a:rPr lang="en-US" sz="2400" b="1" dirty="0">
                <a:solidFill>
                  <a:schemeClr val="tx1">
                    <a:lumMod val="95000"/>
                    <a:lumOff val="5000"/>
                  </a:schemeClr>
                </a:solidFill>
                <a:latin typeface="Book Antiqua" panose="02040602050305030304" pitchFamily="18" charset="0"/>
              </a:rPr>
              <a:t>Simplifying Job Application Feedback:</a:t>
            </a:r>
            <a:r>
              <a:rPr lang="en-US" sz="2400" dirty="0">
                <a:solidFill>
                  <a:schemeClr val="tx1">
                    <a:lumMod val="95000"/>
                    <a:lumOff val="5000"/>
                  </a:schemeClr>
                </a:solidFill>
                <a:latin typeface="Book Antiqua" panose="02040602050305030304" pitchFamily="18" charset="0"/>
              </a:rPr>
              <a:t> Job seekers often lack clarity on why their applications are rejected. Our system not only evaluates suitability but also provides actionable insights into missing skills or qualifications, helping candidates improve and align better with job requirements.</a:t>
            </a:r>
          </a:p>
          <a:p>
            <a:pPr>
              <a:lnSpc>
                <a:spcPct val="150000"/>
              </a:lnSpc>
            </a:pPr>
            <a:r>
              <a:rPr lang="en-US" sz="2400" b="1" dirty="0">
                <a:solidFill>
                  <a:schemeClr val="tx1">
                    <a:lumMod val="95000"/>
                    <a:lumOff val="5000"/>
                  </a:schemeClr>
                </a:solidFill>
                <a:latin typeface="Book Antiqua" panose="02040602050305030304" pitchFamily="18" charset="0"/>
              </a:rPr>
              <a:t>Empowering Recruiters with Precision: </a:t>
            </a:r>
            <a:r>
              <a:rPr lang="en-US" sz="2400" dirty="0">
                <a:solidFill>
                  <a:schemeClr val="tx1">
                    <a:lumMod val="95000"/>
                    <a:lumOff val="5000"/>
                  </a:schemeClr>
                </a:solidFill>
                <a:latin typeface="Book Antiqua" panose="02040602050305030304" pitchFamily="18" charset="0"/>
              </a:rPr>
              <a:t>Recruiters face challenges in identifying the best-fit candidates from a pool of resumes. An AI-powered evaluation system ensures accurate and objective analysis, reducing hiring time while maintaining quality.</a:t>
            </a:r>
            <a:endParaRPr lang="en-IN" sz="240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283777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E687-9696-24FF-75A7-9F0AFE3C5458}"/>
              </a:ext>
            </a:extLst>
          </p:cNvPr>
          <p:cNvSpPr>
            <a:spLocks noGrp="1"/>
          </p:cNvSpPr>
          <p:nvPr>
            <p:ph type="title"/>
          </p:nvPr>
        </p:nvSpPr>
        <p:spPr/>
        <p:txBody>
          <a:bodyPr/>
          <a:lstStyle/>
          <a:p>
            <a:r>
              <a:rPr lang="en-US" sz="3600" dirty="0">
                <a:solidFill>
                  <a:schemeClr val="accent5">
                    <a:lumMod val="50000"/>
                  </a:schemeClr>
                </a:solidFill>
                <a:latin typeface="Book Antiqua" panose="02040602050305030304" pitchFamily="18" charset="0"/>
              </a:rPr>
              <a:t>Objectives </a:t>
            </a:r>
            <a:endParaRPr lang="en-IN" sz="3600" dirty="0">
              <a:solidFill>
                <a:schemeClr val="accent5">
                  <a:lumMod val="5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DBD36D5-75C6-EDA9-FC72-D5D5AE23C7C2}"/>
              </a:ext>
            </a:extLst>
          </p:cNvPr>
          <p:cNvSpPr>
            <a:spLocks noGrp="1"/>
          </p:cNvSpPr>
          <p:nvPr>
            <p:ph idx="1"/>
          </p:nvPr>
        </p:nvSpPr>
        <p:spPr/>
        <p:txBody>
          <a:bodyPr vert="horz" lIns="91440" tIns="45720" rIns="91440" bIns="45720" rtlCol="0">
            <a:normAutofit fontScale="92500" lnSpcReduction="20000"/>
          </a:bodyPr>
          <a:lstStyle/>
          <a:p>
            <a:pPr>
              <a:lnSpc>
                <a:spcPct val="150000"/>
              </a:lnSpc>
            </a:pPr>
            <a:r>
              <a:rPr lang="en-US" sz="2400" b="1" dirty="0">
                <a:latin typeface="Book Antiqua" panose="02040602050305030304" pitchFamily="18" charset="0"/>
              </a:rPr>
              <a:t>Enhance Candidate Profiling: </a:t>
            </a:r>
            <a:r>
              <a:rPr lang="en-US" sz="2400" dirty="0">
                <a:latin typeface="Book Antiqua" panose="02040602050305030304" pitchFamily="18" charset="0"/>
              </a:rPr>
              <a:t>Develop an AI system that accurately interprets diverse and unconventional career paths, recognizing transferable skills and unique experiences.</a:t>
            </a:r>
          </a:p>
          <a:p>
            <a:pPr>
              <a:lnSpc>
                <a:spcPct val="150000"/>
              </a:lnSpc>
            </a:pPr>
            <a:r>
              <a:rPr lang="en-US" sz="2400" b="1" dirty="0">
                <a:latin typeface="Book Antiqua" panose="02040602050305030304" pitchFamily="18" charset="0"/>
              </a:rPr>
              <a:t>Improve Job Matching:</a:t>
            </a:r>
            <a:r>
              <a:rPr lang="en-US" sz="2400" dirty="0">
                <a:latin typeface="Book Antiqua" panose="02040602050305030304" pitchFamily="18" charset="0"/>
              </a:rPr>
              <a:t> Create a more effective matching algorithm that goes beyond traditional resumes to find the best fit between candidates, profiles and job descriptions.</a:t>
            </a:r>
          </a:p>
          <a:p>
            <a:pPr>
              <a:lnSpc>
                <a:spcPct val="150000"/>
              </a:lnSpc>
            </a:pPr>
            <a:r>
              <a:rPr lang="en-US" sz="2400" b="1" dirty="0">
                <a:latin typeface="Book Antiqua" panose="02040602050305030304" pitchFamily="18" charset="0"/>
              </a:rPr>
              <a:t>Reduce Bias in Hiring:</a:t>
            </a:r>
            <a:r>
              <a:rPr lang="en-US" sz="2400" dirty="0">
                <a:latin typeface="Book Antiqua" panose="02040602050305030304" pitchFamily="18" charset="0"/>
              </a:rPr>
              <a:t> Implement AI techniques to minimize bias and ensure fairer decision-making, promoting diversity and inclusion in the recruitment process.</a:t>
            </a:r>
            <a:endParaRPr lang="en-IN" sz="2400" dirty="0">
              <a:latin typeface="Book Antiqua" panose="02040602050305030304" pitchFamily="18" charset="0"/>
            </a:endParaRPr>
          </a:p>
        </p:txBody>
      </p:sp>
    </p:spTree>
    <p:extLst>
      <p:ext uri="{BB962C8B-B14F-4D97-AF65-F5344CB8AC3E}">
        <p14:creationId xmlns:p14="http://schemas.microsoft.com/office/powerpoint/2010/main" val="224939384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B6F8-70C4-381A-D635-BACD729C471A}"/>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2994D317-72EE-CC21-FB0B-1C6EEEDE5082}"/>
              </a:ext>
            </a:extLst>
          </p:cNvPr>
          <p:cNvSpPr>
            <a:spLocks noGrp="1"/>
          </p:cNvSpPr>
          <p:nvPr>
            <p:ph idx="1"/>
          </p:nvPr>
        </p:nvSpPr>
        <p:spPr/>
        <p:txBody>
          <a:bodyPr>
            <a:normAutofit fontScale="92500"/>
          </a:bodyPr>
          <a:lstStyle/>
          <a:p>
            <a:pPr marL="0" indent="0">
              <a:lnSpc>
                <a:spcPct val="150000"/>
              </a:lnSpc>
              <a:buNone/>
            </a:pPr>
            <a:r>
              <a:rPr lang="en-US" b="1" dirty="0"/>
              <a:t>1: Skill-Based Matching Systems</a:t>
            </a:r>
          </a:p>
          <a:p>
            <a:pPr lvl="1">
              <a:lnSpc>
                <a:spcPct val="150000"/>
              </a:lnSpc>
            </a:pPr>
            <a:r>
              <a:rPr lang="en-US" b="1" dirty="0"/>
              <a:t>Approach</a:t>
            </a:r>
            <a:r>
              <a:rPr lang="en-US" dirty="0"/>
              <a:t>: Skill-based matching systems compare resumes and job descriptions using keyword matching and similarity metrics. Algorithms like TF-IDF and cosine similarity are widely used.</a:t>
            </a:r>
          </a:p>
          <a:p>
            <a:pPr lvl="1">
              <a:lnSpc>
                <a:spcPct val="150000"/>
              </a:lnSpc>
            </a:pPr>
            <a:r>
              <a:rPr lang="en-US" b="1" dirty="0"/>
              <a:t>Key Finding</a:t>
            </a:r>
            <a:r>
              <a:rPr lang="en-US" dirty="0"/>
              <a:t>: These systems effectively identify overlapping skills between resumes and job requirements, making them useful for initial filtering.</a:t>
            </a:r>
          </a:p>
          <a:p>
            <a:pPr lvl="1">
              <a:lnSpc>
                <a:spcPct val="150000"/>
              </a:lnSpc>
            </a:pPr>
            <a:r>
              <a:rPr lang="en-US" b="1" dirty="0"/>
              <a:t>Drawback</a:t>
            </a:r>
            <a:r>
              <a:rPr lang="en-US" dirty="0"/>
              <a:t>: They often fail to understand context, resulting in inaccurate matches when skills are described differently in resumes and job descriptions.</a:t>
            </a:r>
          </a:p>
        </p:txBody>
      </p:sp>
    </p:spTree>
    <p:extLst>
      <p:ext uri="{BB962C8B-B14F-4D97-AF65-F5344CB8AC3E}">
        <p14:creationId xmlns:p14="http://schemas.microsoft.com/office/powerpoint/2010/main" val="286344644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764DED-6632-47D7-F1BD-32A4828AB6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C83AE8-E29E-A9F7-E6A7-2C096F3BAEAB}"/>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DCC466A3-AB38-1ECE-3D34-418674A582D0}"/>
              </a:ext>
            </a:extLst>
          </p:cNvPr>
          <p:cNvSpPr>
            <a:spLocks noGrp="1"/>
          </p:cNvSpPr>
          <p:nvPr>
            <p:ph idx="1"/>
          </p:nvPr>
        </p:nvSpPr>
        <p:spPr/>
        <p:txBody>
          <a:bodyPr>
            <a:normAutofit fontScale="77500" lnSpcReduction="20000"/>
          </a:bodyPr>
          <a:lstStyle/>
          <a:p>
            <a:pPr marL="0" indent="0">
              <a:lnSpc>
                <a:spcPct val="170000"/>
              </a:lnSpc>
              <a:buNone/>
            </a:pPr>
            <a:r>
              <a:rPr lang="en-US" sz="3200" b="1" dirty="0"/>
              <a:t>2: Semantic Matching Using NLP</a:t>
            </a:r>
          </a:p>
          <a:p>
            <a:pPr lvl="1">
              <a:lnSpc>
                <a:spcPct val="170000"/>
              </a:lnSpc>
            </a:pPr>
            <a:r>
              <a:rPr lang="en-US" sz="2800" b="1" dirty="0"/>
              <a:t>Approach</a:t>
            </a:r>
            <a:r>
              <a:rPr lang="en-US" sz="2800" dirty="0"/>
              <a:t>: NLP models such as BERT and GPT are employed to perform semantic analysis, capturing the contextual meaning of text in resumes and job descriptions.</a:t>
            </a:r>
          </a:p>
          <a:p>
            <a:pPr lvl="1">
              <a:lnSpc>
                <a:spcPct val="170000"/>
              </a:lnSpc>
            </a:pPr>
            <a:r>
              <a:rPr lang="en-US" sz="2800" b="1" dirty="0"/>
              <a:t>Key Finding</a:t>
            </a:r>
            <a:r>
              <a:rPr lang="en-US" sz="2800" dirty="0"/>
              <a:t>: Semantic matching improves accuracy by recognizing synonyms and related phrases, enabling better alignment between job roles and candidate profiles.</a:t>
            </a:r>
          </a:p>
          <a:p>
            <a:pPr lvl="1">
              <a:lnSpc>
                <a:spcPct val="170000"/>
              </a:lnSpc>
            </a:pPr>
            <a:r>
              <a:rPr lang="en-US" sz="2800" b="1" dirty="0"/>
              <a:t>Drawback</a:t>
            </a:r>
            <a:r>
              <a:rPr lang="en-US" sz="2800" dirty="0"/>
              <a:t>: Computational requirements are high, making these models less suitable for real-time or resource-constrained environments.</a:t>
            </a:r>
          </a:p>
        </p:txBody>
      </p:sp>
    </p:spTree>
    <p:extLst>
      <p:ext uri="{BB962C8B-B14F-4D97-AF65-F5344CB8AC3E}">
        <p14:creationId xmlns:p14="http://schemas.microsoft.com/office/powerpoint/2010/main" val="254451289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9CD0A-ACA7-3827-2C09-3DA357596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36EBC-DAD1-EE20-32B8-E1A6B9BD5690}"/>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2D7FAA5C-22C8-4BD3-48B8-624DA47F6117}"/>
              </a:ext>
            </a:extLst>
          </p:cNvPr>
          <p:cNvSpPr>
            <a:spLocks noGrp="1"/>
          </p:cNvSpPr>
          <p:nvPr>
            <p:ph idx="1"/>
          </p:nvPr>
        </p:nvSpPr>
        <p:spPr/>
        <p:txBody>
          <a:bodyPr>
            <a:normAutofit fontScale="77500" lnSpcReduction="20000"/>
          </a:bodyPr>
          <a:lstStyle/>
          <a:p>
            <a:pPr marL="0" indent="0">
              <a:lnSpc>
                <a:spcPct val="170000"/>
              </a:lnSpc>
              <a:buNone/>
            </a:pPr>
            <a:r>
              <a:rPr lang="en-US" sz="3200" b="1" dirty="0"/>
              <a:t>3: Feedback-Based Systems for Candidate Improvement</a:t>
            </a:r>
          </a:p>
          <a:p>
            <a:pPr lvl="1">
              <a:lnSpc>
                <a:spcPct val="170000"/>
              </a:lnSpc>
            </a:pPr>
            <a:r>
              <a:rPr lang="en-US" sz="2800" b="1" dirty="0"/>
              <a:t>Approach</a:t>
            </a:r>
            <a:r>
              <a:rPr lang="en-US" sz="2800" dirty="0"/>
              <a:t>: Systems that identify skill gaps and provide feedback use knowledge graphs or rule-based techniques to map missing skills and qualifications.</a:t>
            </a:r>
          </a:p>
          <a:p>
            <a:pPr lvl="1">
              <a:lnSpc>
                <a:spcPct val="170000"/>
              </a:lnSpc>
            </a:pPr>
            <a:r>
              <a:rPr lang="en-US" sz="2800" b="1" dirty="0"/>
              <a:t>Key Finding</a:t>
            </a:r>
            <a:r>
              <a:rPr lang="en-US" sz="2800" dirty="0"/>
              <a:t>: Providing actionable insights empowers candidates to focus on specific areas for improvement, enhancing their chances in future applications.</a:t>
            </a:r>
          </a:p>
          <a:p>
            <a:pPr lvl="1">
              <a:lnSpc>
                <a:spcPct val="170000"/>
              </a:lnSpc>
            </a:pPr>
            <a:r>
              <a:rPr lang="en-US" sz="2800" b="1" dirty="0"/>
              <a:t>Drawback</a:t>
            </a:r>
            <a:r>
              <a:rPr lang="en-US" sz="2800" dirty="0"/>
              <a:t>: These systems often rely on predefined rules or databases, which may not capture evolving industry trends or dynamic job requirements.</a:t>
            </a:r>
          </a:p>
        </p:txBody>
      </p:sp>
    </p:spTree>
    <p:extLst>
      <p:ext uri="{BB962C8B-B14F-4D97-AF65-F5344CB8AC3E}">
        <p14:creationId xmlns:p14="http://schemas.microsoft.com/office/powerpoint/2010/main" val="138209534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F9143B-73BE-FB7A-D6A8-E7783CBE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E5B1A-8232-BFDC-0333-07CDA583EED7}"/>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2C6A9089-72B7-6683-9BA2-C10E2B5B3E5D}"/>
              </a:ext>
            </a:extLst>
          </p:cNvPr>
          <p:cNvSpPr>
            <a:spLocks noGrp="1"/>
          </p:cNvSpPr>
          <p:nvPr>
            <p:ph idx="1"/>
          </p:nvPr>
        </p:nvSpPr>
        <p:spPr/>
        <p:txBody>
          <a:bodyPr>
            <a:normAutofit fontScale="70000" lnSpcReduction="20000"/>
          </a:bodyPr>
          <a:lstStyle/>
          <a:p>
            <a:pPr marL="0" indent="0">
              <a:lnSpc>
                <a:spcPct val="160000"/>
              </a:lnSpc>
              <a:buNone/>
            </a:pPr>
            <a:r>
              <a:rPr lang="en-US" sz="3200" b="1" dirty="0"/>
              <a:t>4: Job Recommendation Systems</a:t>
            </a:r>
          </a:p>
          <a:p>
            <a:pPr lvl="1">
              <a:lnSpc>
                <a:spcPct val="160000"/>
              </a:lnSpc>
            </a:pPr>
            <a:r>
              <a:rPr lang="en-US" sz="2800" b="1" dirty="0"/>
              <a:t>Approach</a:t>
            </a:r>
            <a:r>
              <a:rPr lang="en-US" sz="2800" dirty="0"/>
              <a:t>: Job recommendation systems leverage collaborative filtering or content-based algorithms to match candidates with suitable job descriptions based on previous applications or profile data.</a:t>
            </a:r>
          </a:p>
          <a:p>
            <a:pPr lvl="1">
              <a:lnSpc>
                <a:spcPct val="160000"/>
              </a:lnSpc>
            </a:pPr>
            <a:r>
              <a:rPr lang="en-US" sz="2800" b="1" dirty="0"/>
              <a:t>Key Finding</a:t>
            </a:r>
            <a:r>
              <a:rPr lang="en-US" sz="2800" dirty="0"/>
              <a:t>: These systems efficiently narrow down the list of job opportunities for candidates by considering past preferences and profiles, improving user experience.</a:t>
            </a:r>
          </a:p>
          <a:p>
            <a:pPr lvl="1">
              <a:lnSpc>
                <a:spcPct val="160000"/>
              </a:lnSpc>
            </a:pPr>
            <a:r>
              <a:rPr lang="en-US" sz="2800" b="1" dirty="0"/>
              <a:t>Drawback</a:t>
            </a:r>
            <a:r>
              <a:rPr lang="en-US" sz="2800" dirty="0"/>
              <a:t>: They may lack precision in matching if the candidate's resume does not closely match the job data, resulting in missed opportunities or irrelevant suggestions.</a:t>
            </a:r>
          </a:p>
        </p:txBody>
      </p:sp>
    </p:spTree>
    <p:extLst>
      <p:ext uri="{BB962C8B-B14F-4D97-AF65-F5344CB8AC3E}">
        <p14:creationId xmlns:p14="http://schemas.microsoft.com/office/powerpoint/2010/main" val="11273177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2E9229-3F3D-FC63-F2B7-3B79A481B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D4453-78AA-C6B7-004C-4B4DA02A8BAB}"/>
              </a:ext>
            </a:extLst>
          </p:cNvPr>
          <p:cNvSpPr>
            <a:spLocks noGrp="1"/>
          </p:cNvSpPr>
          <p:nvPr>
            <p:ph type="title"/>
          </p:nvPr>
        </p:nvSpPr>
        <p:spPr/>
        <p:txBody>
          <a:bodyPr/>
          <a:lstStyle/>
          <a:p>
            <a:r>
              <a:rPr lang="en-US" altLang="zh-CN" sz="3600" dirty="0">
                <a:solidFill>
                  <a:schemeClr val="accent5">
                    <a:lumMod val="50000"/>
                  </a:schemeClr>
                </a:solidFill>
                <a:latin typeface="Book Antiqua" panose="02040602050305030304" pitchFamily="18" charset="0"/>
              </a:rPr>
              <a:t>Literature Review</a:t>
            </a:r>
            <a:endParaRPr lang="en-IN" sz="3600" dirty="0">
              <a:solidFill>
                <a:schemeClr val="accent5">
                  <a:lumMod val="50000"/>
                </a:schemeClr>
              </a:solidFill>
              <a:latin typeface="Book Antiqua" panose="02040602050305030304" pitchFamily="18" charset="0"/>
            </a:endParaRPr>
          </a:p>
        </p:txBody>
      </p:sp>
      <p:sp>
        <p:nvSpPr>
          <p:cNvPr id="5" name="Content Placeholder 4">
            <a:extLst>
              <a:ext uri="{FF2B5EF4-FFF2-40B4-BE49-F238E27FC236}">
                <a16:creationId xmlns:a16="http://schemas.microsoft.com/office/drawing/2014/main" id="{D7EE28C8-498B-FC8B-DE72-1B43A5ADA835}"/>
              </a:ext>
            </a:extLst>
          </p:cNvPr>
          <p:cNvSpPr>
            <a:spLocks noGrp="1"/>
          </p:cNvSpPr>
          <p:nvPr>
            <p:ph idx="1"/>
          </p:nvPr>
        </p:nvSpPr>
        <p:spPr/>
        <p:txBody>
          <a:bodyPr>
            <a:normAutofit fontScale="70000" lnSpcReduction="20000"/>
          </a:bodyPr>
          <a:lstStyle/>
          <a:p>
            <a:pPr marL="0" indent="0">
              <a:lnSpc>
                <a:spcPct val="160000"/>
              </a:lnSpc>
              <a:buNone/>
            </a:pPr>
            <a:r>
              <a:rPr lang="en-US" sz="3200" b="1" dirty="0"/>
              <a:t>5: Machine Learning for Resume Parsing</a:t>
            </a:r>
          </a:p>
          <a:p>
            <a:pPr lvl="1">
              <a:lnSpc>
                <a:spcPct val="160000"/>
              </a:lnSpc>
            </a:pPr>
            <a:r>
              <a:rPr lang="en-US" sz="2800" b="1" dirty="0"/>
              <a:t>Approach</a:t>
            </a:r>
            <a:r>
              <a:rPr lang="en-US" sz="2800" dirty="0"/>
              <a:t>: Machine learning models, particularly decision trees and neural networks, are trained on labeled resume data to identify key components such as skills, experience, education, and certifications.</a:t>
            </a:r>
          </a:p>
          <a:p>
            <a:pPr lvl="1">
              <a:lnSpc>
                <a:spcPct val="160000"/>
              </a:lnSpc>
            </a:pPr>
            <a:r>
              <a:rPr lang="en-US" sz="2800" b="1" dirty="0"/>
              <a:t>Key Finding</a:t>
            </a:r>
            <a:r>
              <a:rPr lang="en-US" sz="2800" dirty="0"/>
              <a:t>: Machine learning-based resume parsing improves accuracy in extracting and categorizing resume information, facilitating a more organized approach to resume evaluation.</a:t>
            </a:r>
          </a:p>
          <a:p>
            <a:pPr lvl="1">
              <a:lnSpc>
                <a:spcPct val="160000"/>
              </a:lnSpc>
            </a:pPr>
            <a:r>
              <a:rPr lang="en-US" sz="2800" b="1" dirty="0"/>
              <a:t>Drawback</a:t>
            </a:r>
            <a:r>
              <a:rPr lang="en-US" sz="2800" dirty="0"/>
              <a:t>: Training these models requires large, high-quality datasets, and the system may struggle with poorly formatted or unconventional resumes.</a:t>
            </a:r>
          </a:p>
        </p:txBody>
      </p:sp>
    </p:spTree>
    <p:extLst>
      <p:ext uri="{BB962C8B-B14F-4D97-AF65-F5344CB8AC3E}">
        <p14:creationId xmlns:p14="http://schemas.microsoft.com/office/powerpoint/2010/main" val="201243955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1892</TotalTime>
  <Words>1813</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 Antiqua</vt:lpstr>
      <vt:lpstr>Calibri</vt:lpstr>
      <vt:lpstr>Calibri Light</vt:lpstr>
      <vt:lpstr>Office Theme</vt:lpstr>
      <vt:lpstr>AI-Driven Job Fit Assessment and Resume Evaluation</vt:lpstr>
      <vt:lpstr>Abstract</vt:lpstr>
      <vt:lpstr>Motivation </vt:lpstr>
      <vt:lpstr>Objectives </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Workflow Description</vt:lpstr>
      <vt:lpstr>Workflow Description</vt:lpstr>
      <vt:lpstr>Workflow Description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goes here,  Containing Strictly fit into one line [36 font size]</dc:title>
  <dc:creator>jomyfrancis80@gmail.com</dc:creator>
  <cp:lastModifiedBy>K B Harish</cp:lastModifiedBy>
  <cp:revision>9</cp:revision>
  <dcterms:created xsi:type="dcterms:W3CDTF">2022-12-19T17:04:14Z</dcterms:created>
  <dcterms:modified xsi:type="dcterms:W3CDTF">2025-01-21T11:52:56Z</dcterms:modified>
</cp:coreProperties>
</file>