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4" r:id="rId4"/>
    <p:sldId id="275" r:id="rId5"/>
    <p:sldId id="276" r:id="rId6"/>
    <p:sldId id="257" r:id="rId7"/>
    <p:sldId id="261" r:id="rId8"/>
    <p:sldId id="263" r:id="rId9"/>
    <p:sldId id="265" r:id="rId10"/>
    <p:sldId id="266" r:id="rId11"/>
    <p:sldId id="267" r:id="rId12"/>
    <p:sldId id="259" r:id="rId13"/>
    <p:sldId id="291" r:id="rId14"/>
    <p:sldId id="268" r:id="rId15"/>
    <p:sldId id="269" r:id="rId16"/>
    <p:sldId id="273" r:id="rId17"/>
    <p:sldId id="292" r:id="rId18"/>
    <p:sldId id="270" r:id="rId19"/>
    <p:sldId id="277" r:id="rId20"/>
    <p:sldId id="278" r:id="rId21"/>
    <p:sldId id="293" r:id="rId22"/>
    <p:sldId id="294" r:id="rId23"/>
    <p:sldId id="279" r:id="rId24"/>
    <p:sldId id="280" r:id="rId25"/>
    <p:sldId id="282" r:id="rId26"/>
    <p:sldId id="283" r:id="rId27"/>
    <p:sldId id="288" r:id="rId28"/>
    <p:sldId id="289" r:id="rId29"/>
    <p:sldId id="285" r:id="rId30"/>
    <p:sldId id="296" r:id="rId31"/>
    <p:sldId id="286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0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6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57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0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3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8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4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D1AA28-D8EF-4DAA-ACA4-FC07CC2E765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441066-EC1C-4104-97AD-D664763F808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Predicting the Customer Retention Potential Level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63080"/>
          </a:xfrm>
        </p:spPr>
        <p:txBody>
          <a:bodyPr>
            <a:normAutofit/>
          </a:bodyPr>
          <a:lstStyle/>
          <a:p>
            <a:pPr algn="r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Gampala Harish</a:t>
            </a:r>
          </a:p>
          <a:p>
            <a:pPr algn="r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Scientist</a:t>
            </a:r>
          </a:p>
          <a:p>
            <a:pPr algn="r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 Id  : 4752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1891"/>
            <a:ext cx="8640960" cy="35492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1784" y="188640"/>
            <a:ext cx="7772400" cy="843251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for Registrations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4653136"/>
            <a:ext cx="8424936" cy="20162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the visuals 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Gradual increase in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registrations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until 2013 could indicate a growth phase for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 and a sudden down fall 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overcome the downfall situation, We have to improve the marketing strategies and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technological advancements according to present conditions.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 Transaction Data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064896" cy="3168352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95536" y="4653136"/>
            <a:ext cx="8352928" cy="1944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u="sng" dirty="0" smtClean="0"/>
              <a:t>Insights from the visuals: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orders is directly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of customer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registrations.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September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had the highest number of registrations, followed by an increase in orders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October.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is unclear why </a:t>
            </a:r>
            <a:r>
              <a:rPr lang="en-US" sz="2000" dirty="0" smtClean="0"/>
              <a:t>some </a:t>
            </a:r>
            <a:r>
              <a:rPr lang="en-US" sz="2000" dirty="0"/>
              <a:t>registered customers have not </a:t>
            </a:r>
            <a:r>
              <a:rPr lang="en-US" sz="2000" dirty="0" smtClean="0"/>
              <a:t> placing any orders.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4128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9361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Operations in Transactions data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20880" cy="532859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analyzing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of Order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column, we can determine the customer's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orders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calculate the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business days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spent by the customer with the company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Additionally, we can also determine the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gap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days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order gap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specific CustomerID.(for  decreasing  the  records)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analyzing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quantity ,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calculate the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number of orders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made by a customer as well as the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frequency.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7" y="5373216"/>
            <a:ext cx="741682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9" y="836712"/>
            <a:ext cx="2981741" cy="324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61" y="836712"/>
            <a:ext cx="3753374" cy="324035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22385"/>
            <a:ext cx="7772400" cy="108012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Email Data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4539100"/>
            <a:ext cx="8496944" cy="21189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the visuals 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large number of customers have not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opened/clicked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customers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opened but not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clicked because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content may not be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convincing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leading to low click-through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rates.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overcome this the company needs to improve the email marketing strategies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" y="1052736"/>
            <a:ext cx="8856984" cy="280831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49796" y="116633"/>
            <a:ext cx="7772400" cy="79208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 Email Opened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640960" cy="268870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visuals 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may be overwhelmed with the number of emails received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a company.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overcome this, the company should consider reducing the frequency of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emails sent to the customer.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company should offer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option for the customer to select their email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preferences. It improve the customer engagement. </a:t>
            </a:r>
          </a:p>
          <a:p>
            <a:pPr marL="457200" indent="-457200" algn="l">
              <a:buFont typeface="+mj-lt"/>
              <a:buAutoNum type="arabicParenR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908720"/>
            <a:ext cx="172819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5" cy="32403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7996"/>
            <a:ext cx="7772400" cy="100811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Email Clicked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7" y="4437112"/>
            <a:ext cx="8640959" cy="2135088"/>
          </a:xfrm>
        </p:spPr>
        <p:txBody>
          <a:bodyPr>
            <a:normAutofit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visuals 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customer has one email i.e., welcome email which is shown in plot by not applicable for clicking 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should decrease the  number of emails sending to a customer, so that the customer can open and click the mail if it’s relevant. </a:t>
            </a:r>
          </a:p>
          <a:p>
            <a:pPr marL="457200" indent="-457200" algn="l">
              <a:buFont typeface="+mj-lt"/>
              <a:buAutoNum type="arabicParenR"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196752"/>
            <a:ext cx="172819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9361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Operations on Email Data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352928" cy="532859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analyzing the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Type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categorized it  into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columns as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welcome email.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om the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Customized email ,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determined into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Customized emails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Customized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emails opened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Customized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emails clicked.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29000"/>
            <a:ext cx="4680520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" y="4653136"/>
            <a:ext cx="892617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1196752"/>
            <a:ext cx="7479858" cy="30963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61257" y="332656"/>
            <a:ext cx="7772400" cy="86409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Merged Data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7704856" cy="1752600"/>
          </a:xfrm>
        </p:spPr>
        <p:txBody>
          <a:bodyPr>
            <a:normAutofit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the visuals 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Retention Potential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customers are too low in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city2, city3, and city4.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Specially for city1 having less customers </a:t>
            </a:r>
          </a:p>
          <a:p>
            <a:pPr algn="l"/>
            <a:endParaRPr lang="en-IN" sz="24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93610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Approach 1 :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280920" cy="5544616"/>
          </a:xfrm>
        </p:spPr>
        <p:txBody>
          <a:bodyPr>
            <a:normAutofit fontScale="92500"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examining the Customer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and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data, I noticed that both data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 contained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23,820 records.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performed several operations and utilized the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groupby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on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Email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datasets, which resulted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23,820 records.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merged  all the datasets  by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inner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join.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shape is (23820,16)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Checked the data types of the columns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Converted categorical variables to numerical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hanged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 type of a column from datetime64ns 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datetime64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Checked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outliers, skewness, and correlation</a:t>
            </a:r>
          </a:p>
          <a:p>
            <a:pPr algn="l">
              <a:lnSpc>
                <a:spcPct val="150000"/>
              </a:lnSpc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771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93610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Model building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24744"/>
            <a:ext cx="8136904" cy="5184576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I have build are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Classification (RFC)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KNearestNeighbors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(KNC)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Gradient Boosting Classification (GBC)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 Boosting Classification (ABC)</a:t>
            </a:r>
          </a:p>
          <a:p>
            <a:pPr algn="l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 :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applying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above classification models,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achieved high accuracy and recall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metrics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few models.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I realized that the dataset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 imbalanced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which could negatively affect the performance of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address this issue, I utilized two techniques: 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1"/>
            <a:ext cx="7556376" cy="1080119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Overview: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916832"/>
            <a:ext cx="6944816" cy="432048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Data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Visualizations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pproaches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metric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Challenges I have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faced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1"/>
            <a:ext cx="7772400" cy="79208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Hyperparameter tuning 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208912" cy="547260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able to optimize its performance on the imbalanced dataset.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have applied this for RFC and KNC than I choose the best model with good accuracy and recall   i.e., RFC</a:t>
            </a: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2896"/>
            <a:ext cx="3744416" cy="3528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17032"/>
            <a:ext cx="4060913" cy="15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43204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SMOTE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(Synthetic Minority Over-sampling Technique):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208912" cy="504056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generates samples of the minority class to balance the class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have applied this for RFC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GBC, ABC and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KNC than I choose the best model with good accuracy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 i.e., GBC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4" y="2914298"/>
            <a:ext cx="3133554" cy="2143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75" y="5158598"/>
            <a:ext cx="3672407" cy="1334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5" y="2937879"/>
            <a:ext cx="3318526" cy="2119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158598"/>
            <a:ext cx="3672408" cy="13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3"/>
            <a:ext cx="7772400" cy="936104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Approach 2: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82453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have read all the data sets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than I checked for the null values 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analyzed and that they have different  shapes . 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I checked for duplicates and I analyzed few datasets consisting duplicates in it 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merged all the datasets by using the joins by using the column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CustomerID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total data I have taken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the samples of data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dropping  the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duplicates in the '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this I have got 20538 records 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6409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Model building :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496944" cy="5112568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reprocessing steps and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Learning algorithms that I have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 as the approach1.</a:t>
            </a:r>
          </a:p>
          <a:p>
            <a:pPr algn="l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the  imbalance issue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 utilized two techniques: 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Hyperparameter  tuning  and  SMOTE :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have applied these techniques on the models ,then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choose the best model with good accuracy and recall i.e.,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KNN with smote 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50502"/>
            <a:ext cx="4104456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06937"/>
            <a:ext cx="3816424" cy="16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22413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Error Metrics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064896" cy="496855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addition to the confusion matrix, error metrics are also used to evaluate classification models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error metric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for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given dataset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 :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measures the proportion of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 positive predictions out of all actual positive cases.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59" y="2420888"/>
            <a:ext cx="5976664" cy="23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72400" cy="115212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My results after building the model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5256584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approach 1: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analyzing the performance results of all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models from the approach 1,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can confidently conclude that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Gradient Boosting Classifier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has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performed well.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training accuracy of 91 and a recall score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97, So  I can predict the target variables accurately.</a:t>
            </a:r>
          </a:p>
          <a:p>
            <a:pPr algn="l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approach 2 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can confidently conclude that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Classifier model has performed well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achieved a training accuracy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87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 recall score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99 .</a:t>
            </a: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136904" cy="518457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Deployment with Streamlit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0" y="476672"/>
            <a:ext cx="3744416" cy="5925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16" y="476672"/>
            <a:ext cx="4680520" cy="153261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7492" y="2348880"/>
            <a:ext cx="4995014" cy="41863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the Streamlit API,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have predicted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retention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potential level 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the first CustomerID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C17838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http://localhost:8501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http://192.168.1.6:8501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3"/>
            <a:ext cx="7772400" cy="86409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Challenges I have faced :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136904" cy="5256584"/>
          </a:xfrm>
        </p:spPr>
        <p:txBody>
          <a:bodyPr>
            <a:normAutofit lnSpcReduction="10000"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primary obstacle that I encountered while working with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Train data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 the issue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imbalanced data 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analysing the Transaction and Email data , I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encountered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the issue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datasets contain multiple instances of the same CustomerID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transactions.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am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faced 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 in merging the datasets with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dataset</a:t>
            </a:r>
            <a:r>
              <a:rPr lang="en-US" sz="2000" dirty="0" smtClean="0"/>
              <a:t>.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email dataset, there are instances where customers did not open the email, but they still clicked on the link provided in the email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grid search process for the Random Forest and K-Nearest Neighbors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taking a significant amount of time 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complete.</a:t>
            </a: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7504" y="1628800"/>
            <a:ext cx="4680520" cy="4608512"/>
          </a:xfrm>
        </p:spPr>
        <p:txBody>
          <a:bodyPr>
            <a:normAutofit fontScale="92500"/>
          </a:bodyPr>
          <a:lstStyle/>
          <a:p>
            <a:pPr algn="l"/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segmentation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the target column and performing standard scaling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-means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with random clusters was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constructed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elbow plot was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generated and got 5 clusters.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lusters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were assigned to each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resulting predictions.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424847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1"/>
            <a:ext cx="7772400" cy="93610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Problem Description: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24936" cy="4896544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objective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 customer retention potential levels as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high/medium/low.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analyzing historical customer data, retailers can predict which customers are likely 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churn. 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focus is particularly on the medium-level customers since they are the ones most likely to switch to a competitor unless some actions are taken 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churn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happening</a:t>
            </a:r>
            <a:r>
              <a:rPr lang="en-IN" sz="2000" dirty="0" smtClean="0"/>
              <a:t>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retail company can create marketing strategies that will help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retain customers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proactively engage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them.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 is to increase customer loyalty, which in turn increases profits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776" y="404664"/>
            <a:ext cx="7772400" cy="936104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Conclusions 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776864" cy="511256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providing  the customer data to streamlit 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successfully predict 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retention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level for the given dataset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Additionally, appropriate marketing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enhance customer retention, increase sales, and ultimately improve profitability.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7704856" cy="28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56895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86409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About Data: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568952" cy="518457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data 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CustomerID   and   Retention Potential.</a:t>
            </a:r>
          </a:p>
          <a:p>
            <a:pPr algn="l">
              <a:lnSpc>
                <a:spcPct val="150000"/>
              </a:lnSpc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Data 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CustomerID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City ,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Of  Registration,  Preferred Delivery Day,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Communication,  Automatic Refill  and  Doorstep Delivery.</a:t>
            </a:r>
          </a:p>
          <a:p>
            <a:pPr algn="l">
              <a:lnSpc>
                <a:spcPct val="150000"/>
              </a:lnSpc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Data 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CustomerID,  Date Of Order,  Timestamp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and   Order Quantity.</a:t>
            </a:r>
          </a:p>
          <a:p>
            <a:pPr algn="l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Data :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CustomerID,  Date Of email,  Email Type, Timestamp,  Mail Opened  and Mail Clicked.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274638"/>
            <a:ext cx="8122096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Train data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2522538" cy="45259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49" y="1855021"/>
            <a:ext cx="1340131" cy="864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2060848"/>
            <a:ext cx="46805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Insights from the visualizations :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Majority of the retention potential falls under the </a:t>
            </a:r>
            <a:r>
              <a:rPr lang="en-US" dirty="0" smtClean="0"/>
              <a:t>Low </a:t>
            </a:r>
            <a:r>
              <a:rPr lang="en-US" dirty="0"/>
              <a:t>category with a value of </a:t>
            </a:r>
            <a:r>
              <a:rPr lang="en-US" dirty="0" smtClean="0"/>
              <a:t>19185.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IN" dirty="0" smtClean="0"/>
              <a:t>The Retention Potential value of Medium and High are 879 and 3756 , but this are lower than the Low </a:t>
            </a:r>
            <a:r>
              <a:rPr lang="en-US" dirty="0"/>
              <a:t>category 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So </a:t>
            </a:r>
            <a:r>
              <a:rPr lang="en-US" dirty="0"/>
              <a:t>we should focus on retaining this </a:t>
            </a:r>
            <a:r>
              <a:rPr lang="en-US" dirty="0" smtClean="0"/>
              <a:t>customers  from the Low and Medium categories.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05" y="1563337"/>
            <a:ext cx="3267531" cy="4820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73" y="1988840"/>
            <a:ext cx="1428949" cy="122413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42605" y="317723"/>
            <a:ext cx="7772400" cy="95103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Customer Data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35790" y="1664804"/>
            <a:ext cx="3861261" cy="457250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the visuals :</a:t>
            </a:r>
          </a:p>
          <a:p>
            <a:pPr marL="457200" indent="-457200" algn="l">
              <a:lnSpc>
                <a:spcPct val="16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 4 has the highest count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customers, So that the can invest some funds .</a:t>
            </a:r>
          </a:p>
          <a:p>
            <a:pPr marL="457200" indent="-457200" algn="l">
              <a:lnSpc>
                <a:spcPct val="16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 2 and City 3 have a similar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customers, so we can explore the business.</a:t>
            </a:r>
          </a:p>
          <a:p>
            <a:pPr marL="457200" indent="-457200" algn="l">
              <a:lnSpc>
                <a:spcPct val="16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 1 has the lowest count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customers, there is less business</a:t>
            </a:r>
          </a:p>
          <a:p>
            <a:pPr marL="457200" indent="-457200" algn="l">
              <a:lnSpc>
                <a:spcPct val="160000"/>
              </a:lnSpc>
              <a:buFont typeface="+mj-lt"/>
              <a:buAutoNum type="arabicParenR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we should concentrate more on cities having the better business. </a:t>
            </a:r>
            <a:endParaRPr lang="en-IN" sz="20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8860"/>
            <a:ext cx="3024336" cy="2520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84171"/>
            <a:ext cx="5106681" cy="2592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7708"/>
            <a:ext cx="1362265" cy="151468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6912768" cy="122413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Preferred Delivery Day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92888" cy="16085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above visuals : 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bar plot indicates that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of customers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prefer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weekdays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 we should increase and adjust the delivery options.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city 2 and city 4  having very few deliveries on weekends compare to other cities. In city 4 has more deliveries. 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0" y="1412776"/>
            <a:ext cx="2160240" cy="3735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24" y="1493528"/>
            <a:ext cx="5613250" cy="3574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980728"/>
            <a:ext cx="1390844" cy="6382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8832" cy="895196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Doorstep Delivery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3528" y="5148504"/>
            <a:ext cx="8447628" cy="15452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the visuals 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Majority of the customers are not preferring the door step delivery ,we should resolve the issues if any.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customers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company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should  provide some services like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delivery,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scheduling delivery at a convenient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and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providing updates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endParaRPr lang="en-IN" sz="24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2114845" cy="36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12776"/>
            <a:ext cx="6223217" cy="36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04" y="548680"/>
            <a:ext cx="1553913" cy="8640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056784" cy="10801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Visualizations of Online Communication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9552" y="5013176"/>
            <a:ext cx="8208912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from the visuals 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it is good  to see that the  majority of customers prefer online communication.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do not prefer online communication(most of them are from City 2&amp;4), the company should explore alternative communication channels to better understand  their needs.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1427</TotalTime>
  <Words>1663</Words>
  <Application>Microsoft Office PowerPoint</Application>
  <PresentationFormat>On-screen Show (4:3)</PresentationFormat>
  <Paragraphs>183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Concourse</vt:lpstr>
      <vt:lpstr>Predicting the Customer Retention Potential Level</vt:lpstr>
      <vt:lpstr>Overview:</vt:lpstr>
      <vt:lpstr>Problem Description: </vt:lpstr>
      <vt:lpstr>About Data:</vt:lpstr>
      <vt:lpstr>Visualizations of Train data</vt:lpstr>
      <vt:lpstr>Visualizations of Customer Data</vt:lpstr>
      <vt:lpstr>Visualizations of Preferred Delivery Day</vt:lpstr>
      <vt:lpstr>Visualizations of Doorstep Delivery</vt:lpstr>
      <vt:lpstr>Visualizations of Online Communication</vt:lpstr>
      <vt:lpstr>Visualizations for Registrations </vt:lpstr>
      <vt:lpstr>Visualizations of  Transaction Data</vt:lpstr>
      <vt:lpstr>Operations in Transactions data</vt:lpstr>
      <vt:lpstr>Visualizations of Email Data </vt:lpstr>
      <vt:lpstr>Visualizations of  Email Opened</vt:lpstr>
      <vt:lpstr>Visualizations of Email Clicked</vt:lpstr>
      <vt:lpstr>Operations on Email Data</vt:lpstr>
      <vt:lpstr>Visualizations of Merged Data</vt:lpstr>
      <vt:lpstr> Approach 1 :</vt:lpstr>
      <vt:lpstr>Model building </vt:lpstr>
      <vt:lpstr>Hyperparameter tuning :</vt:lpstr>
      <vt:lpstr>SMOTE (Synthetic Minority Over-sampling Technique): </vt:lpstr>
      <vt:lpstr> Approach 2:</vt:lpstr>
      <vt:lpstr>Model building :</vt:lpstr>
      <vt:lpstr>Error Metrics </vt:lpstr>
      <vt:lpstr>My results after building the model</vt:lpstr>
      <vt:lpstr>Deployment with Streamlit</vt:lpstr>
      <vt:lpstr>PowerPoint Presentation</vt:lpstr>
      <vt:lpstr>Challenges I have faced :</vt:lpstr>
      <vt:lpstr>Clustering </vt:lpstr>
      <vt:lpstr>Conclusions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</dc:title>
  <dc:creator>user</dc:creator>
  <cp:lastModifiedBy>user</cp:lastModifiedBy>
  <cp:revision>94</cp:revision>
  <dcterms:created xsi:type="dcterms:W3CDTF">2023-04-08T14:04:01Z</dcterms:created>
  <dcterms:modified xsi:type="dcterms:W3CDTF">2023-04-14T11:29:34Z</dcterms:modified>
</cp:coreProperties>
</file>