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34"/>
  </p:notesMasterIdLst>
  <p:sldIdLst>
    <p:sldId id="256" r:id="rId2"/>
    <p:sldId id="289" r:id="rId3"/>
    <p:sldId id="257" r:id="rId4"/>
    <p:sldId id="263" r:id="rId5"/>
    <p:sldId id="258" r:id="rId6"/>
    <p:sldId id="259" r:id="rId7"/>
    <p:sldId id="260" r:id="rId8"/>
    <p:sldId id="261" r:id="rId9"/>
    <p:sldId id="262" r:id="rId10"/>
    <p:sldId id="278" r:id="rId11"/>
    <p:sldId id="279" r:id="rId12"/>
    <p:sldId id="265" r:id="rId13"/>
    <p:sldId id="266" r:id="rId14"/>
    <p:sldId id="268" r:id="rId15"/>
    <p:sldId id="267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8" r:id="rId32"/>
    <p:sldId id="28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733CC-A352-45F7-8BC1-CA1CCE068500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0CF5D0-A5B5-4393-9ABD-9BCDC37EE5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97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CF5D0-A5B5-4393-9ABD-9BCDC37EE5A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979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418B-8D20-44A3-ACE3-C57367C518ED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669B-8E47-4B50-939E-4EE45EAF1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641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418B-8D20-44A3-ACE3-C57367C518ED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669B-8E47-4B50-939E-4EE45EAF1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398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418B-8D20-44A3-ACE3-C57367C518ED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669B-8E47-4B50-939E-4EE45EAF1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474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418B-8D20-44A3-ACE3-C57367C518ED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669B-8E47-4B50-939E-4EE45EAF1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316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418B-8D20-44A3-ACE3-C57367C518ED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669B-8E47-4B50-939E-4EE45EAF1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2194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418B-8D20-44A3-ACE3-C57367C518ED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669B-8E47-4B50-939E-4EE45EAF1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385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418B-8D20-44A3-ACE3-C57367C518ED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669B-8E47-4B50-939E-4EE45EAF1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477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418B-8D20-44A3-ACE3-C57367C518ED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669B-8E47-4B50-939E-4EE45EAF1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7751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418B-8D20-44A3-ACE3-C57367C518ED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669B-8E47-4B50-939E-4EE45EAF1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464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418B-8D20-44A3-ACE3-C57367C518ED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669B-8E47-4B50-939E-4EE45EAF1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604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418B-8D20-44A3-ACE3-C57367C518ED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669B-8E47-4B50-939E-4EE45EAF1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785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0418B-8D20-44A3-ACE3-C57367C518ED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A669B-8E47-4B50-939E-4EE45EAF1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4535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5800" y="1556793"/>
            <a:ext cx="7772400" cy="2043658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Regression 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with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Neural Network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 Harish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Gampala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(4752)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Trainee Data Scientist at Turingminds.ai</a:t>
            </a:r>
          </a:p>
          <a:p>
            <a:endParaRPr lang="en-IN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25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Backward Propagation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Chain rule of differentiation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34" y="2174875"/>
            <a:ext cx="3247719" cy="3951288"/>
          </a:xfrm>
        </p:spPr>
      </p:pic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547746"/>
            <a:ext cx="4041775" cy="3205545"/>
          </a:xfrm>
        </p:spPr>
      </p:pic>
    </p:spTree>
    <p:extLst>
      <p:ext uri="{BB962C8B-B14F-4D97-AF65-F5344CB8AC3E}">
        <p14:creationId xmlns:p14="http://schemas.microsoft.com/office/powerpoint/2010/main" val="214884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Loss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Cost function in Regression metrics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124744"/>
            <a:ext cx="4040188" cy="504056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1.Mean Square Error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700213"/>
            <a:ext cx="7632848" cy="2520875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7544" y="4077072"/>
            <a:ext cx="4041775" cy="648072"/>
          </a:xfrm>
        </p:spPr>
        <p:txBody>
          <a:bodyPr/>
          <a:lstStyle/>
          <a:p>
            <a:r>
              <a:rPr lang="en-US" dirty="0" smtClean="0"/>
              <a:t>2.Mean Absolute Error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797152"/>
            <a:ext cx="8147248" cy="1872208"/>
          </a:xfrm>
        </p:spPr>
      </p:pic>
    </p:spTree>
    <p:extLst>
      <p:ext uri="{BB962C8B-B14F-4D97-AF65-F5344CB8AC3E}">
        <p14:creationId xmlns:p14="http://schemas.microsoft.com/office/powerpoint/2010/main" val="177377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92088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Weight Initialization</a:t>
            </a:r>
            <a:r>
              <a:rPr lang="en-US" sz="3200" b="1" u="sng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1" u="sng" dirty="0" smtClean="0">
                <a:latin typeface="Times New Roman" pitchFamily="18" charset="0"/>
                <a:cs typeface="Times New Roman" pitchFamily="18" charset="0"/>
              </a:rPr>
            </a:br>
            <a:endParaRPr lang="en-IN" sz="32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This methods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are used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set the initial values of the weights in a neural network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weights of a neural network determine how it transforms input data into output data, and as a result, they play a crucial role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performance of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network.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poorly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lead to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problems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such as vanishing or exploding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gradients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overcome this problems we use weight initialization methods like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Xavier /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Glorot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initialization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He initialization.</a:t>
            </a:r>
          </a:p>
          <a:p>
            <a:pPr marL="0" indent="0"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The choice of weight initialization method depends on the architecture of the neural network, the activation function being used</a:t>
            </a:r>
            <a:endParaRPr lang="en-IN" sz="2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84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1.Xavier /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Glorot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Initialization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400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It sets layer’s weights to values chosen from a Random distribution that’s bounded between 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2.He Initialization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Similar to the Xavier Initialization method.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methods are initialized by </a:t>
            </a:r>
          </a:p>
          <a:p>
            <a:pPr marL="0" indent="0">
              <a:buNone/>
            </a:pPr>
            <a:r>
              <a:rPr lang="en-US" sz="2400" dirty="0">
                <a:latin typeface="Arial Rounded MT Bold" pitchFamily="34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Arial Rounded MT Bold" pitchFamily="34" charset="0"/>
                <a:cs typeface="Times New Roman" pitchFamily="18" charset="0"/>
              </a:rPr>
              <a:t>             </a:t>
            </a:r>
            <a:r>
              <a:rPr lang="en-IN" sz="1900" dirty="0" err="1">
                <a:latin typeface="Arial Rounded MT Bold" pitchFamily="34" charset="0"/>
              </a:rPr>
              <a:t>kernel_initializer</a:t>
            </a:r>
            <a:r>
              <a:rPr lang="en-IN" sz="1900" dirty="0">
                <a:latin typeface="Arial Rounded MT Bold" pitchFamily="34" charset="0"/>
              </a:rPr>
              <a:t>=</a:t>
            </a:r>
            <a:r>
              <a:rPr lang="en-IN" sz="1900" dirty="0" smtClean="0">
                <a:latin typeface="Arial Rounded MT Bold" pitchFamily="34" charset="0"/>
              </a:rPr>
              <a:t>'</a:t>
            </a:r>
            <a:r>
              <a:rPr lang="en-IN" sz="1900" dirty="0" err="1" smtClean="0">
                <a:latin typeface="Arial Rounded MT Bold" pitchFamily="34" charset="0"/>
              </a:rPr>
              <a:t>glorot_uniform</a:t>
            </a:r>
            <a:r>
              <a:rPr lang="en-IN" sz="1900" dirty="0" smtClean="0">
                <a:latin typeface="Arial Rounded MT Bold" pitchFamily="34" charset="0"/>
              </a:rPr>
              <a:t>/normal’(or)’</a:t>
            </a:r>
            <a:r>
              <a:rPr lang="en-IN" sz="1900" dirty="0" err="1" smtClean="0">
                <a:latin typeface="Arial Rounded MT Bold" pitchFamily="34" charset="0"/>
              </a:rPr>
              <a:t>he_unifrom</a:t>
            </a:r>
            <a:r>
              <a:rPr lang="en-IN" sz="1900" dirty="0" smtClean="0">
                <a:latin typeface="Arial Rounded MT Bold" pitchFamily="34" charset="0"/>
              </a:rPr>
              <a:t>/normal’</a:t>
            </a:r>
            <a:endParaRPr lang="en-US" sz="1900" dirty="0" smtClean="0">
              <a:latin typeface="Arial Rounded MT Bold" pitchFamily="34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348880"/>
            <a:ext cx="8390371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60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IN" sz="3200" dirty="0"/>
              <a:t>Application Programming Interfaces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579296" cy="547260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eural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network APIs can make it easier and more efficient to develop, train, and deploy neural network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models.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Some popular neural network APIs include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Keras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TensorFlow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PyTorch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provide’s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high-level interface for building and training neural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networks</a:t>
            </a:r>
          </a:p>
          <a:p>
            <a:pPr marL="0" indent="0"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Keras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is a high-level neural network API in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Python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Sequential API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each layer in the model is connected to the layer that precedes it and the layer that follows it, in a sequential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order.     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model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= Sequential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Functional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allows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 more complex model architectures, including models with multiple inputs and outputs, shared layers, and residual connections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 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pPr marL="0" indent="0"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05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Activation Functions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mathematical function that is applied to the output of each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neuron, whether it should be activated (or) not.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introduces non-linearity to solve real world problems.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Commonly used activation functions are: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Sigmoid function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Softmax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function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Hyperbolic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Tangent function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Relu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function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Leaky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Relu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function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Relu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function</a:t>
            </a:r>
          </a:p>
          <a:p>
            <a:pPr marL="0" indent="0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electing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right activation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function it impact’s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on the performance of a neural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network</a:t>
            </a:r>
            <a:r>
              <a:rPr lang="en-US" sz="2400" dirty="0" smtClean="0"/>
              <a:t>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27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Sigmoid function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00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maps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any input to a value between 0 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often used as an output activation function in binary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classification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problems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</a:t>
            </a:r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F(x</a:t>
            </a:r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)= </a:t>
            </a:r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1/1+e</a:t>
            </a:r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^{-x</a:t>
            </a:r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pt-BR" sz="2400" b="1" u="sng" dirty="0" smtClean="0">
                <a:latin typeface="Times New Roman" pitchFamily="18" charset="0"/>
                <a:cs typeface="Times New Roman" pitchFamily="18" charset="0"/>
              </a:rPr>
              <a:t>Advantages:</a:t>
            </a:r>
          </a:p>
          <a:p>
            <a:pPr>
              <a:buFont typeface="Wingdings" pitchFamily="2" charset="2"/>
              <a:buChar char="§"/>
            </a:pPr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Normalize</a:t>
            </a:r>
          </a:p>
          <a:p>
            <a:pPr>
              <a:buFont typeface="Wingdings" pitchFamily="2" charset="2"/>
              <a:buChar char="§"/>
            </a:pPr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Continuous and differentiable</a:t>
            </a:r>
          </a:p>
          <a:p>
            <a:pPr>
              <a:buFont typeface="Wingdings" pitchFamily="2" charset="2"/>
              <a:buChar char="§"/>
            </a:pPr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Works well for back propagation.</a:t>
            </a:r>
          </a:p>
          <a:p>
            <a:pPr marL="0" indent="0">
              <a:buNone/>
            </a:pPr>
            <a:r>
              <a:rPr lang="pt-BR" sz="2400" b="1" u="sng" dirty="0" smtClean="0">
                <a:latin typeface="Times New Roman" pitchFamily="18" charset="0"/>
                <a:cs typeface="Times New Roman" pitchFamily="18" charset="0"/>
              </a:rPr>
              <a:t>Drawbacks:</a:t>
            </a:r>
          </a:p>
          <a:p>
            <a:pPr>
              <a:buFont typeface="Wingdings" pitchFamily="2" charset="2"/>
              <a:buChar char="§"/>
            </a:pPr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Vanishing gradient problem.</a:t>
            </a:r>
          </a:p>
          <a:p>
            <a:pPr>
              <a:buFont typeface="Wingdings" pitchFamily="2" charset="2"/>
              <a:buChar char="§"/>
            </a:pPr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Failed to solve multiclassification problems.</a:t>
            </a:r>
          </a:p>
          <a:p>
            <a:pPr marL="457200" lvl="1" indent="0">
              <a:buNone/>
            </a:pP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	{to overcome this we use “softmax”}</a:t>
            </a:r>
          </a:p>
          <a:p>
            <a:pPr marL="0" indent="0">
              <a:buNone/>
            </a:pPr>
            <a:endParaRPr lang="pt-BR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64001"/>
            <a:ext cx="4104456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282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en-IN" sz="3200" b="1" dirty="0" err="1" smtClean="0">
                <a:latin typeface="Times New Roman" pitchFamily="18" charset="0"/>
                <a:cs typeface="Times New Roman" pitchFamily="18" charset="0"/>
              </a:rPr>
              <a:t>Softmax</a:t>
            </a:r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 function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052736"/>
            <a:ext cx="8856984" cy="554461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maps any input to a value between 0 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commonly used in the output layer of a neural network.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often used in multiclass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classification problems.</a:t>
            </a:r>
          </a:p>
          <a:p>
            <a:pPr marL="457200" lvl="1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endParaRPr lang="en-IN" sz="2000" b="1" u="sng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Similar to sigmoid function.</a:t>
            </a:r>
          </a:p>
          <a:p>
            <a:pPr marL="457200" lvl="1" indent="0">
              <a:buNone/>
            </a:pPr>
            <a:r>
              <a:rPr lang="en-IN" sz="2400" b="1" u="sng" dirty="0" smtClean="0">
                <a:latin typeface="Times New Roman" pitchFamily="18" charset="0"/>
                <a:cs typeface="Times New Roman" pitchFamily="18" charset="0"/>
              </a:rPr>
              <a:t>Drawbacks:</a:t>
            </a:r>
          </a:p>
          <a:p>
            <a:pPr lvl="1">
              <a:buFont typeface="Wingdings" pitchFamily="2" charset="2"/>
              <a:buChar char="§"/>
            </a:pPr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Vanishing gradient problem</a:t>
            </a:r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Computational intensive.</a:t>
            </a:r>
            <a:endParaRPr lang="pt-BR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254" y="2348880"/>
            <a:ext cx="2609850" cy="1018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042" y="2708920"/>
            <a:ext cx="241935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723" y="3594745"/>
            <a:ext cx="4740277" cy="294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32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en-IN" sz="3600" b="1" dirty="0">
                <a:latin typeface="Times New Roman" pitchFamily="18" charset="0"/>
                <a:cs typeface="Times New Roman" pitchFamily="18" charset="0"/>
              </a:rPr>
              <a:t>Hyperbolic Tangent function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dirty="0">
                <a:latin typeface="Times New Roman" pitchFamily="18" charset="0"/>
                <a:cs typeface="Times New Roman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maps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any input to a value between -1 and 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used in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hidden layers of neural networks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used in Binary classification.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Similar to sigmoid but converges faster than sigmoid.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acts as a drop out layer.</a:t>
            </a:r>
          </a:p>
          <a:p>
            <a:pPr marL="0" indent="0">
              <a:buNone/>
            </a:pP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Drawbacks: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Vanishing gradient problems.</a:t>
            </a: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060848"/>
            <a:ext cx="2209800" cy="1709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163125"/>
            <a:ext cx="3600400" cy="187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123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Rectified Linear Unit function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7356"/>
            <a:ext cx="8229600" cy="526598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ReLU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function returns the input value if it is positive, 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otherwise.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It is used in </a:t>
            </a:r>
            <a:r>
              <a:rPr lang="en-US" sz="2400" dirty="0"/>
              <a:t>deep neural networks due to its simplicity and effectiveness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IN" sz="2400" b="1" dirty="0" smtClean="0"/>
              <a:t>f(x) = max(0,x)</a:t>
            </a:r>
          </a:p>
          <a:p>
            <a:pPr>
              <a:buFont typeface="Wingdings" pitchFamily="2" charset="2"/>
              <a:buChar char="Ø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Act as a dropout layer also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Overcomes the vanishing gradient problems.</a:t>
            </a:r>
          </a:p>
          <a:p>
            <a:pPr marL="0" indent="0">
              <a:buNone/>
            </a:pPr>
            <a:r>
              <a:rPr lang="en-IN" sz="2400" b="1" u="sng" dirty="0" smtClean="0">
                <a:latin typeface="Times New Roman" pitchFamily="18" charset="0"/>
                <a:cs typeface="Times New Roman" pitchFamily="18" charset="0"/>
              </a:rPr>
              <a:t>Drawback:</a:t>
            </a:r>
          </a:p>
          <a:p>
            <a:pPr>
              <a:buFont typeface="Wingdings" pitchFamily="2" charset="2"/>
              <a:buChar char="§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It is not differentiable at zero.</a:t>
            </a:r>
          </a:p>
          <a:p>
            <a:pPr>
              <a:buFont typeface="Wingdings" pitchFamily="2" charset="2"/>
              <a:buChar char="§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So during back propagation no learning occurs for the input .</a:t>
            </a:r>
          </a:p>
          <a:p>
            <a:pPr marL="0" indent="0"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          {to overcome we use Leaky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Relu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used}</a:t>
            </a:r>
          </a:p>
          <a:p>
            <a:pPr marL="0" indent="0">
              <a:buNone/>
            </a:pPr>
            <a:endParaRPr lang="en-IN" sz="2400" b="1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420888"/>
            <a:ext cx="3672408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812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Contents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Types of learning</a:t>
            </a:r>
          </a:p>
          <a:p>
            <a:pPr>
              <a:buFont typeface="Wingdings" pitchFamily="2" charset="2"/>
              <a:buChar char="Ø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Machine Learning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 Neural network</a:t>
            </a:r>
          </a:p>
          <a:p>
            <a:pPr>
              <a:buFont typeface="Wingdings" pitchFamily="2" charset="2"/>
              <a:buChar char="Ø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Neural Network</a:t>
            </a:r>
          </a:p>
          <a:p>
            <a:pPr>
              <a:buFont typeface="Wingdings" pitchFamily="2" charset="2"/>
              <a:buChar char="Ø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Artificial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Neural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Network</a:t>
            </a:r>
          </a:p>
          <a:p>
            <a:pPr>
              <a:buFont typeface="Wingdings" pitchFamily="2" charset="2"/>
              <a:buChar char="Ø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Perceptron and Multi-Level Perceptron</a:t>
            </a:r>
          </a:p>
          <a:p>
            <a:pPr>
              <a:buFont typeface="Wingdings" pitchFamily="2" charset="2"/>
              <a:buChar char="Ø"/>
            </a:pPr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Mathematics behind Neural </a:t>
            </a:r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Network</a:t>
            </a:r>
          </a:p>
          <a:p>
            <a:pPr>
              <a:buFont typeface="Wingdings" pitchFamily="2" charset="2"/>
              <a:buChar char="Ø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Weight Initialization</a:t>
            </a:r>
          </a:p>
          <a:p>
            <a:pPr>
              <a:buFont typeface="Wingdings" pitchFamily="2" charset="2"/>
              <a:buChar char="Ø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Activation functions</a:t>
            </a:r>
          </a:p>
          <a:p>
            <a:pPr>
              <a:buFont typeface="Wingdings" pitchFamily="2" charset="2"/>
              <a:buChar char="Ø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Optimizers</a:t>
            </a:r>
          </a:p>
          <a:p>
            <a:pPr>
              <a:buFont typeface="Wingdings" pitchFamily="2" charset="2"/>
              <a:buChar char="Ø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Flowchart</a:t>
            </a:r>
          </a:p>
          <a:p>
            <a:pPr>
              <a:buFont typeface="Wingdings" pitchFamily="2" charset="2"/>
              <a:buChar char="Ø"/>
            </a:pPr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96289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en-IN" sz="3600" dirty="0">
                <a:latin typeface="Times New Roman" pitchFamily="18" charset="0"/>
                <a:cs typeface="Times New Roman" pitchFamily="18" charset="0"/>
              </a:rPr>
              <a:t>Leaky </a:t>
            </a:r>
            <a:r>
              <a:rPr lang="en-IN" sz="3600" dirty="0" err="1">
                <a:latin typeface="Times New Roman" pitchFamily="18" charset="0"/>
                <a:cs typeface="Times New Roman" pitchFamily="18" charset="0"/>
              </a:rPr>
              <a:t>Relu</a:t>
            </a:r>
            <a:r>
              <a:rPr lang="en-IN" sz="3600" dirty="0">
                <a:latin typeface="Times New Roman" pitchFamily="18" charset="0"/>
                <a:cs typeface="Times New Roman" pitchFamily="18" charset="0"/>
              </a:rPr>
              <a:t> function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dirty="0">
                <a:latin typeface="Times New Roman" pitchFamily="18" charset="0"/>
                <a:cs typeface="Times New Roman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leaky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ReLU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function addresses a potential problem known as "dying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ReLU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“.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It makes non-zero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output for negative input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values.</a:t>
            </a:r>
          </a:p>
          <a:p>
            <a:pPr marL="0" indent="0"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400" b="1" dirty="0"/>
              <a:t>f(x)=max(0.01*x , x</a:t>
            </a:r>
            <a:r>
              <a:rPr lang="en-IN" sz="2400" b="1" dirty="0" smtClean="0"/>
              <a:t>)  </a:t>
            </a:r>
          </a:p>
          <a:p>
            <a:pPr marL="0" indent="0">
              <a:buNone/>
            </a:pPr>
            <a:endParaRPr lang="en-IN" sz="2400" b="1" dirty="0"/>
          </a:p>
          <a:p>
            <a:pPr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Solves dying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Relu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Increase in accuracy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Fast convergence.</a:t>
            </a:r>
          </a:p>
          <a:p>
            <a:pPr marL="0" indent="0">
              <a:buNone/>
            </a:pPr>
            <a:r>
              <a:rPr lang="en-IN" sz="2400" b="1" u="sng" dirty="0" smtClean="0">
                <a:latin typeface="Times New Roman" pitchFamily="18" charset="0"/>
                <a:cs typeface="Times New Roman" pitchFamily="18" charset="0"/>
              </a:rPr>
              <a:t>Drawback:</a:t>
            </a:r>
          </a:p>
          <a:p>
            <a:pPr>
              <a:buFont typeface="Wingdings" pitchFamily="2" charset="2"/>
              <a:buChar char="§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Learning occurs (back propagation) but it is very low.</a:t>
            </a:r>
          </a:p>
          <a:p>
            <a:pPr marL="0" indent="0"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      {to overcome we use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PRelu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492896"/>
            <a:ext cx="4104456" cy="1848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194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Parametric </a:t>
            </a:r>
            <a:r>
              <a:rPr lang="en-IN" sz="3200" dirty="0" err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IN" sz="3200" dirty="0" err="1" smtClean="0">
                <a:latin typeface="Times New Roman" pitchFamily="18" charset="0"/>
                <a:cs typeface="Times New Roman" pitchFamily="18" charset="0"/>
              </a:rPr>
              <a:t>elu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 function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04056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similar to the leaky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ReLU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function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allows the slope to be learned during the training process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f(x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) = max(</a:t>
            </a:r>
            <a:r>
              <a:rPr lang="en-IN" sz="2400" b="1" dirty="0" err="1">
                <a:latin typeface="Times New Roman" pitchFamily="18" charset="0"/>
                <a:cs typeface="Times New Roman" pitchFamily="18" charset="0"/>
              </a:rPr>
              <a:t>ax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, x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It designed to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address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"dying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ReLU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"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problem.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gives better performance.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can get the desired accuracy and faster convergence.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Increases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computational cost and risk of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overfitting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76872"/>
            <a:ext cx="3384376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034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Optimizers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ptimizers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are algorithms that are used to update the parameters of a model to minimize the loss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function.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parameters are Weights and Learning rate .</a:t>
            </a: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Optimizers are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Gradient Descent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Stochastic Gradient Descent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Mini Batch SGD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SGD with Momentum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Ada Grad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Ada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elta and RMS Prop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ADAM</a:t>
            </a:r>
          </a:p>
          <a:p>
            <a:pPr marL="0" indent="0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		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11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Gradient Descent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72608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most basic optimizer that updates the model weights in the direction of the negative gradient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loss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function.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commonly-used to train machine learning models and neural networks. 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Advantages: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Minimization of loss function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Less noise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trains whole data at once(i.e.,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epoch)</a:t>
            </a:r>
          </a:p>
          <a:p>
            <a:pPr marL="0" indent="0">
              <a:buNone/>
            </a:pP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Drawback: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Large memory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resource extensive technique.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Convergence takes time but it updates until it reaches minimum.</a:t>
            </a:r>
          </a:p>
          <a:p>
            <a:pPr marL="0" indent="0">
              <a:buNone/>
            </a:pP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Epoch: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It means training neural network with full dataset in one cycle. { in Forward and Backward directions}</a:t>
            </a:r>
            <a:endParaRPr lang="en-US" sz="2400" b="1" u="sng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437948"/>
            <a:ext cx="2752725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616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613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Stochastic Gradient Descent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gradient of the cost function is computed with respect to a single training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example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at a time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1epoch = 1 record = 1 iteration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weights are updated after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example.</a:t>
            </a:r>
          </a:p>
          <a:p>
            <a:pPr marL="0" indent="0">
              <a:buNone/>
            </a:pP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Advantages: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Less memory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Faster and more suitable for large datasets.</a:t>
            </a:r>
          </a:p>
          <a:p>
            <a:pPr marL="0" indent="0">
              <a:buNone/>
            </a:pP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Drawbacks: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Convergence will be slow.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High variance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High noisy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Time consuming.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539" y="4725144"/>
            <a:ext cx="4000500" cy="1431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002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Mini Batch Stochastic Gradient Descent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1256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gradient is computed with respect to a small batch of training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examples.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The weights are then updated based on the average gradient of the batch</a:t>
            </a:r>
            <a:r>
              <a:rPr lang="en-US" sz="2400" dirty="0" smtClean="0"/>
              <a:t>.	      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{1iteration = 1epoch}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Batch size=100records, </a:t>
            </a:r>
          </a:p>
          <a:p>
            <a:pPr marL="0" indent="0">
              <a:buNone/>
            </a:pP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Advantages: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Better convergence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Improve time complexity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Moderate memory</a:t>
            </a:r>
          </a:p>
          <a:p>
            <a:pPr marL="0" indent="0">
              <a:buNone/>
            </a:pP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Drawbacks: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Less noise {It overcome by momentum}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2996952"/>
            <a:ext cx="4536504" cy="216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90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Stochastic Gradient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Descent Momentum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340768"/>
            <a:ext cx="8507288" cy="518457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can converge to a local minimum instead of the global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minimum,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overcome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this we use momentum.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Momentum is used to eliminate noise by using exponential moving average.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b="1" u="sng" dirty="0" err="1" smtClean="0">
                <a:latin typeface="Times New Roman" pitchFamily="18" charset="0"/>
                <a:cs typeface="Times New Roman" pitchFamily="18" charset="0"/>
              </a:rPr>
              <a:t>Adavantages</a:t>
            </a: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Reducing noise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Quick convergence</a:t>
            </a:r>
          </a:p>
          <a:p>
            <a:pPr marL="0" indent="0">
              <a:buNone/>
            </a:pP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Adaptive Learning </a:t>
            </a:r>
            <a:r>
              <a:rPr lang="en-US" sz="2400" b="1" u="sng" dirty="0" err="1" smtClean="0">
                <a:latin typeface="Times New Roman" pitchFamily="18" charset="0"/>
                <a:cs typeface="Times New Roman" pitchFamily="18" charset="0"/>
              </a:rPr>
              <a:t>rate: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helps us to maintain the speed of the convergence. </a:t>
            </a:r>
            <a:endParaRPr lang="en-US" sz="2400" b="1" u="sng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endParaRPr lang="en-US" sz="2400" b="1" u="sng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400" b="1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24944"/>
            <a:ext cx="5229955" cy="12961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978" y="2572085"/>
            <a:ext cx="3362794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 fontScale="90000"/>
          </a:bodyPr>
          <a:lstStyle/>
          <a:p>
            <a:r>
              <a:rPr lang="en-IN" sz="3600" b="1" dirty="0">
                <a:latin typeface="Times New Roman" pitchFamily="18" charset="0"/>
                <a:cs typeface="Times New Roman" pitchFamily="18" charset="0"/>
              </a:rPr>
              <a:t>Adaptive Gradient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507288" cy="568863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learning rate is adapted component-wise to the parameters by incorporating knowledge of past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observations.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Initially large learning rate will make quicker convergence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but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 we approach global minima. Then the learning rate value should be reduced so, we won’t miss the global minima.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Increases with time i.e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., with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every epoch learning rate increases.</a:t>
            </a: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Drawback: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t-value is high (large number)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han by  this their will be a </a:t>
            </a:r>
          </a:p>
          <a:p>
            <a:pPr marL="0" indent="0"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egligable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error.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{to over come we use 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adadelta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RMS prop}.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025" y="3456456"/>
            <a:ext cx="3906978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00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Adaptive Delta and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MS prop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00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RMS prop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works by adjusting the learning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rate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Ada delta optimizer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that adjusts the learning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rate based on 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historical updates of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weight.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Learning rate will decrease  slowly by implementing e(g2t) i.e., exponential weighted average.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control the value of  “t”(large number) by EMA.</a:t>
            </a:r>
          </a:p>
          <a:p>
            <a:pPr>
              <a:buFont typeface="Wingdings" pitchFamily="2" charset="2"/>
              <a:buChar char="Ø"/>
            </a:pPr>
            <a:r>
              <a:rPr lang="el-GR" sz="2400" b="1" dirty="0" smtClean="0"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–hyper parameter</a:t>
            </a:r>
          </a:p>
          <a:p>
            <a:pPr marL="0" indent="0">
              <a:buNone/>
            </a:pPr>
            <a:endParaRPr lang="en-US" sz="2400" b="1" u="sng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Drawback: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Smoothing is missing.</a:t>
            </a:r>
          </a:p>
          <a:p>
            <a:pPr>
              <a:buFont typeface="Wingdings" pitchFamily="2" charset="2"/>
              <a:buChar char="§"/>
            </a:pPr>
            <a:endParaRPr lang="en-US" sz="2400" b="1" u="sng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3789040"/>
            <a:ext cx="4716016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61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ADAM(</a:t>
            </a:r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Adaptive Moment </a:t>
            </a:r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Estimation</a:t>
            </a:r>
            <a:r>
              <a:rPr lang="en-IN" sz="3200" dirty="0" smtClean="0"/>
              <a:t>)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435280" cy="532859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is the combination of Momentum and RMS prop.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Adam updates the weights of a neural network by minimizing the cost function.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Adam maintains exponentially decaying averages of the gradients and the squared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gradients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of the weight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parameters.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is well known for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good performance and computational efficiency.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b="1" u="sng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b="1" u="sng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Advantages: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Quicker convergence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earning rate is adaptive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Smoothing the noise.</a:t>
            </a: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3573016"/>
            <a:ext cx="4787068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06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Types of Learning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628800"/>
            <a:ext cx="7820506" cy="4608512"/>
          </a:xfrm>
        </p:spPr>
      </p:pic>
    </p:spTree>
    <p:extLst>
      <p:ext uri="{BB962C8B-B14F-4D97-AF65-F5344CB8AC3E}">
        <p14:creationId xmlns:p14="http://schemas.microsoft.com/office/powerpoint/2010/main" val="406290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332656"/>
            <a:ext cx="8435280" cy="5793507"/>
          </a:xfrm>
        </p:spPr>
        <p:txBody>
          <a:bodyPr/>
          <a:lstStyle/>
          <a:p>
            <a:pPr marL="0" indent="0">
              <a:buNone/>
            </a:pP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Performance improvement: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Better activation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Better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Initialization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Regularization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Drop out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Batch Normalization(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overcome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co-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variate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shift problem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{faster and more stable}</a:t>
            </a:r>
          </a:p>
          <a:p>
            <a:pPr marL="0" indent="0">
              <a:buNone/>
            </a:pPr>
            <a:r>
              <a:rPr lang="en-US" sz="2400" b="1" u="sng" dirty="0" err="1" smtClean="0">
                <a:latin typeface="Times New Roman" pitchFamily="18" charset="0"/>
                <a:cs typeface="Times New Roman" pitchFamily="18" charset="0"/>
              </a:rPr>
              <a:t>Hyperparameters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Learning rate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Momentum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RMS  prop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Epoch</a:t>
            </a:r>
          </a:p>
          <a:p>
            <a:pPr>
              <a:buFont typeface="Wingdings" pitchFamily="2" charset="2"/>
              <a:buChar char="§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47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Flow chart for ANN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340768"/>
            <a:ext cx="6624736" cy="4608512"/>
          </a:xfr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384863"/>
              </p:ext>
            </p:extLst>
          </p:nvPr>
        </p:nvGraphicFramePr>
        <p:xfrm>
          <a:off x="1907704" y="6021288"/>
          <a:ext cx="2808312" cy="6480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8312"/>
              </a:tblGrid>
              <a:tr h="64807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044118" y="6005428"/>
            <a:ext cx="2448272" cy="5919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Blind Prediction</a:t>
            </a:r>
            <a:endParaRPr lang="en-IN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1409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764704"/>
            <a:ext cx="8473440" cy="5293037"/>
          </a:xfrm>
        </p:spPr>
      </p:pic>
    </p:spTree>
    <p:extLst>
      <p:ext uri="{BB962C8B-B14F-4D97-AF65-F5344CB8AC3E}">
        <p14:creationId xmlns:p14="http://schemas.microsoft.com/office/powerpoint/2010/main" val="199946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Machine Learning </a:t>
            </a:r>
            <a:r>
              <a:rPr lang="en-IN" sz="3200" b="1" dirty="0" err="1" smtClean="0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 Neural Network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1256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choice between using a neural network or a traditional machine learning model depends on the problem being solved and the available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data.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When the amount of data is increased,  ML technology is not sufficient in terms of  performance but neural network gives better performance.</a:t>
            </a:r>
          </a:p>
          <a:p>
            <a:pPr marL="0" indent="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Why we need choose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 neural network over other machine learning models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Font typeface="Wingdings" pitchFamily="2" charset="2"/>
              <a:buChar char="§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Complex non-linear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relationships</a:t>
            </a:r>
          </a:p>
          <a:p>
            <a:pPr>
              <a:buFont typeface="Wingdings" pitchFamily="2" charset="2"/>
              <a:buChar char="§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Large amounts of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data</a:t>
            </a:r>
          </a:p>
          <a:p>
            <a:pPr>
              <a:buFont typeface="Wingdings" pitchFamily="2" charset="2"/>
              <a:buChar char="§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Unstructured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data</a:t>
            </a:r>
          </a:p>
          <a:p>
            <a:pPr>
              <a:buFont typeface="Wingdings" pitchFamily="2" charset="2"/>
              <a:buChar char="§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Real-time predictions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29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Neural Network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363272" cy="547260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Neural networks are a type of machine learning algorithm inspired by the structure of the human brain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They are used for a variety of tasks,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regression, including image classification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natural language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processing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speech recognition.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a type of supervised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learning . It involves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using neural networks to predict a continuous numerical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value.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can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be used for a wide range of applications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like  prediction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stock prices, weather forecasting, and disease diagnosis.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42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Artificial Neural Network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052736"/>
            <a:ext cx="8568952" cy="5472608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used to mimic the basic functioning of the human brain and are inspired by how it interprets the information.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solves the real time problems very efficiently and  effectively.</a:t>
            </a:r>
          </a:p>
          <a:p>
            <a:pPr marL="0" indent="0">
              <a:lnSpc>
                <a:spcPct val="150000"/>
              </a:lnSpc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pPr marL="0" indent="0">
              <a:lnSpc>
                <a:spcPct val="150000"/>
              </a:lnSpc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	FIG(1) : Neural Network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It is useful in facial and voice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recognization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google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lens.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187624" y="4077072"/>
            <a:ext cx="2304256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240268" y="3645024"/>
            <a:ext cx="2304256" cy="6858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187624" y="4437112"/>
            <a:ext cx="2304256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1187624" y="4653136"/>
            <a:ext cx="2304256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491880" y="4257092"/>
            <a:ext cx="984586" cy="504056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b="1" dirty="0" smtClean="0"/>
              <a:t>Σ</a:t>
            </a:r>
            <a:r>
              <a:rPr lang="el-GR" dirty="0"/>
              <a:t> </a:t>
            </a:r>
            <a:r>
              <a:rPr lang="en-US" b="1" dirty="0" smtClean="0"/>
              <a:t>f(x)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3984172" y="4242694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984173" y="3501008"/>
            <a:ext cx="0" cy="756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2" idx="6"/>
          </p:cNvCxnSpPr>
          <p:nvPr/>
        </p:nvCxnSpPr>
        <p:spPr>
          <a:xfrm>
            <a:off x="4476466" y="4509120"/>
            <a:ext cx="9596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5436096" y="4310056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Y</a:t>
            </a:r>
            <a:endParaRPr lang="en-IN" dirty="0"/>
          </a:p>
        </p:txBody>
      </p:sp>
      <p:sp>
        <p:nvSpPr>
          <p:cNvPr id="36" name="Rectangle 35"/>
          <p:cNvSpPr/>
          <p:nvPr/>
        </p:nvSpPr>
        <p:spPr>
          <a:xfrm>
            <a:off x="3702685" y="3131676"/>
            <a:ext cx="562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Bias</a:t>
            </a:r>
            <a:endParaRPr lang="en-IN" dirty="0"/>
          </a:p>
        </p:txBody>
      </p:sp>
      <p:sp>
        <p:nvSpPr>
          <p:cNvPr id="37" name="Rectangle 36"/>
          <p:cNvSpPr/>
          <p:nvPr/>
        </p:nvSpPr>
        <p:spPr>
          <a:xfrm>
            <a:off x="902449" y="3426009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x1</a:t>
            </a:r>
            <a:endParaRPr lang="en-IN" dirty="0"/>
          </a:p>
        </p:txBody>
      </p:sp>
      <p:sp>
        <p:nvSpPr>
          <p:cNvPr id="38" name="Rectangle 37"/>
          <p:cNvSpPr/>
          <p:nvPr/>
        </p:nvSpPr>
        <p:spPr>
          <a:xfrm>
            <a:off x="916097" y="3876059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x2</a:t>
            </a:r>
            <a:endParaRPr lang="en-IN" dirty="0"/>
          </a:p>
        </p:txBody>
      </p:sp>
      <p:sp>
        <p:nvSpPr>
          <p:cNvPr id="39" name="Rectangle 38"/>
          <p:cNvSpPr/>
          <p:nvPr/>
        </p:nvSpPr>
        <p:spPr>
          <a:xfrm>
            <a:off x="916097" y="4679388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x4</a:t>
            </a:r>
            <a:endParaRPr lang="en-IN" dirty="0"/>
          </a:p>
        </p:txBody>
      </p:sp>
      <p:sp>
        <p:nvSpPr>
          <p:cNvPr id="40" name="Rectangle 39"/>
          <p:cNvSpPr/>
          <p:nvPr/>
        </p:nvSpPr>
        <p:spPr>
          <a:xfrm>
            <a:off x="916097" y="4252446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x3</a:t>
            </a:r>
            <a:endParaRPr lang="en-IN" dirty="0"/>
          </a:p>
        </p:txBody>
      </p:sp>
      <p:sp>
        <p:nvSpPr>
          <p:cNvPr id="41" name="Rectangle 40"/>
          <p:cNvSpPr/>
          <p:nvPr/>
        </p:nvSpPr>
        <p:spPr>
          <a:xfrm>
            <a:off x="2339752" y="3613666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w1</a:t>
            </a:r>
            <a:endParaRPr lang="en-IN" dirty="0"/>
          </a:p>
        </p:txBody>
      </p:sp>
      <p:sp>
        <p:nvSpPr>
          <p:cNvPr id="42" name="Rectangle 41"/>
          <p:cNvSpPr/>
          <p:nvPr/>
        </p:nvSpPr>
        <p:spPr>
          <a:xfrm>
            <a:off x="1907704" y="3876059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w2</a:t>
            </a:r>
            <a:endParaRPr lang="en-IN" dirty="0"/>
          </a:p>
        </p:txBody>
      </p:sp>
      <p:sp>
        <p:nvSpPr>
          <p:cNvPr id="43" name="Rectangle 42"/>
          <p:cNvSpPr/>
          <p:nvPr/>
        </p:nvSpPr>
        <p:spPr>
          <a:xfrm>
            <a:off x="1604471" y="4139788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w3</a:t>
            </a:r>
            <a:endParaRPr lang="en-IN" dirty="0"/>
          </a:p>
        </p:txBody>
      </p:sp>
      <p:sp>
        <p:nvSpPr>
          <p:cNvPr id="44" name="Rectangle 43"/>
          <p:cNvSpPr/>
          <p:nvPr/>
        </p:nvSpPr>
        <p:spPr>
          <a:xfrm>
            <a:off x="1610828" y="4468470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w4</a:t>
            </a:r>
            <a:endParaRPr lang="en-IN" dirty="0"/>
          </a:p>
        </p:txBody>
      </p:sp>
      <p:sp>
        <p:nvSpPr>
          <p:cNvPr id="45" name="Rectangle 44"/>
          <p:cNvSpPr/>
          <p:nvPr/>
        </p:nvSpPr>
        <p:spPr>
          <a:xfrm>
            <a:off x="5432451" y="3468283"/>
            <a:ext cx="2592288" cy="51471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Y=f(</a:t>
            </a:r>
            <a:r>
              <a:rPr lang="el-GR" b="1" dirty="0" smtClean="0"/>
              <a:t> Σ </a:t>
            </a:r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w⋅x+bias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7" name="Elbow Connector 46"/>
          <p:cNvCxnSpPr>
            <a:stCxn id="37" idx="0"/>
          </p:cNvCxnSpPr>
          <p:nvPr/>
        </p:nvCxnSpPr>
        <p:spPr>
          <a:xfrm rot="5400000" flipH="1" flipV="1">
            <a:off x="1142154" y="3092508"/>
            <a:ext cx="294333" cy="37267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475656" y="2996952"/>
            <a:ext cx="1097493" cy="3193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Nodes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806546" y="3725640"/>
            <a:ext cx="1177626" cy="26232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Weights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732972" y="4330909"/>
            <a:ext cx="1143284" cy="4302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Output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8" name="Elbow Connector 57"/>
          <p:cNvCxnSpPr/>
          <p:nvPr/>
        </p:nvCxnSpPr>
        <p:spPr>
          <a:xfrm>
            <a:off x="3984172" y="4621778"/>
            <a:ext cx="875860" cy="60742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4860032" y="5048720"/>
            <a:ext cx="2088232" cy="4685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Activation Function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39552" y="5050456"/>
            <a:ext cx="1071276" cy="3574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Input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69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Perceptron and Multi-Level-Perceptron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507288" cy="5688632"/>
          </a:xfrm>
        </p:spPr>
        <p:txBody>
          <a:bodyPr/>
          <a:lstStyle/>
          <a:p>
            <a:pPr marL="0" indent="0">
              <a:buNone/>
            </a:pPr>
            <a:r>
              <a:rPr lang="en-IN" b="1" u="sng" dirty="0" smtClean="0">
                <a:latin typeface="Times New Roman" pitchFamily="18" charset="0"/>
                <a:cs typeface="Times New Roman" pitchFamily="18" charset="0"/>
              </a:rPr>
              <a:t>Perceptron</a:t>
            </a:r>
            <a:r>
              <a:rPr lang="en-IN" dirty="0" smtClean="0"/>
              <a:t> 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a type of artificial neural network model that learns to classify input data by adjusting the weights of its inputs to produce an output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.{fig:1}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 perceptron is a artificial neuron.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Single layer perceptron does not work well for non-linear data.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b="1" u="sng" dirty="0" smtClean="0">
                <a:latin typeface="Times New Roman" pitchFamily="18" charset="0"/>
                <a:cs typeface="Times New Roman" pitchFamily="18" charset="0"/>
              </a:rPr>
              <a:t>Multi-Level-Perceptron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It is a fully connected neural network.</a:t>
            </a:r>
          </a:p>
          <a:p>
            <a:pPr marL="0" indent="0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It means one layer neuron is connected with all the neurons in the next layer is called as dense.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4689301"/>
            <a:ext cx="4582164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7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Mathematics behind Neural Network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Neural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networks can be quite complex and involve various branches of mathematics such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Linear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algebra (</a:t>
            </a:r>
            <a:r>
              <a:rPr lang="en-US" sz="2400" dirty="0"/>
              <a:t>matrix multiplication, dot product, and vector )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Calculus (computing gradients of cost function)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Probability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theory(predicting output by using Activation function)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Optimization (minimizing error by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optimization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techniques)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Forward propagation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Back propagation.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03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Forward and Backward propagation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980728"/>
            <a:ext cx="8964488" cy="576064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Forward propagation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the process of computing the output of a neural network for a given input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Back propagation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the algorithm used to train a neural network by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adjusti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weights of the connections between its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neurons to reach the minimized the loss function. It is done by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chain rule of differentiation.                                                                   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4005064"/>
            <a:ext cx="5906221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97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1448</TotalTime>
  <Words>1440</Words>
  <Application>Microsoft Office PowerPoint</Application>
  <PresentationFormat>On-screen Show (4:3)</PresentationFormat>
  <Paragraphs>294</Paragraphs>
  <Slides>32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Regression  with Neural Network</vt:lpstr>
      <vt:lpstr>Contents</vt:lpstr>
      <vt:lpstr>Types of Learning</vt:lpstr>
      <vt:lpstr>Machine Learning Vs Neural Network</vt:lpstr>
      <vt:lpstr>Neural Network</vt:lpstr>
      <vt:lpstr>Artificial Neural Network</vt:lpstr>
      <vt:lpstr>Perceptron and Multi-Level-Perceptron</vt:lpstr>
      <vt:lpstr>Mathematics behind Neural Network</vt:lpstr>
      <vt:lpstr>Forward and Backward propagation</vt:lpstr>
      <vt:lpstr>Backward Propagation</vt:lpstr>
      <vt:lpstr>Loss Vs Cost function in Regression metrics</vt:lpstr>
      <vt:lpstr>Weight Initialization </vt:lpstr>
      <vt:lpstr>1.Xavier / Glorot Initialization</vt:lpstr>
      <vt:lpstr>Application Programming Interfaces</vt:lpstr>
      <vt:lpstr>Activation Functions</vt:lpstr>
      <vt:lpstr>Sigmoid function</vt:lpstr>
      <vt:lpstr>Softmax function</vt:lpstr>
      <vt:lpstr>Hyperbolic Tangent function </vt:lpstr>
      <vt:lpstr>Rectified Linear Unit function</vt:lpstr>
      <vt:lpstr>Leaky Relu function </vt:lpstr>
      <vt:lpstr>Parametric Relu function</vt:lpstr>
      <vt:lpstr>Optimizers </vt:lpstr>
      <vt:lpstr>Gradient Descent</vt:lpstr>
      <vt:lpstr>Stochastic Gradient Descent </vt:lpstr>
      <vt:lpstr>Mini Batch Stochastic Gradient Descent </vt:lpstr>
      <vt:lpstr>Stochastic Gradient Descent Momentum</vt:lpstr>
      <vt:lpstr>Adaptive Gradient </vt:lpstr>
      <vt:lpstr>Adaptive Delta and RMS prop</vt:lpstr>
      <vt:lpstr>ADAM(Adaptive Moment Estimation)</vt:lpstr>
      <vt:lpstr>PowerPoint Presentation</vt:lpstr>
      <vt:lpstr>Flow chart for ANN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74</cp:revision>
  <dcterms:created xsi:type="dcterms:W3CDTF">2023-02-14T05:30:27Z</dcterms:created>
  <dcterms:modified xsi:type="dcterms:W3CDTF">2023-02-17T16:02:59Z</dcterms:modified>
</cp:coreProperties>
</file>