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6" d="100"/>
          <a:sy n="46" d="100"/>
        </p:scale>
        <p:origin x="75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299309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04450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6436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945353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65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992347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938902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00309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80371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83513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9989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CBF476-E362-406B-8BCC-97F143943844}"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29824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CBF476-E362-406B-8BCC-97F143943844}"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190397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BF476-E362-406B-8BCC-97F143943844}"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4703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46690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75623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CBF476-E362-406B-8BCC-97F143943844}" type="datetimeFigureOut">
              <a:rPr lang="en-IN" smtClean="0"/>
              <a:t>26-03-2024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457829-3A12-4EFB-9622-B1F90D6D9C18}" type="slidenum">
              <a:rPr lang="en-IN" smtClean="0"/>
              <a:t>‹#›</a:t>
            </a:fld>
            <a:endParaRPr lang="en-IN"/>
          </a:p>
        </p:txBody>
      </p:sp>
    </p:spTree>
    <p:extLst>
      <p:ext uri="{BB962C8B-B14F-4D97-AF65-F5344CB8AC3E}">
        <p14:creationId xmlns:p14="http://schemas.microsoft.com/office/powerpoint/2010/main" val="1706457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06DF-011D-A7BE-B925-8C9B5DEE6C77}"/>
              </a:ext>
            </a:extLst>
          </p:cNvPr>
          <p:cNvSpPr>
            <a:spLocks noGrp="1"/>
          </p:cNvSpPr>
          <p:nvPr>
            <p:ph type="ctrTitle"/>
          </p:nvPr>
        </p:nvSpPr>
        <p:spPr>
          <a:xfrm>
            <a:off x="1381232" y="766582"/>
            <a:ext cx="7766936" cy="1646302"/>
          </a:xfrm>
        </p:spPr>
        <p:txBody>
          <a:bodyPr/>
          <a:lstStyle/>
          <a:p>
            <a:pPr algn="ctr"/>
            <a:r>
              <a:rPr lang="en-US" dirty="0">
                <a:solidFill>
                  <a:schemeClr val="tx1"/>
                </a:solidFill>
              </a:rPr>
              <a:t>KEYLOGGER</a:t>
            </a:r>
            <a:endParaRPr lang="en-IN" dirty="0">
              <a:solidFill>
                <a:schemeClr val="tx1"/>
              </a:solidFill>
            </a:endParaRPr>
          </a:p>
        </p:txBody>
      </p:sp>
      <p:sp>
        <p:nvSpPr>
          <p:cNvPr id="3" name="Subtitle 2">
            <a:extLst>
              <a:ext uri="{FF2B5EF4-FFF2-40B4-BE49-F238E27FC236}">
                <a16:creationId xmlns:a16="http://schemas.microsoft.com/office/drawing/2014/main" id="{EAD7BC32-4879-7313-2FFE-41328368F097}"/>
              </a:ext>
            </a:extLst>
          </p:cNvPr>
          <p:cNvSpPr>
            <a:spLocks noGrp="1"/>
          </p:cNvSpPr>
          <p:nvPr>
            <p:ph type="subTitle" idx="1"/>
          </p:nvPr>
        </p:nvSpPr>
        <p:spPr>
          <a:xfrm>
            <a:off x="1473511" y="3322040"/>
            <a:ext cx="7766936" cy="1489085"/>
          </a:xfrm>
        </p:spPr>
        <p:txBody>
          <a:bodyPr>
            <a:normAutofit fontScale="70000" lnSpcReduction="20000"/>
          </a:bodyPr>
          <a:lstStyle/>
          <a:p>
            <a:pPr algn="l"/>
            <a:r>
              <a:rPr lang="en-US" sz="2800" b="1" dirty="0">
                <a:solidFill>
                  <a:schemeClr val="tx1"/>
                </a:solidFill>
                <a:latin typeface="Arial" pitchFamily="34" charset="0"/>
                <a:cs typeface="Arial" pitchFamily="34" charset="0"/>
              </a:rPr>
              <a:t>Presented By : </a:t>
            </a:r>
            <a:endParaRPr lang="en-US" sz="2800" b="1" dirty="0" smtClean="0">
              <a:solidFill>
                <a:schemeClr val="tx1"/>
              </a:solidFill>
              <a:latin typeface="Arial" pitchFamily="34" charset="0"/>
              <a:cs typeface="Arial" pitchFamily="34" charset="0"/>
            </a:endParaRPr>
          </a:p>
          <a:p>
            <a:pPr algn="l"/>
            <a:r>
              <a:rPr lang="en-US" sz="2800" b="1">
                <a:solidFill>
                  <a:schemeClr val="tx1"/>
                </a:solidFill>
                <a:latin typeface="Arial"/>
                <a:cs typeface="Arial"/>
              </a:rPr>
              <a:t>	</a:t>
            </a:r>
            <a:r>
              <a:rPr lang="en-US" sz="2800" b="1" smtClean="0">
                <a:solidFill>
                  <a:schemeClr val="tx1"/>
                </a:solidFill>
                <a:latin typeface="Arial"/>
                <a:cs typeface="Arial"/>
              </a:rPr>
              <a:t>HARISHA S</a:t>
            </a:r>
            <a:endParaRPr lang="en-US" sz="2800" b="1" dirty="0">
              <a:solidFill>
                <a:schemeClr val="tx1"/>
              </a:solidFill>
              <a:latin typeface="Arial"/>
              <a:cs typeface="Arial"/>
            </a:endParaRPr>
          </a:p>
          <a:p>
            <a:pPr algn="l"/>
            <a:r>
              <a:rPr lang="en-US" sz="2800" b="1" dirty="0">
                <a:solidFill>
                  <a:schemeClr val="tx1"/>
                </a:solidFill>
                <a:latin typeface="Arial"/>
                <a:cs typeface="Arial"/>
              </a:rPr>
              <a:t>	</a:t>
            </a:r>
            <a:r>
              <a:rPr lang="en-US" sz="2800" b="1" dirty="0" smtClean="0">
                <a:solidFill>
                  <a:schemeClr val="tx1"/>
                </a:solidFill>
                <a:latin typeface="Arial"/>
                <a:cs typeface="Arial"/>
              </a:rPr>
              <a:t>B-TECH </a:t>
            </a:r>
            <a:r>
              <a:rPr lang="en-US" sz="2800" b="1" dirty="0">
                <a:solidFill>
                  <a:schemeClr val="tx1"/>
                </a:solidFill>
                <a:latin typeface="Arial"/>
                <a:cs typeface="Arial"/>
              </a:rPr>
              <a:t>INFORMATION TECHNOLOGY</a:t>
            </a:r>
          </a:p>
          <a:p>
            <a:pPr algn="l"/>
            <a:r>
              <a:rPr lang="en-US" sz="2800" b="1" dirty="0">
                <a:solidFill>
                  <a:schemeClr val="tx1"/>
                </a:solidFill>
                <a:latin typeface="Arial"/>
                <a:cs typeface="Arial"/>
              </a:rPr>
              <a:t>	</a:t>
            </a:r>
            <a:r>
              <a:rPr lang="en-US" sz="2800" b="1" dirty="0" smtClean="0">
                <a:solidFill>
                  <a:schemeClr val="tx1"/>
                </a:solidFill>
                <a:latin typeface="Arial"/>
                <a:cs typeface="Arial"/>
              </a:rPr>
              <a:t>P.S.V</a:t>
            </a:r>
            <a:r>
              <a:rPr lang="en-US" sz="2800" b="1" dirty="0">
                <a:solidFill>
                  <a:schemeClr val="tx1"/>
                </a:solidFill>
                <a:latin typeface="Arial"/>
                <a:cs typeface="Arial"/>
              </a:rPr>
              <a:t>. COLLEGE OF ENGINEERING AND </a:t>
            </a:r>
            <a:r>
              <a:rPr lang="en-US" sz="2800" b="1" dirty="0" smtClean="0">
                <a:solidFill>
                  <a:schemeClr val="tx1"/>
                </a:solidFill>
                <a:latin typeface="Arial"/>
                <a:cs typeface="Arial"/>
              </a:rPr>
              <a:t>TECHNOLOGY</a:t>
            </a:r>
            <a:endParaRPr lang="en-US" sz="2800" b="1" dirty="0">
              <a:solidFill>
                <a:schemeClr val="tx1"/>
              </a:solidFill>
              <a:latin typeface="Arial"/>
              <a:cs typeface="Arial"/>
            </a:endParaRPr>
          </a:p>
          <a:p>
            <a:pPr algn="l"/>
            <a:endParaRPr lang="en-IN" dirty="0"/>
          </a:p>
        </p:txBody>
      </p:sp>
    </p:spTree>
    <p:extLst>
      <p:ext uri="{BB962C8B-B14F-4D97-AF65-F5344CB8AC3E}">
        <p14:creationId xmlns:p14="http://schemas.microsoft.com/office/powerpoint/2010/main" val="3262876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a:extLst>
              <a:ext uri="{FF2B5EF4-FFF2-40B4-BE49-F238E27FC236}">
                <a16:creationId xmlns:a16="http://schemas.microsoft.com/office/drawing/2014/main" id="{824FAEA7-D033-7776-3E19-AB7E1F6FA931}"/>
              </a:ext>
            </a:extLst>
          </p:cNvPr>
          <p:cNvPicPr>
            <a:picLocks noGrp="1" noChangeAspect="1"/>
          </p:cNvPicPr>
          <p:nvPr>
            <p:ph idx="1"/>
          </p:nvPr>
        </p:nvPicPr>
        <p:blipFill>
          <a:blip r:embed="rId2"/>
          <a:stretch>
            <a:fillRect/>
          </a:stretch>
        </p:blipFill>
        <p:spPr>
          <a:xfrm>
            <a:off x="643796" y="965414"/>
            <a:ext cx="8533759" cy="4932047"/>
          </a:xfrm>
        </p:spPr>
      </p:pic>
    </p:spTree>
    <p:extLst>
      <p:ext uri="{BB962C8B-B14F-4D97-AF65-F5344CB8AC3E}">
        <p14:creationId xmlns:p14="http://schemas.microsoft.com/office/powerpoint/2010/main" val="1484661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89EAD7-67CA-EA9B-E7E7-F52FB8930E85}"/>
              </a:ext>
            </a:extLst>
          </p:cNvPr>
          <p:cNvPicPr>
            <a:picLocks noChangeAspect="1"/>
          </p:cNvPicPr>
          <p:nvPr/>
        </p:nvPicPr>
        <p:blipFill>
          <a:blip r:embed="rId2"/>
          <a:stretch>
            <a:fillRect/>
          </a:stretch>
        </p:blipFill>
        <p:spPr>
          <a:xfrm>
            <a:off x="679508" y="799621"/>
            <a:ext cx="8347046" cy="5077826"/>
          </a:xfrm>
          <a:prstGeom prst="rect">
            <a:avLst/>
          </a:prstGeom>
        </p:spPr>
      </p:pic>
    </p:spTree>
    <p:extLst>
      <p:ext uri="{BB962C8B-B14F-4D97-AF65-F5344CB8AC3E}">
        <p14:creationId xmlns:p14="http://schemas.microsoft.com/office/powerpoint/2010/main" val="3576763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5376-9E5F-9E6A-0824-6A7C0E950B51}"/>
              </a:ext>
            </a:extLst>
          </p:cNvPr>
          <p:cNvSpPr>
            <a:spLocks noGrp="1"/>
          </p:cNvSpPr>
          <p:nvPr>
            <p:ph type="title"/>
          </p:nvPr>
        </p:nvSpPr>
        <p:spPr/>
        <p:txBody>
          <a:bodyPr/>
          <a:lstStyle/>
          <a:p>
            <a:r>
              <a:rPr lang="en-US" dirty="0">
                <a:solidFill>
                  <a:srgbClr val="00B0F0"/>
                </a:solidFill>
              </a:rPr>
              <a:t>CONCLUSION</a:t>
            </a:r>
            <a:endParaRPr lang="en-IN" dirty="0">
              <a:solidFill>
                <a:srgbClr val="00B0F0"/>
              </a:solidFill>
            </a:endParaRPr>
          </a:p>
        </p:txBody>
      </p:sp>
      <p:sp>
        <p:nvSpPr>
          <p:cNvPr id="3" name="Content Placeholder 2">
            <a:extLst>
              <a:ext uri="{FF2B5EF4-FFF2-40B4-BE49-F238E27FC236}">
                <a16:creationId xmlns:a16="http://schemas.microsoft.com/office/drawing/2014/main" id="{66C11384-A268-3652-8FFF-07671D93F5BE}"/>
              </a:ext>
            </a:extLst>
          </p:cNvPr>
          <p:cNvSpPr>
            <a:spLocks noGrp="1"/>
          </p:cNvSpPr>
          <p:nvPr>
            <p:ph idx="1"/>
          </p:nvPr>
        </p:nvSpPr>
        <p:spPr>
          <a:xfrm>
            <a:off x="677334" y="1434516"/>
            <a:ext cx="8596668" cy="4262897"/>
          </a:xfrm>
        </p:spPr>
        <p:txBody>
          <a:bodyPr/>
          <a:lstStyle/>
          <a:p>
            <a:pPr marL="0" indent="0">
              <a:buNone/>
            </a:pPr>
            <a:r>
              <a:rPr lang="en-US" sz="1800" dirty="0">
                <a:solidFill>
                  <a:schemeClr val="tx1"/>
                </a:solidFill>
              </a:rPr>
              <a:t/>
            </a:r>
            <a:br>
              <a:rPr lang="en-US" sz="1800" dirty="0">
                <a:solidFill>
                  <a:schemeClr val="tx1"/>
                </a:solidFill>
              </a:rPr>
            </a:br>
            <a:r>
              <a:rPr lang="en-US" sz="2800" b="0" i="0" dirty="0">
                <a:solidFill>
                  <a:schemeClr val="tx1"/>
                </a:solidFill>
                <a:effectLst/>
                <a:latin typeface="Söhne"/>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lang="en-US" sz="2800" b="0" i="0" dirty="0" err="1">
                <a:solidFill>
                  <a:schemeClr val="tx1"/>
                </a:solidFill>
                <a:effectLst/>
                <a:latin typeface="Söhne"/>
              </a:rPr>
              <a:t>pynput</a:t>
            </a:r>
            <a:r>
              <a:rPr lang="en-US" sz="2800" b="0" i="0" dirty="0">
                <a:solidFill>
                  <a:schemeClr val="tx1"/>
                </a:solidFill>
                <a:effectLst/>
                <a:latin typeface="Söhne"/>
              </a:rPr>
              <a:t>' without encountering any errors.</a:t>
            </a:r>
            <a:endParaRPr lang="en-IN" sz="2800" dirty="0">
              <a:solidFill>
                <a:schemeClr val="tx1"/>
              </a:solidFill>
            </a:endParaRPr>
          </a:p>
          <a:p>
            <a:endParaRPr lang="en-IN" dirty="0"/>
          </a:p>
        </p:txBody>
      </p:sp>
    </p:spTree>
    <p:extLst>
      <p:ext uri="{BB962C8B-B14F-4D97-AF65-F5344CB8AC3E}">
        <p14:creationId xmlns:p14="http://schemas.microsoft.com/office/powerpoint/2010/main" val="425630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4448-12E4-976F-2238-1039DFA0A37C}"/>
              </a:ext>
            </a:extLst>
          </p:cNvPr>
          <p:cNvSpPr>
            <a:spLocks noGrp="1"/>
          </p:cNvSpPr>
          <p:nvPr>
            <p:ph type="title"/>
          </p:nvPr>
        </p:nvSpPr>
        <p:spPr/>
        <p:txBody>
          <a:bodyPr/>
          <a:lstStyle/>
          <a:p>
            <a:r>
              <a:rPr lang="en-US" dirty="0">
                <a:solidFill>
                  <a:srgbClr val="00B0F0"/>
                </a:solidFill>
              </a:rPr>
              <a:t>FUTURE SCOPE</a:t>
            </a:r>
            <a:endParaRPr lang="en-IN" dirty="0">
              <a:solidFill>
                <a:srgbClr val="00B0F0"/>
              </a:solidFill>
            </a:endParaRPr>
          </a:p>
        </p:txBody>
      </p:sp>
      <p:sp>
        <p:nvSpPr>
          <p:cNvPr id="3" name="Content Placeholder 2">
            <a:extLst>
              <a:ext uri="{FF2B5EF4-FFF2-40B4-BE49-F238E27FC236}">
                <a16:creationId xmlns:a16="http://schemas.microsoft.com/office/drawing/2014/main" id="{E3B3BEAC-FD8F-FE48-8F96-B560D1F1687B}"/>
              </a:ext>
            </a:extLst>
          </p:cNvPr>
          <p:cNvSpPr>
            <a:spLocks noGrp="1"/>
          </p:cNvSpPr>
          <p:nvPr>
            <p:ph idx="1"/>
          </p:nvPr>
        </p:nvSpPr>
        <p:spPr>
          <a:xfrm>
            <a:off x="677334" y="1543575"/>
            <a:ext cx="8596668" cy="4497788"/>
          </a:xfrm>
        </p:spPr>
        <p:txBody>
          <a:bodyPr>
            <a:normAutofit fontScale="70000" lnSpcReduction="20000"/>
          </a:bodyPr>
          <a:lstStyle/>
          <a:p>
            <a:r>
              <a:rPr lang="en-US" dirty="0"/>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lang="en-US" dirty="0"/>
          </a:p>
          <a:p>
            <a:r>
              <a:rPr lang="en-US" dirty="0"/>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lang="en-US" dirty="0"/>
          </a:p>
          <a:p>
            <a:r>
              <a:rPr lang="en-US" dirty="0"/>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lang="en-US" dirty="0"/>
          </a:p>
          <a:p>
            <a:r>
              <a:rPr lang="en-US" dirty="0"/>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lang="en-US" dirty="0"/>
          </a:p>
          <a:p>
            <a:r>
              <a:rPr lang="en-US" dirty="0"/>
              <a:t>Cross-Platform Compatibility: Extend support for additional operating systems and devices, such as mobile platforms (iOS, Android), IoT devices, and cloud environments, to provide comprehensive monitoring capabilities across diverse computing environments.</a:t>
            </a:r>
            <a:endParaRPr lang="en-IN" dirty="0"/>
          </a:p>
        </p:txBody>
      </p:sp>
    </p:spTree>
    <p:extLst>
      <p:ext uri="{BB962C8B-B14F-4D97-AF65-F5344CB8AC3E}">
        <p14:creationId xmlns:p14="http://schemas.microsoft.com/office/powerpoint/2010/main" val="244080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FFE3-62DF-BC4F-C36B-56871C809741}"/>
              </a:ext>
            </a:extLst>
          </p:cNvPr>
          <p:cNvSpPr>
            <a:spLocks noGrp="1"/>
          </p:cNvSpPr>
          <p:nvPr>
            <p:ph type="title"/>
          </p:nvPr>
        </p:nvSpPr>
        <p:spPr/>
        <p:txBody>
          <a:bodyPr/>
          <a:lstStyle/>
          <a:p>
            <a:r>
              <a:rPr lang="en-US" dirty="0">
                <a:solidFill>
                  <a:srgbClr val="00B0F0"/>
                </a:solidFill>
              </a:rPr>
              <a:t>REFERENCES</a:t>
            </a:r>
            <a:endParaRPr lang="en-IN" dirty="0">
              <a:solidFill>
                <a:srgbClr val="00B0F0"/>
              </a:solidFill>
            </a:endParaRPr>
          </a:p>
        </p:txBody>
      </p:sp>
      <p:sp>
        <p:nvSpPr>
          <p:cNvPr id="3" name="Content Placeholder 2">
            <a:extLst>
              <a:ext uri="{FF2B5EF4-FFF2-40B4-BE49-F238E27FC236}">
                <a16:creationId xmlns:a16="http://schemas.microsoft.com/office/drawing/2014/main" id="{78F58C4D-6C9E-8D39-AC75-AF4162AC2B47}"/>
              </a:ext>
            </a:extLst>
          </p:cNvPr>
          <p:cNvSpPr>
            <a:spLocks noGrp="1"/>
          </p:cNvSpPr>
          <p:nvPr>
            <p:ph idx="1"/>
          </p:nvPr>
        </p:nvSpPr>
        <p:spPr>
          <a:xfrm>
            <a:off x="677334" y="1677799"/>
            <a:ext cx="8596668" cy="4363564"/>
          </a:xfrm>
        </p:spPr>
        <p:txBody>
          <a:bodyPr>
            <a:normAutofit fontScale="85000" lnSpcReduction="10000"/>
          </a:bodyPr>
          <a:lstStyle/>
          <a:p>
            <a:pPr algn="l">
              <a:buFont typeface="+mj-lt"/>
              <a:buAutoNum type="arabicPeriod"/>
            </a:pPr>
            <a:r>
              <a:rPr lang="en-US" b="1" i="0" dirty="0">
                <a:solidFill>
                  <a:schemeClr val="tx1"/>
                </a:solidFill>
                <a:effectLst/>
                <a:latin typeface="Söhne"/>
              </a:rPr>
              <a:t>Academic Journals and Research Papers</a:t>
            </a:r>
            <a:r>
              <a:rPr lang="en-US" b="0" i="0" dirty="0">
                <a:solidFill>
                  <a:schemeClr val="tx1"/>
                </a:solidFill>
                <a:effectLst/>
                <a:latin typeface="Söhne"/>
              </a:rPr>
              <a:t>: Search for peer-reviewed articles and research papers on keyloggers, cybersecurity, and related topics through academic databases such as IEEE Xplore, ACM Digital Library, and Google Scholar.</a:t>
            </a:r>
          </a:p>
          <a:p>
            <a:pPr algn="l">
              <a:buFont typeface="+mj-lt"/>
              <a:buAutoNum type="arabicPeriod"/>
            </a:pPr>
            <a:r>
              <a:rPr lang="en-US" b="1" i="0" dirty="0">
                <a:solidFill>
                  <a:schemeClr val="tx1"/>
                </a:solidFill>
                <a:effectLst/>
                <a:latin typeface="Söhne"/>
              </a:rPr>
              <a:t>Books</a:t>
            </a:r>
            <a:r>
              <a:rPr lang="en-US" b="0" i="0" dirty="0">
                <a:solidFill>
                  <a:schemeClr val="tx1"/>
                </a:solidFill>
                <a:effectLst/>
                <a:latin typeface="Söhne"/>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lang="en-US" b="1" i="0" dirty="0">
                <a:solidFill>
                  <a:schemeClr val="tx1"/>
                </a:solidFill>
                <a:effectLst/>
                <a:latin typeface="Söhne"/>
              </a:rPr>
              <a:t>Online Documentation and Tutorials</a:t>
            </a:r>
            <a:r>
              <a:rPr lang="en-US" b="0" i="0" dirty="0">
                <a:solidFill>
                  <a:schemeClr val="tx1"/>
                </a:solidFill>
                <a:effectLst/>
                <a:latin typeface="Söhne"/>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lang="en-US" b="1" i="0" dirty="0">
                <a:solidFill>
                  <a:schemeClr val="tx1"/>
                </a:solidFill>
                <a:effectLst/>
                <a:latin typeface="Söhne"/>
              </a:rPr>
              <a:t>Cybersecurity Blogs and Websites</a:t>
            </a:r>
            <a:r>
              <a:rPr lang="en-US" b="0" i="0" dirty="0">
                <a:solidFill>
                  <a:schemeClr val="tx1"/>
                </a:solidFill>
                <a:effectLst/>
                <a:latin typeface="Söhne"/>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lang="en-US" b="1" i="0" dirty="0">
                <a:solidFill>
                  <a:schemeClr val="tx1"/>
                </a:solidFill>
                <a:effectLst/>
                <a:latin typeface="Söhne"/>
              </a:rPr>
              <a:t>Legal and Ethical Guidelines</a:t>
            </a:r>
            <a:r>
              <a:rPr lang="en-US" b="0" i="0" dirty="0">
                <a:solidFill>
                  <a:schemeClr val="tx1"/>
                </a:solidFill>
                <a:effectLst/>
                <a:latin typeface="Söhne"/>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lang="en-IN" dirty="0"/>
          </a:p>
        </p:txBody>
      </p:sp>
    </p:spTree>
    <p:extLst>
      <p:ext uri="{BB962C8B-B14F-4D97-AF65-F5344CB8AC3E}">
        <p14:creationId xmlns:p14="http://schemas.microsoft.com/office/powerpoint/2010/main" val="265999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F6F1-EA64-9ADC-687C-5843EEF6A908}"/>
              </a:ext>
            </a:extLst>
          </p:cNvPr>
          <p:cNvSpPr>
            <a:spLocks noGrp="1"/>
          </p:cNvSpPr>
          <p:nvPr>
            <p:ph type="title"/>
          </p:nvPr>
        </p:nvSpPr>
        <p:spPr>
          <a:xfrm>
            <a:off x="685723" y="2547457"/>
            <a:ext cx="9112618" cy="1319868"/>
          </a:xfrm>
        </p:spPr>
        <p:txBody>
          <a:bodyPr>
            <a:normAutofit/>
          </a:bodyPr>
          <a:lstStyle/>
          <a:p>
            <a:pPr algn="ctr"/>
            <a:r>
              <a:rPr lang="en-US" sz="6000" dirty="0">
                <a:solidFill>
                  <a:schemeClr val="tx1"/>
                </a:solidFill>
              </a:rPr>
              <a:t>THANK YOU</a:t>
            </a:r>
            <a:endParaRPr lang="en-IN" sz="6000" dirty="0">
              <a:solidFill>
                <a:schemeClr val="tx1"/>
              </a:solidFill>
            </a:endParaRPr>
          </a:p>
        </p:txBody>
      </p:sp>
    </p:spTree>
    <p:extLst>
      <p:ext uri="{BB962C8B-B14F-4D97-AF65-F5344CB8AC3E}">
        <p14:creationId xmlns:p14="http://schemas.microsoft.com/office/powerpoint/2010/main" val="90845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727E-CE88-20DE-5BEC-BCE394202BD3}"/>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1600420-0769-8522-E225-C7F9EA1AD257}"/>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327203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46-81A4-9B7C-E49B-BA4AADD1A33F}"/>
              </a:ext>
            </a:extLst>
          </p:cNvPr>
          <p:cNvSpPr>
            <a:spLocks noGrp="1"/>
          </p:cNvSpPr>
          <p:nvPr>
            <p:ph type="title"/>
          </p:nvPr>
        </p:nvSpPr>
        <p:spPr>
          <a:xfrm>
            <a:off x="677334" y="544286"/>
            <a:ext cx="8596668" cy="1320800"/>
          </a:xfrm>
        </p:spPr>
        <p:txBody>
          <a:bodyPr/>
          <a:lstStyle/>
          <a:p>
            <a:r>
              <a:rPr lang="en-US" dirty="0">
                <a:solidFill>
                  <a:srgbClr val="00B0F0"/>
                </a:solidFill>
              </a:rPr>
              <a:t>PROBLEM STATEMENT</a:t>
            </a:r>
            <a:endParaRPr lang="en-IN" dirty="0">
              <a:solidFill>
                <a:srgbClr val="00B0F0"/>
              </a:solidFill>
            </a:endParaRPr>
          </a:p>
        </p:txBody>
      </p:sp>
      <p:sp>
        <p:nvSpPr>
          <p:cNvPr id="3" name="Content Placeholder 2">
            <a:extLst>
              <a:ext uri="{FF2B5EF4-FFF2-40B4-BE49-F238E27FC236}">
                <a16:creationId xmlns:a16="http://schemas.microsoft.com/office/drawing/2014/main" id="{3FE8B7AC-B80D-CE60-423F-32FCB357D252}"/>
              </a:ext>
            </a:extLst>
          </p:cNvPr>
          <p:cNvSpPr>
            <a:spLocks noGrp="1"/>
          </p:cNvSpPr>
          <p:nvPr>
            <p:ph idx="1"/>
          </p:nvPr>
        </p:nvSpPr>
        <p:spPr/>
        <p:txBody>
          <a:bodyPr/>
          <a:lstStyle/>
          <a:p>
            <a:r>
              <a:rPr lang="en-IN" sz="2000" b="1" dirty="0">
                <a:solidFill>
                  <a:srgbClr val="0F0F0F"/>
                </a:solidFill>
                <a:ea typeface="+mn-lt"/>
                <a:cs typeface="+mn-lt"/>
              </a:rPr>
              <a:t>Example:</a:t>
            </a:r>
            <a:r>
              <a:rPr lang="en-US" sz="1800" dirty="0"/>
              <a:t/>
            </a:r>
            <a:br>
              <a:rPr lang="en-US" sz="1800" dirty="0"/>
            </a:br>
            <a:r>
              <a:rPr lang="en-US" sz="1800" dirty="0"/>
              <a:t>                     </a:t>
            </a:r>
            <a:r>
              <a:rPr lang="en-US" sz="2000" dirty="0">
                <a:solidFill>
                  <a:schemeClr val="tx1"/>
                </a:solidFill>
                <a:latin typeface="Arial" panose="020B0604020202020204" pitchFamily="34"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lang="en-US" sz="1800" dirty="0">
                <a:solidFill>
                  <a:schemeClr val="tx1"/>
                </a:solidFill>
                <a:latin typeface="Arial" panose="020B0604020202020204" pitchFamily="34" charset="0"/>
                <a:cs typeface="Arial" panose="020B0604020202020204" pitchFamily="34" charset="0"/>
              </a:rPr>
              <a:t>.</a:t>
            </a:r>
            <a:endParaRPr lang="en-IN" dirty="0"/>
          </a:p>
        </p:txBody>
      </p:sp>
    </p:spTree>
    <p:extLst>
      <p:ext uri="{BB962C8B-B14F-4D97-AF65-F5344CB8AC3E}">
        <p14:creationId xmlns:p14="http://schemas.microsoft.com/office/powerpoint/2010/main" val="368810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26E9-3B46-DA3D-016D-95C43211389B}"/>
              </a:ext>
            </a:extLst>
          </p:cNvPr>
          <p:cNvSpPr>
            <a:spLocks noGrp="1"/>
          </p:cNvSpPr>
          <p:nvPr>
            <p:ph type="title"/>
          </p:nvPr>
        </p:nvSpPr>
        <p:spPr/>
        <p:txBody>
          <a:bodyPr/>
          <a:lstStyle/>
          <a:p>
            <a:r>
              <a:rPr lang="en-US" sz="3600" b="1" dirty="0">
                <a:solidFill>
                  <a:srgbClr val="00B0F0"/>
                </a:solidFill>
                <a:latin typeface="Arial" panose="020B0604020202020204" pitchFamily="34" charset="0"/>
                <a:cs typeface="Arial" panose="020B0604020202020204" pitchFamily="34" charset="0"/>
              </a:rPr>
              <a:t>PROPOSED SOLUTION</a:t>
            </a:r>
            <a:endParaRPr lang="en-IN" dirty="0">
              <a:solidFill>
                <a:srgbClr val="00B0F0"/>
              </a:solidFill>
            </a:endParaRPr>
          </a:p>
        </p:txBody>
      </p:sp>
      <p:sp>
        <p:nvSpPr>
          <p:cNvPr id="3" name="Content Placeholder 2">
            <a:extLst>
              <a:ext uri="{FF2B5EF4-FFF2-40B4-BE49-F238E27FC236}">
                <a16:creationId xmlns:a16="http://schemas.microsoft.com/office/drawing/2014/main" id="{68B2B3C9-81B3-AEEF-7C74-953578A57F27}"/>
              </a:ext>
            </a:extLst>
          </p:cNvPr>
          <p:cNvSpPr>
            <a:spLocks noGrp="1"/>
          </p:cNvSpPr>
          <p:nvPr>
            <p:ph idx="1"/>
          </p:nvPr>
        </p:nvSpPr>
        <p:spPr>
          <a:xfrm>
            <a:off x="677334" y="1409351"/>
            <a:ext cx="8596668" cy="4632012"/>
          </a:xfrm>
        </p:spPr>
        <p:txBody>
          <a:bodyPr>
            <a:noAutofit/>
          </a:bodyPr>
          <a:lstStyle/>
          <a:p>
            <a:pPr algn="l">
              <a:buFont typeface="+mj-lt"/>
              <a:buAutoNum type="arabicPeriod"/>
            </a:pPr>
            <a:r>
              <a:rPr lang="en-US" sz="1100" b="1" i="0" dirty="0">
                <a:solidFill>
                  <a:schemeClr val="tx1"/>
                </a:solidFill>
                <a:effectLst/>
                <a:latin typeface="Söhne"/>
              </a:rPr>
              <a:t>Cross-Platform Compatibility</a:t>
            </a:r>
            <a:r>
              <a:rPr lang="en-US" sz="1100" b="0" i="0" dirty="0">
                <a:solidFill>
                  <a:schemeClr val="tx1"/>
                </a:solidFill>
                <a:effectLst/>
                <a:latin typeface="Söhne"/>
              </a:rPr>
              <a:t>: The keylogger will be developed to work seamlessly across major operating systems, including Windows, macOS, and Linux, ensuring broad compatibility.</a:t>
            </a:r>
          </a:p>
          <a:p>
            <a:pPr algn="l">
              <a:buFont typeface="+mj-lt"/>
              <a:buAutoNum type="arabicPeriod"/>
            </a:pPr>
            <a:r>
              <a:rPr lang="en-US" sz="1100" b="1" i="0" dirty="0">
                <a:solidFill>
                  <a:schemeClr val="tx1"/>
                </a:solidFill>
                <a:effectLst/>
                <a:latin typeface="Söhne"/>
              </a:rPr>
              <a:t>Stealth Mode Operation</a:t>
            </a:r>
            <a:r>
              <a:rPr lang="en-US" sz="1100" b="0" i="0" dirty="0">
                <a:solidFill>
                  <a:schemeClr val="tx1"/>
                </a:solidFill>
                <a:effectLst/>
                <a:latin typeface="Söhne"/>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lang="en-US" sz="1100" b="1" i="0" dirty="0">
                <a:solidFill>
                  <a:schemeClr val="tx1"/>
                </a:solidFill>
                <a:effectLst/>
                <a:latin typeface="Söhne"/>
              </a:rPr>
              <a:t>Persistence Mechanism</a:t>
            </a:r>
            <a:r>
              <a:rPr lang="en-US" sz="1100" b="0" i="0" dirty="0">
                <a:solidFill>
                  <a:schemeClr val="tx1"/>
                </a:solidFill>
                <a:effectLst/>
                <a:latin typeface="Söhne"/>
              </a:rPr>
              <a:t>: To ensure continuous operation, the keylogger will employ a persistence mechanism that allows it to automatically restart and resume logging keystrokes after system reboots or shutdowns.</a:t>
            </a:r>
          </a:p>
          <a:p>
            <a:pPr algn="l">
              <a:buFont typeface="+mj-lt"/>
              <a:buAutoNum type="arabicPeriod"/>
            </a:pPr>
            <a:r>
              <a:rPr lang="en-US" sz="1100" b="1" i="0" dirty="0">
                <a:solidFill>
                  <a:schemeClr val="tx1"/>
                </a:solidFill>
                <a:effectLst/>
                <a:latin typeface="Söhne"/>
              </a:rPr>
              <a:t>Key Logging Functionality</a:t>
            </a:r>
            <a:r>
              <a:rPr lang="en-US" sz="1100" b="0" i="0" dirty="0">
                <a:solidFill>
                  <a:schemeClr val="tx1"/>
                </a:solidFill>
                <a:effectLst/>
                <a:latin typeface="Söhne"/>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lang="en-US" sz="1100" b="1" i="0" dirty="0">
                <a:solidFill>
                  <a:schemeClr val="tx1"/>
                </a:solidFill>
                <a:effectLst/>
                <a:latin typeface="Söhne"/>
              </a:rPr>
              <a:t>Secure Data Storage</a:t>
            </a:r>
            <a:r>
              <a:rPr lang="en-US" sz="1100" b="0" i="0" dirty="0">
                <a:solidFill>
                  <a:schemeClr val="tx1"/>
                </a:solidFill>
                <a:effectLst/>
                <a:latin typeface="Söhne"/>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lang="en-US" sz="1100" b="1" i="0" dirty="0">
                <a:solidFill>
                  <a:schemeClr val="tx1"/>
                </a:solidFill>
                <a:effectLst/>
                <a:latin typeface="Söhne"/>
              </a:rPr>
              <a:t>Authorized Access for Data Retrieval</a:t>
            </a:r>
            <a:r>
              <a:rPr lang="en-US" sz="1100" b="0" i="0" dirty="0">
                <a:solidFill>
                  <a:schemeClr val="tx1"/>
                </a:solidFill>
                <a:effectLst/>
                <a:latin typeface="Söhne"/>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lang="en-US" sz="1100" b="1" i="0" dirty="0">
                <a:solidFill>
                  <a:schemeClr val="tx1"/>
                </a:solidFill>
                <a:effectLst/>
                <a:latin typeface="Söhne"/>
              </a:rPr>
              <a:t>Legal and Ethical Compliance</a:t>
            </a:r>
            <a:r>
              <a:rPr lang="en-US" sz="1100" b="0" i="0" dirty="0">
                <a:solidFill>
                  <a:schemeClr val="tx1"/>
                </a:solidFill>
                <a:effectLst/>
                <a:latin typeface="Söhne"/>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lang="en-US" sz="1100" b="1" i="0" dirty="0">
                <a:solidFill>
                  <a:schemeClr val="tx1"/>
                </a:solidFill>
                <a:effectLst/>
                <a:latin typeface="Söhne"/>
              </a:rPr>
              <a:t>Comprehensive Documentation</a:t>
            </a:r>
            <a:r>
              <a:rPr lang="en-US" sz="1100" b="0" i="0" dirty="0">
                <a:solidFill>
                  <a:schemeClr val="tx1"/>
                </a:solidFill>
                <a:effectLst/>
                <a:latin typeface="Söhne"/>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lang="en-US" sz="1100" b="1" i="0" dirty="0">
                <a:solidFill>
                  <a:schemeClr val="tx1"/>
                </a:solidFill>
                <a:effectLst/>
                <a:latin typeface="Söhne"/>
              </a:rPr>
              <a:t>Security Measures</a:t>
            </a:r>
            <a:r>
              <a:rPr lang="en-US" sz="1100" b="0" i="0" dirty="0">
                <a:solidFill>
                  <a:schemeClr val="tx1"/>
                </a:solidFill>
                <a:effectLst/>
                <a:latin typeface="Söhne"/>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lang="en-US" sz="1100" b="1" i="0" dirty="0">
                <a:solidFill>
                  <a:schemeClr val="tx1"/>
                </a:solidFill>
                <a:effectLst/>
                <a:latin typeface="Söhne"/>
              </a:rPr>
              <a:t>User Privacy Protection</a:t>
            </a:r>
            <a:r>
              <a:rPr lang="en-US" sz="1100" b="0" i="0" dirty="0">
                <a:solidFill>
                  <a:schemeClr val="tx1"/>
                </a:solidFill>
                <a:effectLst/>
                <a:latin typeface="Söhne"/>
              </a:rPr>
              <a:t>: Measures will be taken to safeguard user privacy, such as ensuring that the keylogger does not capture sensitive information like passwords or credit card numbers unless explicitly authorized for legitimate purposes.</a:t>
            </a:r>
          </a:p>
          <a:p>
            <a:endParaRPr lang="en-IN" sz="1150" dirty="0"/>
          </a:p>
        </p:txBody>
      </p:sp>
    </p:spTree>
    <p:extLst>
      <p:ext uri="{BB962C8B-B14F-4D97-AF65-F5344CB8AC3E}">
        <p14:creationId xmlns:p14="http://schemas.microsoft.com/office/powerpoint/2010/main" val="92940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980F-D25D-6F29-C673-12B7BEBB8442}"/>
              </a:ext>
            </a:extLst>
          </p:cNvPr>
          <p:cNvSpPr>
            <a:spLocks noGrp="1"/>
          </p:cNvSpPr>
          <p:nvPr>
            <p:ph type="title"/>
          </p:nvPr>
        </p:nvSpPr>
        <p:spPr/>
        <p:txBody>
          <a:bodyPr/>
          <a:lstStyle/>
          <a:p>
            <a:r>
              <a:rPr lang="en-US" dirty="0">
                <a:solidFill>
                  <a:srgbClr val="00B0F0"/>
                </a:solidFill>
              </a:rPr>
              <a:t>SYSTEM APPROACH</a:t>
            </a:r>
            <a:endParaRPr lang="en-IN" dirty="0">
              <a:solidFill>
                <a:srgbClr val="00B0F0"/>
              </a:solidFill>
            </a:endParaRPr>
          </a:p>
        </p:txBody>
      </p:sp>
      <p:sp>
        <p:nvSpPr>
          <p:cNvPr id="3" name="Content Placeholder 2">
            <a:extLst>
              <a:ext uri="{FF2B5EF4-FFF2-40B4-BE49-F238E27FC236}">
                <a16:creationId xmlns:a16="http://schemas.microsoft.com/office/drawing/2014/main" id="{0BFFAEFC-AB84-4866-D6D1-34E544A3E62C}"/>
              </a:ext>
            </a:extLst>
          </p:cNvPr>
          <p:cNvSpPr>
            <a:spLocks noGrp="1"/>
          </p:cNvSpPr>
          <p:nvPr>
            <p:ph idx="1"/>
          </p:nvPr>
        </p:nvSpPr>
        <p:spPr>
          <a:xfrm>
            <a:off x="677334" y="1627465"/>
            <a:ext cx="8596668" cy="4413898"/>
          </a:xfrm>
        </p:spPr>
        <p:txBody>
          <a:bodyPr>
            <a:normAutofit fontScale="25000" lnSpcReduction="20000"/>
          </a:bodyPr>
          <a:lstStyle/>
          <a:p>
            <a:pPr>
              <a:buFont typeface="Wingdings" panose="05000000000000000000" pitchFamily="2" charset="2"/>
              <a:buChar char="§"/>
            </a:pPr>
            <a:r>
              <a:rPr lang="en-US" sz="7200" b="1" dirty="0">
                <a:solidFill>
                  <a:srgbClr val="0F0F0F"/>
                </a:solidFill>
              </a:rPr>
              <a:t>Programming Language: Python for its versatility, ease of use, and availability of libraries like </a:t>
            </a:r>
            <a:r>
              <a:rPr lang="en-US" sz="7200" b="1" dirty="0" err="1">
                <a:solidFill>
                  <a:srgbClr val="0F0F0F"/>
                </a:solidFill>
              </a:rPr>
              <a:t>pynput</a:t>
            </a:r>
            <a:r>
              <a:rPr lang="en-US" sz="7200" b="1" dirty="0">
                <a:solidFill>
                  <a:srgbClr val="0F0F0F"/>
                </a:solidFill>
              </a:rPr>
              <a:t> for keyboard monitoring.</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Data Storage: SQLite for its lightweight nature and ease of integration, providing a secure storage solution for logged keystrokes.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Cross-Platform Compatibility: Utilize platform-independent libraries and frameworks to ensure seamless operation across Windows, macOS, and Linux environments.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Security: Implement encryption using Python's built-in cryptography library to securely store logged data and adhere to privacy standards.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Documentation: Create detailed documentation using Markdown or </a:t>
            </a:r>
            <a:r>
              <a:rPr lang="en-US" sz="7200" b="1" dirty="0" err="1">
                <a:solidFill>
                  <a:srgbClr val="0F0F0F"/>
                </a:solidFill>
              </a:rPr>
              <a:t>reStructuredText</a:t>
            </a:r>
            <a:r>
              <a:rPr lang="en-US" sz="7200" b="1" dirty="0">
                <a:solidFill>
                  <a:srgbClr val="0F0F0F"/>
                </a:solidFill>
              </a:rPr>
              <a:t>, covering installation, configuration, usage guidelines, legal compliance, and ethical considerations to ensure clarity and compliance with relevant regulations.</a:t>
            </a:r>
            <a:endParaRPr lang="en-IN" sz="7200" b="1" dirty="0">
              <a:solidFill>
                <a:srgbClr val="0F0F0F"/>
              </a:solidFill>
            </a:endParaRPr>
          </a:p>
          <a:p>
            <a:endParaRPr lang="en-IN" dirty="0"/>
          </a:p>
        </p:txBody>
      </p:sp>
    </p:spTree>
    <p:extLst>
      <p:ext uri="{BB962C8B-B14F-4D97-AF65-F5344CB8AC3E}">
        <p14:creationId xmlns:p14="http://schemas.microsoft.com/office/powerpoint/2010/main" val="253257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DA2B-39A5-B5DA-5762-655953B880BF}"/>
              </a:ext>
            </a:extLst>
          </p:cNvPr>
          <p:cNvSpPr>
            <a:spLocks noGrp="1"/>
          </p:cNvSpPr>
          <p:nvPr>
            <p:ph type="title"/>
          </p:nvPr>
        </p:nvSpPr>
        <p:spPr/>
        <p:txBody>
          <a:bodyPr/>
          <a:lstStyle/>
          <a:p>
            <a:r>
              <a:rPr lang="en-US" dirty="0">
                <a:solidFill>
                  <a:srgbClr val="00B0F0"/>
                </a:solidFill>
              </a:rPr>
              <a:t>ALGORITHM AND DEPLOYMENT</a:t>
            </a:r>
            <a:endParaRPr lang="en-IN" dirty="0">
              <a:solidFill>
                <a:srgbClr val="00B0F0"/>
              </a:solidFill>
            </a:endParaRPr>
          </a:p>
        </p:txBody>
      </p:sp>
      <p:sp>
        <p:nvSpPr>
          <p:cNvPr id="3" name="Content Placeholder 2">
            <a:extLst>
              <a:ext uri="{FF2B5EF4-FFF2-40B4-BE49-F238E27FC236}">
                <a16:creationId xmlns:a16="http://schemas.microsoft.com/office/drawing/2014/main" id="{7679A77B-6C10-DD81-F1C0-E248E56ADDE6}"/>
              </a:ext>
            </a:extLst>
          </p:cNvPr>
          <p:cNvSpPr>
            <a:spLocks noGrp="1"/>
          </p:cNvSpPr>
          <p:nvPr>
            <p:ph idx="1"/>
          </p:nvPr>
        </p:nvSpPr>
        <p:spPr/>
        <p:txBody>
          <a:bodyPr>
            <a:normAutofit fontScale="92500" lnSpcReduction="20000"/>
          </a:bodyPr>
          <a:lstStyle/>
          <a:p>
            <a:pPr marL="0" indent="0">
              <a:buNone/>
            </a:pPr>
            <a:r>
              <a:rPr lang="en-IN" sz="3200" b="1" dirty="0"/>
              <a:t>ALGORITHM:</a:t>
            </a:r>
          </a:p>
          <a:p>
            <a:pPr marL="305435" indent="-305435"/>
            <a:r>
              <a:rPr lang="en-IN" dirty="0"/>
              <a:t>Keyboard Hook Installation: Use a platform-specific method (e.g., </a:t>
            </a:r>
            <a:r>
              <a:rPr lang="en-IN" dirty="0" err="1"/>
              <a:t>pyHook</a:t>
            </a:r>
            <a:r>
              <a:rPr lang="en-IN" dirty="0"/>
              <a:t> for Windows, </a:t>
            </a:r>
            <a:r>
              <a:rPr lang="en-IN" dirty="0" err="1"/>
              <a:t>pynput</a:t>
            </a:r>
            <a:r>
              <a:rPr lang="en-IN" dirty="0"/>
              <a:t> for cross-platform) to install a keyboard hook that captures keystrokes.</a:t>
            </a:r>
          </a:p>
          <a:p>
            <a:pPr marL="305435" indent="-305435"/>
            <a:r>
              <a:rPr lang="en-IN" dirty="0"/>
              <a:t>Keylogging Functionality: Implement a function to capture and log each keystroke event, including the key pressed and any modifiers (e.g., Shift, Ctrl).</a:t>
            </a:r>
          </a:p>
          <a:p>
            <a:pPr marL="305435" indent="-305435"/>
            <a:r>
              <a:rPr lang="en-IN" dirty="0"/>
              <a:t>Data Encryption: Encrypt logged keystrokes using a secure encryption algorithm (e.g., AES) to protect sensitive information.</a:t>
            </a:r>
          </a:p>
          <a:p>
            <a:pPr marL="305435" indent="-305435"/>
            <a:r>
              <a:rPr lang="en-IN" dirty="0"/>
              <a:t>Data Storage: Store encrypted keystrokes in a secure database (e.g., SQLite) or file system, ensuring proper access controls and permissions.</a:t>
            </a:r>
          </a:p>
          <a:p>
            <a:pPr marL="305435" indent="-305435"/>
            <a:r>
              <a:rPr lang="en-IN" dirty="0"/>
              <a:t>Persistence: Implement mechanisms (e.g., Windows Registry, Linux </a:t>
            </a:r>
            <a:r>
              <a:rPr lang="en-IN" dirty="0" err="1"/>
              <a:t>systemd</a:t>
            </a:r>
            <a:r>
              <a:rPr lang="en-IN" dirty="0"/>
              <a:t> service) to ensure the keylogger starts automatically on system boot and remains active in the background.</a:t>
            </a:r>
          </a:p>
          <a:p>
            <a:endParaRPr lang="en-IN" dirty="0"/>
          </a:p>
        </p:txBody>
      </p:sp>
    </p:spTree>
    <p:extLst>
      <p:ext uri="{BB962C8B-B14F-4D97-AF65-F5344CB8AC3E}">
        <p14:creationId xmlns:p14="http://schemas.microsoft.com/office/powerpoint/2010/main" val="416664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6468-A747-22EE-6277-8144888F6799}"/>
              </a:ext>
            </a:extLst>
          </p:cNvPr>
          <p:cNvSpPr>
            <a:spLocks noGrp="1"/>
          </p:cNvSpPr>
          <p:nvPr>
            <p:ph type="title"/>
          </p:nvPr>
        </p:nvSpPr>
        <p:spPr/>
        <p:txBody>
          <a:bodyPr/>
          <a:lstStyle/>
          <a:p>
            <a:r>
              <a:rPr lang="en-US" dirty="0">
                <a:solidFill>
                  <a:schemeClr val="tx1"/>
                </a:solidFill>
              </a:rPr>
              <a:t>DEPLOYMENT</a:t>
            </a:r>
            <a:endParaRPr lang="en-IN" dirty="0"/>
          </a:p>
        </p:txBody>
      </p:sp>
      <p:sp>
        <p:nvSpPr>
          <p:cNvPr id="3" name="Content Placeholder 2">
            <a:extLst>
              <a:ext uri="{FF2B5EF4-FFF2-40B4-BE49-F238E27FC236}">
                <a16:creationId xmlns:a16="http://schemas.microsoft.com/office/drawing/2014/main" id="{F7E91A34-F4F0-578D-25CD-16E2FC0B93A8}"/>
              </a:ext>
            </a:extLst>
          </p:cNvPr>
          <p:cNvSpPr>
            <a:spLocks noGrp="1"/>
          </p:cNvSpPr>
          <p:nvPr>
            <p:ph idx="1"/>
          </p:nvPr>
        </p:nvSpPr>
        <p:spPr/>
        <p:txBody>
          <a:bodyPr>
            <a:normAutofit fontScale="77500" lnSpcReduction="20000"/>
          </a:bodyPr>
          <a:lstStyle/>
          <a:p>
            <a:r>
              <a:rPr lang="en-US" dirty="0"/>
              <a:t>Platform-Specific Installation: Package the keylogger application for deployment on different operating systems, ensuring compatibility with Windows, macOS, and Linux.</a:t>
            </a:r>
          </a:p>
          <a:p>
            <a:r>
              <a:rPr lang="en-US" dirty="0"/>
              <a:t>Installation Instructions: Provide clear instructions for installing and configuring the keylogger, including any dependencies or system requirements.</a:t>
            </a:r>
          </a:p>
          <a:p>
            <a:r>
              <a:rPr lang="en-US" dirty="0"/>
              <a:t>Configuration Options: Allow users to customize settings such as encryption keys, logging intervals, and output format through a configuration file or user interface.</a:t>
            </a:r>
          </a:p>
          <a:p>
            <a:r>
              <a:rPr lang="en-US" dirty="0"/>
              <a:t>Security Measures: Implement security measures to prevent unauthorized access to logged data, such as access controls, encryption, and secure communication protocols.</a:t>
            </a:r>
          </a:p>
          <a:p>
            <a:r>
              <a:rPr lang="en-US" dirty="0"/>
              <a:t>Testing and Validation: Thoroughly test the deployed keylogger in various environments to ensure functionality, reliability, and security. Address any issues or bugs discovered during testing before deploying to production.</a:t>
            </a:r>
          </a:p>
          <a:p>
            <a:r>
              <a:rPr lang="en-US" dirty="0"/>
              <a:t>Documentation: Prepare comprehensive documentation covering installation, configuration, usage guidelines, legal compliance, and ethical considerations to assist users and administrators in deploying and using the keylogger responsibly.</a:t>
            </a:r>
          </a:p>
          <a:p>
            <a:r>
              <a:rPr lang="en-US" dirty="0"/>
              <a:t>Feedback and Support: Provide channels for users to provide feedback, report issues, and receive support, ensuring ongoing maintenance and improvement of the deployed keylogger system.</a:t>
            </a:r>
            <a:endParaRPr lang="en-IN" dirty="0"/>
          </a:p>
          <a:p>
            <a:endParaRPr lang="en-IN" dirty="0"/>
          </a:p>
        </p:txBody>
      </p:sp>
    </p:spTree>
    <p:extLst>
      <p:ext uri="{BB962C8B-B14F-4D97-AF65-F5344CB8AC3E}">
        <p14:creationId xmlns:p14="http://schemas.microsoft.com/office/powerpoint/2010/main" val="147670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4A35-013D-30AA-9781-1CD9C2DF1006}"/>
              </a:ext>
            </a:extLst>
          </p:cNvPr>
          <p:cNvSpPr>
            <a:spLocks noGrp="1"/>
          </p:cNvSpPr>
          <p:nvPr>
            <p:ph type="title"/>
          </p:nvPr>
        </p:nvSpPr>
        <p:spPr>
          <a:xfrm>
            <a:off x="677334" y="609600"/>
            <a:ext cx="8596668" cy="827314"/>
          </a:xfrm>
        </p:spPr>
        <p:txBody>
          <a:bodyPr/>
          <a:lstStyle/>
          <a:p>
            <a:r>
              <a:rPr lang="en-US" dirty="0">
                <a:solidFill>
                  <a:srgbClr val="00B0F0"/>
                </a:solidFill>
              </a:rPr>
              <a:t>RESULT</a:t>
            </a:r>
            <a:endParaRPr lang="en-IN" dirty="0">
              <a:solidFill>
                <a:srgbClr val="00B0F0"/>
              </a:solidFill>
            </a:endParaRPr>
          </a:p>
        </p:txBody>
      </p:sp>
      <p:sp>
        <p:nvSpPr>
          <p:cNvPr id="4" name="TextBox 3">
            <a:extLst>
              <a:ext uri="{FF2B5EF4-FFF2-40B4-BE49-F238E27FC236}">
                <a16:creationId xmlns:a16="http://schemas.microsoft.com/office/drawing/2014/main" id="{BE33DDE2-AFCB-5E62-E3C0-E315CE52B519}"/>
              </a:ext>
            </a:extLst>
          </p:cNvPr>
          <p:cNvSpPr txBox="1"/>
          <p:nvPr/>
        </p:nvSpPr>
        <p:spPr>
          <a:xfrm>
            <a:off x="677334" y="1436914"/>
            <a:ext cx="3631845" cy="461665"/>
          </a:xfrm>
          <a:prstGeom prst="rect">
            <a:avLst/>
          </a:prstGeom>
          <a:noFill/>
        </p:spPr>
        <p:txBody>
          <a:bodyPr wrap="square" rtlCol="0">
            <a:spAutoFit/>
          </a:bodyPr>
          <a:lstStyle/>
          <a:p>
            <a:r>
              <a:rPr lang="en-US" sz="2400" b="1" dirty="0"/>
              <a:t>OUTPUT IMAGES:</a:t>
            </a:r>
            <a:endParaRPr lang="en-IN" sz="2400" b="1" dirty="0"/>
          </a:p>
        </p:txBody>
      </p:sp>
      <p:pic>
        <p:nvPicPr>
          <p:cNvPr id="5" name="Content Placeholder 3">
            <a:extLst>
              <a:ext uri="{FF2B5EF4-FFF2-40B4-BE49-F238E27FC236}">
                <a16:creationId xmlns:a16="http://schemas.microsoft.com/office/drawing/2014/main" id="{C9551B2C-80F5-4AF6-0D3E-5062C10F9B00}"/>
              </a:ext>
            </a:extLst>
          </p:cNvPr>
          <p:cNvPicPr>
            <a:picLocks noGrp="1" noChangeAspect="1"/>
          </p:cNvPicPr>
          <p:nvPr>
            <p:ph idx="1"/>
          </p:nvPr>
        </p:nvPicPr>
        <p:blipFill>
          <a:blip r:embed="rId2"/>
          <a:stretch>
            <a:fillRect/>
          </a:stretch>
        </p:blipFill>
        <p:spPr>
          <a:xfrm>
            <a:off x="677334" y="1965323"/>
            <a:ext cx="8102685" cy="4657426"/>
          </a:xfrm>
        </p:spPr>
      </p:pic>
    </p:spTree>
    <p:extLst>
      <p:ext uri="{BB962C8B-B14F-4D97-AF65-F5344CB8AC3E}">
        <p14:creationId xmlns:p14="http://schemas.microsoft.com/office/powerpoint/2010/main" val="251514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6F5257-A5B5-2410-7717-C00CEC845CC3}"/>
              </a:ext>
            </a:extLst>
          </p:cNvPr>
          <p:cNvPicPr>
            <a:picLocks noChangeAspect="1"/>
          </p:cNvPicPr>
          <p:nvPr/>
        </p:nvPicPr>
        <p:blipFill>
          <a:blip r:embed="rId2"/>
          <a:stretch>
            <a:fillRect/>
          </a:stretch>
        </p:blipFill>
        <p:spPr>
          <a:xfrm>
            <a:off x="645951" y="1089451"/>
            <a:ext cx="8285903" cy="4679097"/>
          </a:xfrm>
          <a:prstGeom prst="rect">
            <a:avLst/>
          </a:prstGeom>
        </p:spPr>
      </p:pic>
    </p:spTree>
    <p:extLst>
      <p:ext uri="{BB962C8B-B14F-4D97-AF65-F5344CB8AC3E}">
        <p14:creationId xmlns:p14="http://schemas.microsoft.com/office/powerpoint/2010/main" val="12920184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TotalTime>
  <Words>1326</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Söhne</vt:lpstr>
      <vt:lpstr>Trebuchet MS</vt:lpstr>
      <vt:lpstr>Wingdings</vt:lpstr>
      <vt:lpstr>Wingdings 3</vt:lpstr>
      <vt:lpstr>Facet</vt:lpstr>
      <vt:lpstr>KEYLOGGER</vt:lpstr>
      <vt:lpstr>OUTLINE</vt:lpstr>
      <vt:lpstr>PROBLEM STATEMENT</vt:lpstr>
      <vt:lpstr>PROPOSED SOLUTION</vt:lpstr>
      <vt:lpstr>SYSTEM APPROACH</vt:lpstr>
      <vt:lpstr>ALGORITHM AND DEPLOYMENT</vt:lpstr>
      <vt:lpstr>DEPLOYMENT</vt:lpstr>
      <vt:lpstr>RESULT</vt:lpstr>
      <vt:lpstr>PowerPoint Presentation</vt:lpstr>
      <vt:lpstr>PowerPoint Presentation</vt:lpstr>
      <vt:lpstr>PowerPoint Presentation</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AYAZ BASHA F</dc:creator>
  <cp:lastModifiedBy>psv102</cp:lastModifiedBy>
  <cp:revision>8</cp:revision>
  <dcterms:created xsi:type="dcterms:W3CDTF">2024-03-26T05:30:23Z</dcterms:created>
  <dcterms:modified xsi:type="dcterms:W3CDTF">2024-03-26T08:17:56Z</dcterms:modified>
</cp:coreProperties>
</file>