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67" r:id="rId5"/>
    <p:sldId id="260" r:id="rId6"/>
    <p:sldId id="268" r:id="rId7"/>
    <p:sldId id="261"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1" userDrawn="1">
          <p15:clr>
            <a:srgbClr val="A4A3A4"/>
          </p15:clr>
        </p15:guide>
        <p15:guide id="2" pos="21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94" d="100"/>
          <a:sy n="94" d="100"/>
        </p:scale>
        <p:origin x="-384" y="180"/>
      </p:cViewPr>
      <p:guideLst>
        <p:guide orient="horz" pos="2881"/>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1T18:37:05.630" idx="1">
    <p:pos x="5134" y="1349"/>
    <p:text>There might have been sumber of situation where it is necessary to recognize face or simply detect face. The traditional methods of lock unlock are very inefficient. There may be possible of losing keys or breaching of codes/pawwords. So, we propose a face recognition system which can be able to recognize face with maximum accuracy as possible.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t>4/2/2024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panose="020B0603020202020204"/>
                <a:cs typeface="Trebuchet MS" panose="020B0603020202020204"/>
              </a:rPr>
              <a:t>TNSDC-Generative AI</a:t>
            </a:r>
            <a:endParaRPr lang="en-IN" sz="3600" dirty="0">
              <a:solidFill>
                <a:schemeClr val="tx1">
                  <a:lumMod val="65000"/>
                  <a:lumOff val="35000"/>
                </a:schemeClr>
              </a:solidFill>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p:cNvSpPr txBox="1"/>
          <p:nvPr/>
        </p:nvSpPr>
        <p:spPr>
          <a:xfrm>
            <a:off x="832993" y="2761632"/>
            <a:ext cx="10526014" cy="706755"/>
          </a:xfrm>
          <a:prstGeom prst="rect">
            <a:avLst/>
          </a:prstGeom>
          <a:noFill/>
        </p:spPr>
        <p:txBody>
          <a:bodyPr wrap="square">
            <a:spAutoFit/>
          </a:bodyPr>
          <a:lstStyle/>
          <a:p>
            <a:pPr marL="8890" algn="l" rtl="0" eaLnBrk="1" latinLnBrk="0" hangingPunct="1">
              <a:spcBef>
                <a:spcPts val="100"/>
              </a:spcBef>
              <a:spcAft>
                <a:spcPts val="0"/>
              </a:spcAft>
            </a:pPr>
            <a:r>
              <a:rPr lang="en-US" sz="4000" dirty="0" smtClean="0">
                <a:effectLst/>
              </a:rPr>
              <a:t>FACE DETECTION USING DEEP LEARNING</a:t>
            </a:r>
            <a:endParaRPr lang="en-IN" sz="4000" dirty="0">
              <a:effectLst/>
            </a:endParaRPr>
          </a:p>
        </p:txBody>
      </p:sp>
      <p:sp>
        <p:nvSpPr>
          <p:cNvPr id="21" name="TextBox 20"/>
          <p:cNvSpPr txBox="1"/>
          <p:nvPr/>
        </p:nvSpPr>
        <p:spPr>
          <a:xfrm>
            <a:off x="3046428" y="3865629"/>
            <a:ext cx="6402371" cy="1681480"/>
          </a:xfrm>
          <a:prstGeom prst="rect">
            <a:avLst/>
          </a:prstGeom>
          <a:noFill/>
        </p:spPr>
        <p:txBody>
          <a:bodyPr wrap="square">
            <a:spAutoFit/>
          </a:bodyPr>
          <a:lstStyle/>
          <a:p>
            <a:pPr marL="8890"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a:t>
            </a:r>
            <a:r>
              <a:rPr lang="en-IN" sz="2000" b="1" kern="1200" spc="10" dirty="0" smtClean="0">
                <a:solidFill>
                  <a:schemeClr val="tx1">
                    <a:lumMod val="85000"/>
                    <a:lumOff val="15000"/>
                  </a:schemeClr>
                </a:solidFill>
                <a:effectLst/>
                <a:latin typeface="Trebuchet MS" panose="020B0603020202020204" pitchFamily="34" charset="0"/>
                <a:ea typeface="+mn-ea"/>
                <a:cs typeface="Trebuchet MS" panose="020B0603020202020204" pitchFamily="34" charset="0"/>
              </a:rPr>
              <a:t>:</a:t>
            </a: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t>
            </a:r>
            <a:r>
              <a:rPr lang="en-IN" sz="2000" b="1" spc="10" dirty="0" smtClean="0">
                <a:solidFill>
                  <a:schemeClr val="tx1">
                    <a:lumMod val="85000"/>
                    <a:lumOff val="15000"/>
                  </a:schemeClr>
                </a:solidFill>
                <a:latin typeface="Trebuchet MS" panose="020B0603020202020204" pitchFamily="34" charset="0"/>
                <a:cs typeface="Trebuchet MS" panose="020B0603020202020204" pitchFamily="34" charset="0"/>
              </a:rPr>
              <a:t>HARISH.P</a:t>
            </a:r>
            <a:r>
              <a:rPr lang="en-IN" sz="2000" b="1" kern="1200" spc="10" dirty="0" smtClean="0">
                <a:solidFill>
                  <a:schemeClr val="tx1">
                    <a:lumMod val="85000"/>
                    <a:lumOff val="15000"/>
                  </a:schemeClr>
                </a:solidFill>
                <a:effectLst/>
                <a:latin typeface="Trebuchet MS" panose="020B0603020202020204" pitchFamily="34" charset="0"/>
                <a:ea typeface="+mn-ea"/>
                <a:cs typeface="Trebuchet MS" panose="020B0603020202020204" pitchFamily="34" charset="0"/>
              </a:rPr>
              <a:t>,</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t>
            </a:r>
            <a:r>
              <a:rPr lang="en-IN" sz="2000" b="1" spc="10" dirty="0" smtClean="0">
                <a:solidFill>
                  <a:schemeClr val="tx1">
                    <a:lumMod val="85000"/>
                    <a:lumOff val="15000"/>
                  </a:schemeClr>
                </a:solidFill>
                <a:latin typeface="Trebuchet MS" panose="020B0603020202020204" pitchFamily="34" charset="0"/>
                <a:cs typeface="Trebuchet MS" panose="020B0603020202020204" pitchFamily="34" charset="0"/>
              </a:rPr>
              <a:t>au211521104050,</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Pre-Final Year Student,</a:t>
            </a:r>
          </a:p>
          <a:p>
            <a:pPr marL="8890"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8890"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964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1366146"/>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REFERENCES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1" name="TextBox 10"/>
          <p:cNvSpPr txBox="1"/>
          <p:nvPr/>
        </p:nvSpPr>
        <p:spPr>
          <a:xfrm>
            <a:off x="894080" y="2183110"/>
            <a:ext cx="6099142" cy="3416320"/>
          </a:xfrm>
          <a:prstGeom prst="rect">
            <a:avLst/>
          </a:prstGeom>
          <a:noFill/>
        </p:spPr>
        <p:txBody>
          <a:bodyPr wrap="square">
            <a:spAutoFit/>
          </a:bodyPr>
          <a:lstStyle/>
          <a:p>
            <a:pPr marL="285750" indent="-285750" algn="just">
              <a:buFont typeface="Arial" pitchFamily="34" charset="0"/>
              <a:buChar char="•"/>
            </a:pPr>
            <a:r>
              <a:rPr lang="en-IN" dirty="0"/>
              <a:t>Viola, P., &amp; Jones, M. J. (2001). Rapid object detection using a boosted cascade of simple features. Proceedings of the 2001 IEEE Computer Society Conference on Computer Vision and Pattern Recognition.</a:t>
            </a:r>
          </a:p>
          <a:p>
            <a:pPr marL="285750" indent="-285750" algn="just">
              <a:buFont typeface="Arial" pitchFamily="34" charset="0"/>
              <a:buChar char="•"/>
            </a:pPr>
            <a:r>
              <a:rPr lang="en-IN" dirty="0" err="1"/>
              <a:t>Lienhart</a:t>
            </a:r>
            <a:r>
              <a:rPr lang="en-IN" dirty="0"/>
              <a:t>, R., &amp; </a:t>
            </a:r>
            <a:r>
              <a:rPr lang="en-IN" dirty="0" err="1"/>
              <a:t>Maydt</a:t>
            </a:r>
            <a:r>
              <a:rPr lang="en-IN" dirty="0"/>
              <a:t>, J. (2002). An extended set of </a:t>
            </a:r>
            <a:r>
              <a:rPr lang="en-IN" dirty="0" err="1"/>
              <a:t>Haar</a:t>
            </a:r>
            <a:r>
              <a:rPr lang="en-IN" dirty="0"/>
              <a:t>-like features for rapid object detection. Proceedings of the 2002 International Conference on Image Processing.</a:t>
            </a:r>
          </a:p>
          <a:p>
            <a:pPr marL="285750" indent="-285750" algn="just">
              <a:buFont typeface="Arial" pitchFamily="34" charset="0"/>
              <a:buChar char="•"/>
            </a:pPr>
            <a:r>
              <a:rPr lang="en-IN" dirty="0"/>
              <a:t>Zhang, Z., </a:t>
            </a:r>
            <a:r>
              <a:rPr lang="en-IN" dirty="0" err="1"/>
              <a:t>Luo</a:t>
            </a:r>
            <a:r>
              <a:rPr lang="en-IN" dirty="0"/>
              <a:t>, P., Loy, C. C., &amp; Tang, X. (2016). Joint face detection and alignment using multitask cascaded convolutional networks. IEEE Signal Processing Letters, 23(10), 1499-1503.</a:t>
            </a:r>
          </a:p>
          <a:p>
            <a:pPr marL="285750" indent="-285750">
              <a:buClr>
                <a:srgbClr val="92D050"/>
              </a:buClr>
              <a:buFont typeface="Arial" panose="020B0604020202020204" pitchFamily="34" charset="0"/>
              <a:buChar char="•"/>
            </a:pP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p:cNvSpPr txBox="1"/>
          <p:nvPr/>
        </p:nvSpPr>
        <p:spPr>
          <a:xfrm>
            <a:off x="2396195" y="1241933"/>
            <a:ext cx="6099142" cy="515955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rebuchet MS" panose="020B0603020202020204" pitchFamily="34" charset="0"/>
              </a:rPr>
              <a:t>Problem Statement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Proposed Solution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System Approach</a:t>
            </a:r>
          </a:p>
          <a:p>
            <a:pPr marL="285750" indent="-285750">
              <a:lnSpc>
                <a:spcPct val="200000"/>
              </a:lnSpc>
              <a:buFont typeface="Arial" panose="020B0604020202020204" pitchFamily="34" charset="0"/>
              <a:buChar char="•"/>
            </a:pPr>
            <a:r>
              <a:rPr lang="en-IN" sz="2400" dirty="0">
                <a:latin typeface="Trebuchet MS" panose="020B0603020202020204" pitchFamily="34" charset="0"/>
              </a:rPr>
              <a:t>Algorithm</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Result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Conclusion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2" name="TextBox 11"/>
          <p:cNvSpPr txBox="1"/>
          <p:nvPr/>
        </p:nvSpPr>
        <p:spPr>
          <a:xfrm>
            <a:off x="834072" y="2324949"/>
            <a:ext cx="7316771" cy="3447098"/>
          </a:xfrm>
          <a:prstGeom prst="rect">
            <a:avLst/>
          </a:prstGeom>
          <a:noFill/>
        </p:spPr>
        <p:txBody>
          <a:bodyPr wrap="square">
            <a:spAutoFit/>
          </a:bodyPr>
          <a:lstStyle/>
          <a:p>
            <a:r>
              <a:rPr lang="en-IN" sz="2000" dirty="0"/>
              <a:t>Face detection is a crucial task in computer vision with a wide range of applications including facial recognition, surveillance, security systems, and image editing. Traditional methods for face detection often rely on handcrafted features and algorithms, which may not perform well in challenging conditions such as varying lighting, poses, and occlusions.</a:t>
            </a:r>
          </a:p>
          <a:p>
            <a:r>
              <a:rPr lang="en-IN" sz="2000" dirty="0"/>
              <a:t>The problem is to develop an accurate and efficient face detection system using deep learning techniques. The system should be capable of detecting faces in images or video frames with high precision, robustness, and scalability.</a:t>
            </a:r>
          </a:p>
          <a:p>
            <a:pPr algn="just"/>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0858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4572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34072" y="1375261"/>
            <a:ext cx="7316771" cy="4324261"/>
          </a:xfrm>
          <a:prstGeom prst="rect">
            <a:avLst/>
          </a:prstGeom>
          <a:noFill/>
        </p:spPr>
        <p:txBody>
          <a:bodyPr wrap="square">
            <a:spAutoFit/>
          </a:bodyPr>
          <a:lstStyle/>
          <a:p>
            <a:pPr algn="just"/>
            <a:r>
              <a:rPr lang="en-IN" sz="2000" dirty="0"/>
              <a:t>The proposed solution for face detection using deep learning involves several key steps. Initially, a diverse dataset of face images is collected and annotated, followed by the selection of a suitable deep learning architecture like Faster R-CNN or YOLO. The model is then trained using transfer learning, fine-tuning on the collected dataset, and optimizing with appropriate loss functions and optimization techniques. Post-processing methods such as non-maximum suppression are applied to refine the detections. Evaluation metrics like precision, recall, and </a:t>
            </a:r>
            <a:r>
              <a:rPr lang="en-IN" sz="2000" dirty="0" err="1"/>
              <a:t>mAP</a:t>
            </a:r>
            <a:r>
              <a:rPr lang="en-IN" sz="2000" dirty="0"/>
              <a:t> are used to assess performance, followed by fine-tuning and optimization for deployment on various platforms. Continuous monitoring and maintenance ensure the model's efficacy in real-world scenarios, enabling robust and efficient face detection across diverse environments.</a:t>
            </a:r>
            <a:endParaRPr lang="en-IN" sz="2000" dirty="0">
              <a:latin typeface="Trebuchet MS" panose="020B0603020202020204" pitchFamily="34" charset="0"/>
            </a:endParaRPr>
          </a:p>
          <a:p>
            <a:pPr algn="just"/>
            <a:endParaRPr lang="en-IN" sz="15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791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7534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668418" y="1953328"/>
            <a:ext cx="7561181" cy="4276725"/>
          </a:xfrm>
          <a:prstGeom prst="rect">
            <a:avLst/>
          </a:prstGeom>
          <a:noFill/>
        </p:spPr>
        <p:txBody>
          <a:bodyPr wrap="square">
            <a:spAutoFit/>
          </a:bodyPr>
          <a:lstStyle/>
          <a:p>
            <a:pPr algn="just"/>
            <a:r>
              <a:rPr lang="en-IN" sz="1700" b="1" dirty="0">
                <a:latin typeface="Trebuchet MS" panose="020B0603020202020204" pitchFamily="34" charset="0"/>
              </a:rPr>
              <a:t>Hardware</a:t>
            </a:r>
            <a:r>
              <a:rPr lang="en-IN" sz="1700" dirty="0">
                <a:latin typeface="Trebuchet MS" panose="020B0603020202020204" pitchFamily="34" charset="0"/>
              </a:rPr>
              <a:t>:</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CPU</a:t>
            </a:r>
            <a:r>
              <a:rPr lang="en-IN" sz="1700" dirty="0">
                <a:latin typeface="Trebuchet MS" panose="020B0603020202020204" pitchFamily="34" charset="0"/>
              </a:rPr>
              <a:t>: A multi-core processor with a clock speed of at least 2 GHz is recommended for handling the computational demands of CNN training and inference.</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Memory</a:t>
            </a:r>
            <a:r>
              <a:rPr lang="en-IN" sz="1700" dirty="0">
                <a:latin typeface="Trebuchet MS" panose="020B0603020202020204" pitchFamily="34" charset="0"/>
              </a:rPr>
              <a:t>: A minimum of 8 GB RAM is necessary for smooth operation, particularly during model training with large datasets.</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GPU</a:t>
            </a:r>
            <a:r>
              <a:rPr lang="en-IN" sz="1700" dirty="0">
                <a:latin typeface="Trebuchet MS" panose="020B0603020202020204" pitchFamily="34" charset="0"/>
              </a:rPr>
              <a:t>: A powerful graphics card, such as the NVIDIA RTX 4070, with CUDA cores is essential for accelerating image rendering tasks, particularly in deep learning applications like CNN training and inference.</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Internet Speed</a:t>
            </a:r>
            <a:r>
              <a:rPr lang="en-IN" sz="1700" dirty="0">
                <a:latin typeface="Trebuchet MS" panose="020B0603020202020204" pitchFamily="34" charset="0"/>
              </a:rPr>
              <a:t>: A stable broadband connection with a minimum download speed of 5 Mbps and upload speed of 1 Mbps is required for package downloads, updates, and web application serving.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610600" y="7251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478620"/>
            <a:ext cx="7185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 – CONT.</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668418" y="1423405"/>
            <a:ext cx="7561181" cy="4308872"/>
          </a:xfrm>
          <a:prstGeom prst="rect">
            <a:avLst/>
          </a:prstGeom>
          <a:noFill/>
        </p:spPr>
        <p:txBody>
          <a:bodyPr wrap="square">
            <a:spAutoFit/>
          </a:bodyPr>
          <a:lstStyle/>
          <a:p>
            <a:r>
              <a:rPr lang="en-IN" sz="1700" b="1" dirty="0">
                <a:latin typeface="Trebuchet MS" panose="020B0603020202020204" pitchFamily="34" charset="0"/>
              </a:rPr>
              <a:t>Software</a:t>
            </a:r>
            <a:r>
              <a:rPr lang="en-IN" sz="1700" dirty="0">
                <a:latin typeface="Trebuchet MS" panose="020B0603020202020204" pitchFamily="34" charset="0"/>
              </a:rPr>
              <a:t>:</a:t>
            </a:r>
          </a:p>
          <a:p>
            <a:r>
              <a:rPr lang="en-IN" sz="1700" b="1" dirty="0">
                <a:latin typeface="Trebuchet MS" panose="020B0603020202020204" pitchFamily="34" charset="0"/>
              </a:rPr>
              <a:t>Jupyter</a:t>
            </a:r>
            <a:r>
              <a:rPr lang="en-IN" sz="1700" dirty="0">
                <a:latin typeface="Trebuchet MS" panose="020B0603020202020204" pitchFamily="34" charset="0"/>
              </a:rPr>
              <a:t>: Enables interactive development and experimentation through Notebooks, facilitating Python code execution.</a:t>
            </a:r>
          </a:p>
          <a:p>
            <a:endParaRPr lang="en-IN" sz="1700" dirty="0">
              <a:latin typeface="Trebuchet MS" panose="020B0603020202020204" pitchFamily="34" charset="0"/>
            </a:endParaRPr>
          </a:p>
          <a:p>
            <a:r>
              <a:rPr lang="en-IN" sz="1700" b="1" dirty="0" err="1" smtClean="0">
                <a:latin typeface="Trebuchet MS" panose="020B0603020202020204" pitchFamily="34" charset="0"/>
              </a:rPr>
              <a:t>NumPy</a:t>
            </a:r>
            <a:r>
              <a:rPr lang="en-IN" sz="1700" dirty="0">
                <a:latin typeface="Trebuchet MS" panose="020B0603020202020204" pitchFamily="34" charset="0"/>
              </a:rPr>
              <a:t>: Fundamental for scientific computing, it manages multidimensional arrays and executes mathematical operations within TensorFlow.</a:t>
            </a:r>
          </a:p>
          <a:p>
            <a:endParaRPr lang="en-IN" sz="1700" dirty="0">
              <a:latin typeface="Trebuchet MS" panose="020B0603020202020204" pitchFamily="34" charset="0"/>
            </a:endParaRPr>
          </a:p>
          <a:p>
            <a:r>
              <a:rPr lang="en-IN" sz="1700" b="1" dirty="0">
                <a:latin typeface="Trebuchet MS" panose="020B0603020202020204" pitchFamily="34" charset="0"/>
              </a:rPr>
              <a:t>Matplotlib</a:t>
            </a:r>
            <a:r>
              <a:rPr lang="en-IN" sz="1700" dirty="0">
                <a:latin typeface="Trebuchet MS" panose="020B0603020202020204" pitchFamily="34" charset="0"/>
              </a:rPr>
              <a:t>: Facilitates data visualization and plotting, aiding in analyzing and interpreting model performance and results.</a:t>
            </a:r>
          </a:p>
          <a:p>
            <a:endParaRPr lang="en-IN" sz="1700" dirty="0">
              <a:latin typeface="Trebuchet MS" panose="020B0603020202020204" pitchFamily="34" charset="0"/>
            </a:endParaRPr>
          </a:p>
          <a:p>
            <a:r>
              <a:rPr lang="en-IN" sz="1700" b="1" dirty="0">
                <a:latin typeface="Trebuchet MS" panose="020B0603020202020204" pitchFamily="34" charset="0"/>
              </a:rPr>
              <a:t>Scikit-learn</a:t>
            </a:r>
            <a:r>
              <a:rPr lang="en-IN" sz="1700" dirty="0">
                <a:latin typeface="Trebuchet MS" panose="020B0603020202020204" pitchFamily="34" charset="0"/>
              </a:rPr>
              <a:t>: Offers various machine learning algorithms and tools for model evaluation and validation, complementing TensorFlow for comprehensive model development</a:t>
            </a:r>
            <a:r>
              <a:rPr lang="en-IN" sz="1700" dirty="0" smtClean="0">
                <a:latin typeface="Trebuchet MS" panose="020B0603020202020204" pitchFamily="34" charset="0"/>
              </a:rPr>
              <a:t>.</a:t>
            </a:r>
          </a:p>
          <a:p>
            <a:r>
              <a:rPr lang="en-IN" dirty="0"/>
              <a:t>Develop a user-friendly interface for interacting with the face detection system, allowing users to provide input, visualize results, and adjust settings if needed.</a:t>
            </a:r>
            <a:endParaRPr lang="en-IN"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281662"/>
            <a:ext cx="33147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smtClean="0"/>
              <a:t>ALGORITHM</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2"/>
          <p:cNvSpPr>
            <a:spLocks noChangeArrowheads="1"/>
          </p:cNvSpPr>
          <p:nvPr/>
        </p:nvSpPr>
        <p:spPr bwMode="auto">
          <a:xfrm>
            <a:off x="381000" y="938252"/>
            <a:ext cx="8229599" cy="58482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1" i="0" u="none" strike="noStrike" cap="none" normalizeH="0" baseline="0" dirty="0" smtClean="0">
                <a:ln>
                  <a:noFill/>
                </a:ln>
                <a:solidFill>
                  <a:srgbClr val="0D0D0D"/>
                </a:solidFill>
                <a:effectLst/>
                <a:latin typeface="Söhne"/>
                <a:cs typeface="Arial" pitchFamily="34" charset="0"/>
              </a:rPr>
              <a:t>Import necessary libraries</a:t>
            </a:r>
            <a:r>
              <a:rPr kumimoji="0" lang="en-US" sz="1600" b="0" i="0" u="none" strike="noStrike" cap="none" normalizeH="0" baseline="0" dirty="0" smtClean="0">
                <a:ln>
                  <a:noFill/>
                </a:ln>
                <a:solidFill>
                  <a:srgbClr val="0D0D0D"/>
                </a:solidFill>
                <a:effectLst/>
                <a:latin typeface="Söhne"/>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D0D0D"/>
                </a:solidFill>
                <a:effectLst/>
                <a:latin typeface="Söhne"/>
                <a:cs typeface="Arial" pitchFamily="34" charset="0"/>
              </a:rPr>
              <a:t>Import </a:t>
            </a:r>
            <a:r>
              <a:rPr kumimoji="0" lang="en-US" sz="1600" b="0" i="0" u="none" strike="noStrike" cap="none" normalizeH="0" baseline="0" dirty="0" err="1" smtClean="0">
                <a:ln>
                  <a:noFill/>
                </a:ln>
                <a:solidFill>
                  <a:srgbClr val="0D0D0D"/>
                </a:solidFill>
                <a:effectLst/>
                <a:latin typeface="Söhne"/>
                <a:cs typeface="Arial" pitchFamily="34" charset="0"/>
              </a:rPr>
              <a:t>OpenCV</a:t>
            </a:r>
            <a:r>
              <a:rPr kumimoji="0" lang="en-US" sz="1600" b="0" i="0" u="none" strike="noStrike" cap="none" normalizeH="0" baseline="0" dirty="0" smtClean="0">
                <a:ln>
                  <a:noFill/>
                </a:ln>
                <a:solidFill>
                  <a:srgbClr val="0D0D0D"/>
                </a:solidFill>
                <a:effectLst/>
                <a:latin typeface="Söhne"/>
                <a:cs typeface="Arial" pitchFamily="34" charset="0"/>
              </a:rPr>
              <a:t> library.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600" b="1" i="0" u="none" strike="noStrike" cap="none" normalizeH="0" baseline="0" dirty="0" smtClean="0">
                <a:ln>
                  <a:noFill/>
                </a:ln>
                <a:solidFill>
                  <a:srgbClr val="0D0D0D"/>
                </a:solidFill>
                <a:effectLst/>
                <a:latin typeface="Söhne"/>
                <a:cs typeface="Arial" pitchFamily="34" charset="0"/>
              </a:rPr>
              <a:t>Load pre-trained face detection model</a:t>
            </a:r>
            <a:r>
              <a:rPr kumimoji="0" lang="en-US" sz="1600" b="0" i="0" u="none" strike="noStrike" cap="none" normalizeH="0" baseline="0" dirty="0" smtClean="0">
                <a:ln>
                  <a:noFill/>
                </a:ln>
                <a:solidFill>
                  <a:srgbClr val="0D0D0D"/>
                </a:solidFill>
                <a:effectLst/>
                <a:latin typeface="Söhne"/>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D0D0D"/>
                </a:solidFill>
                <a:effectLst/>
                <a:latin typeface="Söhne"/>
                <a:cs typeface="Arial" pitchFamily="34" charset="0"/>
              </a:rPr>
              <a:t>Load the </a:t>
            </a:r>
            <a:r>
              <a:rPr kumimoji="0" lang="en-US" sz="1600" b="0" i="0" u="none" strike="noStrike" cap="none" normalizeH="0" baseline="0" dirty="0" err="1" smtClean="0">
                <a:ln>
                  <a:noFill/>
                </a:ln>
                <a:solidFill>
                  <a:srgbClr val="0D0D0D"/>
                </a:solidFill>
                <a:effectLst/>
                <a:latin typeface="Söhne"/>
                <a:cs typeface="Arial" pitchFamily="34" charset="0"/>
              </a:rPr>
              <a:t>Haar</a:t>
            </a:r>
            <a:r>
              <a:rPr kumimoji="0" lang="en-US" sz="1600" b="0" i="0" u="none" strike="noStrike" cap="none" normalizeH="0" baseline="0" dirty="0" smtClean="0">
                <a:ln>
                  <a:noFill/>
                </a:ln>
                <a:solidFill>
                  <a:srgbClr val="0D0D0D"/>
                </a:solidFill>
                <a:effectLst/>
                <a:latin typeface="Söhne"/>
                <a:cs typeface="Arial" pitchFamily="34" charset="0"/>
              </a:rPr>
              <a:t> cascade classifier for face detection. You can find pre-trained XML files for the classifier in the </a:t>
            </a:r>
            <a:r>
              <a:rPr kumimoji="0" lang="en-US" sz="1600" b="0" i="0" u="none" strike="noStrike" cap="none" normalizeH="0" baseline="0" dirty="0" err="1" smtClean="0">
                <a:ln>
                  <a:noFill/>
                </a:ln>
                <a:solidFill>
                  <a:srgbClr val="0D0D0D"/>
                </a:solidFill>
                <a:effectLst/>
                <a:latin typeface="Söhne"/>
                <a:cs typeface="Arial" pitchFamily="34" charset="0"/>
              </a:rPr>
              <a:t>OpenCV</a:t>
            </a:r>
            <a:r>
              <a:rPr kumimoji="0" lang="en-US" sz="1600" b="0" i="0" u="none" strike="noStrike" cap="none" normalizeH="0" baseline="0" dirty="0" smtClean="0">
                <a:ln>
                  <a:noFill/>
                </a:ln>
                <a:solidFill>
                  <a:srgbClr val="0D0D0D"/>
                </a:solidFill>
                <a:effectLst/>
                <a:latin typeface="Söhne"/>
                <a:cs typeface="Arial" pitchFamily="34" charset="0"/>
              </a:rPr>
              <a:t> package.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600" b="1" i="0" u="none" strike="noStrike" cap="none" normalizeH="0" baseline="0" dirty="0" smtClean="0">
                <a:ln>
                  <a:noFill/>
                </a:ln>
                <a:solidFill>
                  <a:srgbClr val="0D0D0D"/>
                </a:solidFill>
                <a:effectLst/>
                <a:latin typeface="Söhne"/>
                <a:cs typeface="Arial" pitchFamily="34" charset="0"/>
              </a:rPr>
              <a:t>Load and preprocess the image</a:t>
            </a:r>
            <a:r>
              <a:rPr kumimoji="0" lang="en-US" sz="1600" b="0" i="0" u="none" strike="noStrike" cap="none" normalizeH="0" baseline="0" dirty="0" smtClean="0">
                <a:ln>
                  <a:noFill/>
                </a:ln>
                <a:solidFill>
                  <a:srgbClr val="0D0D0D"/>
                </a:solidFill>
                <a:effectLst/>
                <a:latin typeface="Söhne"/>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D0D0D"/>
                </a:solidFill>
                <a:effectLst/>
                <a:latin typeface="Söhne"/>
                <a:cs typeface="Arial" pitchFamily="34" charset="0"/>
              </a:rPr>
              <a:t>Load the image using </a:t>
            </a:r>
            <a:r>
              <a:rPr kumimoji="0" lang="en-US" sz="1600" b="0" i="0" u="none" strike="noStrike" cap="none" normalizeH="0" baseline="0" dirty="0" err="1" smtClean="0">
                <a:ln>
                  <a:noFill/>
                </a:ln>
                <a:solidFill>
                  <a:srgbClr val="0D0D0D"/>
                </a:solidFill>
                <a:effectLst/>
                <a:latin typeface="Söhne"/>
                <a:cs typeface="Arial" pitchFamily="34" charset="0"/>
              </a:rPr>
              <a:t>OpenCV's</a:t>
            </a:r>
            <a:r>
              <a:rPr kumimoji="0" lang="en-US" sz="1600" b="0" i="0" u="none" strike="noStrike" cap="none" normalizeH="0" baseline="0" dirty="0" smtClean="0">
                <a:ln>
                  <a:noFill/>
                </a:ln>
                <a:solidFill>
                  <a:srgbClr val="0D0D0D"/>
                </a:solidFill>
                <a:effectLst/>
                <a:latin typeface="Söhne"/>
                <a:cs typeface="Arial" pitchFamily="34" charset="0"/>
              </a:rPr>
              <a:t> </a:t>
            </a:r>
            <a:r>
              <a:rPr kumimoji="0" lang="en-US" sz="1600" b="1" i="0" u="none" strike="noStrike" cap="none" normalizeH="0" baseline="0" dirty="0" err="1" smtClean="0">
                <a:ln>
                  <a:noFill/>
                </a:ln>
                <a:solidFill>
                  <a:srgbClr val="0D0D0D"/>
                </a:solidFill>
                <a:effectLst/>
                <a:latin typeface="Söhne Mono"/>
                <a:cs typeface="Arial" pitchFamily="34" charset="0"/>
              </a:rPr>
              <a:t>imread</a:t>
            </a:r>
            <a:r>
              <a:rPr kumimoji="0" lang="en-US" sz="1600" b="1" i="0" u="none" strike="noStrike" cap="none" normalizeH="0" baseline="0" dirty="0" smtClean="0">
                <a:ln>
                  <a:noFill/>
                </a:ln>
                <a:solidFill>
                  <a:srgbClr val="0D0D0D"/>
                </a:solidFill>
                <a:effectLst/>
                <a:latin typeface="Söhne Mono"/>
                <a:cs typeface="Arial" pitchFamily="34" charset="0"/>
              </a:rPr>
              <a:t>()</a:t>
            </a:r>
            <a:r>
              <a:rPr kumimoji="0" lang="en-US" sz="1600" b="0" i="0" u="none" strike="noStrike" cap="none" normalizeH="0" baseline="0" dirty="0" smtClean="0">
                <a:ln>
                  <a:noFill/>
                </a:ln>
                <a:solidFill>
                  <a:srgbClr val="0D0D0D"/>
                </a:solidFill>
                <a:effectLst/>
                <a:latin typeface="Söhne"/>
                <a:cs typeface="Arial" pitchFamily="34" charset="0"/>
              </a:rPr>
              <a:t> function.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600" b="1" i="0" u="none" strike="noStrike" cap="none" normalizeH="0" baseline="0" dirty="0" smtClean="0">
                <a:ln>
                  <a:noFill/>
                </a:ln>
                <a:solidFill>
                  <a:srgbClr val="0D0D0D"/>
                </a:solidFill>
                <a:effectLst/>
                <a:latin typeface="Söhne"/>
                <a:cs typeface="Arial" pitchFamily="34" charset="0"/>
              </a:rPr>
              <a:t>Detect faces</a:t>
            </a:r>
            <a:r>
              <a:rPr kumimoji="0" lang="en-US" sz="1600" b="0" i="0" u="none" strike="noStrike" cap="none" normalizeH="0" baseline="0" dirty="0" smtClean="0">
                <a:ln>
                  <a:noFill/>
                </a:ln>
                <a:solidFill>
                  <a:srgbClr val="0D0D0D"/>
                </a:solidFill>
                <a:effectLst/>
                <a:latin typeface="Söhne"/>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D0D0D"/>
                </a:solidFill>
                <a:effectLst/>
                <a:latin typeface="Söhne"/>
                <a:cs typeface="Arial" pitchFamily="34" charset="0"/>
              </a:rPr>
              <a:t>Convert the image to </a:t>
            </a:r>
            <a:r>
              <a:rPr kumimoji="0" lang="en-US" sz="1600" b="0" i="0" u="none" strike="noStrike" cap="none" normalizeH="0" baseline="0" dirty="0" err="1" smtClean="0">
                <a:ln>
                  <a:noFill/>
                </a:ln>
                <a:solidFill>
                  <a:srgbClr val="0D0D0D"/>
                </a:solidFill>
                <a:effectLst/>
                <a:latin typeface="Söhne"/>
                <a:cs typeface="Arial" pitchFamily="34" charset="0"/>
              </a:rPr>
              <a:t>grayscale</a:t>
            </a:r>
            <a:r>
              <a:rPr kumimoji="0" lang="en-US" sz="1600" b="0" i="0" u="none" strike="noStrike" cap="none" normalizeH="0" baseline="0" dirty="0" smtClean="0">
                <a:ln>
                  <a:noFill/>
                </a:ln>
                <a:solidFill>
                  <a:srgbClr val="0D0D0D"/>
                </a:solidFill>
                <a:effectLst/>
                <a:latin typeface="Söhne"/>
                <a:cs typeface="Arial" pitchFamily="34" charset="0"/>
              </a:rPr>
              <a:t> using </a:t>
            </a:r>
            <a:r>
              <a:rPr kumimoji="0" lang="en-US" sz="1600" b="1" i="0" u="none" strike="noStrike" cap="none" normalizeH="0" baseline="0" dirty="0" err="1" smtClean="0">
                <a:ln>
                  <a:noFill/>
                </a:ln>
                <a:solidFill>
                  <a:srgbClr val="0D0D0D"/>
                </a:solidFill>
                <a:effectLst/>
                <a:latin typeface="Söhne Mono"/>
                <a:cs typeface="Arial" pitchFamily="34" charset="0"/>
              </a:rPr>
              <a:t>cvtColor</a:t>
            </a:r>
            <a:r>
              <a:rPr kumimoji="0" lang="en-US" sz="1600" b="1" i="0" u="none" strike="noStrike" cap="none" normalizeH="0" baseline="0" dirty="0" smtClean="0">
                <a:ln>
                  <a:noFill/>
                </a:ln>
                <a:solidFill>
                  <a:srgbClr val="0D0D0D"/>
                </a:solidFill>
                <a:effectLst/>
                <a:latin typeface="Söhne Mono"/>
                <a:cs typeface="Arial" pitchFamily="34" charset="0"/>
              </a:rPr>
              <a:t>()</a:t>
            </a:r>
            <a:r>
              <a:rPr kumimoji="0" lang="en-US" sz="1600" b="0" i="0" u="none" strike="noStrike" cap="none" normalizeH="0" baseline="0" dirty="0" smtClean="0">
                <a:ln>
                  <a:noFill/>
                </a:ln>
                <a:solidFill>
                  <a:srgbClr val="0D0D0D"/>
                </a:solidFill>
                <a:effectLst/>
                <a:latin typeface="Söhne"/>
                <a:cs typeface="Arial" pitchFamily="34" charset="0"/>
              </a:rPr>
              <a:t> function.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D0D0D"/>
                </a:solidFill>
                <a:effectLst/>
                <a:latin typeface="Söhne"/>
                <a:cs typeface="Arial" pitchFamily="34" charset="0"/>
              </a:rPr>
              <a:t>Use the </a:t>
            </a:r>
            <a:r>
              <a:rPr kumimoji="0" lang="en-US" sz="1600" b="1" i="0" u="none" strike="noStrike" cap="none" normalizeH="0" baseline="0" dirty="0" err="1" smtClean="0">
                <a:ln>
                  <a:noFill/>
                </a:ln>
                <a:solidFill>
                  <a:srgbClr val="0D0D0D"/>
                </a:solidFill>
                <a:effectLst/>
                <a:latin typeface="Söhne Mono"/>
                <a:cs typeface="Arial" pitchFamily="34" charset="0"/>
              </a:rPr>
              <a:t>detectMultiScale</a:t>
            </a:r>
            <a:r>
              <a:rPr kumimoji="0" lang="en-US" sz="1600" b="1" i="0" u="none" strike="noStrike" cap="none" normalizeH="0" baseline="0" dirty="0" smtClean="0">
                <a:ln>
                  <a:noFill/>
                </a:ln>
                <a:solidFill>
                  <a:srgbClr val="0D0D0D"/>
                </a:solidFill>
                <a:effectLst/>
                <a:latin typeface="Söhne Mono"/>
                <a:cs typeface="Arial" pitchFamily="34" charset="0"/>
              </a:rPr>
              <a:t>()</a:t>
            </a:r>
            <a:r>
              <a:rPr kumimoji="0" lang="en-US" sz="1600" b="0" i="0" u="none" strike="noStrike" cap="none" normalizeH="0" baseline="0" dirty="0" smtClean="0">
                <a:ln>
                  <a:noFill/>
                </a:ln>
                <a:solidFill>
                  <a:srgbClr val="0D0D0D"/>
                </a:solidFill>
                <a:effectLst/>
                <a:latin typeface="Söhne"/>
                <a:cs typeface="Arial" pitchFamily="34" charset="0"/>
              </a:rPr>
              <a:t> function of the face cascade classifier to detect faces in the </a:t>
            </a:r>
            <a:r>
              <a:rPr kumimoji="0" lang="en-US" sz="1600" b="0" i="0" u="none" strike="noStrike" cap="none" normalizeH="0" baseline="0" dirty="0" err="1" smtClean="0">
                <a:ln>
                  <a:noFill/>
                </a:ln>
                <a:solidFill>
                  <a:srgbClr val="0D0D0D"/>
                </a:solidFill>
                <a:effectLst/>
                <a:latin typeface="Söhne"/>
                <a:cs typeface="Arial" pitchFamily="34" charset="0"/>
              </a:rPr>
              <a:t>grayscale</a:t>
            </a:r>
            <a:r>
              <a:rPr kumimoji="0" lang="en-US" sz="1600" b="0" i="0" u="none" strike="noStrike" cap="none" normalizeH="0" baseline="0" dirty="0" smtClean="0">
                <a:ln>
                  <a:noFill/>
                </a:ln>
                <a:solidFill>
                  <a:srgbClr val="0D0D0D"/>
                </a:solidFill>
                <a:effectLst/>
                <a:latin typeface="Söhne"/>
                <a:cs typeface="Arial" pitchFamily="34" charset="0"/>
              </a:rPr>
              <a:t> image.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D0D0D"/>
                </a:solidFill>
                <a:effectLst/>
                <a:latin typeface="Söhne"/>
                <a:cs typeface="Arial" pitchFamily="34" charset="0"/>
              </a:rPr>
              <a:t>Adjust parameters like </a:t>
            </a:r>
            <a:r>
              <a:rPr kumimoji="0" lang="en-US" sz="1600" b="0" i="0" u="none" strike="noStrike" cap="none" normalizeH="0" baseline="0" dirty="0" err="1" smtClean="0">
                <a:ln>
                  <a:noFill/>
                </a:ln>
                <a:solidFill>
                  <a:srgbClr val="0D0D0D"/>
                </a:solidFill>
                <a:effectLst/>
                <a:latin typeface="Söhne"/>
                <a:cs typeface="Arial" pitchFamily="34" charset="0"/>
              </a:rPr>
              <a:t>scaleFactor</a:t>
            </a:r>
            <a:r>
              <a:rPr kumimoji="0" lang="en-US" sz="1600" b="0" i="0" u="none" strike="noStrike" cap="none" normalizeH="0" baseline="0" dirty="0" smtClean="0">
                <a:ln>
                  <a:noFill/>
                </a:ln>
                <a:solidFill>
                  <a:srgbClr val="0D0D0D"/>
                </a:solidFill>
                <a:effectLst/>
                <a:latin typeface="Söhne"/>
                <a:cs typeface="Arial" pitchFamily="34" charset="0"/>
              </a:rPr>
              <a:t>, </a:t>
            </a:r>
            <a:r>
              <a:rPr kumimoji="0" lang="en-US" sz="1600" b="0" i="0" u="none" strike="noStrike" cap="none" normalizeH="0" baseline="0" dirty="0" err="1" smtClean="0">
                <a:ln>
                  <a:noFill/>
                </a:ln>
                <a:solidFill>
                  <a:srgbClr val="0D0D0D"/>
                </a:solidFill>
                <a:effectLst/>
                <a:latin typeface="Söhne"/>
                <a:cs typeface="Arial" pitchFamily="34" charset="0"/>
              </a:rPr>
              <a:t>minNeighbors</a:t>
            </a:r>
            <a:r>
              <a:rPr kumimoji="0" lang="en-US" sz="1600" b="0" i="0" u="none" strike="noStrike" cap="none" normalizeH="0" baseline="0" dirty="0" smtClean="0">
                <a:ln>
                  <a:noFill/>
                </a:ln>
                <a:solidFill>
                  <a:srgbClr val="0D0D0D"/>
                </a:solidFill>
                <a:effectLst/>
                <a:latin typeface="Söhne"/>
                <a:cs typeface="Arial" pitchFamily="34" charset="0"/>
              </a:rPr>
              <a:t>, and </a:t>
            </a:r>
            <a:r>
              <a:rPr kumimoji="0" lang="en-US" sz="1600" b="0" i="0" u="none" strike="noStrike" cap="none" normalizeH="0" baseline="0" dirty="0" err="1" smtClean="0">
                <a:ln>
                  <a:noFill/>
                </a:ln>
                <a:solidFill>
                  <a:srgbClr val="0D0D0D"/>
                </a:solidFill>
                <a:effectLst/>
                <a:latin typeface="Söhne"/>
                <a:cs typeface="Arial" pitchFamily="34" charset="0"/>
              </a:rPr>
              <a:t>minSize</a:t>
            </a:r>
            <a:r>
              <a:rPr kumimoji="0" lang="en-US" sz="1600" b="0" i="0" u="none" strike="noStrike" cap="none" normalizeH="0" baseline="0" dirty="0" smtClean="0">
                <a:ln>
                  <a:noFill/>
                </a:ln>
                <a:solidFill>
                  <a:srgbClr val="0D0D0D"/>
                </a:solidFill>
                <a:effectLst/>
                <a:latin typeface="Söhne"/>
                <a:cs typeface="Arial" pitchFamily="34" charset="0"/>
              </a:rPr>
              <a:t> for better detection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600" b="1" i="0" u="none" strike="noStrike" cap="none" normalizeH="0" baseline="0" dirty="0" smtClean="0">
                <a:ln>
                  <a:noFill/>
                </a:ln>
                <a:solidFill>
                  <a:srgbClr val="0D0D0D"/>
                </a:solidFill>
                <a:effectLst/>
                <a:latin typeface="Söhne"/>
                <a:cs typeface="Arial" pitchFamily="34" charset="0"/>
              </a:rPr>
              <a:t>Draw bounding boxes around detected faces</a:t>
            </a:r>
            <a:r>
              <a:rPr kumimoji="0" lang="en-US" sz="1600" b="0" i="0" u="none" strike="noStrike" cap="none" normalizeH="0" baseline="0" dirty="0" smtClean="0">
                <a:ln>
                  <a:noFill/>
                </a:ln>
                <a:solidFill>
                  <a:srgbClr val="0D0D0D"/>
                </a:solidFill>
                <a:effectLst/>
                <a:latin typeface="Söhne"/>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D0D0D"/>
                </a:solidFill>
                <a:effectLst/>
                <a:latin typeface="Söhne"/>
                <a:cs typeface="Arial" pitchFamily="34" charset="0"/>
              </a:rPr>
              <a:t>Iterate over the detected faces and draw rectangles around them using the </a:t>
            </a:r>
            <a:r>
              <a:rPr kumimoji="0" lang="en-US" sz="1600" b="1" i="0" u="none" strike="noStrike" cap="none" normalizeH="0" baseline="0" dirty="0" smtClean="0">
                <a:ln>
                  <a:noFill/>
                </a:ln>
                <a:solidFill>
                  <a:srgbClr val="0D0D0D"/>
                </a:solidFill>
                <a:effectLst/>
                <a:latin typeface="Söhne Mono"/>
                <a:cs typeface="Arial" pitchFamily="34" charset="0"/>
              </a:rPr>
              <a:t>rectangle()</a:t>
            </a:r>
            <a:r>
              <a:rPr kumimoji="0" lang="en-US" sz="1600" b="0" i="0" u="none" strike="noStrike" cap="none" normalizeH="0" baseline="0" dirty="0" smtClean="0">
                <a:ln>
                  <a:noFill/>
                </a:ln>
                <a:solidFill>
                  <a:srgbClr val="0D0D0D"/>
                </a:solidFill>
                <a:effectLst/>
                <a:latin typeface="Söhne"/>
                <a:cs typeface="Arial" pitchFamily="34" charset="0"/>
              </a:rPr>
              <a:t> function.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600" b="1" i="0" u="none" strike="noStrike" cap="none" normalizeH="0" baseline="0" dirty="0" smtClean="0">
                <a:ln>
                  <a:noFill/>
                </a:ln>
                <a:solidFill>
                  <a:srgbClr val="0D0D0D"/>
                </a:solidFill>
                <a:effectLst/>
                <a:latin typeface="Söhne"/>
                <a:cs typeface="Arial" pitchFamily="34" charset="0"/>
              </a:rPr>
              <a:t>Display the image with detected faces</a:t>
            </a:r>
            <a:r>
              <a:rPr kumimoji="0" lang="en-US" sz="1600" b="0" i="0" u="none" strike="noStrike" cap="none" normalizeH="0" baseline="0" dirty="0" smtClean="0">
                <a:ln>
                  <a:noFill/>
                </a:ln>
                <a:solidFill>
                  <a:srgbClr val="0D0D0D"/>
                </a:solidFill>
                <a:effectLst/>
                <a:latin typeface="Söhne"/>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D0D0D"/>
                </a:solidFill>
                <a:effectLst/>
                <a:latin typeface="Söhne"/>
                <a:cs typeface="Arial" pitchFamily="34" charset="0"/>
              </a:rPr>
              <a:t>Use </a:t>
            </a:r>
            <a:r>
              <a:rPr kumimoji="0" lang="en-US" sz="1600" b="1" i="0" u="none" strike="noStrike" cap="none" normalizeH="0" baseline="0" dirty="0" err="1" smtClean="0">
                <a:ln>
                  <a:noFill/>
                </a:ln>
                <a:solidFill>
                  <a:srgbClr val="0D0D0D"/>
                </a:solidFill>
                <a:effectLst/>
                <a:latin typeface="Söhne Mono"/>
                <a:cs typeface="Arial" pitchFamily="34" charset="0"/>
              </a:rPr>
              <a:t>imshow</a:t>
            </a:r>
            <a:r>
              <a:rPr kumimoji="0" lang="en-US" sz="1600" b="1" i="0" u="none" strike="noStrike" cap="none" normalizeH="0" baseline="0" dirty="0" smtClean="0">
                <a:ln>
                  <a:noFill/>
                </a:ln>
                <a:solidFill>
                  <a:srgbClr val="0D0D0D"/>
                </a:solidFill>
                <a:effectLst/>
                <a:latin typeface="Söhne Mono"/>
                <a:cs typeface="Arial" pitchFamily="34" charset="0"/>
              </a:rPr>
              <a:t>()</a:t>
            </a:r>
            <a:r>
              <a:rPr kumimoji="0" lang="en-US" sz="1600" b="0" i="0" u="none" strike="noStrike" cap="none" normalizeH="0" baseline="0" dirty="0" smtClean="0">
                <a:ln>
                  <a:noFill/>
                </a:ln>
                <a:solidFill>
                  <a:srgbClr val="0D0D0D"/>
                </a:solidFill>
                <a:effectLst/>
                <a:latin typeface="Söhne"/>
                <a:cs typeface="Arial" pitchFamily="34" charset="0"/>
              </a:rPr>
              <a:t> function to display the image with bounding boxes.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D0D0D"/>
                </a:solidFill>
                <a:effectLst/>
                <a:latin typeface="Söhne"/>
                <a:cs typeface="Arial" pitchFamily="34" charset="0"/>
              </a:rPr>
              <a:t>Wait for a key press using </a:t>
            </a:r>
            <a:r>
              <a:rPr kumimoji="0" lang="en-US" sz="1600" b="1" i="0" u="none" strike="noStrike" cap="none" normalizeH="0" baseline="0" dirty="0" err="1" smtClean="0">
                <a:ln>
                  <a:noFill/>
                </a:ln>
                <a:solidFill>
                  <a:srgbClr val="0D0D0D"/>
                </a:solidFill>
                <a:effectLst/>
                <a:latin typeface="Söhne Mono"/>
                <a:cs typeface="Arial" pitchFamily="34" charset="0"/>
              </a:rPr>
              <a:t>waitKey</a:t>
            </a:r>
            <a:r>
              <a:rPr kumimoji="0" lang="en-US" sz="1600" b="1" i="0" u="none" strike="noStrike" cap="none" normalizeH="0" baseline="0" dirty="0" smtClean="0">
                <a:ln>
                  <a:noFill/>
                </a:ln>
                <a:solidFill>
                  <a:srgbClr val="0D0D0D"/>
                </a:solidFill>
                <a:effectLst/>
                <a:latin typeface="Söhne Mono"/>
                <a:cs typeface="Arial" pitchFamily="34" charset="0"/>
              </a:rPr>
              <a:t>()</a:t>
            </a:r>
            <a:r>
              <a:rPr kumimoji="0" lang="en-US" sz="1600" b="0" i="0" u="none" strike="noStrike" cap="none" normalizeH="0" baseline="0" dirty="0" smtClean="0">
                <a:ln>
                  <a:noFill/>
                </a:ln>
                <a:solidFill>
                  <a:srgbClr val="0D0D0D"/>
                </a:solidFill>
                <a:effectLst/>
                <a:latin typeface="Söhne"/>
                <a:cs typeface="Arial" pitchFamily="34" charset="0"/>
              </a:rPr>
              <a:t> function.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D0D0D"/>
                </a:solidFill>
                <a:effectLst/>
                <a:latin typeface="Söhne"/>
                <a:cs typeface="Arial" pitchFamily="34" charset="0"/>
              </a:rPr>
              <a:t>Close all </a:t>
            </a:r>
            <a:r>
              <a:rPr kumimoji="0" lang="en-US" sz="1600" b="0" i="0" u="none" strike="noStrike" cap="none" normalizeH="0" baseline="0" dirty="0" err="1" smtClean="0">
                <a:ln>
                  <a:noFill/>
                </a:ln>
                <a:solidFill>
                  <a:srgbClr val="0D0D0D"/>
                </a:solidFill>
                <a:effectLst/>
                <a:latin typeface="Söhne"/>
                <a:cs typeface="Arial" pitchFamily="34" charset="0"/>
              </a:rPr>
              <a:t>OpenCV</a:t>
            </a:r>
            <a:r>
              <a:rPr kumimoji="0" lang="en-US" sz="1600" b="0" i="0" u="none" strike="noStrike" cap="none" normalizeH="0" baseline="0" dirty="0" smtClean="0">
                <a:ln>
                  <a:noFill/>
                </a:ln>
                <a:solidFill>
                  <a:srgbClr val="0D0D0D"/>
                </a:solidFill>
                <a:effectLst/>
                <a:latin typeface="Söhne"/>
                <a:cs typeface="Arial" pitchFamily="34" charset="0"/>
              </a:rPr>
              <a:t> windows using </a:t>
            </a:r>
            <a:r>
              <a:rPr kumimoji="0" lang="en-US" sz="1600" b="1" i="0" u="none" strike="noStrike" cap="none" normalizeH="0" baseline="0" dirty="0" err="1" smtClean="0">
                <a:ln>
                  <a:noFill/>
                </a:ln>
                <a:solidFill>
                  <a:srgbClr val="0D0D0D"/>
                </a:solidFill>
                <a:effectLst/>
                <a:latin typeface="Söhne Mono"/>
                <a:cs typeface="Arial" pitchFamily="34" charset="0"/>
              </a:rPr>
              <a:t>destroyAllWindows</a:t>
            </a:r>
            <a:r>
              <a:rPr kumimoji="0" lang="en-US" sz="1600" b="1" i="0" u="none" strike="noStrike" cap="none" normalizeH="0" baseline="0" dirty="0" smtClean="0">
                <a:ln>
                  <a:noFill/>
                </a:ln>
                <a:solidFill>
                  <a:srgbClr val="0D0D0D"/>
                </a:solidFill>
                <a:effectLst/>
                <a:latin typeface="Söhne Mono"/>
                <a:cs typeface="Arial" pitchFamily="34" charset="0"/>
              </a:rPr>
              <a:t>()</a:t>
            </a:r>
            <a:r>
              <a:rPr kumimoji="0" lang="en-US" sz="1600" b="0" i="0" u="none" strike="noStrike" cap="none" normalizeH="0" baseline="0" dirty="0" smtClean="0">
                <a:ln>
                  <a:noFill/>
                </a:ln>
                <a:solidFill>
                  <a:srgbClr val="0D0D0D"/>
                </a:solidFill>
                <a:effectLst/>
                <a:latin typeface="Söhne"/>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9245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42591"/>
            <a:ext cx="6629400" cy="43787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828800"/>
            <a:ext cx="8613775" cy="3626634"/>
          </a:xfrm>
          <a:prstGeom prst="rect">
            <a:avLst/>
          </a:prstGeom>
        </p:spPr>
        <p:txBody>
          <a:bodyPr vert="horz" wrap="square" lIns="0" tIns="12700" rIns="0" bIns="0" rtlCol="0">
            <a:spAutoFit/>
          </a:bodyPr>
          <a:lstStyle/>
          <a:p>
            <a:r>
              <a:rPr lang="en-IN" dirty="0"/>
              <a:t>In conclusion, face detection using deep learning techniques has revolutionized the field of computer vision, enabling accurate, robust, and efficient detection of faces in various real-world scenarios. By leveraging deep neural networks and large-scale datasets, these methods have surpassed traditional approaches by achieving higher accuracy, scalability, and adaptability to diverse environments. The utilization of pre-trained models, transfer learning, and optimization strategies further enhances the performance and efficiency of face detection systems.</a:t>
            </a:r>
          </a:p>
          <a:p>
            <a:r>
              <a:rPr lang="en-IN" dirty="0"/>
              <a:t>Furthermore, the deployment of deep learning-based face detection models on edge devices and embedded systems opens up opportunities for real-time applications in surveillance, security systems, and human-computer interaction. However, challenges such as privacy concerns, algorithmic biases, and computational resource constraints require careful consideration and </a:t>
            </a:r>
            <a:r>
              <a:rPr lang="en-IN" dirty="0" err="1"/>
              <a:t>ongoing</a:t>
            </a:r>
            <a:r>
              <a:rPr lang="en-IN" dirty="0"/>
              <a:t> research.</a:t>
            </a:r>
          </a:p>
          <a:p>
            <a:pPr marL="12700" algn="just">
              <a:lnSpc>
                <a:spcPct val="100000"/>
              </a:lnSpc>
              <a:spcBef>
                <a:spcPts val="100"/>
              </a:spcBef>
            </a:pPr>
            <a:endParaRPr lang="en-US" sz="1800" spc="-45"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panose="020B0603020202020204"/>
                <a:cs typeface="Trebuchet MS" panose="020B0603020202020204"/>
              </a:rPr>
              <a:t>Conclusion</a:t>
            </a:r>
            <a:endParaRPr lang="en-IN" sz="48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926</Words>
  <Application>Microsoft Office PowerPoint</Application>
  <PresentationFormat>Custom</PresentationFormat>
  <Paragraphs>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OUTLINE</vt:lpstr>
      <vt:lpstr>PROBLEM STATEMENT</vt:lpstr>
      <vt:lpstr>PROPOSED SOLUTION</vt:lpstr>
      <vt:lpstr>SYSTEM APPROACH</vt:lpstr>
      <vt:lpstr>SYSTEM APPROACH – CONT.</vt:lpstr>
      <vt:lpstr>ALGORITHM</vt:lpstr>
      <vt:lpstr>RESULT</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Konduru Narasimha</dc:creator>
  <cp:lastModifiedBy>2021PITCS168</cp:lastModifiedBy>
  <cp:revision>21</cp:revision>
  <dcterms:created xsi:type="dcterms:W3CDTF">2024-03-31T04:10:00Z</dcterms:created>
  <dcterms:modified xsi:type="dcterms:W3CDTF">2024-04-02T08:40:38Z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2024-03-31T11:00:00Z</vt:filetime>
  </property>
  <property fmtid="{D5CDD505-2E9C-101B-9397-08002B2CF9AE}" pid="4" name="ICV">
    <vt:lpwstr>6B64932ACA7141A282711E3D9949161F_13</vt:lpwstr>
  </property>
  <property fmtid="{D5CDD505-2E9C-101B-9397-08002B2CF9AE}" pid="5" name="KSOProductBuildVer">
    <vt:lpwstr>1033-12.2.0.13489</vt:lpwstr>
  </property>
</Properties>
</file>