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3" r:id="rId1"/>
  </p:sldMasterIdLst>
  <p:notesMasterIdLst>
    <p:notesMasterId r:id="rId12"/>
  </p:notesMasterIdLst>
  <p:sldIdLst>
    <p:sldId id="256" r:id="rId2"/>
    <p:sldId id="270" r:id="rId3"/>
    <p:sldId id="257" r:id="rId4"/>
    <p:sldId id="258" r:id="rId5"/>
    <p:sldId id="264" r:id="rId6"/>
    <p:sldId id="265" r:id="rId7"/>
    <p:sldId id="271" r:id="rId8"/>
    <p:sldId id="263" r:id="rId9"/>
    <p:sldId id="262" r:id="rId10"/>
    <p:sldId id="269" r:id="rId11"/>
  </p:sldIdLst>
  <p:sldSz cx="9144000" cy="5143500" type="screen16x9"/>
  <p:notesSz cx="51435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2" d="100"/>
          <a:sy n="92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8/28/2025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https://user-images.githubusercontent.com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https://4.bp.blogspot.com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https://cdn.slidesharecdn.com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https://cdn.numerade.com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https://www.mdpi.com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19978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9198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9242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57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3647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79015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0841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5237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98362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009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44290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47252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jp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62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make.com" TargetMode="External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Relationship Id="rId4" Type="http://schemas.openxmlformats.org/officeDocument/2006/relationships/image" Target="../media/image2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7660" y="1998519"/>
            <a:ext cx="8359140" cy="74468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5F3E8B"/>
                </a:solidFill>
                <a:latin typeface="Times New Roman" panose="02020603050405020304" pitchFamily="34" charset="0"/>
                <a:ea typeface="Times New Roman" panose="02020603050405020304" pitchFamily="34" charset="-122"/>
                <a:cs typeface="Times New Roman" panose="02020603050405020304" pitchFamily="34" charset="-120"/>
              </a:rPr>
              <a:t>HISTOGRAM EQUALIZATION </a:t>
            </a:r>
            <a:endParaRPr lang="en-US" sz="3000" dirty="0"/>
          </a:p>
        </p:txBody>
      </p:sp>
      <p:sp>
        <p:nvSpPr>
          <p:cNvPr id="3" name="Text 1">
            <a:hlinkClick r:id="rId3"/>
          </p:cNvPr>
          <p:cNvSpPr/>
          <p:nvPr/>
        </p:nvSpPr>
        <p:spPr>
          <a:xfrm>
            <a:off x="3048000" y="3325090"/>
            <a:ext cx="4419600" cy="10529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IN" altLang="en-US" sz="1600" dirty="0"/>
              <a:t>               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Details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M.AKSHAYA               -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22H51A04M4       B.YUKTA                   - 22H51A04K9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K.HARISH KUMAR   - 22H51A04N4</a:t>
            </a:r>
          </a:p>
          <a:p>
            <a:pPr algn="ctr"/>
            <a:endParaRPr lang="en-IN" altLang="en-US" sz="1600" dirty="0"/>
          </a:p>
        </p:txBody>
      </p:sp>
      <p:pic>
        <p:nvPicPr>
          <p:cNvPr id="1026" name="Picture 2" descr="CMR College of Engineering &amp; Technology ...">
            <a:extLst>
              <a:ext uri="{FF2B5EF4-FFF2-40B4-BE49-F238E27FC236}">
                <a16:creationId xmlns:a16="http://schemas.microsoft.com/office/drawing/2014/main" id="{D954C464-3633-A4A5-FBF5-3BEF15818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18" y="510888"/>
            <a:ext cx="7377546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Digital Images – Browse 46 ...">
            <a:extLst>
              <a:ext uri="{FF2B5EF4-FFF2-40B4-BE49-F238E27FC236}">
                <a16:creationId xmlns:a16="http://schemas.microsoft.com/office/drawing/2014/main" id="{7B7DA49C-F009-50D5-B529-A1199D7C4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23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80E08-43E0-1FF9-949B-F5699685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4F72B-BFC8-5FF0-0663-7134983A0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NEED OF </a:t>
            </a:r>
            <a:r>
              <a:rPr lang="en-US"/>
              <a:t>HISTOGRAM EQUALIZATION</a:t>
            </a:r>
            <a:endParaRPr lang="en-US" dirty="0"/>
          </a:p>
          <a:p>
            <a:r>
              <a:rPr lang="en-US" dirty="0"/>
              <a:t>PROGRAM</a:t>
            </a:r>
          </a:p>
          <a:p>
            <a:r>
              <a:rPr lang="en-US" dirty="0"/>
              <a:t>OUTPUTS</a:t>
            </a:r>
          </a:p>
          <a:p>
            <a:r>
              <a:rPr lang="en-US" dirty="0"/>
              <a:t>APPLICATIONS </a:t>
            </a:r>
          </a:p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7494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3"/>
          <p:cNvSpPr/>
          <p:nvPr/>
        </p:nvSpPr>
        <p:spPr>
          <a:xfrm>
            <a:off x="457200" y="475488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IN" sz="3600" dirty="0"/>
              <a:t>Introduction to Histogram Equalization</a:t>
            </a:r>
            <a:r>
              <a:rPr lang="en-US" sz="3600" b="1" dirty="0">
                <a:solidFill>
                  <a:srgbClr val="5F3E8B"/>
                </a:solidFill>
                <a:latin typeface="Times New Roman" panose="02020603050405020304" pitchFamily="34" charset="0"/>
                <a:cs typeface="Times New Roman" panose="02020603050405020304" pitchFamily="34" charset="-120"/>
              </a:rPr>
              <a:t>:</a:t>
            </a:r>
            <a:endParaRPr lang="en-US" sz="3600" dirty="0"/>
          </a:p>
        </p:txBody>
      </p:sp>
      <p:sp>
        <p:nvSpPr>
          <p:cNvPr id="8" name="Text 4"/>
          <p:cNvSpPr/>
          <p:nvPr/>
        </p:nvSpPr>
        <p:spPr>
          <a:xfrm>
            <a:off x="457200" y="1641764"/>
            <a:ext cx="7665720" cy="270163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>
              <a:buAutoNum type="arabicPeriod"/>
            </a:pPr>
            <a:r>
              <a:rPr lang="en-US" sz="1600" b="1" dirty="0"/>
              <a:t>Histogram Equalization</a:t>
            </a:r>
            <a:r>
              <a:rPr lang="en-US" sz="1600" dirty="0"/>
              <a:t> is a fundamental image processing technique used to improve the contrast of an image.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The main idea is to redistribute the intensity values (pixel brightness levels) so that they spread more uniformly across the entire range. 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This makes the details in both dark and bright areas more visible.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594360" y="228601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IN" sz="3600" dirty="0"/>
              <a:t>Need Of Histogram Equalization:</a:t>
            </a:r>
            <a:endParaRPr lang="en-US" sz="36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6303818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A0ADDD-9163-C0C4-41A7-5C30B87AA9BD}"/>
              </a:ext>
            </a:extLst>
          </p:cNvPr>
          <p:cNvSpPr txBox="1"/>
          <p:nvPr/>
        </p:nvSpPr>
        <p:spPr>
          <a:xfrm>
            <a:off x="699655" y="1143000"/>
            <a:ext cx="6747163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/>
              <a:t>In many images, especially those captured under poor lighting conditions, pixel values may cluster in a narrow range. This leads to: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Low contrast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Loss of detail in shadows or highlights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Poor visual quality</a:t>
            </a:r>
          </a:p>
          <a:p>
            <a:pPr>
              <a:lnSpc>
                <a:spcPct val="150000"/>
              </a:lnSpc>
            </a:pPr>
            <a:r>
              <a:rPr lang="en-US" dirty="0"/>
              <a:t>Histogram equalization helps solve these problems by enhancing the contrast.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685800" y="3048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3600" dirty="0"/>
              <a:t>Program:-</a:t>
            </a:r>
          </a:p>
        </p:txBody>
      </p:sp>
      <p:sp>
        <p:nvSpPr>
          <p:cNvPr id="8" name="Text 4"/>
          <p:cNvSpPr/>
          <p:nvPr/>
        </p:nvSpPr>
        <p:spPr>
          <a:xfrm>
            <a:off x="1373407" y="1707722"/>
            <a:ext cx="5955646" cy="2864277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 err="1"/>
              <a:t>clc</a:t>
            </a:r>
            <a:r>
              <a:rPr lang="en-US" sz="1600" dirty="0"/>
              <a:t>;
clear all:
close all;
I=</a:t>
            </a:r>
            <a:r>
              <a:rPr lang="en-US" sz="1600" dirty="0" err="1"/>
              <a:t>imread</a:t>
            </a:r>
            <a:r>
              <a:rPr lang="en-US" sz="1600" dirty="0"/>
              <a:t>(‘</a:t>
            </a:r>
            <a:r>
              <a:rPr lang="en-US" sz="1600" dirty="0" err="1"/>
              <a:t>pout.tif</a:t>
            </a:r>
            <a:r>
              <a:rPr lang="en-US" sz="1600" dirty="0"/>
              <a:t>’);    %reads the image
subplot(2, 2, 1);
</a:t>
            </a:r>
            <a:r>
              <a:rPr lang="en-US" sz="1600" dirty="0" err="1"/>
              <a:t>imshow</a:t>
            </a:r>
            <a:r>
              <a:rPr lang="en-US" sz="1600" dirty="0"/>
              <a:t>(I);                %displays original image
title(‘Original image’);</a:t>
            </a:r>
          </a:p>
          <a:p>
            <a:r>
              <a:rPr lang="en-US" sz="1600" dirty="0"/>
              <a:t>Subplot(2, 2, 2);
</a:t>
            </a:r>
            <a:r>
              <a:rPr lang="en-US" sz="1600" dirty="0" err="1"/>
              <a:t>imhist</a:t>
            </a:r>
            <a:r>
              <a:rPr lang="en-US" sz="1600" dirty="0"/>
              <a:t>(1, 64);         %displays histogram of original image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594360" y="277091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3600" dirty="0"/>
              <a:t>Program:-</a:t>
            </a:r>
          </a:p>
        </p:txBody>
      </p:sp>
      <p:sp>
        <p:nvSpPr>
          <p:cNvPr id="8" name="Text 4"/>
          <p:cNvSpPr/>
          <p:nvPr/>
        </p:nvSpPr>
        <p:spPr>
          <a:xfrm>
            <a:off x="594360" y="1531530"/>
            <a:ext cx="6560127" cy="304047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/>
              <a:t>title(‘histogram of original image’)</a:t>
            </a:r>
          </a:p>
          <a:p>
            <a:r>
              <a:rPr lang="en-US" sz="1600" dirty="0"/>
              <a:t>J=</a:t>
            </a:r>
            <a:r>
              <a:rPr lang="en-US" sz="1600" dirty="0" err="1"/>
              <a:t>histeg</a:t>
            </a:r>
            <a:r>
              <a:rPr lang="en-US" sz="1600" dirty="0"/>
              <a:t>(I);             %histogram equalization</a:t>
            </a:r>
          </a:p>
          <a:p>
            <a:r>
              <a:rPr lang="en-US" sz="1600" dirty="0"/>
              <a:t>subplot(2, 2, 3);
title(‘equalized image’)
</a:t>
            </a:r>
            <a:r>
              <a:rPr lang="en-US" sz="1600" dirty="0" err="1"/>
              <a:t>imshow</a:t>
            </a:r>
            <a:r>
              <a:rPr lang="en-US" sz="1600" dirty="0"/>
              <a:t>(J);            % displays </a:t>
            </a:r>
            <a:r>
              <a:rPr lang="en-US" sz="1600" dirty="0" err="1"/>
              <a:t>histogramequalized</a:t>
            </a:r>
            <a:r>
              <a:rPr lang="en-US" sz="1600" dirty="0"/>
              <a:t> image
subplot(2, 2,4);
</a:t>
            </a:r>
            <a:r>
              <a:rPr lang="en-US" sz="1600" dirty="0" err="1"/>
              <a:t>imhist</a:t>
            </a:r>
            <a:r>
              <a:rPr lang="en-US" sz="1600" dirty="0"/>
              <a:t>(J, 64);          %displays histogram of equalized image
title(‘histogram of equalized image’)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B73EF8-60B6-1115-3D40-669DBB089474}"/>
              </a:ext>
            </a:extLst>
          </p:cNvPr>
          <p:cNvSpPr txBox="1"/>
          <p:nvPr/>
        </p:nvSpPr>
        <p:spPr>
          <a:xfrm>
            <a:off x="906267" y="305402"/>
            <a:ext cx="3322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Outputs:-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FBC686-0C2A-AAC7-AC26-D657D01A9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494" y="1075233"/>
            <a:ext cx="6069865" cy="39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2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789710" y="297873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IN" sz="3600" dirty="0"/>
              <a:t>Applications</a:t>
            </a:r>
            <a:endParaRPr lang="en-US" sz="3600" dirty="0"/>
          </a:p>
        </p:txBody>
      </p:sp>
      <p:sp>
        <p:nvSpPr>
          <p:cNvPr id="8" name="Text 4"/>
          <p:cNvSpPr/>
          <p:nvPr/>
        </p:nvSpPr>
        <p:spPr>
          <a:xfrm>
            <a:off x="457200" y="1468582"/>
            <a:ext cx="7217410" cy="2874818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b="1" dirty="0"/>
              <a:t>Medical Imaging</a:t>
            </a:r>
            <a:r>
              <a:rPr lang="en-US" sz="1600" dirty="0"/>
              <a:t>: Enhances contrast in X-rays, MRIs, and CT scans to better visualize structures and abnormalities.</a:t>
            </a:r>
          </a:p>
          <a:p>
            <a:endParaRPr lang="en-US" sz="1600" dirty="0"/>
          </a:p>
          <a:p>
            <a:r>
              <a:rPr lang="en-US" sz="1600" b="1" dirty="0"/>
              <a:t>Photography and Cinematography</a:t>
            </a:r>
            <a:r>
              <a:rPr lang="en-US" sz="1600" dirty="0"/>
              <a:t>: Used to correct lighting issues and bring out details in underexposed or overexposed photographs.</a:t>
            </a:r>
          </a:p>
          <a:p>
            <a:endParaRPr lang="en-US" sz="1600" dirty="0"/>
          </a:p>
          <a:p>
            <a:r>
              <a:rPr lang="en-US" sz="1600" b="1" dirty="0"/>
              <a:t>Satellite and Aerial Imaging</a:t>
            </a:r>
            <a:r>
              <a:rPr lang="en-US" sz="1600" dirty="0"/>
              <a:t>: Improves visibility of geographical features in satellite photos and remote sensing.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824345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IN" sz="3600" dirty="0"/>
              <a:t>Conclusion</a:t>
            </a:r>
            <a:endParaRPr lang="en-US" sz="3600" dirty="0"/>
          </a:p>
        </p:txBody>
      </p:sp>
      <p:sp>
        <p:nvSpPr>
          <p:cNvPr id="8" name="Text 4"/>
          <p:cNvSpPr/>
          <p:nvPr/>
        </p:nvSpPr>
        <p:spPr>
          <a:xfrm>
            <a:off x="1143000" y="1349433"/>
            <a:ext cx="5858106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/>
              <a:t>Histogram equalization is a widely used technique in image processing that significantly enhances image contrast by redistributing pixel intensity values. It is especially effective for improving visibility in low-contrast images, making it valuable in fields like medical imaging, satellite photography, and machine vision. While the method is simple and computationally efficient, it may sometimes lead to over-enhancement or unnatural appearance.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75</TotalTime>
  <Words>479</Words>
  <Application>Microsoft Office PowerPoint</Application>
  <PresentationFormat>On-screen Show (16:9)</PresentationFormat>
  <Paragraphs>52</Paragraphs>
  <Slides>10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Gallery</vt:lpstr>
      <vt:lpstr>PowerPoint Presentation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CIRCULAR CONVOLUTION PPT IN DSP</dc:title>
  <dc:subject>CIRCULAR CONVOLUTION PPT IN DSP</dc:subject>
  <dc:creator>SlideMake.com</dc:creator>
  <cp:lastModifiedBy>Harish Kaithepalli</cp:lastModifiedBy>
  <cp:revision>12</cp:revision>
  <dcterms:created xsi:type="dcterms:W3CDTF">2025-03-16T17:11:00Z</dcterms:created>
  <dcterms:modified xsi:type="dcterms:W3CDTF">2025-08-28T14:33:57Z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7F03CF5601F0438DBAA65A71C5A99F43_13</vt:lpwstr>
  </property>
  <property fmtid="{D5CDD505-2E9C-101B-9397-08002B2CF9AE}" pid="3" name="KSOProductBuildVer">
    <vt:lpwstr>1033-12.2.0.20326</vt:lpwstr>
  </property>
</Properties>
</file>