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8462-CCA5-4CFA-A196-17550FE0A9E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0035-4B67-4B88-B2A0-536AE2AE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8462-CCA5-4CFA-A196-17550FE0A9E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0035-4B67-4B88-B2A0-536AE2AE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7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8462-CCA5-4CFA-A196-17550FE0A9E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0035-4B67-4B88-B2A0-536AE2AE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8462-CCA5-4CFA-A196-17550FE0A9E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0035-4B67-4B88-B2A0-536AE2AE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8462-CCA5-4CFA-A196-17550FE0A9E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0035-4B67-4B88-B2A0-536AE2AE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8462-CCA5-4CFA-A196-17550FE0A9E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0035-4B67-4B88-B2A0-536AE2AE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8462-CCA5-4CFA-A196-17550FE0A9E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0035-4B67-4B88-B2A0-536AE2AE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8462-CCA5-4CFA-A196-17550FE0A9E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0035-4B67-4B88-B2A0-536AE2AE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1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8462-CCA5-4CFA-A196-17550FE0A9E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0035-4B67-4B88-B2A0-536AE2AE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8462-CCA5-4CFA-A196-17550FE0A9E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0035-4B67-4B88-B2A0-536AE2AE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8462-CCA5-4CFA-A196-17550FE0A9E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0035-4B67-4B88-B2A0-536AE2AE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8462-CCA5-4CFA-A196-17550FE0A9E1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0035-4B67-4B88-B2A0-536AE2AE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is Interactive Design?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central concern of interaction design is to develop </a:t>
            </a:r>
            <a:r>
              <a:rPr lang="en-US" sz="2400" dirty="0" smtClean="0"/>
              <a:t>interactive </a:t>
            </a:r>
            <a:r>
              <a:rPr lang="en-US" sz="2400" dirty="0"/>
              <a:t>products that are </a:t>
            </a:r>
            <a:r>
              <a:rPr lang="en-US" sz="2400" dirty="0" smtClean="0"/>
              <a:t>usable.</a:t>
            </a:r>
          </a:p>
          <a:p>
            <a:r>
              <a:rPr lang="en-US" sz="2400" dirty="0"/>
              <a:t>By this is generally meant 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b="1" dirty="0" smtClean="0"/>
              <a:t>easy </a:t>
            </a:r>
            <a:r>
              <a:rPr lang="en-US" sz="2000" b="1" dirty="0"/>
              <a:t>to learn</a:t>
            </a:r>
            <a:r>
              <a:rPr lang="en-US" sz="2000" b="1" dirty="0" smtClean="0"/>
              <a:t>,</a:t>
            </a:r>
          </a:p>
          <a:p>
            <a:pPr lvl="1"/>
            <a:r>
              <a:rPr lang="en-US" sz="2000" b="1" dirty="0" smtClean="0"/>
              <a:t> </a:t>
            </a:r>
            <a:r>
              <a:rPr lang="en-US" sz="2000" b="1" dirty="0"/>
              <a:t>effective  to use, 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and </a:t>
            </a:r>
            <a:r>
              <a:rPr lang="en-US" sz="2000" b="1" dirty="0"/>
              <a:t>provide an </a:t>
            </a:r>
            <a:r>
              <a:rPr lang="en-US" sz="2000" b="1" dirty="0" smtClean="0"/>
              <a:t>enjoyable </a:t>
            </a:r>
            <a:r>
              <a:rPr lang="en-US" sz="2000" b="1" dirty="0"/>
              <a:t>user experience</a:t>
            </a:r>
            <a:r>
              <a:rPr lang="en-US" sz="2000" b="1" dirty="0" smtClean="0"/>
              <a:t>.</a:t>
            </a:r>
          </a:p>
          <a:p>
            <a:r>
              <a:rPr lang="en-US" sz="2400" dirty="0"/>
              <a:t>A good place to start thinking about how to design usable </a:t>
            </a:r>
            <a:r>
              <a:rPr lang="en-US" sz="2400" dirty="0" smtClean="0"/>
              <a:t>interactive </a:t>
            </a:r>
            <a:r>
              <a:rPr lang="en-US" sz="2400" dirty="0"/>
              <a:t>products  is  to  compare examples  of  well  and poorly designed ones. </a:t>
            </a:r>
            <a:endParaRPr lang="en-US" sz="2400" dirty="0" smtClean="0"/>
          </a:p>
          <a:p>
            <a:r>
              <a:rPr lang="en-US" sz="2400" dirty="0" smtClean="0"/>
              <a:t>Through </a:t>
            </a:r>
            <a:r>
              <a:rPr lang="en-US" sz="2400" dirty="0"/>
              <a:t>identifying the specific weaknesses and strengths of  different interactive </a:t>
            </a:r>
            <a:r>
              <a:rPr lang="en-US" sz="2400" dirty="0" smtClean="0"/>
              <a:t>systems</a:t>
            </a:r>
            <a:r>
              <a:rPr lang="en-US" sz="2400" dirty="0"/>
              <a:t>, we can begin to understand what  it means for something to be usable or </a:t>
            </a:r>
            <a:r>
              <a:rPr lang="en-US" sz="2400" dirty="0" smtClean="0"/>
              <a:t>not</a:t>
            </a:r>
            <a:r>
              <a:rPr lang="en-US" sz="2400" dirty="0"/>
              <a:t>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880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7709"/>
            <a:ext cx="8229600" cy="96289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goals of </a:t>
            </a:r>
            <a:r>
              <a:rPr lang="en-US" sz="3600" dirty="0"/>
              <a:t>interaction </a:t>
            </a:r>
            <a:r>
              <a:rPr lang="en-US" sz="3600" dirty="0" smtClean="0"/>
              <a:t>design – Usability Goals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Usability is generally regarded as ensuring that interactive products are </a:t>
            </a:r>
            <a:r>
              <a:rPr lang="en-US" sz="2400" dirty="0" smtClean="0"/>
              <a:t>easy </a:t>
            </a:r>
            <a:r>
              <a:rPr lang="en-US" sz="2400" dirty="0"/>
              <a:t>to learn, effective to use, and enjoyable  from the user's perspective. </a:t>
            </a:r>
            <a:endParaRPr lang="en-US" sz="2400" dirty="0" smtClean="0"/>
          </a:p>
          <a:p>
            <a:r>
              <a:rPr lang="en-US" sz="2400" dirty="0"/>
              <a:t>It involves </a:t>
            </a:r>
            <a:r>
              <a:rPr lang="en-US" sz="2400" dirty="0" smtClean="0"/>
              <a:t>optimizing  </a:t>
            </a:r>
            <a:r>
              <a:rPr lang="en-US" sz="2400" dirty="0"/>
              <a:t>the interactions people have with interactive products  to enable them to </a:t>
            </a:r>
            <a:r>
              <a:rPr lang="en-US" sz="2400" dirty="0" smtClean="0"/>
              <a:t>carry </a:t>
            </a:r>
            <a:r>
              <a:rPr lang="en-US" sz="2400" dirty="0"/>
              <a:t>out their activities at work, school, and  in  their everyday life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More </a:t>
            </a:r>
            <a:r>
              <a:rPr lang="en-US" sz="2400" dirty="0" smtClean="0"/>
              <a:t>specifically</a:t>
            </a:r>
            <a:r>
              <a:rPr lang="en-US" sz="2400" dirty="0"/>
              <a:t>, usability  is broken down into the following goals: </a:t>
            </a:r>
          </a:p>
          <a:p>
            <a:pPr lvl="1"/>
            <a:r>
              <a:rPr lang="en-US" sz="2000" b="1" dirty="0"/>
              <a:t>effective  to use (effectiveness</a:t>
            </a:r>
            <a:r>
              <a:rPr lang="en-US" sz="2000" b="1" dirty="0" smtClean="0"/>
              <a:t>): </a:t>
            </a:r>
            <a:r>
              <a:rPr lang="en-US" sz="2000" i="1" dirty="0" smtClean="0"/>
              <a:t>is a very general goal and refers to how good a system is at doing what it is supposed to do. 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efficient to use (efficiency):  </a:t>
            </a:r>
            <a:r>
              <a:rPr lang="en-US" sz="2000" i="1" dirty="0"/>
              <a:t>the way a system supports users in carrying out their tasks. </a:t>
            </a:r>
            <a:endParaRPr lang="en-US" sz="2000" b="1" dirty="0" smtClean="0"/>
          </a:p>
          <a:p>
            <a:pPr lvl="1"/>
            <a:r>
              <a:rPr lang="en-US" sz="2000" b="1" dirty="0" smtClean="0"/>
              <a:t>safe </a:t>
            </a:r>
            <a:r>
              <a:rPr lang="en-US" sz="2000" b="1" dirty="0"/>
              <a:t>to use (safety) : </a:t>
            </a:r>
            <a:r>
              <a:rPr lang="en-US" sz="2000" i="1" dirty="0"/>
              <a:t>Safety  involves protecting the user from dangerous conditions and undesirable </a:t>
            </a:r>
            <a:r>
              <a:rPr lang="en-US" sz="2000" i="1" dirty="0" smtClean="0"/>
              <a:t>situations</a:t>
            </a:r>
            <a:r>
              <a:rPr lang="en-US" sz="2000" i="1" dirty="0"/>
              <a:t>. </a:t>
            </a:r>
            <a:endParaRPr lang="en-US" sz="2000" i="1" dirty="0" smtClean="0"/>
          </a:p>
          <a:p>
            <a:pPr lvl="1"/>
            <a:r>
              <a:rPr lang="en-US" sz="2000" b="1" dirty="0" smtClean="0"/>
              <a:t>have </a:t>
            </a:r>
            <a:r>
              <a:rPr lang="en-US" sz="2000" b="1" dirty="0"/>
              <a:t>good utility </a:t>
            </a:r>
            <a:r>
              <a:rPr lang="en-US" sz="2000" b="1" dirty="0" smtClean="0"/>
              <a:t>(usefulness</a:t>
            </a:r>
            <a:r>
              <a:rPr lang="en-US" sz="2000" b="1" dirty="0"/>
              <a:t>) :  </a:t>
            </a:r>
            <a:r>
              <a:rPr lang="en-US" sz="2000" i="1" dirty="0" smtClean="0"/>
              <a:t>the </a:t>
            </a:r>
            <a:r>
              <a:rPr lang="en-US" sz="2000" i="1" dirty="0"/>
              <a:t>extent to which  the system provides the right kind of  </a:t>
            </a:r>
            <a:r>
              <a:rPr lang="en-US" sz="2000" i="1" dirty="0" smtClean="0"/>
              <a:t>functionality </a:t>
            </a:r>
            <a:r>
              <a:rPr lang="en-US" sz="2000" i="1" dirty="0"/>
              <a:t>so that users can do what they need or want to do. </a:t>
            </a:r>
            <a:endParaRPr lang="en-US" sz="2000" i="1" dirty="0" smtClean="0"/>
          </a:p>
          <a:p>
            <a:pPr lvl="1"/>
            <a:r>
              <a:rPr lang="en-US" sz="2000" b="1" dirty="0" smtClean="0"/>
              <a:t>easy </a:t>
            </a:r>
            <a:r>
              <a:rPr lang="en-US" sz="2000" b="1" dirty="0"/>
              <a:t>to  learn (learnability) : </a:t>
            </a:r>
            <a:r>
              <a:rPr lang="en-US" sz="2000" i="1" dirty="0" smtClean="0"/>
              <a:t>how </a:t>
            </a:r>
            <a:r>
              <a:rPr lang="en-US" sz="2000" i="1" dirty="0"/>
              <a:t>easy a system  is to learn to use. </a:t>
            </a:r>
            <a:endParaRPr lang="en-US" sz="2000" i="1" dirty="0" smtClean="0"/>
          </a:p>
          <a:p>
            <a:pPr lvl="1"/>
            <a:r>
              <a:rPr lang="en-US" sz="2000" b="1" dirty="0" smtClean="0"/>
              <a:t>easy </a:t>
            </a:r>
            <a:r>
              <a:rPr lang="en-US" sz="2000" b="1" dirty="0"/>
              <a:t>to remember how to use (memorability) :   </a:t>
            </a:r>
            <a:r>
              <a:rPr lang="en-US" sz="2000" i="1" dirty="0"/>
              <a:t>how  easy  a  system  is  to remember  how  to use, once </a:t>
            </a:r>
            <a:r>
              <a:rPr lang="en-US" sz="2000" i="1" dirty="0" smtClean="0"/>
              <a:t>learned</a:t>
            </a:r>
            <a:r>
              <a:rPr lang="en-US" sz="2000" i="1" dirty="0"/>
              <a:t>.</a:t>
            </a:r>
            <a:endParaRPr lang="en-US" sz="2000" i="1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00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The goals of </a:t>
            </a:r>
            <a:r>
              <a:rPr lang="en-US" sz="2700" dirty="0"/>
              <a:t>interaction </a:t>
            </a:r>
            <a:r>
              <a:rPr lang="en-US" sz="2700" dirty="0" smtClean="0"/>
              <a:t>design – User Experience Goals</a:t>
            </a:r>
            <a:endParaRPr lang="en-US" sz="27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satisfying </a:t>
            </a:r>
          </a:p>
          <a:p>
            <a:r>
              <a:rPr lang="en-US" sz="2400" dirty="0"/>
              <a:t>enjoyable </a:t>
            </a:r>
          </a:p>
          <a:p>
            <a:r>
              <a:rPr lang="en-US" sz="2400" dirty="0"/>
              <a:t>fun </a:t>
            </a:r>
          </a:p>
          <a:p>
            <a:r>
              <a:rPr lang="en-US" sz="2400" dirty="0"/>
              <a:t>entertaining </a:t>
            </a:r>
          </a:p>
          <a:p>
            <a:r>
              <a:rPr lang="en-US" sz="2400" dirty="0"/>
              <a:t>helpful </a:t>
            </a:r>
          </a:p>
          <a:p>
            <a:r>
              <a:rPr lang="en-US" sz="2400" dirty="0"/>
              <a:t>motivating </a:t>
            </a:r>
          </a:p>
          <a:p>
            <a:r>
              <a:rPr lang="en-US" sz="2400" dirty="0"/>
              <a:t>aesthetically pleasing </a:t>
            </a:r>
          </a:p>
          <a:p>
            <a:r>
              <a:rPr lang="en-US" sz="2400" dirty="0"/>
              <a:t>supportive of creativity </a:t>
            </a:r>
          </a:p>
          <a:p>
            <a:r>
              <a:rPr lang="en-US" sz="2400" dirty="0"/>
              <a:t>rewarding </a:t>
            </a:r>
          </a:p>
          <a:p>
            <a:r>
              <a:rPr lang="en-US" sz="2400" dirty="0"/>
              <a:t>emotionally  fulfilling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0016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The goals of </a:t>
            </a:r>
            <a:r>
              <a:rPr lang="en-US" sz="2700" dirty="0"/>
              <a:t>interaction </a:t>
            </a:r>
            <a:r>
              <a:rPr lang="en-US" sz="2700" dirty="0" smtClean="0"/>
              <a:t>design (Contd.)</a:t>
            </a:r>
            <a:endParaRPr lang="en-US" sz="27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70" y="1600200"/>
            <a:ext cx="5350459" cy="4525963"/>
          </a:xfrm>
        </p:spPr>
      </p:pic>
    </p:spTree>
    <p:extLst>
      <p:ext uri="{BB962C8B-B14F-4D97-AF65-F5344CB8AC3E}">
        <p14:creationId xmlns:p14="http://schemas.microsoft.com/office/powerpoint/2010/main" val="3700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to Design?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Designing usable interactive products thus requires </a:t>
            </a:r>
            <a:r>
              <a:rPr lang="en-US" sz="2400" b="1" dirty="0"/>
              <a:t>considering who is going to be </a:t>
            </a:r>
            <a:r>
              <a:rPr lang="en-US" sz="2400" b="1" dirty="0" smtClean="0"/>
              <a:t>using </a:t>
            </a:r>
            <a:r>
              <a:rPr lang="en-US" sz="2400" dirty="0"/>
              <a:t>them and where they are going to be used. </a:t>
            </a:r>
            <a:endParaRPr lang="en-US" sz="2400" dirty="0" smtClean="0"/>
          </a:p>
          <a:p>
            <a:r>
              <a:rPr lang="en-US" sz="2400" dirty="0"/>
              <a:t>Another key concern  is </a:t>
            </a:r>
            <a:r>
              <a:rPr lang="en-US" sz="2400" b="1" dirty="0" smtClean="0"/>
              <a:t>understanding </a:t>
            </a:r>
            <a:r>
              <a:rPr lang="en-US" sz="2400" b="1" dirty="0"/>
              <a:t>the kind of  activities  </a:t>
            </a:r>
            <a:r>
              <a:rPr lang="en-US" sz="2400" dirty="0"/>
              <a:t>people are doing when interacting with the products. </a:t>
            </a:r>
            <a:endParaRPr lang="en-US" sz="2400" dirty="0" smtClean="0"/>
          </a:p>
          <a:p>
            <a:r>
              <a:rPr lang="en-US" sz="2400" dirty="0"/>
              <a:t>The appropriateness of different </a:t>
            </a:r>
            <a:r>
              <a:rPr lang="en-US" sz="2400" b="1" dirty="0"/>
              <a:t>kinds of  interfaces and arrangements of  input and </a:t>
            </a:r>
            <a:r>
              <a:rPr lang="en-US" sz="2400" b="1" dirty="0" smtClean="0"/>
              <a:t>output </a:t>
            </a:r>
            <a:r>
              <a:rPr lang="en-US" sz="2400" b="1" dirty="0"/>
              <a:t>devices depends on what kinds of  activities need to be supported</a:t>
            </a:r>
            <a:r>
              <a:rPr lang="en-US" sz="2400" b="1" dirty="0" smtClean="0"/>
              <a:t>.</a:t>
            </a:r>
          </a:p>
          <a:p>
            <a:pPr lvl="1"/>
            <a:r>
              <a:rPr lang="en-US" sz="2000" i="1" dirty="0"/>
              <a:t>For </a:t>
            </a:r>
            <a:r>
              <a:rPr lang="en-US" sz="2000" i="1" dirty="0" smtClean="0"/>
              <a:t>example</a:t>
            </a:r>
            <a:r>
              <a:rPr lang="en-US" sz="2000" i="1" dirty="0"/>
              <a:t>,  if  the activity to be supported is to let people communicate with each other at a </a:t>
            </a:r>
            <a:r>
              <a:rPr lang="en-US" sz="2000" i="1" dirty="0" smtClean="0"/>
              <a:t>distance</a:t>
            </a:r>
            <a:r>
              <a:rPr lang="en-US" sz="2000" i="1" dirty="0"/>
              <a:t>, then a system that allows easy input of  messages (spoken or written) that </a:t>
            </a:r>
            <a:r>
              <a:rPr lang="en-US" sz="2000" i="1" dirty="0" smtClean="0"/>
              <a:t>can </a:t>
            </a:r>
            <a:r>
              <a:rPr lang="en-US" sz="2000" i="1" dirty="0"/>
              <a:t>be readily accessed by  the intended recipient is most appropriate. In addition, </a:t>
            </a:r>
            <a:r>
              <a:rPr lang="en-US" sz="2000" i="1" dirty="0" smtClean="0"/>
              <a:t>an </a:t>
            </a:r>
            <a:r>
              <a:rPr lang="en-US" sz="2000" i="1" dirty="0"/>
              <a:t>interface that allows the users to interact with the messages (e.g., edit, annotate, </a:t>
            </a:r>
            <a:r>
              <a:rPr lang="en-US" sz="2000" i="1" dirty="0" smtClean="0"/>
              <a:t>store</a:t>
            </a:r>
            <a:r>
              <a:rPr lang="en-US" sz="2000" i="1" dirty="0"/>
              <a:t>) would be very useful. 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802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to Design? (Contd.)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 range  of activities  that  can be  supported  is  diverse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i="1" dirty="0"/>
              <a:t>Just  think  for  a </a:t>
            </a:r>
            <a:r>
              <a:rPr lang="en-US" sz="2000" i="1" dirty="0" smtClean="0"/>
              <a:t>minute </a:t>
            </a:r>
            <a:r>
              <a:rPr lang="en-US" sz="2000" i="1" dirty="0"/>
              <a:t>what you can currently do using computer-based systems: send messages, </a:t>
            </a:r>
            <a:r>
              <a:rPr lang="en-US" sz="2000" i="1" dirty="0" smtClean="0"/>
              <a:t>gather </a:t>
            </a:r>
            <a:r>
              <a:rPr lang="en-US" sz="2000" i="1" dirty="0"/>
              <a:t>information, write essays, control power plants, program, draw, plan, </a:t>
            </a:r>
            <a:r>
              <a:rPr lang="en-US" sz="2000" i="1" dirty="0" smtClean="0"/>
              <a:t>calculate</a:t>
            </a:r>
            <a:r>
              <a:rPr lang="en-US" sz="2000" i="1" dirty="0"/>
              <a:t>, play games-to  name but  a  few.</a:t>
            </a:r>
            <a:endParaRPr lang="en-US" sz="2000" i="1" dirty="0" smtClean="0"/>
          </a:p>
          <a:p>
            <a:r>
              <a:rPr lang="en-US" sz="2400" dirty="0"/>
              <a:t>Now  think  about  the  number of  </a:t>
            </a:r>
            <a:r>
              <a:rPr lang="en-US" sz="2400" dirty="0" smtClean="0"/>
              <a:t>interfaces </a:t>
            </a:r>
            <a:r>
              <a:rPr lang="en-US" sz="2400" dirty="0"/>
              <a:t>and interactive devices  that are  available. They,  too, are  equally diverse: </a:t>
            </a:r>
          </a:p>
          <a:p>
            <a:pPr lvl="1"/>
            <a:r>
              <a:rPr lang="en-US" sz="2000" i="1" dirty="0"/>
              <a:t>multimedia applications, virtual-reality environments, speech-based systems, </a:t>
            </a:r>
            <a:r>
              <a:rPr lang="en-US" sz="2000" i="1" dirty="0" smtClean="0"/>
              <a:t>personal </a:t>
            </a:r>
            <a:r>
              <a:rPr lang="en-US" sz="2000" i="1" dirty="0"/>
              <a:t>digital  assistants  and  large  displays-to  name  but  a  few. </a:t>
            </a:r>
            <a:endParaRPr lang="en-US" sz="2000" i="1" dirty="0" smtClean="0"/>
          </a:p>
          <a:p>
            <a:r>
              <a:rPr lang="en-US" sz="2400" dirty="0"/>
              <a:t>There are  also </a:t>
            </a:r>
            <a:r>
              <a:rPr lang="en-US" sz="2400" dirty="0" smtClean="0"/>
              <a:t>many </a:t>
            </a:r>
            <a:r>
              <a:rPr lang="en-US" sz="2400" dirty="0"/>
              <a:t>ways of designing the way users can interact with a system </a:t>
            </a:r>
            <a:endParaRPr lang="en-US" sz="2400" dirty="0" smtClean="0"/>
          </a:p>
          <a:p>
            <a:pPr lvl="1"/>
            <a:r>
              <a:rPr lang="en-US" sz="2000" i="1" dirty="0" smtClean="0"/>
              <a:t>e.g</a:t>
            </a:r>
            <a:r>
              <a:rPr lang="en-US" sz="2000" i="1" dirty="0"/>
              <a:t>., via the use </a:t>
            </a:r>
            <a:r>
              <a:rPr lang="en-US" sz="2000" i="1" dirty="0" smtClean="0"/>
              <a:t>of  </a:t>
            </a:r>
            <a:r>
              <a:rPr lang="en-US" sz="2000" i="1" dirty="0"/>
              <a:t>menus, commands, forms,  icons,  etc</a:t>
            </a:r>
            <a:r>
              <a:rPr lang="en-US" sz="2000" i="1" dirty="0" smtClean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821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to Design? </a:t>
            </a:r>
            <a:r>
              <a:rPr lang="en-US" dirty="0" smtClean="0"/>
              <a:t>(Contd.)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What this all amounts to is </a:t>
            </a:r>
            <a:r>
              <a:rPr lang="en-US" sz="2400" dirty="0" smtClean="0"/>
              <a:t>a </a:t>
            </a:r>
            <a:r>
              <a:rPr lang="en-US" sz="2400" dirty="0"/>
              <a:t>multitude of  choices and decisions that confront designers when developing </a:t>
            </a:r>
            <a:r>
              <a:rPr lang="en-US" sz="2400" dirty="0" smtClean="0"/>
              <a:t>interactive </a:t>
            </a:r>
            <a:r>
              <a:rPr lang="en-US" sz="2400" dirty="0"/>
              <a:t>products. </a:t>
            </a:r>
            <a:endParaRPr lang="en-US" sz="2400" dirty="0" smtClean="0"/>
          </a:p>
          <a:p>
            <a:r>
              <a:rPr lang="en-US" sz="2400" dirty="0"/>
              <a:t>A key question for interaction design is: </a:t>
            </a:r>
            <a:r>
              <a:rPr lang="en-US" sz="2400" b="1" dirty="0"/>
              <a:t>how do you optimize the users' </a:t>
            </a:r>
            <a:r>
              <a:rPr lang="en-US" sz="2400" b="1" dirty="0" smtClean="0"/>
              <a:t>interactions </a:t>
            </a:r>
            <a:r>
              <a:rPr lang="en-US" sz="2400" b="1" dirty="0"/>
              <a:t>with a system, environment or product, so that they match the users' </a:t>
            </a:r>
            <a:r>
              <a:rPr lang="en-US" sz="2400" b="1" dirty="0" smtClean="0"/>
              <a:t>activities </a:t>
            </a:r>
            <a:r>
              <a:rPr lang="en-US" sz="2400" b="1" dirty="0"/>
              <a:t>that are being supported and extended</a:t>
            </a:r>
            <a:r>
              <a:rPr lang="en-US" sz="2400" b="1" dirty="0" smtClean="0"/>
              <a:t>?</a:t>
            </a:r>
          </a:p>
          <a:p>
            <a:r>
              <a:rPr lang="en-US" sz="2400" dirty="0"/>
              <a:t>One could use intuition and hope for </a:t>
            </a:r>
            <a:r>
              <a:rPr lang="en-US" sz="2400" dirty="0" smtClean="0"/>
              <a:t>the </a:t>
            </a:r>
            <a:r>
              <a:rPr lang="en-US" sz="2400" dirty="0"/>
              <a:t>best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50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to Design? </a:t>
            </a:r>
            <a:r>
              <a:rPr lang="en-US" dirty="0" smtClean="0"/>
              <a:t>(Contd.)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Alternatively</a:t>
            </a:r>
            <a:r>
              <a:rPr lang="en-US" sz="2400" dirty="0"/>
              <a:t>, one can be more principled in deciding which choices to </a:t>
            </a:r>
            <a:r>
              <a:rPr lang="en-US" sz="2400" dirty="0" smtClean="0"/>
              <a:t>make </a:t>
            </a:r>
            <a:r>
              <a:rPr lang="en-US" sz="2400" dirty="0"/>
              <a:t>by basing  them on an understanding of  the users. This involves: </a:t>
            </a:r>
            <a:endParaRPr lang="en-US" sz="2400" dirty="0" smtClean="0"/>
          </a:p>
          <a:p>
            <a:pPr lvl="1"/>
            <a:r>
              <a:rPr lang="en-US" sz="2000" b="1" dirty="0"/>
              <a:t>taking into </a:t>
            </a:r>
            <a:r>
              <a:rPr lang="en-US" sz="2000" b="1" dirty="0" smtClean="0"/>
              <a:t>account </a:t>
            </a:r>
            <a:r>
              <a:rPr lang="en-US" sz="2000" b="1" dirty="0"/>
              <a:t>what people are good and bad at </a:t>
            </a:r>
            <a:endParaRPr lang="en-US" sz="2000" b="1" dirty="0" smtClean="0"/>
          </a:p>
          <a:p>
            <a:pPr lvl="1"/>
            <a:r>
              <a:rPr lang="en-US" sz="2000" b="1" dirty="0"/>
              <a:t>considering what might help people with the way they currently do things </a:t>
            </a:r>
            <a:endParaRPr lang="en-US" sz="2000" b="1" dirty="0" smtClean="0"/>
          </a:p>
          <a:p>
            <a:pPr lvl="1"/>
            <a:r>
              <a:rPr lang="en-US" sz="2000" b="1" dirty="0"/>
              <a:t>thinking through what might provide quality user experiences </a:t>
            </a:r>
            <a:endParaRPr lang="en-US" sz="2000" b="1" dirty="0" smtClean="0"/>
          </a:p>
          <a:p>
            <a:pPr lvl="1"/>
            <a:r>
              <a:rPr lang="en-US" sz="2000" b="1" dirty="0"/>
              <a:t>listening to what people </a:t>
            </a:r>
            <a:r>
              <a:rPr lang="en-US" sz="2000" b="1" dirty="0" smtClean="0"/>
              <a:t>want</a:t>
            </a:r>
          </a:p>
          <a:p>
            <a:pPr lvl="1"/>
            <a:r>
              <a:rPr lang="en-US" sz="2000" b="1" dirty="0"/>
              <a:t>getting them involved in the design </a:t>
            </a:r>
            <a:r>
              <a:rPr lang="en-US" sz="2000" b="1" dirty="0" smtClean="0"/>
              <a:t>using  </a:t>
            </a:r>
            <a:r>
              <a:rPr lang="en-US" sz="2000" b="1" dirty="0"/>
              <a:t>"tried and tested" user-based techniques during the design </a:t>
            </a:r>
            <a:r>
              <a:rPr lang="en-US" sz="2000" b="1" dirty="0" smtClean="0"/>
              <a:t>process. </a:t>
            </a:r>
          </a:p>
        </p:txBody>
      </p:sp>
    </p:spTree>
    <p:extLst>
      <p:ext uri="{BB962C8B-B14F-4D97-AF65-F5344CB8AC3E}">
        <p14:creationId xmlns:p14="http://schemas.microsoft.com/office/powerpoint/2010/main" val="2003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of interaction design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Essentially, the process of interaction design involves  four basic </a:t>
            </a:r>
            <a:r>
              <a:rPr lang="en-US" sz="2400" dirty="0" smtClean="0"/>
              <a:t>activities: </a:t>
            </a:r>
          </a:p>
          <a:p>
            <a:pPr lvl="1"/>
            <a:r>
              <a:rPr lang="en-US" sz="1800" b="1" dirty="0" smtClean="0"/>
              <a:t>Identifying </a:t>
            </a:r>
            <a:r>
              <a:rPr lang="en-US" sz="1800" b="1" dirty="0"/>
              <a:t>needs and establishing requirements. </a:t>
            </a:r>
          </a:p>
          <a:p>
            <a:pPr lvl="1"/>
            <a:r>
              <a:rPr lang="en-US" sz="1800" b="1" dirty="0" smtClean="0"/>
              <a:t>Developing </a:t>
            </a:r>
            <a:r>
              <a:rPr lang="en-US" sz="1800" b="1" dirty="0"/>
              <a:t>alternative designs that meet those requirements. </a:t>
            </a:r>
          </a:p>
          <a:p>
            <a:pPr lvl="1"/>
            <a:r>
              <a:rPr lang="en-US" sz="1800" b="1" dirty="0" smtClean="0"/>
              <a:t>Building </a:t>
            </a:r>
            <a:r>
              <a:rPr lang="en-US" sz="1800" b="1" dirty="0"/>
              <a:t>interactive versions of  the designs so that  they can be communicated and assessed. </a:t>
            </a:r>
          </a:p>
          <a:p>
            <a:pPr lvl="1"/>
            <a:r>
              <a:rPr lang="en-US" sz="1800" b="1" dirty="0" smtClean="0"/>
              <a:t>Evaluating </a:t>
            </a:r>
            <a:r>
              <a:rPr lang="en-US" sz="1800" b="1" dirty="0"/>
              <a:t>what is being built throughout the process. </a:t>
            </a:r>
          </a:p>
          <a:p>
            <a:r>
              <a:rPr lang="en-US" sz="2400" dirty="0"/>
              <a:t>These activities are intended  to  inform one another and to be repeated. </a:t>
            </a:r>
            <a:endParaRPr lang="en-US" sz="2400" dirty="0" smtClean="0"/>
          </a:p>
          <a:p>
            <a:pPr lvl="1"/>
            <a:r>
              <a:rPr lang="en-US" sz="2000" i="1" dirty="0"/>
              <a:t>For example, measuring the usability of what has been built in terms of whether it is easy to </a:t>
            </a:r>
            <a:r>
              <a:rPr lang="en-US" sz="2000" i="1" dirty="0" smtClean="0"/>
              <a:t>use </a:t>
            </a:r>
            <a:r>
              <a:rPr lang="en-US" sz="2000" i="1" dirty="0"/>
              <a:t>provides feedback  that certain changes must be made or that certain </a:t>
            </a:r>
            <a:r>
              <a:rPr lang="en-US" sz="2000" i="1" dirty="0" smtClean="0"/>
              <a:t>requirements </a:t>
            </a:r>
            <a:r>
              <a:rPr lang="en-US" sz="2000" i="1" dirty="0"/>
              <a:t>have not yet been met. 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1505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/>
              <a:t>process of interaction </a:t>
            </a:r>
            <a:r>
              <a:rPr lang="en-US" sz="3600" dirty="0" smtClean="0"/>
              <a:t>design (Contd.)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Evaluating what has been built is very much at the heart of  interaction design. </a:t>
            </a:r>
            <a:endParaRPr lang="en-US" sz="2400" dirty="0" smtClean="0"/>
          </a:p>
          <a:p>
            <a:r>
              <a:rPr lang="en-US" sz="2400" dirty="0" smtClean="0"/>
              <a:t>Its </a:t>
            </a:r>
            <a:r>
              <a:rPr lang="en-US" sz="2400" dirty="0"/>
              <a:t>focus is on ensuring that the product is usable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is usually addressed through a </a:t>
            </a:r>
            <a:r>
              <a:rPr lang="en-US" sz="2400" dirty="0" smtClean="0"/>
              <a:t>user-centered </a:t>
            </a:r>
            <a:r>
              <a:rPr lang="en-US" sz="2400" dirty="0"/>
              <a:t>approach  to design, which, as  the name suggests, seeks  to involve </a:t>
            </a:r>
            <a:r>
              <a:rPr lang="en-US" sz="2400" dirty="0" smtClean="0"/>
              <a:t>users  </a:t>
            </a:r>
            <a:r>
              <a:rPr lang="en-US" sz="2400" dirty="0"/>
              <a:t>throughout  the design process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There are many different ways of  achieving </a:t>
            </a:r>
            <a:r>
              <a:rPr lang="en-US" sz="2400" dirty="0" smtClean="0"/>
              <a:t>this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000" i="1" dirty="0"/>
              <a:t>for example, through observing users, talking to them, interviewing them, </a:t>
            </a:r>
            <a:r>
              <a:rPr lang="en-US" sz="2000" i="1" dirty="0" smtClean="0"/>
              <a:t>testing </a:t>
            </a:r>
            <a:r>
              <a:rPr lang="en-US" sz="2000" i="1" dirty="0"/>
              <a:t>them using performance tasks, modeling their performance, asking them to fill in questionnaires, and even asking  them to become co-designers</a:t>
            </a:r>
            <a:r>
              <a:rPr lang="en-US" sz="2000" i="1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4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/>
              <a:t>process of interaction </a:t>
            </a:r>
            <a:r>
              <a:rPr lang="en-US" sz="3600" dirty="0" smtClean="0"/>
              <a:t>design (Contd.)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main reason for  having a  better  understanding of  users  is  that different </a:t>
            </a:r>
            <a:r>
              <a:rPr lang="en-US" sz="2400" dirty="0" smtClean="0"/>
              <a:t>users </a:t>
            </a:r>
            <a:r>
              <a:rPr lang="en-US" sz="2400" dirty="0"/>
              <a:t>have different needs and interactive  products need  to be designed </a:t>
            </a:r>
            <a:r>
              <a:rPr lang="en-US" sz="2400" dirty="0" smtClean="0"/>
              <a:t>accordingly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/>
              <a:t>In addition  to the four basic activities of design, there are three key </a:t>
            </a:r>
            <a:r>
              <a:rPr lang="en-US" sz="2400" dirty="0" smtClean="0"/>
              <a:t>characteristics </a:t>
            </a:r>
            <a:r>
              <a:rPr lang="en-US" sz="2400" dirty="0"/>
              <a:t>of  the interaction design process: </a:t>
            </a:r>
            <a:endParaRPr lang="en-US" sz="2400" dirty="0" smtClean="0"/>
          </a:p>
          <a:p>
            <a:pPr lvl="1"/>
            <a:r>
              <a:rPr lang="en-US" sz="2000" b="1" dirty="0" smtClean="0"/>
              <a:t>Users </a:t>
            </a:r>
            <a:r>
              <a:rPr lang="en-US" sz="2000" b="1" dirty="0"/>
              <a:t>should be involved through the development of  the project. </a:t>
            </a:r>
          </a:p>
          <a:p>
            <a:pPr lvl="1"/>
            <a:r>
              <a:rPr lang="en-US" sz="2000" b="1" dirty="0" smtClean="0"/>
              <a:t>Specific </a:t>
            </a:r>
            <a:r>
              <a:rPr lang="en-US" sz="2000" b="1" dirty="0"/>
              <a:t>usability and user experience goals should </a:t>
            </a:r>
            <a:r>
              <a:rPr lang="en-US" sz="2000" b="1" dirty="0" smtClean="0"/>
              <a:t>be:</a:t>
            </a:r>
          </a:p>
          <a:p>
            <a:pPr lvl="2"/>
            <a:r>
              <a:rPr lang="en-US" sz="1800" b="1" dirty="0" smtClean="0"/>
              <a:t> </a:t>
            </a:r>
            <a:r>
              <a:rPr lang="en-US" sz="1800" b="1" dirty="0"/>
              <a:t>identified, </a:t>
            </a:r>
            <a:endParaRPr lang="en-US" sz="1800" b="1" dirty="0" smtClean="0"/>
          </a:p>
          <a:p>
            <a:pPr lvl="2"/>
            <a:r>
              <a:rPr lang="en-US" sz="1800" b="1" dirty="0" smtClean="0"/>
              <a:t>clearly documented</a:t>
            </a:r>
            <a:r>
              <a:rPr lang="en-US" sz="1800" b="1" dirty="0"/>
              <a:t>, </a:t>
            </a:r>
            <a:endParaRPr lang="en-US" sz="1800" b="1" dirty="0" smtClean="0"/>
          </a:p>
          <a:p>
            <a:pPr lvl="2"/>
            <a:r>
              <a:rPr lang="en-US" sz="1800" b="1" dirty="0" smtClean="0"/>
              <a:t>and </a:t>
            </a:r>
            <a:r>
              <a:rPr lang="en-US" sz="1800" b="1" dirty="0"/>
              <a:t>agreed upon at the beginning of  the project. </a:t>
            </a:r>
          </a:p>
          <a:p>
            <a:pPr lvl="1"/>
            <a:r>
              <a:rPr lang="en-US" sz="2000" b="1" dirty="0" smtClean="0"/>
              <a:t>Iteration </a:t>
            </a:r>
            <a:r>
              <a:rPr lang="en-US" sz="2000" b="1" dirty="0"/>
              <a:t>through the four activities  is inevitable. </a:t>
            </a:r>
            <a:endParaRPr lang="en-US" sz="2000" b="1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01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goals of </a:t>
            </a:r>
            <a:r>
              <a:rPr lang="en-US" sz="3600" dirty="0"/>
              <a:t>interaction </a:t>
            </a:r>
            <a:r>
              <a:rPr lang="en-US" sz="3600" dirty="0" smtClean="0"/>
              <a:t>design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Part of  the process of  understanding users' needs, with respect  to designing an </a:t>
            </a:r>
            <a:r>
              <a:rPr lang="en-US" sz="2400" dirty="0" smtClean="0"/>
              <a:t>interactive </a:t>
            </a:r>
            <a:r>
              <a:rPr lang="en-US" sz="2400" dirty="0"/>
              <a:t>system to support them, is to be clear about your primary objective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Is it </a:t>
            </a:r>
            <a:r>
              <a:rPr lang="en-US" sz="2400" dirty="0" smtClean="0"/>
              <a:t>to </a:t>
            </a:r>
            <a:r>
              <a:rPr lang="en-US" sz="2400" dirty="0"/>
              <a:t>design a  very efficient system  that will  allow users  to be highly  productive  in </a:t>
            </a:r>
            <a:r>
              <a:rPr lang="en-US" sz="2400" dirty="0" smtClean="0"/>
              <a:t>their </a:t>
            </a:r>
            <a:r>
              <a:rPr lang="en-US" sz="2400" dirty="0"/>
              <a:t>work, or  is it to design a system that will be challenging  and motivating  so that </a:t>
            </a:r>
            <a:r>
              <a:rPr lang="en-US" sz="2400" dirty="0" smtClean="0"/>
              <a:t>it </a:t>
            </a:r>
            <a:r>
              <a:rPr lang="en-US" sz="2400" dirty="0"/>
              <a:t>supports effective learning, or is  it something else</a:t>
            </a:r>
            <a:r>
              <a:rPr lang="en-US" sz="2400" dirty="0" smtClean="0"/>
              <a:t>?</a:t>
            </a:r>
          </a:p>
          <a:p>
            <a:r>
              <a:rPr lang="en-US" sz="2400" dirty="0"/>
              <a:t>We call  these top-level </a:t>
            </a:r>
            <a:r>
              <a:rPr lang="en-US" sz="2400" dirty="0" smtClean="0"/>
              <a:t>concerns </a:t>
            </a:r>
            <a:r>
              <a:rPr lang="en-US" sz="2400" b="1" dirty="0"/>
              <a:t>usability goals and user experience goals.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000" b="1" dirty="0"/>
              <a:t>Usability goals are  concerned with meeting specific usability criteria  </a:t>
            </a:r>
            <a:r>
              <a:rPr lang="en-US" sz="2000" dirty="0"/>
              <a:t>(e.g.,  efficiency).</a:t>
            </a:r>
          </a:p>
          <a:p>
            <a:pPr lvl="1"/>
            <a:r>
              <a:rPr lang="en-US" sz="2000" b="1" dirty="0"/>
              <a:t>User experience goals are largely concerned with explicating  the quality of  the user experience</a:t>
            </a:r>
            <a:r>
              <a:rPr lang="en-US" sz="2000" dirty="0"/>
              <a:t> (e.g., to be aesthetically pleasing). </a:t>
            </a:r>
          </a:p>
          <a:p>
            <a:pPr lvl="1"/>
            <a:endParaRPr lang="en-US" sz="20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15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1223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What is Interactive Design?</vt:lpstr>
      <vt:lpstr>What to Design?</vt:lpstr>
      <vt:lpstr>What to Design? (Contd.)</vt:lpstr>
      <vt:lpstr>What to Design? (Contd.)</vt:lpstr>
      <vt:lpstr>What to Design? (Contd.)</vt:lpstr>
      <vt:lpstr>The process of interaction design</vt:lpstr>
      <vt:lpstr>The process of interaction design (Contd.)</vt:lpstr>
      <vt:lpstr>The process of interaction design (Contd.)</vt:lpstr>
      <vt:lpstr>The goals of interaction design</vt:lpstr>
      <vt:lpstr>The goals of interaction design – Usability Goals</vt:lpstr>
      <vt:lpstr>The goals of interaction design – User Experience Goals</vt:lpstr>
      <vt:lpstr>The goals of interaction design (Contd.)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</dc:title>
  <dc:creator>gulraiz</dc:creator>
  <cp:lastModifiedBy>gulraiz</cp:lastModifiedBy>
  <cp:revision>93</cp:revision>
  <dcterms:created xsi:type="dcterms:W3CDTF">2014-08-12T16:29:38Z</dcterms:created>
  <dcterms:modified xsi:type="dcterms:W3CDTF">2017-02-06T06:02:15Z</dcterms:modified>
</cp:coreProperties>
</file>