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sldIdLst>
    <p:sldId id="376" r:id="rId2"/>
    <p:sldId id="379" r:id="rId3"/>
    <p:sldId id="380" r:id="rId4"/>
    <p:sldId id="396" r:id="rId5"/>
    <p:sldId id="394" r:id="rId6"/>
    <p:sldId id="825" r:id="rId7"/>
    <p:sldId id="821" r:id="rId8"/>
    <p:sldId id="820" r:id="rId9"/>
    <p:sldId id="826" r:id="rId10"/>
    <p:sldId id="827" r:id="rId11"/>
    <p:sldId id="828" r:id="rId12"/>
    <p:sldId id="829" r:id="rId13"/>
    <p:sldId id="830" r:id="rId14"/>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Kiran" initials="K" lastIdx="2" clrIdx="0">
    <p:extLst>
      <p:ext uri="{19B8F6BF-5375-455C-9EA6-DF929625EA0E}">
        <p15:presenceInfo xmlns:p15="http://schemas.microsoft.com/office/powerpoint/2012/main" userId="0fd553801cff75ae"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33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EBA27D1-10C1-49B7-92DE-E62F8A0F2952}" v="1293" dt="2023-01-20T05:53:33.81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0180" autoAdjust="0"/>
  </p:normalViewPr>
  <p:slideViewPr>
    <p:cSldViewPr>
      <p:cViewPr>
        <p:scale>
          <a:sx n="100" d="100"/>
          <a:sy n="100" d="100"/>
        </p:scale>
        <p:origin x="946" y="-2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CFFE949-78ED-CD7F-3A77-F5CF79F481D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34" charset="0"/>
                <a:cs typeface="Arial" pitchFamily="34" charset="0"/>
              </a:defRPr>
            </a:lvl1pPr>
          </a:lstStyle>
          <a:p>
            <a:pPr>
              <a:defRPr/>
            </a:pPr>
            <a:endParaRPr lang="en-US"/>
          </a:p>
        </p:txBody>
      </p:sp>
      <p:sp>
        <p:nvSpPr>
          <p:cNvPr id="3" name="Date Placeholder 2">
            <a:extLst>
              <a:ext uri="{FF2B5EF4-FFF2-40B4-BE49-F238E27FC236}">
                <a16:creationId xmlns:a16="http://schemas.microsoft.com/office/drawing/2014/main" id="{59371D77-454C-BB69-3EB8-D25AE8D4F8DF}"/>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atin typeface="Arial" pitchFamily="34" charset="0"/>
                <a:cs typeface="Arial" pitchFamily="34" charset="0"/>
              </a:defRPr>
            </a:lvl1pPr>
          </a:lstStyle>
          <a:p>
            <a:pPr>
              <a:defRPr/>
            </a:pPr>
            <a:fld id="{8288BD7F-6FED-4EC1-B175-20A81A35ABDF}" type="datetimeFigureOut">
              <a:rPr lang="en-US"/>
              <a:pPr>
                <a:defRPr/>
              </a:pPr>
              <a:t>2/15/2024</a:t>
            </a:fld>
            <a:endParaRPr lang="en-US"/>
          </a:p>
        </p:txBody>
      </p:sp>
      <p:sp>
        <p:nvSpPr>
          <p:cNvPr id="4" name="Slide Image Placeholder 3">
            <a:extLst>
              <a:ext uri="{FF2B5EF4-FFF2-40B4-BE49-F238E27FC236}">
                <a16:creationId xmlns:a16="http://schemas.microsoft.com/office/drawing/2014/main" id="{903C23F3-5A80-12D3-A960-26ED9A8C3F5A}"/>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C6BF9CB0-C7D9-0253-845A-77DD3BC02618}"/>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9FF2C3F3-9111-C8EA-9297-EC007BEF81D3}"/>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34" charset="0"/>
                <a:cs typeface="Arial" pitchFamily="34" charset="0"/>
              </a:defRPr>
            </a:lvl1pPr>
          </a:lstStyle>
          <a:p>
            <a:pPr>
              <a:defRPr/>
            </a:pPr>
            <a:endParaRPr lang="en-US"/>
          </a:p>
        </p:txBody>
      </p:sp>
      <p:sp>
        <p:nvSpPr>
          <p:cNvPr id="7" name="Slide Number Placeholder 6">
            <a:extLst>
              <a:ext uri="{FF2B5EF4-FFF2-40B4-BE49-F238E27FC236}">
                <a16:creationId xmlns:a16="http://schemas.microsoft.com/office/drawing/2014/main" id="{457ACE5C-9FA6-82C2-A2EF-074A66523F18}"/>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4F3D7E84-DF66-4DE7-A2C2-1E37A6327437}" type="slidenum">
              <a:rPr lang="en-US" altLang="en-US"/>
              <a:pPr/>
              <a:t>‹#›</a:t>
            </a:fld>
            <a:endParaRPr lang="en-US" altLang="en-US"/>
          </a:p>
        </p:txBody>
      </p:sp>
    </p:spTree>
    <p:extLst>
      <p:ext uri="{BB962C8B-B14F-4D97-AF65-F5344CB8AC3E}">
        <p14:creationId xmlns:p14="http://schemas.microsoft.com/office/powerpoint/2010/main" val="392581515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Image Placeholder 1">
            <a:extLst>
              <a:ext uri="{FF2B5EF4-FFF2-40B4-BE49-F238E27FC236}">
                <a16:creationId xmlns:a16="http://schemas.microsoft.com/office/drawing/2014/main" id="{1A0AFDAD-F471-88C6-AA22-D1E692D11FC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9699" name="Notes Placeholder 2">
            <a:extLst>
              <a:ext uri="{FF2B5EF4-FFF2-40B4-BE49-F238E27FC236}">
                <a16:creationId xmlns:a16="http://schemas.microsoft.com/office/drawing/2014/main" id="{A2DBC235-0B1E-06B6-5220-FC41BA3CB843}"/>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B765C55-9ED5-A186-6A24-9759B2D16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3789E8A-808C-92E7-4A35-FC2976855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a:extLst>
              <a:ext uri="{FF2B5EF4-FFF2-40B4-BE49-F238E27FC236}">
                <a16:creationId xmlns:a16="http://schemas.microsoft.com/office/drawing/2014/main" id="{6EA6BA89-EBE5-C4F1-4DC7-F0BF8B5CC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47F9A4-BEBA-46A5-A6E9-800C28550DCA}" type="slidenum">
              <a:rPr lang="en-US" altLang="en-US"/>
              <a:pPr/>
              <a:t>13</a:t>
            </a:fld>
            <a:endParaRPr lang="en-US" altLang="en-US"/>
          </a:p>
        </p:txBody>
      </p:sp>
    </p:spTree>
    <p:extLst>
      <p:ext uri="{BB962C8B-B14F-4D97-AF65-F5344CB8AC3E}">
        <p14:creationId xmlns:p14="http://schemas.microsoft.com/office/powerpoint/2010/main" val="3010740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Image Placeholder 1">
            <a:extLst>
              <a:ext uri="{FF2B5EF4-FFF2-40B4-BE49-F238E27FC236}">
                <a16:creationId xmlns:a16="http://schemas.microsoft.com/office/drawing/2014/main" id="{5266B8A4-9B7E-D943-90F8-4B4B05860F8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23" name="Notes Placeholder 2">
            <a:extLst>
              <a:ext uri="{FF2B5EF4-FFF2-40B4-BE49-F238E27FC236}">
                <a16:creationId xmlns:a16="http://schemas.microsoft.com/office/drawing/2014/main" id="{3E87783B-A66F-CA34-3F6A-98DBA53D84E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latin typeface="Arial" panose="020B0604020202020204" pitchFamily="34" charset="0"/>
              <a:cs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Image Placeholder 1">
            <a:extLst>
              <a:ext uri="{FF2B5EF4-FFF2-40B4-BE49-F238E27FC236}">
                <a16:creationId xmlns:a16="http://schemas.microsoft.com/office/drawing/2014/main" id="{AD7852E3-F989-CDCD-3B96-7499378AFC5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1747" name="Notes Placeholder 2">
            <a:extLst>
              <a:ext uri="{FF2B5EF4-FFF2-40B4-BE49-F238E27FC236}">
                <a16:creationId xmlns:a16="http://schemas.microsoft.com/office/drawing/2014/main" id="{DF71D91F-C97C-02E3-49B1-E11170ED852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dirty="0">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4F3D7E84-DF66-4DE7-A2C2-1E37A6327437}" type="slidenum">
              <a:rPr lang="en-US" altLang="en-US" smtClean="0"/>
              <a:pPr/>
              <a:t>5</a:t>
            </a:fld>
            <a:endParaRPr lang="en-US" altLang="en-US"/>
          </a:p>
        </p:txBody>
      </p:sp>
    </p:spTree>
    <p:extLst>
      <p:ext uri="{BB962C8B-B14F-4D97-AF65-F5344CB8AC3E}">
        <p14:creationId xmlns:p14="http://schemas.microsoft.com/office/powerpoint/2010/main" val="426029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4F3D7E84-DF66-4DE7-A2C2-1E37A6327437}" type="slidenum">
              <a:rPr lang="en-US" altLang="en-US" smtClean="0"/>
              <a:pPr/>
              <a:t>7</a:t>
            </a:fld>
            <a:endParaRPr lang="en-US" altLang="en-US"/>
          </a:p>
        </p:txBody>
      </p:sp>
    </p:spTree>
    <p:extLst>
      <p:ext uri="{BB962C8B-B14F-4D97-AF65-F5344CB8AC3E}">
        <p14:creationId xmlns:p14="http://schemas.microsoft.com/office/powerpoint/2010/main" val="19498134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x-none" dirty="0"/>
          </a:p>
        </p:txBody>
      </p:sp>
      <p:sp>
        <p:nvSpPr>
          <p:cNvPr id="4" name="Slide Number Placeholder 3"/>
          <p:cNvSpPr>
            <a:spLocks noGrp="1"/>
          </p:cNvSpPr>
          <p:nvPr>
            <p:ph type="sldNum" sz="quarter" idx="5"/>
          </p:nvPr>
        </p:nvSpPr>
        <p:spPr/>
        <p:txBody>
          <a:bodyPr/>
          <a:lstStyle/>
          <a:p>
            <a:fld id="{4F3D7E84-DF66-4DE7-A2C2-1E37A6327437}" type="slidenum">
              <a:rPr lang="en-US" altLang="en-US" smtClean="0"/>
              <a:pPr/>
              <a:t>9</a:t>
            </a:fld>
            <a:endParaRPr lang="en-US" altLang="en-US"/>
          </a:p>
        </p:txBody>
      </p:sp>
    </p:spTree>
    <p:extLst>
      <p:ext uri="{BB962C8B-B14F-4D97-AF65-F5344CB8AC3E}">
        <p14:creationId xmlns:p14="http://schemas.microsoft.com/office/powerpoint/2010/main" val="17675800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B765C55-9ED5-A186-6A24-9759B2D16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3789E8A-808C-92E7-4A35-FC2976855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a:extLst>
              <a:ext uri="{FF2B5EF4-FFF2-40B4-BE49-F238E27FC236}">
                <a16:creationId xmlns:a16="http://schemas.microsoft.com/office/drawing/2014/main" id="{6EA6BA89-EBE5-C4F1-4DC7-F0BF8B5CC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47F9A4-BEBA-46A5-A6E9-800C28550DCA}" type="slidenum">
              <a:rPr lang="en-US" altLang="en-US"/>
              <a:pPr/>
              <a:t>10</a:t>
            </a:fld>
            <a:endParaRPr lang="en-US" altLang="en-US"/>
          </a:p>
        </p:txBody>
      </p:sp>
    </p:spTree>
    <p:extLst>
      <p:ext uri="{BB962C8B-B14F-4D97-AF65-F5344CB8AC3E}">
        <p14:creationId xmlns:p14="http://schemas.microsoft.com/office/powerpoint/2010/main" val="15504569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B765C55-9ED5-A186-6A24-9759B2D16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3789E8A-808C-92E7-4A35-FC2976855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a:extLst>
              <a:ext uri="{FF2B5EF4-FFF2-40B4-BE49-F238E27FC236}">
                <a16:creationId xmlns:a16="http://schemas.microsoft.com/office/drawing/2014/main" id="{6EA6BA89-EBE5-C4F1-4DC7-F0BF8B5CC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47F9A4-BEBA-46A5-A6E9-800C28550DCA}" type="slidenum">
              <a:rPr lang="en-US" altLang="en-US"/>
              <a:pPr/>
              <a:t>11</a:t>
            </a:fld>
            <a:endParaRPr lang="en-US" altLang="en-US"/>
          </a:p>
        </p:txBody>
      </p:sp>
    </p:spTree>
    <p:extLst>
      <p:ext uri="{BB962C8B-B14F-4D97-AF65-F5344CB8AC3E}">
        <p14:creationId xmlns:p14="http://schemas.microsoft.com/office/powerpoint/2010/main" val="918265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a:extLst>
              <a:ext uri="{FF2B5EF4-FFF2-40B4-BE49-F238E27FC236}">
                <a16:creationId xmlns:a16="http://schemas.microsoft.com/office/drawing/2014/main" id="{2B765C55-9ED5-A186-6A24-9759B2D168B9}"/>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8915" name="Notes Placeholder 2">
            <a:extLst>
              <a:ext uri="{FF2B5EF4-FFF2-40B4-BE49-F238E27FC236}">
                <a16:creationId xmlns:a16="http://schemas.microsoft.com/office/drawing/2014/main" id="{73789E8A-808C-92E7-4A35-FC297685503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IN" altLang="en-US"/>
          </a:p>
        </p:txBody>
      </p:sp>
      <p:sp>
        <p:nvSpPr>
          <p:cNvPr id="38916" name="Slide Number Placeholder 3">
            <a:extLst>
              <a:ext uri="{FF2B5EF4-FFF2-40B4-BE49-F238E27FC236}">
                <a16:creationId xmlns:a16="http://schemas.microsoft.com/office/drawing/2014/main" id="{6EA6BA89-EBE5-C4F1-4DC7-F0BF8B5CC005}"/>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B47F9A4-BEBA-46A5-A6E9-800C28550DCA}" type="slidenum">
              <a:rPr lang="en-US" altLang="en-US"/>
              <a:pPr/>
              <a:t>12</a:t>
            </a:fld>
            <a:endParaRPr lang="en-US" altLang="en-US"/>
          </a:p>
        </p:txBody>
      </p:sp>
    </p:spTree>
    <p:extLst>
      <p:ext uri="{BB962C8B-B14F-4D97-AF65-F5344CB8AC3E}">
        <p14:creationId xmlns:p14="http://schemas.microsoft.com/office/powerpoint/2010/main" val="355877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7"/>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8DDBA7CF-035A-30D8-9714-0063689C30E7}"/>
              </a:ext>
            </a:extLst>
          </p:cNvPr>
          <p:cNvSpPr>
            <a:spLocks noGrp="1"/>
          </p:cNvSpPr>
          <p:nvPr>
            <p:ph type="dt" sz="half" idx="10"/>
          </p:nvPr>
        </p:nvSpPr>
        <p:spPr/>
        <p:txBody>
          <a:bodyPr/>
          <a:lstStyle>
            <a:lvl1pPr>
              <a:defRPr/>
            </a:lvl1pPr>
          </a:lstStyle>
          <a:p>
            <a:pPr>
              <a:defRPr/>
            </a:pPr>
            <a:fld id="{885844DE-7B2F-42FF-883E-8DB2954DEC8C}" type="datetime1">
              <a:rPr lang="en-US"/>
              <a:pPr>
                <a:defRPr/>
              </a:pPr>
              <a:t>2/15/2024</a:t>
            </a:fld>
            <a:endParaRPr lang="en-US"/>
          </a:p>
        </p:txBody>
      </p:sp>
      <p:sp>
        <p:nvSpPr>
          <p:cNvPr id="5" name="Footer Placeholder 4">
            <a:extLst>
              <a:ext uri="{FF2B5EF4-FFF2-40B4-BE49-F238E27FC236}">
                <a16:creationId xmlns:a16="http://schemas.microsoft.com/office/drawing/2014/main" id="{2B6EB581-55C4-63C5-17A4-96D051EF6FB6}"/>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5220A1A3-4285-1281-7625-46828B10F401}"/>
              </a:ext>
            </a:extLst>
          </p:cNvPr>
          <p:cNvSpPr>
            <a:spLocks noGrp="1"/>
          </p:cNvSpPr>
          <p:nvPr>
            <p:ph type="sldNum" sz="quarter" idx="12"/>
          </p:nvPr>
        </p:nvSpPr>
        <p:spPr/>
        <p:txBody>
          <a:bodyPr/>
          <a:lstStyle>
            <a:lvl1pPr>
              <a:defRPr/>
            </a:lvl1pPr>
          </a:lstStyle>
          <a:p>
            <a:fld id="{C7F903C2-0887-4B43-8094-80CDADC41EC7}" type="slidenum">
              <a:rPr lang="en-US" altLang="en-US"/>
              <a:pPr/>
              <a:t>‹#›</a:t>
            </a:fld>
            <a:endParaRPr lang="en-US" altLang="en-US"/>
          </a:p>
        </p:txBody>
      </p:sp>
    </p:spTree>
    <p:extLst>
      <p:ext uri="{BB962C8B-B14F-4D97-AF65-F5344CB8AC3E}">
        <p14:creationId xmlns:p14="http://schemas.microsoft.com/office/powerpoint/2010/main" val="33965215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7FB70D-A9C4-0EBF-5652-ECC7FA5AE5FD}"/>
              </a:ext>
            </a:extLst>
          </p:cNvPr>
          <p:cNvSpPr>
            <a:spLocks noGrp="1"/>
          </p:cNvSpPr>
          <p:nvPr>
            <p:ph type="dt" sz="half" idx="10"/>
          </p:nvPr>
        </p:nvSpPr>
        <p:spPr/>
        <p:txBody>
          <a:bodyPr/>
          <a:lstStyle>
            <a:lvl1pPr>
              <a:defRPr/>
            </a:lvl1pPr>
          </a:lstStyle>
          <a:p>
            <a:pPr>
              <a:defRPr/>
            </a:pPr>
            <a:fld id="{EF4CC78A-3C99-4D57-A782-C81EF03F05C1}" type="datetime1">
              <a:rPr lang="en-US"/>
              <a:pPr>
                <a:defRPr/>
              </a:pPr>
              <a:t>2/15/2024</a:t>
            </a:fld>
            <a:endParaRPr lang="en-US"/>
          </a:p>
        </p:txBody>
      </p:sp>
      <p:sp>
        <p:nvSpPr>
          <p:cNvPr id="5" name="Footer Placeholder 4">
            <a:extLst>
              <a:ext uri="{FF2B5EF4-FFF2-40B4-BE49-F238E27FC236}">
                <a16:creationId xmlns:a16="http://schemas.microsoft.com/office/drawing/2014/main" id="{61660B27-544B-9CD6-A079-C8F9405D4D7E}"/>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A8B56AD3-24FA-77FD-58DF-A7BC4F0AD098}"/>
              </a:ext>
            </a:extLst>
          </p:cNvPr>
          <p:cNvSpPr>
            <a:spLocks noGrp="1"/>
          </p:cNvSpPr>
          <p:nvPr>
            <p:ph type="sldNum" sz="quarter" idx="12"/>
          </p:nvPr>
        </p:nvSpPr>
        <p:spPr/>
        <p:txBody>
          <a:bodyPr/>
          <a:lstStyle>
            <a:lvl1pPr>
              <a:defRPr/>
            </a:lvl1pPr>
          </a:lstStyle>
          <a:p>
            <a:fld id="{B873559B-867F-43EC-9061-BC001EB8B03B}" type="slidenum">
              <a:rPr lang="en-US" altLang="en-US"/>
              <a:pPr/>
              <a:t>‹#›</a:t>
            </a:fld>
            <a:endParaRPr lang="en-US" altLang="en-US"/>
          </a:p>
        </p:txBody>
      </p:sp>
    </p:spTree>
    <p:extLst>
      <p:ext uri="{BB962C8B-B14F-4D97-AF65-F5344CB8AC3E}">
        <p14:creationId xmlns:p14="http://schemas.microsoft.com/office/powerpoint/2010/main" val="23469508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40"/>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4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82F13F0-9A05-4EA4-84F7-A13EA8DC623F}"/>
              </a:ext>
            </a:extLst>
          </p:cNvPr>
          <p:cNvSpPr>
            <a:spLocks noGrp="1"/>
          </p:cNvSpPr>
          <p:nvPr>
            <p:ph type="dt" sz="half" idx="10"/>
          </p:nvPr>
        </p:nvSpPr>
        <p:spPr/>
        <p:txBody>
          <a:bodyPr/>
          <a:lstStyle>
            <a:lvl1pPr>
              <a:defRPr/>
            </a:lvl1pPr>
          </a:lstStyle>
          <a:p>
            <a:pPr>
              <a:defRPr/>
            </a:pPr>
            <a:fld id="{E34E3BB6-10AD-46E1-8A24-AA5BD59C7C6A}" type="datetime1">
              <a:rPr lang="en-US"/>
              <a:pPr>
                <a:defRPr/>
              </a:pPr>
              <a:t>2/15/2024</a:t>
            </a:fld>
            <a:endParaRPr lang="en-US"/>
          </a:p>
        </p:txBody>
      </p:sp>
      <p:sp>
        <p:nvSpPr>
          <p:cNvPr id="5" name="Footer Placeholder 4">
            <a:extLst>
              <a:ext uri="{FF2B5EF4-FFF2-40B4-BE49-F238E27FC236}">
                <a16:creationId xmlns:a16="http://schemas.microsoft.com/office/drawing/2014/main" id="{8097280F-97D0-15C9-8DC2-5547AF19C5F7}"/>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7F4C2F35-2756-ACBC-FB0F-594A0719FD4F}"/>
              </a:ext>
            </a:extLst>
          </p:cNvPr>
          <p:cNvSpPr>
            <a:spLocks noGrp="1"/>
          </p:cNvSpPr>
          <p:nvPr>
            <p:ph type="sldNum" sz="quarter" idx="12"/>
          </p:nvPr>
        </p:nvSpPr>
        <p:spPr/>
        <p:txBody>
          <a:bodyPr/>
          <a:lstStyle>
            <a:lvl1pPr>
              <a:defRPr/>
            </a:lvl1pPr>
          </a:lstStyle>
          <a:p>
            <a:fld id="{0A416140-99C0-49D4-8E3A-988AF26E93AC}" type="slidenum">
              <a:rPr lang="en-US" altLang="en-US"/>
              <a:pPr/>
              <a:t>‹#›</a:t>
            </a:fld>
            <a:endParaRPr lang="en-US" altLang="en-US"/>
          </a:p>
        </p:txBody>
      </p:sp>
    </p:spTree>
    <p:extLst>
      <p:ext uri="{BB962C8B-B14F-4D97-AF65-F5344CB8AC3E}">
        <p14:creationId xmlns:p14="http://schemas.microsoft.com/office/powerpoint/2010/main" val="354479091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 1 column" type="tx">
  <p:cSld name="Title + 1 column">
    <p:spTree>
      <p:nvGrpSpPr>
        <p:cNvPr id="1" name="Shape 54"/>
        <p:cNvGrpSpPr/>
        <p:nvPr/>
      </p:nvGrpSpPr>
      <p:grpSpPr>
        <a:xfrm>
          <a:off x="0" y="0"/>
          <a:ext cx="0" cy="0"/>
          <a:chOff x="0" y="0"/>
          <a:chExt cx="0" cy="0"/>
        </a:xfrm>
      </p:grpSpPr>
      <p:sp>
        <p:nvSpPr>
          <p:cNvPr id="67" name="Google Shape;67;p5"/>
          <p:cNvSpPr txBox="1">
            <a:spLocks noGrp="1"/>
          </p:cNvSpPr>
          <p:nvPr>
            <p:ph type="title"/>
          </p:nvPr>
        </p:nvSpPr>
        <p:spPr>
          <a:xfrm>
            <a:off x="1031425" y="1532967"/>
            <a:ext cx="5760300" cy="907600"/>
          </a:xfrm>
          <a:prstGeom prst="rect">
            <a:avLst/>
          </a:prstGeom>
        </p:spPr>
        <p:txBody>
          <a:bodyPr spcFirstLastPara="1">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 name="Google Shape;68;p5"/>
          <p:cNvSpPr txBox="1">
            <a:spLocks noGrp="1"/>
          </p:cNvSpPr>
          <p:nvPr>
            <p:ph type="body" idx="1"/>
          </p:nvPr>
        </p:nvSpPr>
        <p:spPr>
          <a:xfrm>
            <a:off x="1031425" y="2369500"/>
            <a:ext cx="5760300" cy="3361600"/>
          </a:xfrm>
          <a:prstGeom prst="rect">
            <a:avLst/>
          </a:prstGeom>
        </p:spPr>
        <p:txBody>
          <a:bodyPr spcFirstLastPara="1">
            <a:noAutofit/>
          </a:bodyPr>
          <a:lstStyle>
            <a:lvl1pPr marL="457200" lvl="0" indent="-355600">
              <a:spcBef>
                <a:spcPts val="600"/>
              </a:spcBef>
              <a:spcAft>
                <a:spcPts val="0"/>
              </a:spcAft>
              <a:buSzPts val="2000"/>
              <a:buChar char="»"/>
              <a:defRPr/>
            </a:lvl1pPr>
            <a:lvl2pPr marL="914400" lvl="1" indent="-355600">
              <a:spcBef>
                <a:spcPts val="0"/>
              </a:spcBef>
              <a:spcAft>
                <a:spcPts val="0"/>
              </a:spcAft>
              <a:buSzPts val="2000"/>
              <a:buChar char="⋄"/>
              <a:defRPr/>
            </a:lvl2pPr>
            <a:lvl3pPr marL="1371600" lvl="2" indent="-355600">
              <a:spcBef>
                <a:spcPts val="0"/>
              </a:spcBef>
              <a:spcAft>
                <a:spcPts val="0"/>
              </a:spcAft>
              <a:buSzPts val="2000"/>
              <a:buChar char="⋄"/>
              <a:defRPr/>
            </a:lvl3pPr>
            <a:lvl4pPr marL="1828800" lvl="3" indent="-355600">
              <a:spcBef>
                <a:spcPts val="0"/>
              </a:spcBef>
              <a:spcAft>
                <a:spcPts val="0"/>
              </a:spcAft>
              <a:buSzPts val="2000"/>
              <a:buChar char="⋄"/>
              <a:defRPr/>
            </a:lvl4pPr>
            <a:lvl5pPr marL="2286000" lvl="4" indent="-355600">
              <a:spcBef>
                <a:spcPts val="0"/>
              </a:spcBef>
              <a:spcAft>
                <a:spcPts val="0"/>
              </a:spcAft>
              <a:buSzPts val="2000"/>
              <a:buChar char="⋄"/>
              <a:defRPr/>
            </a:lvl5pPr>
            <a:lvl6pPr marL="2743200" lvl="5" indent="-355600">
              <a:spcBef>
                <a:spcPts val="0"/>
              </a:spcBef>
              <a:spcAft>
                <a:spcPts val="0"/>
              </a:spcAft>
              <a:buSzPts val="2000"/>
              <a:buChar char="⋄"/>
              <a:defRPr/>
            </a:lvl6pPr>
            <a:lvl7pPr marL="3200400" lvl="6" indent="-355600">
              <a:spcBef>
                <a:spcPts val="0"/>
              </a:spcBef>
              <a:spcAft>
                <a:spcPts val="0"/>
              </a:spcAft>
              <a:buSzPts val="2000"/>
              <a:buChar char="●"/>
              <a:defRPr/>
            </a:lvl7pPr>
            <a:lvl8pPr marL="3657600" lvl="7" indent="-355600">
              <a:spcBef>
                <a:spcPts val="0"/>
              </a:spcBef>
              <a:spcAft>
                <a:spcPts val="0"/>
              </a:spcAft>
              <a:buSzPts val="2000"/>
              <a:buChar char="○"/>
              <a:defRPr/>
            </a:lvl8pPr>
            <a:lvl9pPr marL="4114800" lvl="8" indent="-355600">
              <a:spcBef>
                <a:spcPts val="0"/>
              </a:spcBef>
              <a:spcAft>
                <a:spcPts val="0"/>
              </a:spcAft>
              <a:buSzPts val="2000"/>
              <a:buChar char="■"/>
              <a:defRPr/>
            </a:lvl9pPr>
          </a:lstStyle>
          <a:p>
            <a:endParaRPr/>
          </a:p>
        </p:txBody>
      </p:sp>
      <p:sp>
        <p:nvSpPr>
          <p:cNvPr id="2" name="Google Shape;69;p5">
            <a:extLst>
              <a:ext uri="{FF2B5EF4-FFF2-40B4-BE49-F238E27FC236}">
                <a16:creationId xmlns:a16="http://schemas.microsoft.com/office/drawing/2014/main" id="{8B04CBD3-14A7-8CC3-FF19-D503786B9B11}"/>
              </a:ext>
            </a:extLst>
          </p:cNvPr>
          <p:cNvSpPr txBox="1">
            <a:spLocks noGrp="1"/>
          </p:cNvSpPr>
          <p:nvPr>
            <p:ph type="sldNum" idx="10"/>
          </p:nvPr>
        </p:nvSpPr>
        <p:spPr/>
        <p:txBody>
          <a:bodyPr/>
          <a:lstStyle>
            <a:lvl1pPr>
              <a:defRPr sz="1000">
                <a:solidFill>
                  <a:schemeClr val="tx1"/>
                </a:solidFill>
                <a:latin typeface="Arial" panose="020B0604020202020204" pitchFamily="34" charset="0"/>
                <a:sym typeface="Arial" panose="020B0604020202020204" pitchFamily="34" charset="0"/>
              </a:defRPr>
            </a:lvl1pPr>
          </a:lstStyle>
          <a:p>
            <a:fld id="{DC99694C-CCC2-4B59-AE03-2F82A392A8B5}" type="slidenum">
              <a:rPr lang="en-US" altLang="en-US"/>
              <a:pPr/>
              <a:t>‹#›</a:t>
            </a:fld>
            <a:endParaRPr lang="en-US" altLang="en-US"/>
          </a:p>
        </p:txBody>
      </p:sp>
    </p:spTree>
    <p:extLst>
      <p:ext uri="{BB962C8B-B14F-4D97-AF65-F5344CB8AC3E}">
        <p14:creationId xmlns:p14="http://schemas.microsoft.com/office/powerpoint/2010/main" val="1853317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C9425AD-5FD3-EF21-49D8-867ED78FCFC4}"/>
              </a:ext>
            </a:extLst>
          </p:cNvPr>
          <p:cNvSpPr>
            <a:spLocks noGrp="1"/>
          </p:cNvSpPr>
          <p:nvPr>
            <p:ph type="dt" sz="half" idx="10"/>
          </p:nvPr>
        </p:nvSpPr>
        <p:spPr/>
        <p:txBody>
          <a:bodyPr/>
          <a:lstStyle>
            <a:lvl1pPr>
              <a:defRPr/>
            </a:lvl1pPr>
          </a:lstStyle>
          <a:p>
            <a:pPr>
              <a:defRPr/>
            </a:pPr>
            <a:fld id="{7C1178E5-1C6E-475B-A997-22A02618EAAF}" type="datetime1">
              <a:rPr lang="en-US"/>
              <a:pPr>
                <a:defRPr/>
              </a:pPr>
              <a:t>2/15/2024</a:t>
            </a:fld>
            <a:endParaRPr lang="en-US"/>
          </a:p>
        </p:txBody>
      </p:sp>
      <p:sp>
        <p:nvSpPr>
          <p:cNvPr id="5" name="Footer Placeholder 4">
            <a:extLst>
              <a:ext uri="{FF2B5EF4-FFF2-40B4-BE49-F238E27FC236}">
                <a16:creationId xmlns:a16="http://schemas.microsoft.com/office/drawing/2014/main" id="{B12848D1-F6B7-5BCE-911B-B9E20E7E57DE}"/>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90D66F7E-75EF-CBA6-B2E6-E7638D3315D0}"/>
              </a:ext>
            </a:extLst>
          </p:cNvPr>
          <p:cNvSpPr>
            <a:spLocks noGrp="1"/>
          </p:cNvSpPr>
          <p:nvPr>
            <p:ph type="sldNum" sz="quarter" idx="12"/>
          </p:nvPr>
        </p:nvSpPr>
        <p:spPr/>
        <p:txBody>
          <a:bodyPr/>
          <a:lstStyle>
            <a:lvl1pPr>
              <a:defRPr/>
            </a:lvl1pPr>
          </a:lstStyle>
          <a:p>
            <a:fld id="{03838A24-936E-41B9-AFE7-E6A8A4E806E8}" type="slidenum">
              <a:rPr lang="en-US" altLang="en-US"/>
              <a:pPr/>
              <a:t>‹#›</a:t>
            </a:fld>
            <a:endParaRPr lang="en-US" altLang="en-US"/>
          </a:p>
        </p:txBody>
      </p:sp>
    </p:spTree>
    <p:extLst>
      <p:ext uri="{BB962C8B-B14F-4D97-AF65-F5344CB8AC3E}">
        <p14:creationId xmlns:p14="http://schemas.microsoft.com/office/powerpoint/2010/main" val="35407230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2"/>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208552-B516-87BF-8952-95FEF7CCDDFC}"/>
              </a:ext>
            </a:extLst>
          </p:cNvPr>
          <p:cNvSpPr>
            <a:spLocks noGrp="1"/>
          </p:cNvSpPr>
          <p:nvPr>
            <p:ph type="dt" sz="half" idx="10"/>
          </p:nvPr>
        </p:nvSpPr>
        <p:spPr/>
        <p:txBody>
          <a:bodyPr/>
          <a:lstStyle>
            <a:lvl1pPr>
              <a:defRPr/>
            </a:lvl1pPr>
          </a:lstStyle>
          <a:p>
            <a:pPr>
              <a:defRPr/>
            </a:pPr>
            <a:fld id="{5BEE6BFC-1B3B-4D12-B3BB-2642EC77E1B8}" type="datetime1">
              <a:rPr lang="en-US"/>
              <a:pPr>
                <a:defRPr/>
              </a:pPr>
              <a:t>2/15/2024</a:t>
            </a:fld>
            <a:endParaRPr lang="en-US"/>
          </a:p>
        </p:txBody>
      </p:sp>
      <p:sp>
        <p:nvSpPr>
          <p:cNvPr id="5" name="Footer Placeholder 4">
            <a:extLst>
              <a:ext uri="{FF2B5EF4-FFF2-40B4-BE49-F238E27FC236}">
                <a16:creationId xmlns:a16="http://schemas.microsoft.com/office/drawing/2014/main" id="{E237EE95-625A-B273-61C6-0DDD1DD2CD28}"/>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5E699CB2-0996-326D-0554-D11FF4C329E5}"/>
              </a:ext>
            </a:extLst>
          </p:cNvPr>
          <p:cNvSpPr>
            <a:spLocks noGrp="1"/>
          </p:cNvSpPr>
          <p:nvPr>
            <p:ph type="sldNum" sz="quarter" idx="12"/>
          </p:nvPr>
        </p:nvSpPr>
        <p:spPr/>
        <p:txBody>
          <a:bodyPr/>
          <a:lstStyle>
            <a:lvl1pPr>
              <a:defRPr/>
            </a:lvl1pPr>
          </a:lstStyle>
          <a:p>
            <a:fld id="{7CF59FC4-1206-4D47-938C-0E35E34BCE1E}" type="slidenum">
              <a:rPr lang="en-US" altLang="en-US"/>
              <a:pPr/>
              <a:t>‹#›</a:t>
            </a:fld>
            <a:endParaRPr lang="en-US" altLang="en-US"/>
          </a:p>
        </p:txBody>
      </p:sp>
    </p:spTree>
    <p:extLst>
      <p:ext uri="{BB962C8B-B14F-4D97-AF65-F5344CB8AC3E}">
        <p14:creationId xmlns:p14="http://schemas.microsoft.com/office/powerpoint/2010/main" val="353550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2"/>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5074F315-4007-DD78-8CEF-8E22ACD4822A}"/>
              </a:ext>
            </a:extLst>
          </p:cNvPr>
          <p:cNvSpPr>
            <a:spLocks noGrp="1"/>
          </p:cNvSpPr>
          <p:nvPr>
            <p:ph type="dt" sz="half" idx="10"/>
          </p:nvPr>
        </p:nvSpPr>
        <p:spPr/>
        <p:txBody>
          <a:bodyPr/>
          <a:lstStyle>
            <a:lvl1pPr>
              <a:defRPr/>
            </a:lvl1pPr>
          </a:lstStyle>
          <a:p>
            <a:pPr>
              <a:defRPr/>
            </a:pPr>
            <a:fld id="{305E2E0F-3E98-4800-ACA1-F58071247782}" type="datetime1">
              <a:rPr lang="en-US"/>
              <a:pPr>
                <a:defRPr/>
              </a:pPr>
              <a:t>2/15/2024</a:t>
            </a:fld>
            <a:endParaRPr lang="en-US"/>
          </a:p>
        </p:txBody>
      </p:sp>
      <p:sp>
        <p:nvSpPr>
          <p:cNvPr id="6" name="Footer Placeholder 4">
            <a:extLst>
              <a:ext uri="{FF2B5EF4-FFF2-40B4-BE49-F238E27FC236}">
                <a16:creationId xmlns:a16="http://schemas.microsoft.com/office/drawing/2014/main" id="{8F4309CB-B233-FFF1-24C7-40268E650BC8}"/>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7" name="Slide Number Placeholder 5">
            <a:extLst>
              <a:ext uri="{FF2B5EF4-FFF2-40B4-BE49-F238E27FC236}">
                <a16:creationId xmlns:a16="http://schemas.microsoft.com/office/drawing/2014/main" id="{5D25ECE3-0522-0D4B-7EFE-F298F256D002}"/>
              </a:ext>
            </a:extLst>
          </p:cNvPr>
          <p:cNvSpPr>
            <a:spLocks noGrp="1"/>
          </p:cNvSpPr>
          <p:nvPr>
            <p:ph type="sldNum" sz="quarter" idx="12"/>
          </p:nvPr>
        </p:nvSpPr>
        <p:spPr/>
        <p:txBody>
          <a:bodyPr/>
          <a:lstStyle>
            <a:lvl1pPr>
              <a:defRPr/>
            </a:lvl1pPr>
          </a:lstStyle>
          <a:p>
            <a:fld id="{BC5E1507-AE76-4B26-A63B-6049C1E5BCD4}" type="slidenum">
              <a:rPr lang="en-US" altLang="en-US"/>
              <a:pPr/>
              <a:t>‹#›</a:t>
            </a:fld>
            <a:endParaRPr lang="en-US" altLang="en-US"/>
          </a:p>
        </p:txBody>
      </p:sp>
    </p:spTree>
    <p:extLst>
      <p:ext uri="{BB962C8B-B14F-4D97-AF65-F5344CB8AC3E}">
        <p14:creationId xmlns:p14="http://schemas.microsoft.com/office/powerpoint/2010/main" val="34484753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AD49A459-ADBA-17B3-3DF8-7831B9E07F32}"/>
              </a:ext>
            </a:extLst>
          </p:cNvPr>
          <p:cNvSpPr>
            <a:spLocks noGrp="1"/>
          </p:cNvSpPr>
          <p:nvPr>
            <p:ph type="dt" sz="half" idx="10"/>
          </p:nvPr>
        </p:nvSpPr>
        <p:spPr/>
        <p:txBody>
          <a:bodyPr/>
          <a:lstStyle>
            <a:lvl1pPr>
              <a:defRPr/>
            </a:lvl1pPr>
          </a:lstStyle>
          <a:p>
            <a:pPr>
              <a:defRPr/>
            </a:pPr>
            <a:fld id="{ECE59424-43DA-46EE-A766-325608AEA36D}" type="datetime1">
              <a:rPr lang="en-US"/>
              <a:pPr>
                <a:defRPr/>
              </a:pPr>
              <a:t>2/15/2024</a:t>
            </a:fld>
            <a:endParaRPr lang="en-US"/>
          </a:p>
        </p:txBody>
      </p:sp>
      <p:sp>
        <p:nvSpPr>
          <p:cNvPr id="8" name="Footer Placeholder 4">
            <a:extLst>
              <a:ext uri="{FF2B5EF4-FFF2-40B4-BE49-F238E27FC236}">
                <a16:creationId xmlns:a16="http://schemas.microsoft.com/office/drawing/2014/main" id="{AB81E1A8-17C9-0DF8-329D-918BD900FC99}"/>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9" name="Slide Number Placeholder 5">
            <a:extLst>
              <a:ext uri="{FF2B5EF4-FFF2-40B4-BE49-F238E27FC236}">
                <a16:creationId xmlns:a16="http://schemas.microsoft.com/office/drawing/2014/main" id="{A18B619E-83C1-559A-5D05-2087D7357CC7}"/>
              </a:ext>
            </a:extLst>
          </p:cNvPr>
          <p:cNvSpPr>
            <a:spLocks noGrp="1"/>
          </p:cNvSpPr>
          <p:nvPr>
            <p:ph type="sldNum" sz="quarter" idx="12"/>
          </p:nvPr>
        </p:nvSpPr>
        <p:spPr/>
        <p:txBody>
          <a:bodyPr/>
          <a:lstStyle>
            <a:lvl1pPr>
              <a:defRPr/>
            </a:lvl1pPr>
          </a:lstStyle>
          <a:p>
            <a:fld id="{7D86CAA7-2A8D-4532-B6D2-BF57F5FD344D}" type="slidenum">
              <a:rPr lang="en-US" altLang="en-US"/>
              <a:pPr/>
              <a:t>‹#›</a:t>
            </a:fld>
            <a:endParaRPr lang="en-US" altLang="en-US"/>
          </a:p>
        </p:txBody>
      </p:sp>
    </p:spTree>
    <p:extLst>
      <p:ext uri="{BB962C8B-B14F-4D97-AF65-F5344CB8AC3E}">
        <p14:creationId xmlns:p14="http://schemas.microsoft.com/office/powerpoint/2010/main" val="25388867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CAC1FE09-F825-D4CE-28CC-C407DE46FB66}"/>
              </a:ext>
            </a:extLst>
          </p:cNvPr>
          <p:cNvSpPr>
            <a:spLocks noGrp="1"/>
          </p:cNvSpPr>
          <p:nvPr>
            <p:ph type="dt" sz="half" idx="10"/>
          </p:nvPr>
        </p:nvSpPr>
        <p:spPr/>
        <p:txBody>
          <a:bodyPr/>
          <a:lstStyle>
            <a:lvl1pPr>
              <a:defRPr/>
            </a:lvl1pPr>
          </a:lstStyle>
          <a:p>
            <a:pPr>
              <a:defRPr/>
            </a:pPr>
            <a:fld id="{86757056-E3E5-439B-9F26-4EAE28771B9A}" type="datetime1">
              <a:rPr lang="en-US"/>
              <a:pPr>
                <a:defRPr/>
              </a:pPr>
              <a:t>2/15/2024</a:t>
            </a:fld>
            <a:endParaRPr lang="en-US"/>
          </a:p>
        </p:txBody>
      </p:sp>
      <p:sp>
        <p:nvSpPr>
          <p:cNvPr id="4" name="Footer Placeholder 4">
            <a:extLst>
              <a:ext uri="{FF2B5EF4-FFF2-40B4-BE49-F238E27FC236}">
                <a16:creationId xmlns:a16="http://schemas.microsoft.com/office/drawing/2014/main" id="{195852CB-B8C0-F1BF-D40B-C62CEAEAC2D2}"/>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5" name="Slide Number Placeholder 5">
            <a:extLst>
              <a:ext uri="{FF2B5EF4-FFF2-40B4-BE49-F238E27FC236}">
                <a16:creationId xmlns:a16="http://schemas.microsoft.com/office/drawing/2014/main" id="{8FEB58BD-CA21-82E5-760E-45BA73E6F39C}"/>
              </a:ext>
            </a:extLst>
          </p:cNvPr>
          <p:cNvSpPr>
            <a:spLocks noGrp="1"/>
          </p:cNvSpPr>
          <p:nvPr>
            <p:ph type="sldNum" sz="quarter" idx="12"/>
          </p:nvPr>
        </p:nvSpPr>
        <p:spPr/>
        <p:txBody>
          <a:bodyPr/>
          <a:lstStyle>
            <a:lvl1pPr>
              <a:defRPr/>
            </a:lvl1pPr>
          </a:lstStyle>
          <a:p>
            <a:fld id="{1FDA93DF-F6D6-4651-B78E-3490380BF2A5}" type="slidenum">
              <a:rPr lang="en-US" altLang="en-US"/>
              <a:pPr/>
              <a:t>‹#›</a:t>
            </a:fld>
            <a:endParaRPr lang="en-US" altLang="en-US"/>
          </a:p>
        </p:txBody>
      </p:sp>
    </p:spTree>
    <p:extLst>
      <p:ext uri="{BB962C8B-B14F-4D97-AF65-F5344CB8AC3E}">
        <p14:creationId xmlns:p14="http://schemas.microsoft.com/office/powerpoint/2010/main" val="35172245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5E6B4F64-AE32-D063-0F61-5A4FB277406D}"/>
              </a:ext>
            </a:extLst>
          </p:cNvPr>
          <p:cNvSpPr>
            <a:spLocks noGrp="1"/>
          </p:cNvSpPr>
          <p:nvPr>
            <p:ph type="dt" sz="half" idx="10"/>
          </p:nvPr>
        </p:nvSpPr>
        <p:spPr/>
        <p:txBody>
          <a:bodyPr/>
          <a:lstStyle>
            <a:lvl1pPr>
              <a:defRPr/>
            </a:lvl1pPr>
          </a:lstStyle>
          <a:p>
            <a:pPr>
              <a:defRPr/>
            </a:pPr>
            <a:fld id="{75695070-B771-4E16-A05C-08F994334C5D}" type="datetime1">
              <a:rPr lang="en-US"/>
              <a:pPr>
                <a:defRPr/>
              </a:pPr>
              <a:t>2/15/2024</a:t>
            </a:fld>
            <a:endParaRPr lang="en-US"/>
          </a:p>
        </p:txBody>
      </p:sp>
      <p:sp>
        <p:nvSpPr>
          <p:cNvPr id="3" name="Footer Placeholder 4">
            <a:extLst>
              <a:ext uri="{FF2B5EF4-FFF2-40B4-BE49-F238E27FC236}">
                <a16:creationId xmlns:a16="http://schemas.microsoft.com/office/drawing/2014/main" id="{F1962313-E8A1-98FF-265A-7FA2EDB72A48}"/>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4" name="Slide Number Placeholder 5">
            <a:extLst>
              <a:ext uri="{FF2B5EF4-FFF2-40B4-BE49-F238E27FC236}">
                <a16:creationId xmlns:a16="http://schemas.microsoft.com/office/drawing/2014/main" id="{F853558D-FAFD-91CD-A625-BE3882323F15}"/>
              </a:ext>
            </a:extLst>
          </p:cNvPr>
          <p:cNvSpPr>
            <a:spLocks noGrp="1"/>
          </p:cNvSpPr>
          <p:nvPr>
            <p:ph type="sldNum" sz="quarter" idx="12"/>
          </p:nvPr>
        </p:nvSpPr>
        <p:spPr/>
        <p:txBody>
          <a:bodyPr/>
          <a:lstStyle>
            <a:lvl1pPr>
              <a:defRPr/>
            </a:lvl1pPr>
          </a:lstStyle>
          <a:p>
            <a:fld id="{0C34EC7D-2AAF-4D89-8A50-77E18B3751AE}" type="slidenum">
              <a:rPr lang="en-US" altLang="en-US"/>
              <a:pPr/>
              <a:t>‹#›</a:t>
            </a:fld>
            <a:endParaRPr lang="en-US" altLang="en-US"/>
          </a:p>
        </p:txBody>
      </p:sp>
    </p:spTree>
    <p:extLst>
      <p:ext uri="{BB962C8B-B14F-4D97-AF65-F5344CB8AC3E}">
        <p14:creationId xmlns:p14="http://schemas.microsoft.com/office/powerpoint/2010/main" val="380857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2"/>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435102"/>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16E3065B-1C7B-0C14-4633-D9121D6982D2}"/>
              </a:ext>
            </a:extLst>
          </p:cNvPr>
          <p:cNvSpPr>
            <a:spLocks noGrp="1"/>
          </p:cNvSpPr>
          <p:nvPr>
            <p:ph type="dt" sz="half" idx="10"/>
          </p:nvPr>
        </p:nvSpPr>
        <p:spPr/>
        <p:txBody>
          <a:bodyPr/>
          <a:lstStyle>
            <a:lvl1pPr>
              <a:defRPr/>
            </a:lvl1pPr>
          </a:lstStyle>
          <a:p>
            <a:pPr>
              <a:defRPr/>
            </a:pPr>
            <a:fld id="{B1D96E52-5274-4F0C-B75C-EBE226263504}" type="datetime1">
              <a:rPr lang="en-US"/>
              <a:pPr>
                <a:defRPr/>
              </a:pPr>
              <a:t>2/15/2024</a:t>
            </a:fld>
            <a:endParaRPr lang="en-US"/>
          </a:p>
        </p:txBody>
      </p:sp>
      <p:sp>
        <p:nvSpPr>
          <p:cNvPr id="6" name="Footer Placeholder 4">
            <a:extLst>
              <a:ext uri="{FF2B5EF4-FFF2-40B4-BE49-F238E27FC236}">
                <a16:creationId xmlns:a16="http://schemas.microsoft.com/office/drawing/2014/main" id="{F105DF4B-4F9C-49D4-746C-724D64ADE7E1}"/>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7" name="Slide Number Placeholder 5">
            <a:extLst>
              <a:ext uri="{FF2B5EF4-FFF2-40B4-BE49-F238E27FC236}">
                <a16:creationId xmlns:a16="http://schemas.microsoft.com/office/drawing/2014/main" id="{0C06146E-C7AE-103C-5961-96A96074F05C}"/>
              </a:ext>
            </a:extLst>
          </p:cNvPr>
          <p:cNvSpPr>
            <a:spLocks noGrp="1"/>
          </p:cNvSpPr>
          <p:nvPr>
            <p:ph type="sldNum" sz="quarter" idx="12"/>
          </p:nvPr>
        </p:nvSpPr>
        <p:spPr/>
        <p:txBody>
          <a:bodyPr/>
          <a:lstStyle>
            <a:lvl1pPr>
              <a:defRPr/>
            </a:lvl1pPr>
          </a:lstStyle>
          <a:p>
            <a:fld id="{4022E82D-2D84-4BA5-A686-907A9B9D2ADD}" type="slidenum">
              <a:rPr lang="en-US" altLang="en-US"/>
              <a:pPr/>
              <a:t>‹#›</a:t>
            </a:fld>
            <a:endParaRPr lang="en-US" altLang="en-US"/>
          </a:p>
        </p:txBody>
      </p:sp>
    </p:spTree>
    <p:extLst>
      <p:ext uri="{BB962C8B-B14F-4D97-AF65-F5344CB8AC3E}">
        <p14:creationId xmlns:p14="http://schemas.microsoft.com/office/powerpoint/2010/main" val="7164784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a:extLst>
              <a:ext uri="{FF2B5EF4-FFF2-40B4-BE49-F238E27FC236}">
                <a16:creationId xmlns:a16="http://schemas.microsoft.com/office/drawing/2014/main" id="{53AEAA01-8099-1555-E224-C45FA878FAC7}"/>
              </a:ext>
            </a:extLst>
          </p:cNvPr>
          <p:cNvSpPr>
            <a:spLocks noGrp="1"/>
          </p:cNvSpPr>
          <p:nvPr>
            <p:ph type="dt" sz="half" idx="10"/>
          </p:nvPr>
        </p:nvSpPr>
        <p:spPr/>
        <p:txBody>
          <a:bodyPr/>
          <a:lstStyle>
            <a:lvl1pPr>
              <a:defRPr/>
            </a:lvl1pPr>
          </a:lstStyle>
          <a:p>
            <a:pPr>
              <a:defRPr/>
            </a:pPr>
            <a:fld id="{56254A8B-81ED-43B7-AC7C-92161993A2BB}" type="datetime1">
              <a:rPr lang="en-US"/>
              <a:pPr>
                <a:defRPr/>
              </a:pPr>
              <a:t>2/15/2024</a:t>
            </a:fld>
            <a:endParaRPr lang="en-US"/>
          </a:p>
        </p:txBody>
      </p:sp>
      <p:sp>
        <p:nvSpPr>
          <p:cNvPr id="6" name="Footer Placeholder 4">
            <a:extLst>
              <a:ext uri="{FF2B5EF4-FFF2-40B4-BE49-F238E27FC236}">
                <a16:creationId xmlns:a16="http://schemas.microsoft.com/office/drawing/2014/main" id="{BF643BF4-3C12-62B5-6962-72A2CCD6B853}"/>
              </a:ext>
            </a:extLst>
          </p:cNvPr>
          <p:cNvSpPr>
            <a:spLocks noGrp="1"/>
          </p:cNvSpPr>
          <p:nvPr>
            <p:ph type="ftr" sz="quarter" idx="11"/>
          </p:nvPr>
        </p:nvSpPr>
        <p:spPr/>
        <p:txBody>
          <a:bodyPr/>
          <a:lstStyle>
            <a:lvl1pPr>
              <a:defRPr/>
            </a:lvl1pPr>
          </a:lstStyle>
          <a:p>
            <a:pPr>
              <a:defRPr/>
            </a:pPr>
            <a:r>
              <a:rPr lang="en-US"/>
              <a:t>Image Processing using MATLAB</a:t>
            </a:r>
          </a:p>
        </p:txBody>
      </p:sp>
      <p:sp>
        <p:nvSpPr>
          <p:cNvPr id="7" name="Slide Number Placeholder 5">
            <a:extLst>
              <a:ext uri="{FF2B5EF4-FFF2-40B4-BE49-F238E27FC236}">
                <a16:creationId xmlns:a16="http://schemas.microsoft.com/office/drawing/2014/main" id="{47AF1E85-18E2-D6DB-BF61-461699827ED9}"/>
              </a:ext>
            </a:extLst>
          </p:cNvPr>
          <p:cNvSpPr>
            <a:spLocks noGrp="1"/>
          </p:cNvSpPr>
          <p:nvPr>
            <p:ph type="sldNum" sz="quarter" idx="12"/>
          </p:nvPr>
        </p:nvSpPr>
        <p:spPr/>
        <p:txBody>
          <a:bodyPr/>
          <a:lstStyle>
            <a:lvl1pPr>
              <a:defRPr/>
            </a:lvl1pPr>
          </a:lstStyle>
          <a:p>
            <a:fld id="{5DE8E773-6E27-497A-BD36-AA43809B6ECD}" type="slidenum">
              <a:rPr lang="en-US" altLang="en-US"/>
              <a:pPr/>
              <a:t>‹#›</a:t>
            </a:fld>
            <a:endParaRPr lang="en-US" altLang="en-US"/>
          </a:p>
        </p:txBody>
      </p:sp>
    </p:spTree>
    <p:extLst>
      <p:ext uri="{BB962C8B-B14F-4D97-AF65-F5344CB8AC3E}">
        <p14:creationId xmlns:p14="http://schemas.microsoft.com/office/powerpoint/2010/main" val="24087312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B5C7D379-30CE-805F-0837-8E2C65863DD2}"/>
              </a:ext>
            </a:extLst>
          </p:cNvPr>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2993914C-A0FD-F334-93C4-A6A582DBEFD9}"/>
              </a:ext>
            </a:extLst>
          </p:cNvPr>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30AA9188-CCB9-2F09-F3F1-AD0F7BC7D4AD}"/>
              </a:ext>
            </a:extLst>
          </p:cNvPr>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6EA769EC-2DB2-435C-B806-B27ABB4EC99E}" type="datetime1">
              <a:rPr lang="en-US"/>
              <a:pPr>
                <a:defRPr/>
              </a:pPr>
              <a:t>2/15/2024</a:t>
            </a:fld>
            <a:endParaRPr lang="en-US"/>
          </a:p>
        </p:txBody>
      </p:sp>
      <p:sp>
        <p:nvSpPr>
          <p:cNvPr id="5" name="Footer Placeholder 4">
            <a:extLst>
              <a:ext uri="{FF2B5EF4-FFF2-40B4-BE49-F238E27FC236}">
                <a16:creationId xmlns:a16="http://schemas.microsoft.com/office/drawing/2014/main" id="{7C7B9865-2ADF-7340-CE7C-E64FFC6B9ED7}"/>
              </a:ext>
            </a:extLst>
          </p:cNvPr>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r>
              <a:rPr lang="en-US"/>
              <a:t>Image Processing using MATLAB</a:t>
            </a:r>
          </a:p>
        </p:txBody>
      </p:sp>
      <p:sp>
        <p:nvSpPr>
          <p:cNvPr id="6" name="Slide Number Placeholder 5">
            <a:extLst>
              <a:ext uri="{FF2B5EF4-FFF2-40B4-BE49-F238E27FC236}">
                <a16:creationId xmlns:a16="http://schemas.microsoft.com/office/drawing/2014/main" id="{1D28F93E-0C0E-575B-A137-DF46B93FE911}"/>
              </a:ext>
            </a:extLst>
          </p:cNvPr>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latin typeface="Calibri" panose="020F0502020204030204" pitchFamily="34" charset="0"/>
              </a:defRPr>
            </a:lvl1pPr>
          </a:lstStyle>
          <a:p>
            <a:fld id="{6DE52CED-5892-43F4-998D-529E0746A77A}"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 id="2147483803" r:id="rId12"/>
  </p:sldLayoutIdLst>
  <p:hf hd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2.xml"/><Relationship Id="rId4" Type="http://schemas.openxmlformats.org/officeDocument/2006/relationships/image" Target="../media/image2.jpeg"/></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image1.png">
            <a:extLst>
              <a:ext uri="{FF2B5EF4-FFF2-40B4-BE49-F238E27FC236}">
                <a16:creationId xmlns:a16="http://schemas.microsoft.com/office/drawing/2014/main" id="{E11A3FA9-3212-1F8C-A515-ACC7695CB5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42" t="12527" b="13669"/>
          <a:stretch>
            <a:fillRect/>
          </a:stretch>
        </p:blipFill>
        <p:spPr bwMode="auto">
          <a:xfrm>
            <a:off x="7705725" y="892175"/>
            <a:ext cx="1400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6" name="Picture 6">
            <a:extLst>
              <a:ext uri="{FF2B5EF4-FFF2-40B4-BE49-F238E27FC236}">
                <a16:creationId xmlns:a16="http://schemas.microsoft.com/office/drawing/2014/main" id="{AD12EC5F-C08B-95BD-E592-D778FDBA09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835025"/>
            <a:ext cx="17002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7" name="Rectangle 3">
            <a:extLst>
              <a:ext uri="{FF2B5EF4-FFF2-40B4-BE49-F238E27FC236}">
                <a16:creationId xmlns:a16="http://schemas.microsoft.com/office/drawing/2014/main" id="{3E15F5AC-C21C-F7C2-055D-DB3A3C04665C}"/>
              </a:ext>
            </a:extLst>
          </p:cNvPr>
          <p:cNvSpPr>
            <a:spLocks noChangeArrowheads="1"/>
          </p:cNvSpPr>
          <p:nvPr/>
        </p:nvSpPr>
        <p:spPr bwMode="auto">
          <a:xfrm>
            <a:off x="0" y="-468313"/>
            <a:ext cx="9144000" cy="892175"/>
          </a:xfrm>
          <a:prstGeom prst="rect">
            <a:avLst/>
          </a:prstGeom>
          <a:solidFill>
            <a:srgbClr val="C00000"/>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dirty="0">
                <a:solidFill>
                  <a:schemeClr val="bg1"/>
                </a:solidFill>
                <a:latin typeface="Calibri" panose="020F0502020204030204" pitchFamily="34" charset="0"/>
              </a:rPr>
              <a:t>SRM TRP ENGINEERING COLLEGE</a:t>
            </a:r>
          </a:p>
          <a:p>
            <a:pPr algn="ctr" eaLnBrk="1" hangingPunct="1"/>
            <a:r>
              <a:rPr lang="en-US" altLang="en-US" sz="2000" b="1" dirty="0">
                <a:solidFill>
                  <a:schemeClr val="bg1"/>
                </a:solidFill>
              </a:rPr>
              <a:t>Department of Electronics and Communication Engineering</a:t>
            </a:r>
            <a:endParaRPr lang="en-US" altLang="en-US" sz="2000" b="1" dirty="0">
              <a:solidFill>
                <a:schemeClr val="bg1"/>
              </a:solidFill>
              <a:latin typeface="Calibri" panose="020F0502020204030204" pitchFamily="34" charset="0"/>
            </a:endParaRPr>
          </a:p>
        </p:txBody>
      </p:sp>
      <p:sp>
        <p:nvSpPr>
          <p:cNvPr id="3078" name="TextBox 1">
            <a:extLst>
              <a:ext uri="{FF2B5EF4-FFF2-40B4-BE49-F238E27FC236}">
                <a16:creationId xmlns:a16="http://schemas.microsoft.com/office/drawing/2014/main" id="{78FF3B79-CFC5-6AE0-7276-82133881DB6A}"/>
              </a:ext>
            </a:extLst>
          </p:cNvPr>
          <p:cNvSpPr txBox="1">
            <a:spLocks noChangeArrowheads="1"/>
          </p:cNvSpPr>
          <p:nvPr/>
        </p:nvSpPr>
        <p:spPr bwMode="auto">
          <a:xfrm>
            <a:off x="1219200" y="1905000"/>
            <a:ext cx="6948311"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sz="2800" b="1" dirty="0">
                <a:latin typeface="+mj-lt"/>
              </a:rPr>
              <a:t>STUCTURAL HEALTH MONITORING USING MACHINE LEARNING</a:t>
            </a:r>
            <a:endParaRPr lang="en-US" sz="2800" b="1" dirty="0">
              <a:latin typeface="+mj-lt"/>
              <a:cs typeface="Times New Roman" pitchFamily="18" charset="0"/>
            </a:endParaRPr>
          </a:p>
        </p:txBody>
      </p:sp>
      <p:sp>
        <p:nvSpPr>
          <p:cNvPr id="3079" name="TextBox 8">
            <a:extLst>
              <a:ext uri="{FF2B5EF4-FFF2-40B4-BE49-F238E27FC236}">
                <a16:creationId xmlns:a16="http://schemas.microsoft.com/office/drawing/2014/main" id="{4B51370F-463E-CA8A-C485-80D96634C97E}"/>
              </a:ext>
            </a:extLst>
          </p:cNvPr>
          <p:cNvSpPr txBox="1">
            <a:spLocks noChangeArrowheads="1"/>
          </p:cNvSpPr>
          <p:nvPr/>
        </p:nvSpPr>
        <p:spPr bwMode="auto">
          <a:xfrm>
            <a:off x="52388" y="4512119"/>
            <a:ext cx="4648200"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b="1" dirty="0">
                <a:latin typeface="Times New Roman"/>
                <a:cs typeface="Times New Roman"/>
              </a:rPr>
              <a:t>Presented by</a:t>
            </a:r>
          </a:p>
          <a:p>
            <a:pPr algn="ctr" eaLnBrk="1" hangingPunct="1"/>
            <a:r>
              <a:rPr lang="en-IN" b="1" dirty="0">
                <a:latin typeface="Times New Roman"/>
                <a:cs typeface="Times New Roman"/>
              </a:rPr>
              <a:t>AKASH.P(814720106005)</a:t>
            </a:r>
          </a:p>
          <a:p>
            <a:pPr algn="ctr" eaLnBrk="1" hangingPunct="1"/>
            <a:r>
              <a:rPr lang="en-IN" b="1" dirty="0">
                <a:latin typeface="Times New Roman"/>
                <a:cs typeface="Times New Roman"/>
              </a:rPr>
              <a:t>ANAS.A(814720106006)</a:t>
            </a:r>
          </a:p>
          <a:p>
            <a:pPr algn="ctr" eaLnBrk="1" hangingPunct="1"/>
            <a:r>
              <a:rPr lang="en-IN" b="1" dirty="0">
                <a:latin typeface="Times New Roman"/>
                <a:cs typeface="Times New Roman"/>
              </a:rPr>
              <a:t>HARISOMAN.K(814720106031)</a:t>
            </a:r>
            <a:endParaRPr lang="en-IN" dirty="0"/>
          </a:p>
          <a:p>
            <a:pPr algn="ctr" eaLnBrk="1" hangingPunct="1"/>
            <a:r>
              <a:rPr lang="en-IN" altLang="en-US" b="1" dirty="0">
                <a:latin typeface="Times New Roman"/>
                <a:cs typeface="Times New Roman"/>
              </a:rPr>
              <a:t>DEPARTMENT OF ECE</a:t>
            </a:r>
          </a:p>
          <a:p>
            <a:pPr algn="ctr" eaLnBrk="1" hangingPunct="1"/>
            <a:r>
              <a:rPr lang="en-IN" altLang="en-US" b="1" dirty="0">
                <a:latin typeface="Times New Roman"/>
                <a:cs typeface="Times New Roman"/>
              </a:rPr>
              <a:t>SRM TRP ENGINEERING COLLEGE</a:t>
            </a:r>
          </a:p>
          <a:p>
            <a:pPr algn="ctr" eaLnBrk="1" hangingPunct="1"/>
            <a:r>
              <a:rPr lang="en-IN" altLang="en-US" b="1" dirty="0">
                <a:latin typeface="Times New Roman"/>
                <a:cs typeface="Times New Roman"/>
              </a:rPr>
              <a:t>TRICHY</a:t>
            </a:r>
            <a:endParaRPr lang="en-IN" altLang="en-US" dirty="0">
              <a:latin typeface="Times New Roman" panose="02020603050405020304" pitchFamily="18" charset="0"/>
              <a:cs typeface="Times New Roman" panose="02020603050405020304" pitchFamily="18" charset="0"/>
            </a:endParaRPr>
          </a:p>
        </p:txBody>
      </p:sp>
      <p:sp>
        <p:nvSpPr>
          <p:cNvPr id="3080" name="TextBox 8">
            <a:extLst>
              <a:ext uri="{FF2B5EF4-FFF2-40B4-BE49-F238E27FC236}">
                <a16:creationId xmlns:a16="http://schemas.microsoft.com/office/drawing/2014/main" id="{1E2EF5BC-4FE0-8002-4BE5-E5645190B263}"/>
              </a:ext>
            </a:extLst>
          </p:cNvPr>
          <p:cNvSpPr txBox="1">
            <a:spLocks noChangeArrowheads="1"/>
          </p:cNvSpPr>
          <p:nvPr/>
        </p:nvSpPr>
        <p:spPr bwMode="auto">
          <a:xfrm>
            <a:off x="4495800" y="4494213"/>
            <a:ext cx="4648200"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b="1" dirty="0">
                <a:latin typeface="Times New Roman"/>
                <a:cs typeface="Times New Roman"/>
              </a:rPr>
              <a:t>Guided by</a:t>
            </a:r>
          </a:p>
          <a:p>
            <a:pPr algn="ctr" eaLnBrk="1" hangingPunct="1"/>
            <a:r>
              <a:rPr lang="en-IN" altLang="en-US" b="1" dirty="0">
                <a:latin typeface="Times New Roman"/>
                <a:cs typeface="Times New Roman"/>
              </a:rPr>
              <a:t>Mr. G.PARAMESHWARAN</a:t>
            </a:r>
          </a:p>
          <a:p>
            <a:pPr algn="ctr"/>
            <a:r>
              <a:rPr lang="en-IN" altLang="en-US" b="1" dirty="0">
                <a:latin typeface="Times New Roman"/>
                <a:cs typeface="Times New Roman"/>
              </a:rPr>
              <a:t>(Asst.Professor)</a:t>
            </a:r>
          </a:p>
          <a:p>
            <a:pPr algn="ctr" eaLnBrk="1" hangingPunct="1"/>
            <a:r>
              <a:rPr lang="en-IN" altLang="en-US" b="1" dirty="0">
                <a:latin typeface="Times New Roman"/>
                <a:cs typeface="Times New Roman"/>
              </a:rPr>
              <a:t>DEPARTMENT OF ECE</a:t>
            </a:r>
          </a:p>
          <a:p>
            <a:pPr algn="ctr" eaLnBrk="1" hangingPunct="1"/>
            <a:r>
              <a:rPr lang="en-IN" altLang="en-US" b="1" dirty="0">
                <a:latin typeface="Times New Roman"/>
                <a:cs typeface="Times New Roman"/>
              </a:rPr>
              <a:t>SRM TRP ENGINEERING COLLEGE</a:t>
            </a:r>
          </a:p>
          <a:p>
            <a:pPr algn="ctr" eaLnBrk="1" hangingPunct="1"/>
            <a:r>
              <a:rPr lang="en-IN" altLang="en-US" b="1" dirty="0">
                <a:latin typeface="Times New Roman"/>
                <a:cs typeface="Times New Roman"/>
              </a:rPr>
              <a:t>TRICHY</a:t>
            </a:r>
            <a:endParaRPr lang="en-IN" altLang="en-US" dirty="0">
              <a:latin typeface="Times New Roman"/>
              <a:cs typeface="Times New Roman"/>
            </a:endParaRPr>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F0998CF-F368-A32F-D456-12EADA6059FB}"/>
              </a:ext>
            </a:extLst>
          </p:cNvPr>
          <p:cNvSpPr>
            <a:spLocks noChangeArrowheads="1"/>
          </p:cNvSpPr>
          <p:nvPr/>
        </p:nvSpPr>
        <p:spPr bwMode="auto">
          <a:xfrm>
            <a:off x="0" y="0"/>
            <a:ext cx="9144000" cy="10160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chemeClr val="bg1"/>
                </a:solidFill>
                <a:latin typeface="Calibri" panose="020F0502020204030204" pitchFamily="34" charset="0"/>
              </a:rPr>
              <a:t>SRM TRP ENGINEERING COLLEGE</a:t>
            </a:r>
          </a:p>
          <a:p>
            <a:pPr algn="ctr" eaLnBrk="1" hangingPunct="1"/>
            <a:r>
              <a:rPr lang="en-US" altLang="en-US" sz="2400">
                <a:solidFill>
                  <a:schemeClr val="bg1"/>
                </a:solidFill>
              </a:rPr>
              <a:t>Department of Electronics and Communication Engineering</a:t>
            </a:r>
            <a:endParaRPr lang="en-US" altLang="en-US" sz="2400" b="1">
              <a:solidFill>
                <a:schemeClr val="bg1"/>
              </a:solidFill>
              <a:latin typeface="Calibri" panose="020F0502020204030204" pitchFamily="34" charset="0"/>
            </a:endParaRPr>
          </a:p>
        </p:txBody>
      </p:sp>
      <p:sp>
        <p:nvSpPr>
          <p:cNvPr id="27651" name="TextBox 2">
            <a:extLst>
              <a:ext uri="{FF2B5EF4-FFF2-40B4-BE49-F238E27FC236}">
                <a16:creationId xmlns:a16="http://schemas.microsoft.com/office/drawing/2014/main" id="{A097C1B7-C3F9-078A-7768-958598E9874E}"/>
              </a:ext>
            </a:extLst>
          </p:cNvPr>
          <p:cNvSpPr txBox="1">
            <a:spLocks noChangeArrowheads="1"/>
          </p:cNvSpPr>
          <p:nvPr/>
        </p:nvSpPr>
        <p:spPr bwMode="auto">
          <a:xfrm>
            <a:off x="609600" y="1393730"/>
            <a:ext cx="807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sz="2800" b="1" dirty="0">
                <a:latin typeface="Times New Roman" pitchFamily="18" charset="0"/>
                <a:cs typeface="Times New Roman" pitchFamily="18" charset="0"/>
              </a:rPr>
              <a:t>SYSTEM REQUIREMENTS</a:t>
            </a:r>
            <a:endParaRPr lang="en-IN" altLang="en-US" sz="2800" b="1" dirty="0">
              <a:solidFill>
                <a:srgbClr val="C00000"/>
              </a:solidFill>
              <a:latin typeface="Times New Roman" panose="02020603050405020304" pitchFamily="18" charset="0"/>
              <a:cs typeface="Times New Roman" panose="02020603050405020304" pitchFamily="18" charset="0"/>
            </a:endParaRPr>
          </a:p>
        </p:txBody>
      </p:sp>
      <p:pic>
        <p:nvPicPr>
          <p:cNvPr id="27652" name="Picture 6">
            <a:extLst>
              <a:ext uri="{FF2B5EF4-FFF2-40B4-BE49-F238E27FC236}">
                <a16:creationId xmlns:a16="http://schemas.microsoft.com/office/drawing/2014/main" id="{1FEBAB2E-CCBA-75B6-77A7-9A804328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66F6E9E-9BBB-13A6-2784-20E5B77F035D}"/>
              </a:ext>
            </a:extLst>
          </p:cNvPr>
          <p:cNvSpPr/>
          <p:nvPr/>
        </p:nvSpPr>
        <p:spPr>
          <a:xfrm>
            <a:off x="1219200" y="1916950"/>
            <a:ext cx="6934200" cy="4392370"/>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nSpc>
                <a:spcPct val="150000"/>
              </a:lnSpc>
            </a:pPr>
            <a:r>
              <a:rPr lang="en-US" sz="1400" b="1" dirty="0">
                <a:latin typeface="Times New Roman" pitchFamily="18" charset="0"/>
                <a:cs typeface="Times New Roman" pitchFamily="18" charset="0"/>
              </a:rPr>
              <a:t>H/W System Configuration </a:t>
            </a: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Microcontroller Arduino NANO</a:t>
            </a: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MEMS Sensor – MPU6050</a:t>
            </a: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Vibration Sensor</a:t>
            </a: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Buzzer</a:t>
            </a:r>
            <a:endParaRPr lang="en-IN" sz="1400" dirty="0">
              <a:latin typeface="Times New Roman" panose="02020603050405020304" pitchFamily="18" charset="0"/>
              <a:ea typeface="Times New Roman" panose="02020603050405020304" pitchFamily="18" charset="0"/>
            </a:endParaRP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LCD display </a:t>
            </a:r>
            <a:endParaRPr lang="en-IN" sz="1400" dirty="0">
              <a:latin typeface="Times New Roman" panose="02020603050405020304" pitchFamily="18" charset="0"/>
              <a:ea typeface="Times New Roman" panose="02020603050405020304" pitchFamily="18" charset="0"/>
            </a:endParaRP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Power supply</a:t>
            </a:r>
          </a:p>
          <a:p>
            <a:pPr marL="285750" lvl="1" indent="-285750">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PC</a:t>
            </a:r>
          </a:p>
          <a:p>
            <a:pPr marL="285750" lvl="1" indent="-285750">
              <a:lnSpc>
                <a:spcPct val="150000"/>
              </a:lnSpc>
              <a:buFont typeface="Wingdings" panose="05000000000000000000" pitchFamily="2" charset="2"/>
              <a:buChar char="Ø"/>
            </a:pPr>
            <a:endParaRPr lang="en-US" sz="1400" dirty="0">
              <a:latin typeface="Times New Roman" panose="02020603050405020304" pitchFamily="18" charset="0"/>
              <a:ea typeface="Times New Roman" panose="02020603050405020304" pitchFamily="18" charset="0"/>
            </a:endParaRPr>
          </a:p>
          <a:p>
            <a:pPr>
              <a:lnSpc>
                <a:spcPct val="150000"/>
              </a:lnSpc>
            </a:pPr>
            <a:r>
              <a:rPr lang="en-US" sz="1400" b="1" dirty="0">
                <a:latin typeface="Times New Roman" pitchFamily="18" charset="0"/>
                <a:cs typeface="Times New Roman" pitchFamily="18" charset="0"/>
              </a:rPr>
              <a:t>S/W System Configuration </a:t>
            </a:r>
          </a:p>
          <a:p>
            <a:pPr marL="285750" indent="-285750">
              <a:lnSpc>
                <a:spcPct val="150000"/>
              </a:lnSpc>
              <a:buFont typeface="Wingdings" panose="05000000000000000000" pitchFamily="2" charset="2"/>
              <a:buChar char="Ø"/>
            </a:pPr>
            <a:r>
              <a:rPr lang="en-US" sz="1400" dirty="0">
                <a:effectLst/>
                <a:latin typeface="Times New Roman" panose="02020603050405020304" pitchFamily="18" charset="0"/>
                <a:ea typeface="Times New Roman" panose="02020603050405020304" pitchFamily="18" charset="0"/>
              </a:rPr>
              <a:t>Arduino Ide</a:t>
            </a:r>
            <a:endParaRPr lang="x-none" sz="1400" dirty="0">
              <a:effectLst/>
              <a:latin typeface="Times New Roman" panose="02020603050405020304" pitchFamily="18" charset="0"/>
              <a:ea typeface="Times New Roman" panose="02020603050405020304" pitchFamily="18" charset="0"/>
            </a:endParaRPr>
          </a:p>
          <a:p>
            <a:pPr marL="285750" indent="-285750">
              <a:lnSpc>
                <a:spcPct val="150000"/>
              </a:lnSpc>
              <a:buFont typeface="Wingdings" panose="05000000000000000000" pitchFamily="2" charset="2"/>
              <a:buChar char="Ø"/>
            </a:pPr>
            <a:r>
              <a:rPr lang="en-US" sz="1400" dirty="0">
                <a:latin typeface="Times New Roman" pitchFamily="18" charset="0"/>
                <a:cs typeface="Times New Roman" pitchFamily="18" charset="0"/>
              </a:rPr>
              <a:t>Operation System - Windows 7 Or 8</a:t>
            </a:r>
          </a:p>
          <a:p>
            <a:pPr marL="285750" indent="-285750">
              <a:lnSpc>
                <a:spcPct val="150000"/>
              </a:lnSpc>
              <a:buFont typeface="Wingdings" panose="05000000000000000000" pitchFamily="2" charset="2"/>
              <a:buChar char="Ø"/>
            </a:pPr>
            <a:r>
              <a:rPr lang="en-US" sz="1400" dirty="0">
                <a:latin typeface="Times New Roman" pitchFamily="18" charset="0"/>
                <a:cs typeface="Times New Roman" pitchFamily="18" charset="0"/>
              </a:rPr>
              <a:t>Programming Language – MATLAB 2018a</a:t>
            </a:r>
          </a:p>
        </p:txBody>
      </p:sp>
    </p:spTree>
    <p:extLst>
      <p:ext uri="{BB962C8B-B14F-4D97-AF65-F5344CB8AC3E}">
        <p14:creationId xmlns:p14="http://schemas.microsoft.com/office/powerpoint/2010/main" val="36377106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F0998CF-F368-A32F-D456-12EADA6059FB}"/>
              </a:ext>
            </a:extLst>
          </p:cNvPr>
          <p:cNvSpPr>
            <a:spLocks noChangeArrowheads="1"/>
          </p:cNvSpPr>
          <p:nvPr/>
        </p:nvSpPr>
        <p:spPr bwMode="auto">
          <a:xfrm>
            <a:off x="0" y="0"/>
            <a:ext cx="9144000" cy="10160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chemeClr val="bg1"/>
                </a:solidFill>
                <a:latin typeface="Calibri" panose="020F0502020204030204" pitchFamily="34" charset="0"/>
              </a:rPr>
              <a:t>SRM TRP ENGINEERING COLLEGE</a:t>
            </a:r>
          </a:p>
          <a:p>
            <a:pPr algn="ctr" eaLnBrk="1" hangingPunct="1"/>
            <a:r>
              <a:rPr lang="en-US" altLang="en-US" sz="2400">
                <a:solidFill>
                  <a:schemeClr val="bg1"/>
                </a:solidFill>
              </a:rPr>
              <a:t>Department of Electronics and Communication Engineering</a:t>
            </a:r>
            <a:endParaRPr lang="en-US" altLang="en-US" sz="2400" b="1">
              <a:solidFill>
                <a:schemeClr val="bg1"/>
              </a:solidFill>
              <a:latin typeface="Calibri" panose="020F0502020204030204" pitchFamily="34" charset="0"/>
            </a:endParaRPr>
          </a:p>
        </p:txBody>
      </p:sp>
      <p:sp>
        <p:nvSpPr>
          <p:cNvPr id="27651" name="TextBox 2">
            <a:extLst>
              <a:ext uri="{FF2B5EF4-FFF2-40B4-BE49-F238E27FC236}">
                <a16:creationId xmlns:a16="http://schemas.microsoft.com/office/drawing/2014/main" id="{A097C1B7-C3F9-078A-7768-958598E9874E}"/>
              </a:ext>
            </a:extLst>
          </p:cNvPr>
          <p:cNvSpPr txBox="1">
            <a:spLocks noChangeArrowheads="1"/>
          </p:cNvSpPr>
          <p:nvPr/>
        </p:nvSpPr>
        <p:spPr bwMode="auto">
          <a:xfrm>
            <a:off x="533400" y="1139525"/>
            <a:ext cx="807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sz="2800" b="1" dirty="0">
                <a:latin typeface="Times New Roman" panose="02020603050405020304" pitchFamily="18" charset="0"/>
                <a:cs typeface="Times New Roman" panose="02020603050405020304" pitchFamily="18" charset="0"/>
              </a:rPr>
              <a:t>HARDWARE DESCRIPTION</a:t>
            </a:r>
          </a:p>
        </p:txBody>
      </p:sp>
      <p:pic>
        <p:nvPicPr>
          <p:cNvPr id="27652" name="Picture 6">
            <a:extLst>
              <a:ext uri="{FF2B5EF4-FFF2-40B4-BE49-F238E27FC236}">
                <a16:creationId xmlns:a16="http://schemas.microsoft.com/office/drawing/2014/main" id="{1FEBAB2E-CCBA-75B6-77A7-9A804328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66F6E9E-9BBB-13A6-2784-20E5B77F035D}"/>
              </a:ext>
            </a:extLst>
          </p:cNvPr>
          <p:cNvSpPr/>
          <p:nvPr/>
        </p:nvSpPr>
        <p:spPr>
          <a:xfrm>
            <a:off x="794147" y="1662745"/>
            <a:ext cx="7555706" cy="4400476"/>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pPr algn="just">
              <a:lnSpc>
                <a:spcPct val="150000"/>
              </a:lnSpc>
            </a:pPr>
            <a:r>
              <a:rPr lang="en-US" sz="1400" b="1" dirty="0"/>
              <a:t>ARDUINO NANO</a:t>
            </a:r>
            <a:endParaRPr lang="en-US" sz="1400" b="1" dirty="0">
              <a:effectLst/>
              <a:latin typeface="Times New Roman" panose="02020603050405020304" pitchFamily="18" charset="0"/>
              <a:ea typeface="Times New Roman" panose="02020603050405020304" pitchFamily="18" charset="0"/>
            </a:endParaRPr>
          </a:p>
          <a:p>
            <a:pPr algn="just"/>
            <a:r>
              <a:rPr lang="en-US" sz="1400" dirty="0"/>
              <a:t>	Arduino is an open source platform for prototyping based on user-friendly software. It provides a flexible base for engineers to experiment on designing interactive environments. </a:t>
            </a:r>
            <a:r>
              <a:rPr lang="en-IN" sz="1400" dirty="0"/>
              <a:t>Its main components are</a:t>
            </a:r>
          </a:p>
          <a:p>
            <a:pPr marL="742950" lvl="1" indent="-285750" algn="just">
              <a:buFont typeface="Arial" pitchFamily="34" charset="0"/>
              <a:buChar char="•"/>
            </a:pPr>
            <a:r>
              <a:rPr lang="en-SG" sz="1400" dirty="0"/>
              <a:t>14 digital input/output pins ( 6 can be used as PWM outputs)</a:t>
            </a:r>
            <a:endParaRPr lang="en-IN" sz="1400" dirty="0"/>
          </a:p>
          <a:p>
            <a:pPr marL="742950" lvl="1" indent="-285750" algn="just">
              <a:buFont typeface="Arial" pitchFamily="34" charset="0"/>
              <a:buChar char="•"/>
            </a:pPr>
            <a:r>
              <a:rPr lang="en-SG" sz="1400" dirty="0"/>
              <a:t>6 analog inputs(can also be used for digital I/O - so a total of 20 digital I/O's)</a:t>
            </a:r>
            <a:endParaRPr lang="en-IN" sz="1400" dirty="0"/>
          </a:p>
          <a:p>
            <a:pPr marL="742950" lvl="1" indent="-285750" algn="just">
              <a:buFont typeface="Arial" pitchFamily="34" charset="0"/>
              <a:buChar char="•"/>
            </a:pPr>
            <a:r>
              <a:rPr lang="en-SG" sz="1400" dirty="0"/>
              <a:t>16 MHz crystal oscillator</a:t>
            </a:r>
            <a:endParaRPr lang="en-IN" sz="1400" dirty="0"/>
          </a:p>
          <a:p>
            <a:pPr marL="742950" lvl="1" indent="-285750" algn="just">
              <a:buFont typeface="Arial" pitchFamily="34" charset="0"/>
              <a:buChar char="•"/>
            </a:pPr>
            <a:r>
              <a:rPr lang="en-SG" sz="1400" dirty="0"/>
              <a:t>USB connection</a:t>
            </a:r>
            <a:endParaRPr lang="en-IN" sz="1400" dirty="0"/>
          </a:p>
          <a:p>
            <a:pPr marL="742950" lvl="1" indent="-285750" algn="just">
              <a:buFont typeface="Arial" pitchFamily="34" charset="0"/>
              <a:buChar char="•"/>
            </a:pPr>
            <a:r>
              <a:rPr lang="en-SG" sz="1400" dirty="0"/>
              <a:t>reset button</a:t>
            </a:r>
            <a:endParaRPr lang="en-IN" sz="1400" dirty="0"/>
          </a:p>
          <a:p>
            <a:pPr>
              <a:lnSpc>
                <a:spcPct val="150000"/>
              </a:lnSpc>
            </a:pPr>
            <a:endParaRPr lang="en-US" sz="1400" dirty="0">
              <a:solidFill>
                <a:srgbClr val="000000"/>
              </a:solidFill>
              <a:effectLst/>
              <a:latin typeface="Times New Roman" panose="02020603050405020304" pitchFamily="18" charset="0"/>
              <a:ea typeface="Times New Roman" panose="02020603050405020304" pitchFamily="18" charset="0"/>
            </a:endParaRPr>
          </a:p>
          <a:p>
            <a:pPr>
              <a:lnSpc>
                <a:spcPct val="150000"/>
              </a:lnSpc>
            </a:pPr>
            <a:r>
              <a:rPr lang="en-IN" sz="1400" b="1" dirty="0"/>
              <a:t>Accelerometer </a:t>
            </a:r>
          </a:p>
          <a:p>
            <a:pPr algn="just"/>
            <a:r>
              <a:rPr lang="en-US" sz="1400" dirty="0"/>
              <a:t>	The MPU-6050™ parts are the world’s first Motion Tracking devices designed for the low power, low cost, and high-performance requirements of wearable sensors. MPU6050 sensor module is complete 6-axis Motion Tracking Device. It combines 3-axis Gyroscope, 3-axis Accelerometer and Digital Motion Processor all in small package. Also, it has additional feature of on-chip Temperature sensor. It has I2C bus interface to communicate with the microcontrollers.</a:t>
            </a:r>
            <a:endParaRPr lang="en-IN" sz="1400" dirty="0"/>
          </a:p>
        </p:txBody>
      </p:sp>
    </p:spTree>
    <p:extLst>
      <p:ext uri="{BB962C8B-B14F-4D97-AF65-F5344CB8AC3E}">
        <p14:creationId xmlns:p14="http://schemas.microsoft.com/office/powerpoint/2010/main" val="2364006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F0998CF-F368-A32F-D456-12EADA6059FB}"/>
              </a:ext>
            </a:extLst>
          </p:cNvPr>
          <p:cNvSpPr>
            <a:spLocks noChangeArrowheads="1"/>
          </p:cNvSpPr>
          <p:nvPr/>
        </p:nvSpPr>
        <p:spPr bwMode="auto">
          <a:xfrm>
            <a:off x="0" y="0"/>
            <a:ext cx="9144000" cy="10160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chemeClr val="bg1"/>
                </a:solidFill>
                <a:latin typeface="Calibri" panose="020F0502020204030204" pitchFamily="34" charset="0"/>
              </a:rPr>
              <a:t>SRM TRP ENGINEERING COLLEGE</a:t>
            </a:r>
          </a:p>
          <a:p>
            <a:pPr algn="ctr" eaLnBrk="1" hangingPunct="1"/>
            <a:r>
              <a:rPr lang="en-US" altLang="en-US" sz="2400">
                <a:solidFill>
                  <a:schemeClr val="bg1"/>
                </a:solidFill>
              </a:rPr>
              <a:t>Department of Electronics and Communication Engineering</a:t>
            </a:r>
            <a:endParaRPr lang="en-US" altLang="en-US" sz="2400" b="1">
              <a:solidFill>
                <a:schemeClr val="bg1"/>
              </a:solidFill>
              <a:latin typeface="Calibri" panose="020F0502020204030204" pitchFamily="34" charset="0"/>
            </a:endParaRPr>
          </a:p>
        </p:txBody>
      </p:sp>
      <p:sp>
        <p:nvSpPr>
          <p:cNvPr id="27651" name="TextBox 2">
            <a:extLst>
              <a:ext uri="{FF2B5EF4-FFF2-40B4-BE49-F238E27FC236}">
                <a16:creationId xmlns:a16="http://schemas.microsoft.com/office/drawing/2014/main" id="{A097C1B7-C3F9-078A-7768-958598E9874E}"/>
              </a:ext>
            </a:extLst>
          </p:cNvPr>
          <p:cNvSpPr txBox="1">
            <a:spLocks noChangeArrowheads="1"/>
          </p:cNvSpPr>
          <p:nvPr/>
        </p:nvSpPr>
        <p:spPr bwMode="auto">
          <a:xfrm>
            <a:off x="609600" y="1393730"/>
            <a:ext cx="807720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800" b="1" dirty="0">
                <a:latin typeface="Times New Roman" pitchFamily="18" charset="0"/>
                <a:cs typeface="Times New Roman" pitchFamily="18" charset="0"/>
              </a:rPr>
              <a:t>RESULT AND OUTPUT</a:t>
            </a:r>
            <a:endParaRPr lang="en-IN" altLang="en-US" sz="2800" b="1" dirty="0">
              <a:latin typeface="Times New Roman" panose="02020603050405020304" pitchFamily="18" charset="0"/>
              <a:cs typeface="Times New Roman" panose="02020603050405020304" pitchFamily="18" charset="0"/>
            </a:endParaRPr>
          </a:p>
        </p:txBody>
      </p:sp>
      <p:pic>
        <p:nvPicPr>
          <p:cNvPr id="27652" name="Picture 6">
            <a:extLst>
              <a:ext uri="{FF2B5EF4-FFF2-40B4-BE49-F238E27FC236}">
                <a16:creationId xmlns:a16="http://schemas.microsoft.com/office/drawing/2014/main" id="{1FEBAB2E-CCBA-75B6-77A7-9A804328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766F6E9E-9BBB-13A6-2784-20E5B77F035D}"/>
              </a:ext>
            </a:extLst>
          </p:cNvPr>
          <p:cNvSpPr/>
          <p:nvPr/>
        </p:nvSpPr>
        <p:spPr>
          <a:xfrm>
            <a:off x="914400" y="2133599"/>
            <a:ext cx="7107865" cy="3883025"/>
          </a:xfrm>
          <a:prstGeom prst="rect">
            <a:avLst/>
          </a:prstGeom>
          <a:solidFill>
            <a:schemeClr val="bg1"/>
          </a:solidFill>
          <a:ln>
            <a:solidFill>
              <a:schemeClr val="bg1"/>
            </a:solidFill>
          </a:ln>
        </p:spPr>
        <p:style>
          <a:lnRef idx="2">
            <a:schemeClr val="accent6"/>
          </a:lnRef>
          <a:fillRef idx="1">
            <a:schemeClr val="lt1"/>
          </a:fillRef>
          <a:effectRef idx="0">
            <a:schemeClr val="accent6"/>
          </a:effectRef>
          <a:fontRef idx="minor">
            <a:schemeClr val="dk1"/>
          </a:fontRef>
        </p:style>
        <p:txBody>
          <a:bodyPr rtlCol="0" anchor="ctr"/>
          <a:lstStyle/>
          <a:p>
            <a:endParaRPr lang="en-US" sz="1800" dirty="0">
              <a:effectLst/>
              <a:latin typeface="Times New Roman" panose="02020603050405020304" pitchFamily="18" charset="0"/>
              <a:ea typeface="Times New Roman" panose="02020603050405020304" pitchFamily="18" charset="0"/>
            </a:endParaRPr>
          </a:p>
          <a:p>
            <a:endParaRPr lang="en-US" dirty="0">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       </a:t>
            </a:r>
          </a:p>
          <a:p>
            <a:endParaRPr lang="en-US" dirty="0">
              <a:latin typeface="Times New Roman" panose="02020603050405020304" pitchFamily="18" charset="0"/>
              <a:ea typeface="Times New Roman" panose="02020603050405020304" pitchFamily="18" charset="0"/>
            </a:endParaRPr>
          </a:p>
          <a:p>
            <a:endParaRPr lang="en-US" sz="1800" dirty="0">
              <a:effectLst/>
              <a:latin typeface="Times New Roman" panose="02020603050405020304" pitchFamily="18" charset="0"/>
              <a:ea typeface="Times New Roman" panose="02020603050405020304" pitchFamily="18" charset="0"/>
            </a:endParaRPr>
          </a:p>
          <a:p>
            <a:r>
              <a:rPr lang="en-US" dirty="0">
                <a:latin typeface="Times New Roman" panose="02020603050405020304" pitchFamily="18" charset="0"/>
                <a:ea typeface="Times New Roman" panose="02020603050405020304" pitchFamily="18" charset="0"/>
              </a:rPr>
              <a:t>               </a:t>
            </a:r>
          </a:p>
          <a:p>
            <a:r>
              <a:rPr lang="en-US" dirty="0">
                <a:latin typeface="Times New Roman" panose="02020603050405020304" pitchFamily="18" charset="0"/>
                <a:ea typeface="Times New Roman" panose="02020603050405020304" pitchFamily="18" charset="0"/>
              </a:rPr>
              <a:t>                 </a:t>
            </a:r>
            <a:r>
              <a:rPr lang="en-US" sz="1400" dirty="0">
                <a:effectLst/>
                <a:latin typeface="Times New Roman" panose="02020603050405020304" pitchFamily="18" charset="0"/>
                <a:ea typeface="Times New Roman" panose="02020603050405020304" pitchFamily="18" charset="0"/>
              </a:rPr>
              <a:t>Experimental  Setup                                                        Output</a:t>
            </a:r>
          </a:p>
          <a:p>
            <a:endParaRPr lang="en-US" sz="1400" dirty="0">
              <a:effectLst/>
              <a:latin typeface="Times New Roman" panose="02020603050405020304" pitchFamily="18" charset="0"/>
              <a:ea typeface="Times New Roman" panose="02020603050405020304" pitchFamily="18" charset="0"/>
            </a:endParaRPr>
          </a:p>
          <a:p>
            <a:pPr algn="just"/>
            <a:r>
              <a:rPr lang="en-US" sz="1400" dirty="0"/>
              <a:t>The algorithm works as expected and performs real-time processing, classification and PC communication achieving very promising preliminary results</a:t>
            </a:r>
          </a:p>
          <a:p>
            <a:endParaRPr lang="en-US" sz="14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9122704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3">
            <a:extLst>
              <a:ext uri="{FF2B5EF4-FFF2-40B4-BE49-F238E27FC236}">
                <a16:creationId xmlns:a16="http://schemas.microsoft.com/office/drawing/2014/main" id="{FF0998CF-F368-A32F-D456-12EADA6059FB}"/>
              </a:ext>
            </a:extLst>
          </p:cNvPr>
          <p:cNvSpPr>
            <a:spLocks noChangeArrowheads="1"/>
          </p:cNvSpPr>
          <p:nvPr/>
        </p:nvSpPr>
        <p:spPr bwMode="auto">
          <a:xfrm>
            <a:off x="0" y="0"/>
            <a:ext cx="9144000" cy="1016000"/>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600" b="1">
                <a:solidFill>
                  <a:schemeClr val="bg1"/>
                </a:solidFill>
                <a:latin typeface="Calibri" panose="020F0502020204030204" pitchFamily="34" charset="0"/>
              </a:rPr>
              <a:t>SRM TRP ENGINEERING COLLEGE</a:t>
            </a:r>
          </a:p>
          <a:p>
            <a:pPr algn="ctr" eaLnBrk="1" hangingPunct="1"/>
            <a:r>
              <a:rPr lang="en-US" altLang="en-US" sz="2400">
                <a:solidFill>
                  <a:schemeClr val="bg1"/>
                </a:solidFill>
              </a:rPr>
              <a:t>Department of Electronics and Communication Engineering</a:t>
            </a:r>
            <a:endParaRPr lang="en-US" altLang="en-US" sz="2400" b="1">
              <a:solidFill>
                <a:schemeClr val="bg1"/>
              </a:solidFill>
              <a:latin typeface="Calibri" panose="020F0502020204030204" pitchFamily="34" charset="0"/>
            </a:endParaRPr>
          </a:p>
        </p:txBody>
      </p:sp>
      <p:sp>
        <p:nvSpPr>
          <p:cNvPr id="27651" name="TextBox 2">
            <a:extLst>
              <a:ext uri="{FF2B5EF4-FFF2-40B4-BE49-F238E27FC236}">
                <a16:creationId xmlns:a16="http://schemas.microsoft.com/office/drawing/2014/main" id="{A097C1B7-C3F9-078A-7768-958598E9874E}"/>
              </a:ext>
            </a:extLst>
          </p:cNvPr>
          <p:cNvSpPr txBox="1">
            <a:spLocks noChangeArrowheads="1"/>
          </p:cNvSpPr>
          <p:nvPr/>
        </p:nvSpPr>
        <p:spPr bwMode="auto">
          <a:xfrm>
            <a:off x="1981200" y="1129360"/>
            <a:ext cx="51054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sz="3600" b="1" dirty="0">
                <a:latin typeface="Times New Roman" panose="02020603050405020304" pitchFamily="18" charset="0"/>
                <a:cs typeface="Times New Roman" panose="02020603050405020304" pitchFamily="18" charset="0"/>
              </a:rPr>
              <a:t>CONCLUSION</a:t>
            </a:r>
          </a:p>
        </p:txBody>
      </p:sp>
      <p:pic>
        <p:nvPicPr>
          <p:cNvPr id="27652" name="Picture 6">
            <a:extLst>
              <a:ext uri="{FF2B5EF4-FFF2-40B4-BE49-F238E27FC236}">
                <a16:creationId xmlns:a16="http://schemas.microsoft.com/office/drawing/2014/main" id="{1FEBAB2E-CCBA-75B6-77A7-9A804328C4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2">
            <a:extLst>
              <a:ext uri="{FF2B5EF4-FFF2-40B4-BE49-F238E27FC236}">
                <a16:creationId xmlns:a16="http://schemas.microsoft.com/office/drawing/2014/main" id="{2E6E4D33-740D-E75F-D64B-980E8E620D0B}"/>
              </a:ext>
            </a:extLst>
          </p:cNvPr>
          <p:cNvGraphicFramePr>
            <a:graphicFrameLocks noGrp="1"/>
          </p:cNvGraphicFramePr>
          <p:nvPr>
            <p:extLst>
              <p:ext uri="{D42A27DB-BD31-4B8C-83A1-F6EECF244321}">
                <p14:modId xmlns:p14="http://schemas.microsoft.com/office/powerpoint/2010/main" val="1249197625"/>
              </p:ext>
            </p:extLst>
          </p:nvPr>
        </p:nvGraphicFramePr>
        <p:xfrm>
          <a:off x="762000" y="1828800"/>
          <a:ext cx="7696200" cy="4436745"/>
        </p:xfrm>
        <a:graphic>
          <a:graphicData uri="http://schemas.openxmlformats.org/drawingml/2006/table">
            <a:tbl>
              <a:tblPr firstRow="1" bandRow="1">
                <a:tableStyleId>{5C22544A-7EE6-4342-B048-85BDC9FD1C3A}</a:tableStyleId>
              </a:tblPr>
              <a:tblGrid>
                <a:gridCol w="7696200">
                  <a:extLst>
                    <a:ext uri="{9D8B030D-6E8A-4147-A177-3AD203B41FA5}">
                      <a16:colId xmlns:a16="http://schemas.microsoft.com/office/drawing/2014/main" val="1137060262"/>
                    </a:ext>
                  </a:extLst>
                </a:gridCol>
              </a:tblGrid>
              <a:tr h="4187825">
                <a:tc>
                  <a:txBody>
                    <a:bodyPr/>
                    <a:lstStyle/>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This system helps government to issue early warning of any unwanted critical condition for resident based on cloud data.</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This has the main advantages of reducing costs and facilitating the spreading of the technology.</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It assures higher speed, lower power consumption and safeguards from data. </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 So that, they can take a legal action earlier before it collapses.</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With increasing investments in civil infrastructure, people are facing huge problems related to rise in water content in the wall and aging of infrastructure. </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With keeping the above issues in mind, this framework is designed that will effectively monitor current state of buildings. </a:t>
                      </a:r>
                    </a:p>
                    <a:p>
                      <a:pPr marL="285750" indent="-285750" algn="just" defTabSz="914400" rtl="0" eaLnBrk="1" latinLnBrk="0" hangingPunct="1">
                        <a:lnSpc>
                          <a:spcPct val="150000"/>
                        </a:lnSpc>
                        <a:buFont typeface="Wingdings" pitchFamily="2" charset="2"/>
                        <a:buChar char="Ø"/>
                      </a:pPr>
                      <a:r>
                        <a:rPr lang="en-US" sz="1600" b="0" kern="1200" dirty="0">
                          <a:solidFill>
                            <a:schemeClr val="tx1"/>
                          </a:solidFill>
                          <a:latin typeface="+mn-lt"/>
                          <a:ea typeface="+mn-ea"/>
                          <a:cs typeface="+mn-cs"/>
                        </a:rPr>
                        <a:t>Therefore, appropriate actions can be taken in a time to avoid accidents. </a:t>
                      </a:r>
                    </a:p>
                    <a:p>
                      <a:pPr marL="285750" indent="-285750" algn="just" defTabSz="914400" rtl="0" eaLnBrk="1" latinLnBrk="0" hangingPunct="1">
                        <a:lnSpc>
                          <a:spcPct val="150000"/>
                        </a:lnSpc>
                        <a:buFont typeface="Wingdings" pitchFamily="2" charset="2"/>
                        <a:buChar char="Ø"/>
                      </a:pPr>
                      <a:endParaRPr lang="en-US" sz="1600" b="0" kern="1200" dirty="0">
                        <a:solidFill>
                          <a:schemeClr val="tx1"/>
                        </a:solidFill>
                        <a:latin typeface="+mn-lt"/>
                        <a:ea typeface="+mn-ea"/>
                        <a:cs typeface="+mn-cs"/>
                      </a:endParaRPr>
                    </a:p>
                  </a:txBody>
                  <a:tcPr>
                    <a:solidFill>
                      <a:schemeClr val="bg1"/>
                    </a:solidFill>
                  </a:tcPr>
                </a:tc>
                <a:extLst>
                  <a:ext uri="{0D108BD9-81ED-4DB2-BD59-A6C34878D82A}">
                    <a16:rowId xmlns:a16="http://schemas.microsoft.com/office/drawing/2014/main" val="1062885260"/>
                  </a:ext>
                </a:extLst>
              </a:tr>
            </a:tbl>
          </a:graphicData>
        </a:graphic>
      </p:graphicFrame>
    </p:spTree>
    <p:extLst>
      <p:ext uri="{BB962C8B-B14F-4D97-AF65-F5344CB8AC3E}">
        <p14:creationId xmlns:p14="http://schemas.microsoft.com/office/powerpoint/2010/main" val="2259314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3">
            <a:extLst>
              <a:ext uri="{FF2B5EF4-FFF2-40B4-BE49-F238E27FC236}">
                <a16:creationId xmlns:a16="http://schemas.microsoft.com/office/drawing/2014/main" id="{D4166C06-7F19-C2F6-2EC1-723BAAD884DB}"/>
              </a:ext>
            </a:extLst>
          </p:cNvPr>
          <p:cNvSpPr>
            <a:spLocks noChangeArrowheads="1"/>
          </p:cNvSpPr>
          <p:nvPr/>
        </p:nvSpPr>
        <p:spPr bwMode="auto">
          <a:xfrm>
            <a:off x="0" y="-152400"/>
            <a:ext cx="9144000" cy="892175"/>
          </a:xfrm>
          <a:prstGeom prst="rect">
            <a:avLst/>
          </a:prstGeom>
          <a:solidFill>
            <a:srgbClr val="C00000"/>
          </a:solidFill>
          <a:ln>
            <a:noFill/>
          </a:ln>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chemeClr val="bg1"/>
                </a:solidFill>
                <a:latin typeface="Calibri" panose="020F0502020204030204" pitchFamily="34" charset="0"/>
              </a:rPr>
              <a:t>SRM TRP ENGINEERING COLLEGE</a:t>
            </a:r>
          </a:p>
          <a:p>
            <a:pPr algn="ctr" eaLnBrk="1" hangingPunct="1"/>
            <a:r>
              <a:rPr lang="en-US" altLang="en-US" sz="2000" b="1">
                <a:solidFill>
                  <a:schemeClr val="bg1"/>
                </a:solidFill>
              </a:rPr>
              <a:t>Department of Electronics and Communication Engineering</a:t>
            </a:r>
            <a:endParaRPr lang="en-US" altLang="en-US" sz="2000" b="1">
              <a:solidFill>
                <a:schemeClr val="bg1"/>
              </a:solidFill>
              <a:latin typeface="Calibri" panose="020F0502020204030204" pitchFamily="34" charset="0"/>
            </a:endParaRPr>
          </a:p>
        </p:txBody>
      </p:sp>
      <p:sp>
        <p:nvSpPr>
          <p:cNvPr id="8" name="Rectangle 7">
            <a:extLst>
              <a:ext uri="{FF2B5EF4-FFF2-40B4-BE49-F238E27FC236}">
                <a16:creationId xmlns:a16="http://schemas.microsoft.com/office/drawing/2014/main" id="{6491D161-8741-842E-0EA1-E361AF14B00E}"/>
              </a:ext>
            </a:extLst>
          </p:cNvPr>
          <p:cNvSpPr/>
          <p:nvPr/>
        </p:nvSpPr>
        <p:spPr>
          <a:xfrm>
            <a:off x="1755256" y="2358281"/>
            <a:ext cx="5517412" cy="411356"/>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Literature Survey</a:t>
            </a:r>
          </a:p>
        </p:txBody>
      </p:sp>
      <p:sp>
        <p:nvSpPr>
          <p:cNvPr id="9" name="Rectangle 8">
            <a:extLst>
              <a:ext uri="{FF2B5EF4-FFF2-40B4-BE49-F238E27FC236}">
                <a16:creationId xmlns:a16="http://schemas.microsoft.com/office/drawing/2014/main" id="{C35FF9E4-14B8-4D23-9A63-41EA1084D3AC}"/>
              </a:ext>
            </a:extLst>
          </p:cNvPr>
          <p:cNvSpPr/>
          <p:nvPr/>
        </p:nvSpPr>
        <p:spPr>
          <a:xfrm>
            <a:off x="1735763" y="2845529"/>
            <a:ext cx="5527159" cy="418998"/>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Existing Methodology</a:t>
            </a:r>
          </a:p>
        </p:txBody>
      </p:sp>
      <p:sp>
        <p:nvSpPr>
          <p:cNvPr id="10" name="Rectangle 9">
            <a:extLst>
              <a:ext uri="{FF2B5EF4-FFF2-40B4-BE49-F238E27FC236}">
                <a16:creationId xmlns:a16="http://schemas.microsoft.com/office/drawing/2014/main" id="{289A8A51-9669-74AD-DB0F-799A527A4EC6}"/>
              </a:ext>
            </a:extLst>
          </p:cNvPr>
          <p:cNvSpPr/>
          <p:nvPr/>
        </p:nvSpPr>
        <p:spPr>
          <a:xfrm>
            <a:off x="1717935" y="3357337"/>
            <a:ext cx="5554735" cy="466722"/>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Block diagram / Proposed Methodology </a:t>
            </a:r>
          </a:p>
        </p:txBody>
      </p:sp>
      <p:sp>
        <p:nvSpPr>
          <p:cNvPr id="4104" name="TextBox 3">
            <a:extLst>
              <a:ext uri="{FF2B5EF4-FFF2-40B4-BE49-F238E27FC236}">
                <a16:creationId xmlns:a16="http://schemas.microsoft.com/office/drawing/2014/main" id="{2F308BCF-B0C1-8679-B256-1CB178C9EA0B}"/>
              </a:ext>
            </a:extLst>
          </p:cNvPr>
          <p:cNvSpPr txBox="1">
            <a:spLocks noChangeArrowheads="1"/>
          </p:cNvSpPr>
          <p:nvPr/>
        </p:nvSpPr>
        <p:spPr bwMode="auto">
          <a:xfrm>
            <a:off x="2438400" y="856880"/>
            <a:ext cx="52578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IN" altLang="en-US" sz="3200" b="1" dirty="0">
                <a:solidFill>
                  <a:srgbClr val="C00000"/>
                </a:solidFill>
                <a:latin typeface="Times New Roman" panose="02020603050405020304" pitchFamily="18" charset="0"/>
                <a:cs typeface="Times New Roman" panose="02020603050405020304" pitchFamily="18" charset="0"/>
              </a:rPr>
              <a:t>Outline - Presentation</a:t>
            </a:r>
          </a:p>
        </p:txBody>
      </p:sp>
      <p:pic>
        <p:nvPicPr>
          <p:cNvPr id="4105" name="Picture 6">
            <a:extLst>
              <a:ext uri="{FF2B5EF4-FFF2-40B4-BE49-F238E27FC236}">
                <a16:creationId xmlns:a16="http://schemas.microsoft.com/office/drawing/2014/main" id="{7D44659D-99B2-6334-59E8-432090AE5A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928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01446EAB-B6F2-978A-2CE7-E361A9F0843B}"/>
              </a:ext>
            </a:extLst>
          </p:cNvPr>
          <p:cNvSpPr/>
          <p:nvPr/>
        </p:nvSpPr>
        <p:spPr>
          <a:xfrm>
            <a:off x="1737039" y="3911055"/>
            <a:ext cx="5535629" cy="4359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Hardware/ Software Used</a:t>
            </a:r>
            <a:endParaRPr lang="x-none" sz="24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41B079D-D64C-D52D-4F1A-7D766104416B}"/>
              </a:ext>
            </a:extLst>
          </p:cNvPr>
          <p:cNvSpPr/>
          <p:nvPr/>
        </p:nvSpPr>
        <p:spPr>
          <a:xfrm>
            <a:off x="1728567" y="5415760"/>
            <a:ext cx="5576000" cy="39660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latin typeface="Times New Roman" panose="02020603050405020304" pitchFamily="18" charset="0"/>
                <a:cs typeface="Times New Roman" panose="02020603050405020304" pitchFamily="18" charset="0"/>
              </a:rPr>
              <a:t>References</a:t>
            </a:r>
            <a:endParaRPr lang="x-none" sz="2400" b="1" dirty="0">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D276EA4D-04D8-457C-D697-DC20308CA960}"/>
              </a:ext>
            </a:extLst>
          </p:cNvPr>
          <p:cNvSpPr/>
          <p:nvPr/>
        </p:nvSpPr>
        <p:spPr>
          <a:xfrm>
            <a:off x="1757915" y="1461311"/>
            <a:ext cx="5527159" cy="402080"/>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Abstract</a:t>
            </a:r>
          </a:p>
        </p:txBody>
      </p:sp>
      <p:sp>
        <p:nvSpPr>
          <p:cNvPr id="6" name="Rectangle 5">
            <a:extLst>
              <a:ext uri="{FF2B5EF4-FFF2-40B4-BE49-F238E27FC236}">
                <a16:creationId xmlns:a16="http://schemas.microsoft.com/office/drawing/2014/main" id="{DD5A1123-08E8-9ED0-CFA5-776AC6D16D23}"/>
              </a:ext>
            </a:extLst>
          </p:cNvPr>
          <p:cNvSpPr/>
          <p:nvPr/>
        </p:nvSpPr>
        <p:spPr>
          <a:xfrm>
            <a:off x="1737039" y="4433966"/>
            <a:ext cx="5546263" cy="4359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Result &amp; Output</a:t>
            </a:r>
          </a:p>
        </p:txBody>
      </p:sp>
      <p:sp>
        <p:nvSpPr>
          <p:cNvPr id="7" name="Rectangle 6">
            <a:extLst>
              <a:ext uri="{FF2B5EF4-FFF2-40B4-BE49-F238E27FC236}">
                <a16:creationId xmlns:a16="http://schemas.microsoft.com/office/drawing/2014/main" id="{0E4AAA91-66E3-5E81-D483-90537E1A14C6}"/>
              </a:ext>
            </a:extLst>
          </p:cNvPr>
          <p:cNvSpPr/>
          <p:nvPr/>
        </p:nvSpPr>
        <p:spPr>
          <a:xfrm>
            <a:off x="1755256" y="1935970"/>
            <a:ext cx="5507666" cy="335315"/>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Introduction</a:t>
            </a:r>
          </a:p>
        </p:txBody>
      </p:sp>
      <p:sp>
        <p:nvSpPr>
          <p:cNvPr id="11" name="Rectangle 10">
            <a:extLst>
              <a:ext uri="{FF2B5EF4-FFF2-40B4-BE49-F238E27FC236}">
                <a16:creationId xmlns:a16="http://schemas.microsoft.com/office/drawing/2014/main" id="{0F48720E-8648-204F-0D2B-ECDE2466AA96}"/>
              </a:ext>
            </a:extLst>
          </p:cNvPr>
          <p:cNvSpPr/>
          <p:nvPr/>
        </p:nvSpPr>
        <p:spPr>
          <a:xfrm>
            <a:off x="1717935" y="4933745"/>
            <a:ext cx="5576000" cy="396607"/>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Conclusion</a:t>
            </a:r>
          </a:p>
        </p:txBody>
      </p:sp>
      <p:sp>
        <p:nvSpPr>
          <p:cNvPr id="12" name="Rectangle 11">
            <a:extLst>
              <a:ext uri="{FF2B5EF4-FFF2-40B4-BE49-F238E27FC236}">
                <a16:creationId xmlns:a16="http://schemas.microsoft.com/office/drawing/2014/main" id="{A64009A2-538F-5A19-5118-009E04BB4EC5}"/>
              </a:ext>
            </a:extLst>
          </p:cNvPr>
          <p:cNvSpPr/>
          <p:nvPr/>
        </p:nvSpPr>
        <p:spPr>
          <a:xfrm>
            <a:off x="1717935" y="5897775"/>
            <a:ext cx="5565368" cy="423713"/>
          </a:xfrm>
          <a:prstGeom prst="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r>
              <a:rPr lang="en-IN" sz="2400" b="1" dirty="0">
                <a:solidFill>
                  <a:schemeClr val="bg1"/>
                </a:solidFill>
                <a:latin typeface="Times New Roman" pitchFamily="18" charset="0"/>
                <a:cs typeface="Times New Roman" pitchFamily="18" charset="0"/>
              </a:rPr>
              <a:t>Publication</a:t>
            </a:r>
          </a:p>
        </p:txBody>
      </p:sp>
    </p:spTree>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image1.png">
            <a:extLst>
              <a:ext uri="{FF2B5EF4-FFF2-40B4-BE49-F238E27FC236}">
                <a16:creationId xmlns:a16="http://schemas.microsoft.com/office/drawing/2014/main" id="{36FD0E6E-7B67-A2D3-7333-285393631A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l="4242" t="12527" b="13669"/>
          <a:stretch>
            <a:fillRect/>
          </a:stretch>
        </p:blipFill>
        <p:spPr bwMode="auto">
          <a:xfrm>
            <a:off x="7705725" y="892175"/>
            <a:ext cx="1400175"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124" name="Picture 6">
            <a:extLst>
              <a:ext uri="{FF2B5EF4-FFF2-40B4-BE49-F238E27FC236}">
                <a16:creationId xmlns:a16="http://schemas.microsoft.com/office/drawing/2014/main" id="{C613A3F3-B54E-3EE3-CBBC-131ECC3C1F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88" y="835025"/>
            <a:ext cx="1700212"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5" name="Rectangle 3">
            <a:extLst>
              <a:ext uri="{FF2B5EF4-FFF2-40B4-BE49-F238E27FC236}">
                <a16:creationId xmlns:a16="http://schemas.microsoft.com/office/drawing/2014/main" id="{D15A6689-9A16-D206-B0B7-ECA5EFB9124E}"/>
              </a:ext>
            </a:extLst>
          </p:cNvPr>
          <p:cNvSpPr>
            <a:spLocks noChangeArrowheads="1"/>
          </p:cNvSpPr>
          <p:nvPr/>
        </p:nvSpPr>
        <p:spPr bwMode="auto">
          <a:xfrm>
            <a:off x="0" y="0"/>
            <a:ext cx="9144000" cy="89217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3200" b="1">
                <a:solidFill>
                  <a:schemeClr val="bg1"/>
                </a:solidFill>
                <a:latin typeface="Calibri" panose="020F0502020204030204" pitchFamily="34" charset="0"/>
              </a:rPr>
              <a:t>SRM TRP ENGINEERING COLLEGE</a:t>
            </a:r>
          </a:p>
          <a:p>
            <a:pPr algn="ctr" eaLnBrk="1" hangingPunct="1"/>
            <a:r>
              <a:rPr lang="en-US" altLang="en-US" sz="2000" b="1">
                <a:solidFill>
                  <a:schemeClr val="bg1"/>
                </a:solidFill>
              </a:rPr>
              <a:t>Department of Electronics and Communication Engineering</a:t>
            </a:r>
            <a:endParaRPr lang="en-US" altLang="en-US" sz="2000" b="1">
              <a:solidFill>
                <a:schemeClr val="bg1"/>
              </a:solidFill>
              <a:latin typeface="Calibri" panose="020F0502020204030204" pitchFamily="34" charset="0"/>
            </a:endParaRPr>
          </a:p>
        </p:txBody>
      </p:sp>
      <p:sp>
        <p:nvSpPr>
          <p:cNvPr id="5126" name="TextBox 3">
            <a:extLst>
              <a:ext uri="{FF2B5EF4-FFF2-40B4-BE49-F238E27FC236}">
                <a16:creationId xmlns:a16="http://schemas.microsoft.com/office/drawing/2014/main" id="{6D57A918-C0C1-DAD2-5B92-CCCD4ACF321D}"/>
              </a:ext>
            </a:extLst>
          </p:cNvPr>
          <p:cNvSpPr txBox="1">
            <a:spLocks noChangeArrowheads="1"/>
          </p:cNvSpPr>
          <p:nvPr/>
        </p:nvSpPr>
        <p:spPr bwMode="auto">
          <a:xfrm>
            <a:off x="366712" y="2133600"/>
            <a:ext cx="8382000" cy="42780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gn="just">
              <a:buFont typeface="Wingdings" pitchFamily="2" charset="2"/>
              <a:buChar char="Ø"/>
            </a:pPr>
            <a:r>
              <a:rPr lang="en-US" sz="1600" dirty="0">
                <a:latin typeface="+mj-lt"/>
              </a:rPr>
              <a:t>To identify and quantify structural damage using an accelerometer that employs raw vibration signals from the structure. </a:t>
            </a:r>
          </a:p>
          <a:p>
            <a:pPr marL="285750" indent="-285750" algn="just">
              <a:buFont typeface="Wingdings" pitchFamily="2" charset="2"/>
              <a:buChar char="Ø"/>
            </a:pPr>
            <a:r>
              <a:rPr lang="en-US" sz="1600" dirty="0">
                <a:latin typeface="+mj-lt"/>
              </a:rPr>
              <a:t>To make real time, online monitoring structural damage detection.</a:t>
            </a:r>
          </a:p>
          <a:p>
            <a:pPr marL="285750" indent="-285750" algn="just">
              <a:buFont typeface="Wingdings" pitchFamily="2" charset="2"/>
              <a:buChar char="Ø"/>
            </a:pPr>
            <a:r>
              <a:rPr lang="en-US" sz="1600" dirty="0">
                <a:latin typeface="+mj-lt"/>
              </a:rPr>
              <a:t>Structure Health Monitoring provides a solution for damage detection, identification and monitoring the structural behavior through collection of data from several points on the structure. </a:t>
            </a:r>
          </a:p>
          <a:p>
            <a:pPr marL="285750" indent="-285750" algn="just">
              <a:buFont typeface="Wingdings" pitchFamily="2" charset="2"/>
              <a:buChar char="Ø"/>
            </a:pPr>
            <a:r>
              <a:rPr lang="en-US" sz="1600" dirty="0">
                <a:latin typeface="+mj-lt"/>
              </a:rPr>
              <a:t>In this work, we present the design and operation of an Internet of Things based structural health monitoring system. </a:t>
            </a:r>
          </a:p>
          <a:p>
            <a:pPr marL="285750" indent="-285750" algn="just">
              <a:buFont typeface="Wingdings" pitchFamily="2" charset="2"/>
              <a:buChar char="Ø"/>
            </a:pPr>
            <a:r>
              <a:rPr lang="en-US" sz="1600" dirty="0">
                <a:latin typeface="+mj-lt"/>
              </a:rPr>
              <a:t>The vibration signals are collected from specific points from the monitored structure using a processing node with wireless internet connectivity. </a:t>
            </a:r>
          </a:p>
          <a:p>
            <a:pPr marL="285750" indent="-285750" algn="just">
              <a:buFont typeface="Wingdings" pitchFamily="2" charset="2"/>
              <a:buChar char="Ø"/>
            </a:pPr>
            <a:r>
              <a:rPr lang="en-US" sz="1600" dirty="0">
                <a:latin typeface="+mj-lt"/>
              </a:rPr>
              <a:t>Then, the sensors data are grouped and transmitted via cellular network to a remote server where an appropriate damage detection algorithm is applied on the collected data to assess the status of the structure. </a:t>
            </a:r>
          </a:p>
          <a:p>
            <a:pPr marL="285750" indent="-285750" algn="just">
              <a:buFont typeface="Wingdings" pitchFamily="2" charset="2"/>
              <a:buChar char="Ø"/>
            </a:pPr>
            <a:r>
              <a:rPr lang="en-US" sz="1600" dirty="0">
                <a:latin typeface="+mj-lt"/>
              </a:rPr>
              <a:t>We provide details about the proposed systems design and operation including the hardware and software parts. </a:t>
            </a:r>
          </a:p>
          <a:p>
            <a:pPr marL="285750" indent="-285750" algn="just">
              <a:buFont typeface="Wingdings" pitchFamily="2" charset="2"/>
              <a:buChar char="Ø"/>
            </a:pPr>
            <a:r>
              <a:rPr lang="en-US" sz="1600" dirty="0">
                <a:latin typeface="+mj-lt"/>
              </a:rPr>
              <a:t>The results show the feasibility of the proposed system in automating the damage detection process</a:t>
            </a:r>
            <a:endParaRPr lang="en-IN" sz="1600" dirty="0">
              <a:latin typeface="+mj-lt"/>
            </a:endParaRPr>
          </a:p>
        </p:txBody>
      </p:sp>
      <p:sp>
        <p:nvSpPr>
          <p:cNvPr id="5127" name="TextBox 1">
            <a:extLst>
              <a:ext uri="{FF2B5EF4-FFF2-40B4-BE49-F238E27FC236}">
                <a16:creationId xmlns:a16="http://schemas.microsoft.com/office/drawing/2014/main" id="{341C62F9-95B0-359D-A9FB-65693A186E7B}"/>
              </a:ext>
            </a:extLst>
          </p:cNvPr>
          <p:cNvSpPr txBox="1">
            <a:spLocks noChangeArrowheads="1"/>
          </p:cNvSpPr>
          <p:nvPr/>
        </p:nvSpPr>
        <p:spPr bwMode="auto">
          <a:xfrm>
            <a:off x="1409700" y="1425575"/>
            <a:ext cx="62960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3600" b="1" u="sng" dirty="0">
                <a:solidFill>
                  <a:srgbClr val="C00000"/>
                </a:solidFill>
                <a:latin typeface="Times New Roman" panose="02020603050405020304" pitchFamily="18" charset="0"/>
                <a:cs typeface="Times New Roman" panose="02020603050405020304" pitchFamily="18" charset="0"/>
              </a:rPr>
              <a:t>Abstract</a:t>
            </a:r>
          </a:p>
        </p:txBody>
      </p:sp>
    </p:spTree>
  </p:cSld>
  <p:clrMapOvr>
    <a:masterClrMapping/>
  </p:clrMapOvr>
  <p:transition>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1F0026CB-8D20-4749-F9D1-14CA361E6345}"/>
              </a:ext>
            </a:extLst>
          </p:cNvPr>
          <p:cNvSpPr>
            <a:spLocks noChangeArrowheads="1"/>
          </p:cNvSpPr>
          <p:nvPr/>
        </p:nvSpPr>
        <p:spPr bwMode="auto">
          <a:xfrm>
            <a:off x="0" y="0"/>
            <a:ext cx="9144000" cy="708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a:solidFill>
                  <a:schemeClr val="bg1"/>
                </a:solidFill>
                <a:latin typeface="Times New Roman" panose="02020603050405020304" pitchFamily="18" charset="0"/>
                <a:cs typeface="Times New Roman" panose="02020603050405020304" pitchFamily="18" charset="0"/>
              </a:rPr>
              <a:t>INTRODUCTION</a:t>
            </a:r>
          </a:p>
        </p:txBody>
      </p:sp>
      <p:pic>
        <p:nvPicPr>
          <p:cNvPr id="8197" name="Picture 6">
            <a:extLst>
              <a:ext uri="{FF2B5EF4-FFF2-40B4-BE49-F238E27FC236}">
                <a16:creationId xmlns:a16="http://schemas.microsoft.com/office/drawing/2014/main" id="{2621CDB3-7349-91DF-8F54-F176D99CB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10">
            <a:extLst>
              <a:ext uri="{FF2B5EF4-FFF2-40B4-BE49-F238E27FC236}">
                <a16:creationId xmlns:a16="http://schemas.microsoft.com/office/drawing/2014/main" id="{CF06295A-C1CE-FEB2-4D33-2111F901A792}"/>
              </a:ext>
            </a:extLst>
          </p:cNvPr>
          <p:cNvSpPr txBox="1">
            <a:spLocks noChangeArrowheads="1"/>
          </p:cNvSpPr>
          <p:nvPr/>
        </p:nvSpPr>
        <p:spPr bwMode="auto">
          <a:xfrm>
            <a:off x="378719" y="1124744"/>
            <a:ext cx="8362244" cy="25545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buFont typeface="Wingdings" pitchFamily="2" charset="2"/>
              <a:buChar char="Ø"/>
            </a:pPr>
            <a:r>
              <a:rPr lang="en-US" sz="1600" dirty="0">
                <a:latin typeface="+mj-lt"/>
              </a:rPr>
              <a:t>Structural monitoring systems encounter two types of challenges: aging, with consequent and gradual loss of operating conditions, and the occurrence of a sudden and unexpected event, as an earthquake.</a:t>
            </a:r>
          </a:p>
          <a:p>
            <a:pPr algn="just">
              <a:buFont typeface="Wingdings" pitchFamily="2" charset="2"/>
              <a:buChar char="Ø"/>
            </a:pPr>
            <a:r>
              <a:rPr lang="en-US" sz="1600" dirty="0">
                <a:latin typeface="+mj-lt"/>
              </a:rPr>
              <a:t>However, there is a certain heterogeneity in the methods of applying structural monitoring. </a:t>
            </a:r>
          </a:p>
          <a:p>
            <a:pPr algn="just">
              <a:buFont typeface="Wingdings" pitchFamily="2" charset="2"/>
              <a:buChar char="Ø"/>
            </a:pPr>
            <a:r>
              <a:rPr lang="en-US" sz="1600" dirty="0">
                <a:latin typeface="+mj-lt"/>
              </a:rPr>
              <a:t>The objectives go towards a more precise detection capacity, easier management, and storage of data (even when they are in large quantities), timeliness, and reliability.</a:t>
            </a:r>
          </a:p>
          <a:p>
            <a:pPr algn="just">
              <a:buFont typeface="Wingdings" pitchFamily="2" charset="2"/>
              <a:buChar char="Ø"/>
            </a:pPr>
            <a:r>
              <a:rPr lang="en-US" sz="1600" dirty="0">
                <a:latin typeface="+mj-lt"/>
              </a:rPr>
              <a:t>he proposed monitoring system for structural health is based on a microcontroller and two triaxial accelerometric sensors. </a:t>
            </a:r>
          </a:p>
          <a:p>
            <a:pPr algn="just">
              <a:buFont typeface="Wingdings" pitchFamily="2" charset="2"/>
              <a:buChar char="Ø"/>
            </a:pPr>
            <a:r>
              <a:rPr lang="en-US" sz="1600" dirty="0">
                <a:latin typeface="+mj-lt"/>
              </a:rPr>
              <a:t>The data returned, and subsequently suitably processed, allows to determine the identification of the damage indicator on an engrave steel bar.</a:t>
            </a:r>
            <a:endParaRPr lang="en-IN" sz="1600" dirty="0">
              <a:latin typeface="+mj-l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1">
            <a:extLst>
              <a:ext uri="{FF2B5EF4-FFF2-40B4-BE49-F238E27FC236}">
                <a16:creationId xmlns:a16="http://schemas.microsoft.com/office/drawing/2014/main" id="{316C0F67-473F-2A8B-CD50-ABC92E21DD8E}"/>
              </a:ext>
            </a:extLst>
          </p:cNvPr>
          <p:cNvSpPr>
            <a:spLocks noChangeArrowheads="1"/>
          </p:cNvSpPr>
          <p:nvPr/>
        </p:nvSpPr>
        <p:spPr bwMode="auto">
          <a:xfrm>
            <a:off x="-10781" y="-12698"/>
            <a:ext cx="9144000" cy="912813"/>
          </a:xfrm>
          <a:prstGeom prst="rect">
            <a:avLst/>
          </a:prstGeom>
          <a:solidFill>
            <a:srgbClr val="C00000"/>
          </a:solidFill>
          <a:ln w="25560">
            <a:solidFill>
              <a:schemeClr val="bg1"/>
            </a:solidFill>
            <a:miter lim="800000"/>
            <a:headEnd/>
            <a:tailEnd/>
          </a:ln>
        </p:spPr>
        <p:txBody>
          <a:bodyPr lIns="90000" tIns="45000" rIns="90000" bIns="45000"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buClr>
                <a:srgbClr val="000000"/>
              </a:buClr>
              <a:buFont typeface="Times New Roman" panose="02020603050405020304" pitchFamily="18" charset="0"/>
              <a:buNone/>
            </a:pPr>
            <a:r>
              <a:rPr lang="en-US" altLang="en-US" sz="4000" b="1" dirty="0">
                <a:solidFill>
                  <a:schemeClr val="bg1"/>
                </a:solidFill>
                <a:latin typeface="Times New Roman" panose="02020603050405020304" pitchFamily="18" charset="0"/>
                <a:cs typeface="Times New Roman" panose="02020603050405020304" pitchFamily="18" charset="0"/>
              </a:rPr>
              <a:t>LITERATURE SURVEY</a:t>
            </a:r>
            <a:endParaRPr lang="en-IN" altLang="en-US" sz="4000" b="1" dirty="0">
              <a:solidFill>
                <a:schemeClr val="bg1"/>
              </a:solidFill>
              <a:latin typeface="Times New Roman" panose="02020603050405020304" pitchFamily="18" charset="0"/>
              <a:ea typeface="DejaVu Sans"/>
              <a:cs typeface="Times New Roman" panose="02020603050405020304" pitchFamily="18" charset="0"/>
            </a:endParaRPr>
          </a:p>
        </p:txBody>
      </p:sp>
      <p:graphicFrame>
        <p:nvGraphicFramePr>
          <p:cNvPr id="8" name="Table 10">
            <a:extLst>
              <a:ext uri="{FF2B5EF4-FFF2-40B4-BE49-F238E27FC236}">
                <a16:creationId xmlns:a16="http://schemas.microsoft.com/office/drawing/2014/main" id="{807AD6FA-542B-F32A-82C5-1A92DF9B8175}"/>
              </a:ext>
            </a:extLst>
          </p:cNvPr>
          <p:cNvGraphicFramePr>
            <a:graphicFrameLocks noGrp="1"/>
          </p:cNvGraphicFramePr>
          <p:nvPr>
            <p:ph idx="1"/>
            <p:extLst>
              <p:ext uri="{D42A27DB-BD31-4B8C-83A1-F6EECF244321}">
                <p14:modId xmlns:p14="http://schemas.microsoft.com/office/powerpoint/2010/main" val="3832131355"/>
              </p:ext>
            </p:extLst>
          </p:nvPr>
        </p:nvGraphicFramePr>
        <p:xfrm>
          <a:off x="152400" y="990600"/>
          <a:ext cx="8839199" cy="5683559"/>
        </p:xfrm>
        <a:graphic>
          <a:graphicData uri="http://schemas.openxmlformats.org/drawingml/2006/table">
            <a:tbl>
              <a:tblPr firstRow="1" bandRow="1">
                <a:tableStyleId>{5940675A-B579-460E-94D1-54222C63F5DA}</a:tableStyleId>
              </a:tblPr>
              <a:tblGrid>
                <a:gridCol w="761999">
                  <a:extLst>
                    <a:ext uri="{9D8B030D-6E8A-4147-A177-3AD203B41FA5}">
                      <a16:colId xmlns:a16="http://schemas.microsoft.com/office/drawing/2014/main" val="20000"/>
                    </a:ext>
                  </a:extLst>
                </a:gridCol>
                <a:gridCol w="1652443">
                  <a:extLst>
                    <a:ext uri="{9D8B030D-6E8A-4147-A177-3AD203B41FA5}">
                      <a16:colId xmlns:a16="http://schemas.microsoft.com/office/drawing/2014/main" val="20001"/>
                    </a:ext>
                  </a:extLst>
                </a:gridCol>
                <a:gridCol w="1893061">
                  <a:extLst>
                    <a:ext uri="{9D8B030D-6E8A-4147-A177-3AD203B41FA5}">
                      <a16:colId xmlns:a16="http://schemas.microsoft.com/office/drawing/2014/main" val="20002"/>
                    </a:ext>
                  </a:extLst>
                </a:gridCol>
                <a:gridCol w="1563980">
                  <a:extLst>
                    <a:ext uri="{9D8B030D-6E8A-4147-A177-3AD203B41FA5}">
                      <a16:colId xmlns:a16="http://schemas.microsoft.com/office/drawing/2014/main" val="20003"/>
                    </a:ext>
                  </a:extLst>
                </a:gridCol>
                <a:gridCol w="1755959">
                  <a:extLst>
                    <a:ext uri="{9D8B030D-6E8A-4147-A177-3AD203B41FA5}">
                      <a16:colId xmlns:a16="http://schemas.microsoft.com/office/drawing/2014/main" val="20004"/>
                    </a:ext>
                  </a:extLst>
                </a:gridCol>
                <a:gridCol w="1211757">
                  <a:extLst>
                    <a:ext uri="{9D8B030D-6E8A-4147-A177-3AD203B41FA5}">
                      <a16:colId xmlns:a16="http://schemas.microsoft.com/office/drawing/2014/main" val="20005"/>
                    </a:ext>
                  </a:extLst>
                </a:gridCol>
              </a:tblGrid>
              <a:tr h="1209109">
                <a:tc>
                  <a:txBody>
                    <a:bodyPr/>
                    <a:lstStyle/>
                    <a:p>
                      <a:r>
                        <a:rPr lang="en-GB" sz="1200" b="1" dirty="0">
                          <a:latin typeface="Times New Roman" panose="02020603050405020304" pitchFamily="18" charset="0"/>
                          <a:cs typeface="Times New Roman" panose="02020603050405020304" pitchFamily="18" charset="0"/>
                        </a:rPr>
                        <a:t>S.No</a:t>
                      </a:r>
                      <a:endParaRPr lang="x-none" sz="1200" b="1" dirty="0">
                        <a:latin typeface="Times New Roman" panose="02020603050405020304" pitchFamily="18" charset="0"/>
                        <a:cs typeface="Times New Roman" panose="02020603050405020304" pitchFamily="18" charset="0"/>
                      </a:endParaRPr>
                    </a:p>
                  </a:txBody>
                  <a:tcPr marL="91443" marR="91443" marT="45715" marB="45715" anchor="ctr"/>
                </a:tc>
                <a:tc>
                  <a:txBody>
                    <a:bodyPr/>
                    <a:lstStyle/>
                    <a:p>
                      <a:r>
                        <a:rPr lang="en-GB" sz="1200" b="1" dirty="0"/>
                        <a:t>     </a:t>
                      </a:r>
                    </a:p>
                    <a:p>
                      <a:r>
                        <a:rPr lang="en-GB" sz="1200" b="1" dirty="0"/>
                        <a:t> </a:t>
                      </a:r>
                      <a:r>
                        <a:rPr lang="en-GB" sz="1200" b="1" dirty="0">
                          <a:latin typeface="Times New Roman" panose="02020603050405020304" pitchFamily="18" charset="0"/>
                          <a:cs typeface="Times New Roman" panose="02020603050405020304" pitchFamily="18" charset="0"/>
                        </a:rPr>
                        <a:t>PAPER  TITLE</a:t>
                      </a:r>
                      <a:endParaRPr lang="x-none" sz="1200" b="1" dirty="0">
                        <a:latin typeface="Times New Roman" panose="02020603050405020304" pitchFamily="18" charset="0"/>
                        <a:cs typeface="Times New Roman" panose="02020603050405020304" pitchFamily="18" charset="0"/>
                      </a:endParaRPr>
                    </a:p>
                  </a:txBody>
                  <a:tcPr marL="91443" marR="91443" marT="45715" marB="45715"/>
                </a:tc>
                <a:tc>
                  <a:txBody>
                    <a:bodyPr/>
                    <a:lstStyle/>
                    <a:p>
                      <a:endParaRPr lang="en-GB" sz="1200" b="1" dirty="0"/>
                    </a:p>
                    <a:p>
                      <a:r>
                        <a:rPr lang="x-none" sz="1200" b="1" dirty="0"/>
                        <a:t>      </a:t>
                      </a:r>
                      <a:r>
                        <a:rPr lang="x-none" sz="1200" b="1" dirty="0">
                          <a:latin typeface="Times New Roman" panose="02020603050405020304" pitchFamily="18" charset="0"/>
                          <a:cs typeface="Times New Roman" panose="02020603050405020304" pitchFamily="18" charset="0"/>
                        </a:rPr>
                        <a:t>AUTHOR</a:t>
                      </a:r>
                    </a:p>
                  </a:txBody>
                  <a:tcPr marL="91443" marR="91443" marT="45715" marB="45715"/>
                </a:tc>
                <a:tc>
                  <a:txBody>
                    <a:bodyPr/>
                    <a:lstStyle/>
                    <a:p>
                      <a:pPr marL="0" algn="l" defTabSz="914400" rtl="0" eaLnBrk="1" latinLnBrk="0" hangingPunct="1"/>
                      <a:endParaRPr lang="en-GB" sz="1200" b="1" kern="1200" dirty="0">
                        <a:solidFill>
                          <a:schemeClr val="tx1"/>
                        </a:solidFill>
                        <a:latin typeface="Times New Roman" panose="02020603050405020304" pitchFamily="18" charset="0"/>
                        <a:ea typeface="+mn-ea"/>
                        <a:cs typeface="Times New Roman" panose="02020603050405020304" pitchFamily="18" charset="0"/>
                      </a:endParaRPr>
                    </a:p>
                    <a:p>
                      <a:pPr marL="0" algn="ctr" defTabSz="914400" rtl="0" eaLnBrk="1" latinLnBrk="0" hangingPunct="1"/>
                      <a:r>
                        <a:rPr lang="x-none" sz="1200" b="1" kern="1200" dirty="0">
                          <a:solidFill>
                            <a:schemeClr val="tx1"/>
                          </a:solidFill>
                          <a:latin typeface="Times New Roman" panose="02020603050405020304" pitchFamily="18" charset="0"/>
                          <a:ea typeface="+mn-ea"/>
                          <a:cs typeface="Times New Roman" panose="02020603050405020304" pitchFamily="18" charset="0"/>
                        </a:rPr>
                        <a:t>     YEAR</a:t>
                      </a:r>
                      <a:r>
                        <a:rPr lang="en-IN" sz="1200" b="1" kern="1200" dirty="0">
                          <a:solidFill>
                            <a:schemeClr val="tx1"/>
                          </a:solidFill>
                          <a:latin typeface="Times New Roman" panose="02020603050405020304" pitchFamily="18" charset="0"/>
                          <a:ea typeface="+mn-ea"/>
                          <a:cs typeface="Times New Roman" panose="02020603050405020304" pitchFamily="18" charset="0"/>
                        </a:rPr>
                        <a:t> OF PUB</a:t>
                      </a:r>
                      <a:endParaRPr lang="x-none" sz="1200" b="1" kern="1200" dirty="0">
                        <a:solidFill>
                          <a:schemeClr val="tx1"/>
                        </a:solidFill>
                        <a:latin typeface="Times New Roman" panose="02020603050405020304" pitchFamily="18" charset="0"/>
                        <a:ea typeface="+mn-ea"/>
                        <a:cs typeface="Times New Roman" panose="02020603050405020304" pitchFamily="18" charset="0"/>
                      </a:endParaRPr>
                    </a:p>
                  </a:txBody>
                  <a:tcPr marL="91443" marR="91443" marT="45715" marB="45715"/>
                </a:tc>
                <a:tc>
                  <a:txBody>
                    <a:bodyPr/>
                    <a:lstStyle/>
                    <a:p>
                      <a:pPr marL="0" algn="l" defTabSz="914400" rtl="0" eaLnBrk="1" latinLnBrk="0" hangingPunct="1"/>
                      <a:r>
                        <a:rPr lang="en-GB" sz="1200" b="1" kern="1200" dirty="0">
                          <a:solidFill>
                            <a:schemeClr val="tx1"/>
                          </a:solidFill>
                          <a:latin typeface="+mj-lt"/>
                          <a:ea typeface="+mn-ea"/>
                          <a:cs typeface="Times New Roman" panose="02020603050405020304" pitchFamily="18" charset="0"/>
                        </a:rPr>
                        <a:t> </a:t>
                      </a:r>
                    </a:p>
                    <a:p>
                      <a:pPr marL="0" algn="l" defTabSz="914400" rtl="0" eaLnBrk="1" latinLnBrk="0" hangingPunct="1"/>
                      <a:r>
                        <a:rPr lang="en-GB" sz="1200" b="1" kern="1200" dirty="0">
                          <a:solidFill>
                            <a:schemeClr val="tx1"/>
                          </a:solidFill>
                          <a:latin typeface="+mj-lt"/>
                          <a:ea typeface="+mn-ea"/>
                          <a:cs typeface="Times New Roman" panose="02020603050405020304" pitchFamily="18" charset="0"/>
                        </a:rPr>
                        <a:t>       JOURNAL</a:t>
                      </a:r>
                      <a:endParaRPr lang="x-none" sz="1200" b="1" kern="1200" dirty="0">
                        <a:solidFill>
                          <a:schemeClr val="tx1"/>
                        </a:solidFill>
                        <a:latin typeface="+mj-lt"/>
                        <a:ea typeface="+mn-ea"/>
                        <a:cs typeface="Times New Roman" panose="02020603050405020304" pitchFamily="18" charset="0"/>
                      </a:endParaRPr>
                    </a:p>
                  </a:txBody>
                  <a:tcPr marL="91443" marR="91443" marT="45715" marB="45715"/>
                </a:tc>
                <a:tc>
                  <a:txBody>
                    <a:bodyPr/>
                    <a:lstStyle/>
                    <a:p>
                      <a:pPr marL="0" algn="l" defTabSz="914400" rtl="0" eaLnBrk="1" latinLnBrk="0" hangingPunct="1"/>
                      <a:endParaRPr lang="en-GB" sz="1200" b="1" kern="1200" dirty="0">
                        <a:solidFill>
                          <a:schemeClr val="tx1"/>
                        </a:solidFill>
                        <a:latin typeface="Times New Roman" panose="02020603050405020304" pitchFamily="18" charset="0"/>
                        <a:ea typeface="+mn-ea"/>
                        <a:cs typeface="Times New Roman" panose="02020603050405020304" pitchFamily="18" charset="0"/>
                      </a:endParaRPr>
                    </a:p>
                    <a:p>
                      <a:pPr marL="0" algn="l" defTabSz="914400" rtl="0" eaLnBrk="1" latinLnBrk="0" hangingPunct="1"/>
                      <a:r>
                        <a:rPr lang="en-GB" sz="1200" b="1" kern="1200" dirty="0">
                          <a:solidFill>
                            <a:schemeClr val="tx1"/>
                          </a:solidFill>
                          <a:latin typeface="Times New Roman" panose="02020603050405020304" pitchFamily="18" charset="0"/>
                          <a:ea typeface="+mn-ea"/>
                          <a:cs typeface="Times New Roman" panose="02020603050405020304" pitchFamily="18" charset="0"/>
                        </a:rPr>
                        <a:t>        LIMITATION</a:t>
                      </a:r>
                    </a:p>
                    <a:p>
                      <a:pPr marL="0" algn="l" defTabSz="914400" rtl="0" eaLnBrk="1" latinLnBrk="0" hangingPunct="1"/>
                      <a:r>
                        <a:rPr lang="x-none" sz="1200" b="1" kern="1200" dirty="0">
                          <a:solidFill>
                            <a:schemeClr val="tx1"/>
                          </a:solidFill>
                          <a:latin typeface="Times New Roman" panose="02020603050405020304" pitchFamily="18" charset="0"/>
                          <a:ea typeface="+mn-ea"/>
                          <a:cs typeface="Times New Roman" panose="02020603050405020304" pitchFamily="18" charset="0"/>
                        </a:rPr>
                        <a:t> </a:t>
                      </a:r>
                    </a:p>
                  </a:txBody>
                  <a:tcPr marL="91443" marR="91443" marT="45715" marB="45715"/>
                </a:tc>
                <a:extLst>
                  <a:ext uri="{0D108BD9-81ED-4DB2-BD59-A6C34878D82A}">
                    <a16:rowId xmlns:a16="http://schemas.microsoft.com/office/drawing/2014/main" val="10000"/>
                  </a:ext>
                </a:extLst>
              </a:tr>
              <a:tr h="1549682">
                <a:tc>
                  <a:txBody>
                    <a:bodyPr/>
                    <a:lstStyle/>
                    <a:p>
                      <a:r>
                        <a:rPr lang="en-GB" sz="1200" dirty="0"/>
                        <a:t>   1</a:t>
                      </a:r>
                    </a:p>
                  </a:txBody>
                  <a:tcPr marL="91443" marR="91443" marT="45715" marB="45715"/>
                </a:tc>
                <a:tc>
                  <a:txBody>
                    <a:bodyPr/>
                    <a:lstStyle/>
                    <a:p>
                      <a:pPr algn="just"/>
                      <a:r>
                        <a:rPr lang="en-IN" sz="1200" kern="1200" dirty="0">
                          <a:solidFill>
                            <a:schemeClr val="tx1"/>
                          </a:solidFill>
                          <a:effectLst/>
                          <a:latin typeface="+mn-lt"/>
                          <a:ea typeface="+mn-ea"/>
                          <a:cs typeface="+mn-cs"/>
                        </a:rPr>
                        <a:t>An Approach of Reliable Data Transmission With Random Redundancy for Wireless Sensors in Structural Health Monitoring</a:t>
                      </a:r>
                      <a:endParaRPr lang="en-IN" sz="1200" b="1" dirty="0"/>
                    </a:p>
                  </a:txBody>
                  <a:tcPr/>
                </a:tc>
                <a:tc>
                  <a:txBody>
                    <a:bodyPr/>
                    <a:lstStyle/>
                    <a:p>
                      <a:pPr algn="just"/>
                      <a:r>
                        <a:rPr lang="en-IN" sz="1200" kern="1200" dirty="0">
                          <a:solidFill>
                            <a:schemeClr val="tx1"/>
                          </a:solidFill>
                          <a:effectLst/>
                          <a:latin typeface="+mn-lt"/>
                          <a:ea typeface="+mn-ea"/>
                          <a:cs typeface="+mn-cs"/>
                        </a:rPr>
                        <a:t>Z. </a:t>
                      </a:r>
                      <a:r>
                        <a:rPr lang="en-IN" sz="1200" kern="1200" dirty="0" err="1">
                          <a:solidFill>
                            <a:schemeClr val="tx1"/>
                          </a:solidFill>
                          <a:effectLst/>
                          <a:latin typeface="+mn-lt"/>
                          <a:ea typeface="+mn-ea"/>
                          <a:cs typeface="+mn-cs"/>
                        </a:rPr>
                        <a:t>Zou</a:t>
                      </a:r>
                      <a:r>
                        <a:rPr lang="en-IN" sz="1200" kern="1200" dirty="0">
                          <a:solidFill>
                            <a:schemeClr val="tx1"/>
                          </a:solidFill>
                          <a:effectLst/>
                          <a:latin typeface="+mn-lt"/>
                          <a:ea typeface="+mn-ea"/>
                          <a:cs typeface="+mn-cs"/>
                        </a:rPr>
                        <a:t>, Y. </a:t>
                      </a:r>
                      <a:r>
                        <a:rPr lang="en-IN" sz="1200" kern="1200" dirty="0" err="1">
                          <a:solidFill>
                            <a:schemeClr val="tx1"/>
                          </a:solidFill>
                          <a:effectLst/>
                          <a:latin typeface="+mn-lt"/>
                          <a:ea typeface="+mn-ea"/>
                          <a:cs typeface="+mn-cs"/>
                        </a:rPr>
                        <a:t>Bao</a:t>
                      </a:r>
                      <a:endParaRPr lang="en-IN" sz="1200" dirty="0"/>
                    </a:p>
                  </a:txBody>
                  <a:tcPr/>
                </a:tc>
                <a:tc>
                  <a:txBody>
                    <a:bodyPr/>
                    <a:lstStyle/>
                    <a:p>
                      <a:pPr algn="just"/>
                      <a:r>
                        <a:rPr lang="en-IN" sz="1200" dirty="0"/>
                        <a:t>2015</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j-lt"/>
                          <a:ea typeface="+mn-ea"/>
                          <a:cs typeface="+mn-cs"/>
                        </a:rPr>
                        <a:t>IEEE Sensors Journal</a:t>
                      </a:r>
                      <a:endParaRPr lang="x-none" sz="1200" dirty="0">
                        <a:latin typeface="+mj-lt"/>
                        <a:cs typeface="Times New Roman" panose="02020603050405020304" pitchFamily="18" charset="0"/>
                      </a:endParaRPr>
                    </a:p>
                  </a:txBody>
                  <a:tcPr marL="91443" marR="91443" marT="45715" marB="4571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Records status of specific bridge</a:t>
                      </a:r>
                      <a:r>
                        <a:rPr lang="en-IN" sz="1200" kern="1200" baseline="0" dirty="0">
                          <a:solidFill>
                            <a:schemeClr val="tx1"/>
                          </a:solidFill>
                          <a:latin typeface="+mn-lt"/>
                          <a:ea typeface="+mn-ea"/>
                          <a:cs typeface="+mn-cs"/>
                        </a:rPr>
                        <a:t> </a:t>
                      </a:r>
                      <a:r>
                        <a:rPr lang="en-IN" sz="1200" kern="1200" dirty="0">
                          <a:solidFill>
                            <a:schemeClr val="tx1"/>
                          </a:solidFill>
                          <a:latin typeface="+mn-lt"/>
                          <a:ea typeface="+mn-ea"/>
                          <a:cs typeface="+mn-cs"/>
                        </a:rPr>
                        <a:t>and compares the status with register information manually</a:t>
                      </a:r>
                      <a:endParaRPr lang="en-IN" sz="1200" dirty="0"/>
                    </a:p>
                  </a:txBody>
                  <a:tcPr/>
                </a:tc>
                <a:extLst>
                  <a:ext uri="{0D108BD9-81ED-4DB2-BD59-A6C34878D82A}">
                    <a16:rowId xmlns:a16="http://schemas.microsoft.com/office/drawing/2014/main" val="10001"/>
                  </a:ext>
                </a:extLst>
              </a:tr>
              <a:tr h="1243214">
                <a:tc>
                  <a:txBody>
                    <a:bodyPr/>
                    <a:lstStyle/>
                    <a:p>
                      <a:endParaRPr lang="en-GB" sz="1200" dirty="0"/>
                    </a:p>
                    <a:p>
                      <a:r>
                        <a:rPr lang="x-none" sz="1200" dirty="0"/>
                        <a:t> 2</a:t>
                      </a:r>
                    </a:p>
                  </a:txBody>
                  <a:tcPr marL="91443" marR="91443" marT="45715" marB="45715"/>
                </a:tc>
                <a:tc>
                  <a:txBody>
                    <a:bodyPr/>
                    <a:lstStyle/>
                    <a:p>
                      <a:pPr algn="just"/>
                      <a:r>
                        <a:rPr lang="en-IN" sz="1200" kern="1200" dirty="0">
                          <a:solidFill>
                            <a:schemeClr val="tx1"/>
                          </a:solidFill>
                          <a:effectLst/>
                          <a:latin typeface="+mn-lt"/>
                          <a:ea typeface="+mn-ea"/>
                          <a:cs typeface="+mn-cs"/>
                        </a:rPr>
                        <a:t>Lossless In-Network Processing in WSNs for Domain-Specific Monitoring Applications</a:t>
                      </a:r>
                      <a:endParaRPr lang="en-IN" sz="1200" b="0" dirty="0"/>
                    </a:p>
                  </a:txBody>
                  <a:tcPr/>
                </a:tc>
                <a:tc>
                  <a:txBody>
                    <a:bodyPr/>
                    <a:lstStyle/>
                    <a:p>
                      <a:pPr algn="just"/>
                      <a:r>
                        <a:rPr lang="en-IN" sz="1200" kern="1200" dirty="0">
                          <a:solidFill>
                            <a:schemeClr val="tx1"/>
                          </a:solidFill>
                          <a:effectLst/>
                          <a:latin typeface="+mn-lt"/>
                          <a:ea typeface="+mn-ea"/>
                          <a:cs typeface="+mn-cs"/>
                        </a:rPr>
                        <a:t>P. </a:t>
                      </a:r>
                      <a:r>
                        <a:rPr lang="en-IN" sz="1200" kern="1200" dirty="0" err="1">
                          <a:solidFill>
                            <a:schemeClr val="tx1"/>
                          </a:solidFill>
                          <a:effectLst/>
                          <a:latin typeface="+mn-lt"/>
                          <a:ea typeface="+mn-ea"/>
                          <a:cs typeface="+mn-cs"/>
                        </a:rPr>
                        <a:t>Guo</a:t>
                      </a:r>
                      <a:r>
                        <a:rPr lang="en-IN" sz="1200" kern="1200" dirty="0">
                          <a:solidFill>
                            <a:schemeClr val="tx1"/>
                          </a:solidFill>
                          <a:effectLst/>
                          <a:latin typeface="+mn-lt"/>
                          <a:ea typeface="+mn-ea"/>
                          <a:cs typeface="+mn-cs"/>
                        </a:rPr>
                        <a:t>, J. Cao, and X. Liu</a:t>
                      </a:r>
                      <a:endParaRPr lang="en-IN" sz="1200" dirty="0"/>
                    </a:p>
                  </a:txBody>
                  <a:tcPr/>
                </a:tc>
                <a:tc>
                  <a:txBody>
                    <a:bodyPr/>
                    <a:lstStyle/>
                    <a:p>
                      <a:pPr algn="just"/>
                      <a:r>
                        <a:rPr lang="en-IN" sz="1200" dirty="0"/>
                        <a:t>2017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200" b="0" i="0" kern="1200" dirty="0">
                          <a:solidFill>
                            <a:schemeClr val="tx1"/>
                          </a:solidFill>
                          <a:effectLst/>
                          <a:latin typeface="+mj-lt"/>
                          <a:ea typeface="+mn-ea"/>
                          <a:cs typeface="+mn-cs"/>
                        </a:rPr>
                        <a:t>IEEE Transactions on Industrial Informatics</a:t>
                      </a:r>
                      <a:endParaRPr lang="x-none" sz="1200" dirty="0">
                        <a:latin typeface="+mj-lt"/>
                        <a:cs typeface="Times New Roman" panose="02020603050405020304" pitchFamily="18" charset="0"/>
                      </a:endParaRPr>
                    </a:p>
                  </a:txBody>
                  <a:tcPr marL="91443" marR="91443" marT="45715" marB="4571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Monitoring for these has been paid more attention by the department</a:t>
                      </a:r>
                      <a:endParaRPr lang="en-IN" sz="1200" dirty="0"/>
                    </a:p>
                  </a:txBody>
                  <a:tcPr/>
                </a:tc>
                <a:extLst>
                  <a:ext uri="{0D108BD9-81ED-4DB2-BD59-A6C34878D82A}">
                    <a16:rowId xmlns:a16="http://schemas.microsoft.com/office/drawing/2014/main" val="10002"/>
                  </a:ext>
                </a:extLst>
              </a:tr>
              <a:tr h="1676756">
                <a:tc>
                  <a:txBody>
                    <a:bodyPr/>
                    <a:lstStyle/>
                    <a:p>
                      <a:endParaRPr lang="en-GB" sz="1200" dirty="0"/>
                    </a:p>
                    <a:p>
                      <a:r>
                        <a:rPr lang="x-none" sz="1200" dirty="0"/>
                        <a:t> 3</a:t>
                      </a:r>
                    </a:p>
                  </a:txBody>
                  <a:tcPr marL="91443" marR="91443" marT="45715" marB="45715"/>
                </a:tc>
                <a:tc>
                  <a:txBody>
                    <a:bodyPr/>
                    <a:lstStyle/>
                    <a:p>
                      <a:pPr algn="just"/>
                      <a:r>
                        <a:rPr lang="en-IN" sz="1200" kern="1200" dirty="0">
                          <a:solidFill>
                            <a:schemeClr val="tx1"/>
                          </a:solidFill>
                          <a:effectLst/>
                          <a:latin typeface="+mn-lt"/>
                          <a:ea typeface="+mn-ea"/>
                          <a:cs typeface="+mn-cs"/>
                        </a:rPr>
                        <a:t>Deploying Wireless Sensor Network with Fault-Tolerance for Structural Health Monitoring</a:t>
                      </a:r>
                      <a:endParaRPr lang="en-IN" sz="1200" b="0" dirty="0"/>
                    </a:p>
                  </a:txBody>
                  <a:tcPr/>
                </a:tc>
                <a:tc>
                  <a:txBody>
                    <a:bodyPr/>
                    <a:lstStyle/>
                    <a:p>
                      <a:pPr algn="just"/>
                      <a:r>
                        <a:rPr lang="en-IN" sz="1200" kern="1200" dirty="0">
                          <a:solidFill>
                            <a:schemeClr val="tx1"/>
                          </a:solidFill>
                          <a:effectLst/>
                          <a:latin typeface="+mn-lt"/>
                          <a:ea typeface="+mn-ea"/>
                          <a:cs typeface="+mn-cs"/>
                        </a:rPr>
                        <a:t>Z. </a:t>
                      </a:r>
                      <a:r>
                        <a:rPr lang="en-IN" sz="1200" kern="1200" dirty="0" err="1">
                          <a:solidFill>
                            <a:schemeClr val="tx1"/>
                          </a:solidFill>
                          <a:effectLst/>
                          <a:latin typeface="+mn-lt"/>
                          <a:ea typeface="+mn-ea"/>
                          <a:cs typeface="+mn-cs"/>
                        </a:rPr>
                        <a:t>Alam</a:t>
                      </a:r>
                      <a:r>
                        <a:rPr lang="en-IN" sz="1200" kern="1200" dirty="0">
                          <a:solidFill>
                            <a:schemeClr val="tx1"/>
                          </a:solidFill>
                          <a:effectLst/>
                          <a:latin typeface="+mn-lt"/>
                          <a:ea typeface="+mn-ea"/>
                          <a:cs typeface="+mn-cs"/>
                        </a:rPr>
                        <a:t>, G. Wang</a:t>
                      </a:r>
                      <a:endParaRPr lang="en-IN" sz="1200" dirty="0"/>
                    </a:p>
                  </a:txBody>
                  <a:tcPr/>
                </a:tc>
                <a:tc>
                  <a:txBody>
                    <a:bodyPr/>
                    <a:lstStyle/>
                    <a:p>
                      <a:pPr algn="just"/>
                      <a:r>
                        <a:rPr lang="en-IN" sz="1200" dirty="0"/>
                        <a:t>2015</a:t>
                      </a:r>
                    </a:p>
                  </a:txBody>
                  <a:tcPr/>
                </a:tc>
                <a:tc>
                  <a:txBody>
                    <a:bodyPr/>
                    <a:lstStyle/>
                    <a:p>
                      <a:pPr algn="ctr"/>
                      <a:r>
                        <a:rPr lang="en-IN" sz="1200" b="0" i="0" kern="1200" dirty="0">
                          <a:solidFill>
                            <a:schemeClr val="tx1"/>
                          </a:solidFill>
                          <a:effectLst/>
                          <a:latin typeface="+mj-lt"/>
                          <a:ea typeface="+mn-ea"/>
                          <a:cs typeface="+mn-cs"/>
                        </a:rPr>
                        <a:t>IEEE Transactions on Computers</a:t>
                      </a:r>
                      <a:endParaRPr lang="x-none" sz="1200" dirty="0">
                        <a:latin typeface="+mj-lt"/>
                        <a:cs typeface="Times New Roman" panose="02020603050405020304" pitchFamily="18" charset="0"/>
                      </a:endParaRPr>
                    </a:p>
                  </a:txBody>
                  <a:tcPr marL="91443" marR="91443" marT="45715" marB="45715"/>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IN" sz="1200" kern="1200" dirty="0">
                          <a:solidFill>
                            <a:schemeClr val="tx1"/>
                          </a:solidFill>
                          <a:latin typeface="+mn-lt"/>
                          <a:ea typeface="+mn-ea"/>
                          <a:cs typeface="+mn-cs"/>
                        </a:rPr>
                        <a:t>For short-distance communications </a:t>
                      </a:r>
                      <a:endParaRPr lang="en-IN" sz="1200" dirty="0"/>
                    </a:p>
                  </a:txBody>
                  <a:tcPr/>
                </a:tc>
                <a:extLst>
                  <a:ext uri="{0D108BD9-81ED-4DB2-BD59-A6C34878D82A}">
                    <a16:rowId xmlns:a16="http://schemas.microsoft.com/office/drawing/2014/main" val="10003"/>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3">
            <a:extLst>
              <a:ext uri="{FF2B5EF4-FFF2-40B4-BE49-F238E27FC236}">
                <a16:creationId xmlns:a16="http://schemas.microsoft.com/office/drawing/2014/main" id="{1F0026CB-8D20-4749-F9D1-14CA361E6345}"/>
              </a:ext>
            </a:extLst>
          </p:cNvPr>
          <p:cNvSpPr>
            <a:spLocks noChangeArrowheads="1"/>
          </p:cNvSpPr>
          <p:nvPr/>
        </p:nvSpPr>
        <p:spPr bwMode="auto">
          <a:xfrm>
            <a:off x="0" y="0"/>
            <a:ext cx="9144000" cy="708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a:solidFill>
                  <a:schemeClr val="bg1"/>
                </a:solidFill>
                <a:latin typeface="Times New Roman" panose="02020603050405020304" pitchFamily="18" charset="0"/>
                <a:cs typeface="Times New Roman" panose="02020603050405020304" pitchFamily="18" charset="0"/>
              </a:rPr>
              <a:t>EXISTING METHOD</a:t>
            </a:r>
          </a:p>
        </p:txBody>
      </p:sp>
      <p:pic>
        <p:nvPicPr>
          <p:cNvPr id="8197" name="Picture 6">
            <a:extLst>
              <a:ext uri="{FF2B5EF4-FFF2-40B4-BE49-F238E27FC236}">
                <a16:creationId xmlns:a16="http://schemas.microsoft.com/office/drawing/2014/main" id="{2621CDB3-7349-91DF-8F54-F176D99CB05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98" name="TextBox 10">
            <a:extLst>
              <a:ext uri="{FF2B5EF4-FFF2-40B4-BE49-F238E27FC236}">
                <a16:creationId xmlns:a16="http://schemas.microsoft.com/office/drawing/2014/main" id="{CF06295A-C1CE-FEB2-4D33-2111F901A792}"/>
              </a:ext>
            </a:extLst>
          </p:cNvPr>
          <p:cNvSpPr txBox="1">
            <a:spLocks noChangeArrowheads="1"/>
          </p:cNvSpPr>
          <p:nvPr/>
        </p:nvSpPr>
        <p:spPr bwMode="auto">
          <a:xfrm>
            <a:off x="390878" y="1371600"/>
            <a:ext cx="8362244" cy="37856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itchFamily="2" charset="2"/>
              <a:buChar char="Ø"/>
            </a:pPr>
            <a:r>
              <a:rPr lang="en-US" sz="1600" dirty="0">
                <a:latin typeface="+mj-lt"/>
              </a:rPr>
              <a:t>Wireless structural health monitoring system for real-time data acquisition. </a:t>
            </a:r>
          </a:p>
          <a:p>
            <a:pPr algn="just">
              <a:lnSpc>
                <a:spcPct val="150000"/>
              </a:lnSpc>
              <a:buFont typeface="Wingdings" pitchFamily="2" charset="2"/>
              <a:buChar char="Ø"/>
            </a:pPr>
            <a:r>
              <a:rPr lang="en-US" sz="1600" dirty="0">
                <a:latin typeface="+mj-lt"/>
              </a:rPr>
              <a:t>This kind of system is limited in the number of sensors and the capability of the synchronization of the samples. </a:t>
            </a:r>
          </a:p>
          <a:p>
            <a:pPr algn="just">
              <a:lnSpc>
                <a:spcPct val="150000"/>
              </a:lnSpc>
              <a:buFont typeface="Wingdings" pitchFamily="2" charset="2"/>
              <a:buChar char="Ø"/>
            </a:pPr>
            <a:r>
              <a:rPr lang="en-US" sz="1600" dirty="0">
                <a:latin typeface="+mj-lt"/>
              </a:rPr>
              <a:t>Invasive seismic events is a existing research field, and this kind of system can read warning signal from the inside concrete when an event occurs. </a:t>
            </a:r>
          </a:p>
          <a:p>
            <a:pPr algn="just">
              <a:lnSpc>
                <a:spcPct val="150000"/>
              </a:lnSpc>
              <a:buFont typeface="Wingdings" pitchFamily="2" charset="2"/>
              <a:buChar char="Ø"/>
            </a:pPr>
            <a:r>
              <a:rPr lang="en-US" sz="1600" dirty="0">
                <a:latin typeface="+mj-lt"/>
              </a:rPr>
              <a:t>That it requires a very complicated hardware and software setup with low final performance. </a:t>
            </a:r>
          </a:p>
          <a:p>
            <a:pPr algn="just">
              <a:lnSpc>
                <a:spcPct val="150000"/>
              </a:lnSpc>
              <a:buFont typeface="Wingdings" pitchFamily="2" charset="2"/>
              <a:buChar char="Ø"/>
            </a:pPr>
            <a:r>
              <a:rPr lang="en-US" sz="1600" dirty="0">
                <a:latin typeface="+mj-lt"/>
              </a:rPr>
              <a:t>Indeed, to increase the sampling rate, the number of sensors connected in the same network decreases.</a:t>
            </a:r>
          </a:p>
          <a:p>
            <a:pPr algn="just">
              <a:lnSpc>
                <a:spcPct val="150000"/>
              </a:lnSpc>
              <a:buFont typeface="Wingdings" pitchFamily="2" charset="2"/>
              <a:buChar char="Ø"/>
            </a:pPr>
            <a:endParaRPr lang="en-US" sz="1600" dirty="0">
              <a:latin typeface="+mj-lt"/>
            </a:endParaRPr>
          </a:p>
          <a:p>
            <a:pPr algn="just">
              <a:lnSpc>
                <a:spcPct val="150000"/>
              </a:lnSpc>
              <a:buFont typeface="Wingdings" pitchFamily="2" charset="2"/>
              <a:buChar char="Ø"/>
            </a:pPr>
            <a:endParaRPr lang="en-IN" sz="1600" dirty="0">
              <a:latin typeface="+mj-lt"/>
            </a:endParaRPr>
          </a:p>
        </p:txBody>
      </p:sp>
    </p:spTree>
    <p:extLst>
      <p:ext uri="{BB962C8B-B14F-4D97-AF65-F5344CB8AC3E}">
        <p14:creationId xmlns:p14="http://schemas.microsoft.com/office/powerpoint/2010/main" val="2724031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a:extLst>
              <a:ext uri="{FF2B5EF4-FFF2-40B4-BE49-F238E27FC236}">
                <a16:creationId xmlns:a16="http://schemas.microsoft.com/office/drawing/2014/main" id="{564F7239-A7E4-2AE4-0C3F-F8E3C607924A}"/>
              </a:ext>
            </a:extLst>
          </p:cNvPr>
          <p:cNvSpPr>
            <a:spLocks noChangeArrowheads="1"/>
          </p:cNvSpPr>
          <p:nvPr/>
        </p:nvSpPr>
        <p:spPr bwMode="auto">
          <a:xfrm>
            <a:off x="25400" y="35442"/>
            <a:ext cx="9144000" cy="708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a:solidFill>
                  <a:schemeClr val="bg1"/>
                </a:solidFill>
                <a:latin typeface="Times New Roman" panose="02020603050405020304" pitchFamily="18" charset="0"/>
                <a:cs typeface="Times New Roman" panose="02020603050405020304" pitchFamily="18" charset="0"/>
              </a:rPr>
              <a:t>PROPOSED METHOD</a:t>
            </a:r>
          </a:p>
        </p:txBody>
      </p:sp>
      <p:pic>
        <p:nvPicPr>
          <p:cNvPr id="10245" name="Picture 6">
            <a:extLst>
              <a:ext uri="{FF2B5EF4-FFF2-40B4-BE49-F238E27FC236}">
                <a16:creationId xmlns:a16="http://schemas.microsoft.com/office/drawing/2014/main" id="{6FDF9110-BFC4-D5C8-3B1B-B448CAF15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10">
            <a:extLst>
              <a:ext uri="{FF2B5EF4-FFF2-40B4-BE49-F238E27FC236}">
                <a16:creationId xmlns:a16="http://schemas.microsoft.com/office/drawing/2014/main" id="{8886C21E-577E-F24F-978D-A9767F5F9CCD}"/>
              </a:ext>
            </a:extLst>
          </p:cNvPr>
          <p:cNvSpPr txBox="1">
            <a:spLocks noChangeArrowheads="1"/>
          </p:cNvSpPr>
          <p:nvPr/>
        </p:nvSpPr>
        <p:spPr bwMode="auto">
          <a:xfrm>
            <a:off x="571500" y="1200024"/>
            <a:ext cx="8001000"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The proposed system is to know the integrity of in-service structures on a continuous real-time basis that leads to function of safety maintenance and extending the life time of real time buildings. </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Identifying and detecting weaknesses and damages in the infrastructure due to aging or any other reason, well in time so that a preventive maintenance can be undertaken before it collapses.</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Using a sensing module which mainly detects the vibration in the structure and then the data will be transmitted to the Arduino. </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When the sensor is placed in the structure, it detects the vibration and sends the information to the arduino. </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Arduino is programmed in such a way that if the vibration is more than the preset value it alerts the user. </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The measurements can take place in every light condition. </a:t>
            </a:r>
          </a:p>
          <a:p>
            <a:pPr algn="just">
              <a:lnSpc>
                <a:spcPct val="150000"/>
              </a:lnSpc>
              <a:buFont typeface="Wingdings" panose="05000000000000000000" pitchFamily="2" charset="2"/>
              <a:buChar char="Ø"/>
            </a:pPr>
            <a:r>
              <a:rPr lang="en-US" sz="1400" dirty="0">
                <a:latin typeface="Times New Roman" panose="02020603050405020304" pitchFamily="18" charset="0"/>
                <a:ea typeface="Times New Roman" panose="02020603050405020304" pitchFamily="18" charset="0"/>
              </a:rPr>
              <a:t>This model turns out to be very economical and cost effective, compared to all the other present day technologies involving structural damage detection.</a:t>
            </a:r>
          </a:p>
          <a:p>
            <a:pPr algn="just">
              <a:lnSpc>
                <a:spcPct val="150000"/>
              </a:lnSpc>
              <a:buFont typeface="Wingdings" panose="05000000000000000000" pitchFamily="2" charset="2"/>
              <a:buChar char="Ø"/>
            </a:pPr>
            <a:endParaRPr lang="en-IN" sz="1400" dirty="0">
              <a:latin typeface="Times New Roman" panose="02020603050405020304" pitchFamily="18" charset="0"/>
              <a:ea typeface="Times New Roman" panose="02020603050405020304" pitchFamily="18" charset="0"/>
            </a:endParaRPr>
          </a:p>
          <a:p>
            <a:pPr algn="just">
              <a:lnSpc>
                <a:spcPct val="150000"/>
              </a:lnSpc>
              <a:buFont typeface="Wingdings" panose="05000000000000000000" pitchFamily="2" charset="2"/>
              <a:buChar char="Ø"/>
            </a:pPr>
            <a:endParaRPr lang="en-IN" altLang="en-US" sz="1400" dirty="0">
              <a:latin typeface="Times New Roman" panose="02020603050405020304" pitchFamily="18" charset="0"/>
              <a:ea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BC140867-191A-897A-E12E-A7BA77376127}"/>
              </a:ext>
            </a:extLst>
          </p:cNvPr>
          <p:cNvSpPr>
            <a:spLocks noChangeArrowheads="1"/>
          </p:cNvSpPr>
          <p:nvPr/>
        </p:nvSpPr>
        <p:spPr bwMode="auto">
          <a:xfrm>
            <a:off x="0" y="0"/>
            <a:ext cx="9144000" cy="708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a:solidFill>
                  <a:schemeClr val="bg1"/>
                </a:solidFill>
                <a:latin typeface="Times New Roman" panose="02020603050405020304" pitchFamily="18" charset="0"/>
                <a:cs typeface="Times New Roman" panose="02020603050405020304" pitchFamily="18" charset="0"/>
              </a:rPr>
              <a:t>PROPOSED METHOD</a:t>
            </a:r>
          </a:p>
        </p:txBody>
      </p:sp>
      <p:pic>
        <p:nvPicPr>
          <p:cNvPr id="9221" name="Picture 6">
            <a:extLst>
              <a:ext uri="{FF2B5EF4-FFF2-40B4-BE49-F238E27FC236}">
                <a16:creationId xmlns:a16="http://schemas.microsoft.com/office/drawing/2014/main" id="{38F352EF-1E55-3CC4-2EF1-5005CE0BF7CF}"/>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6172200"/>
            <a:ext cx="1700213"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3" name="Rectangle 1">
            <a:extLst>
              <a:ext uri="{FF2B5EF4-FFF2-40B4-BE49-F238E27FC236}">
                <a16:creationId xmlns:a16="http://schemas.microsoft.com/office/drawing/2014/main" id="{773058CC-205B-AEB6-245F-612CB8DDB607}"/>
              </a:ext>
            </a:extLst>
          </p:cNvPr>
          <p:cNvSpPr>
            <a:spLocks noChangeArrowheads="1"/>
          </p:cNvSpPr>
          <p:nvPr/>
        </p:nvSpPr>
        <p:spPr bwMode="auto">
          <a:xfrm>
            <a:off x="2667000" y="790600"/>
            <a:ext cx="3733800" cy="838200"/>
          </a:xfrm>
          <a:prstGeom prst="rect">
            <a:avLst/>
          </a:prstGeom>
          <a:solidFill>
            <a:srgbClr val="C00000"/>
          </a:solidFill>
          <a:ln w="25560">
            <a:solidFill>
              <a:srgbClr val="000000"/>
            </a:solidFill>
            <a:miter lim="800000"/>
            <a:headEnd/>
            <a:tailEnd/>
          </a:ln>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2400" b="1" dirty="0">
                <a:solidFill>
                  <a:srgbClr val="FFFFFF"/>
                </a:solidFill>
                <a:latin typeface="Times New Roman" panose="02020603050405020304" pitchFamily="18" charset="0"/>
              </a:rPr>
              <a:t>BLOCK DIAGRAM</a:t>
            </a:r>
          </a:p>
        </p:txBody>
      </p:sp>
      <p:pic>
        <p:nvPicPr>
          <p:cNvPr id="7" name="Picture 2"/>
          <p:cNvPicPr>
            <a:picLocks noGrp="1" noChangeAspect="1" noChangeArrowheads="1"/>
          </p:cNvPicPr>
          <p:nvPr>
            <p:ph idx="1"/>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667000" y="1628090"/>
            <a:ext cx="3849216" cy="5257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3">
            <a:extLst>
              <a:ext uri="{FF2B5EF4-FFF2-40B4-BE49-F238E27FC236}">
                <a16:creationId xmlns:a16="http://schemas.microsoft.com/office/drawing/2014/main" id="{564F7239-A7E4-2AE4-0C3F-F8E3C607924A}"/>
              </a:ext>
            </a:extLst>
          </p:cNvPr>
          <p:cNvSpPr>
            <a:spLocks noChangeArrowheads="1"/>
          </p:cNvSpPr>
          <p:nvPr/>
        </p:nvSpPr>
        <p:spPr bwMode="auto">
          <a:xfrm>
            <a:off x="25400" y="35442"/>
            <a:ext cx="9144000" cy="708025"/>
          </a:xfrm>
          <a:prstGeom prst="rect">
            <a:avLst/>
          </a:prstGeom>
          <a:solidFill>
            <a:srgbClr val="C0000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4000" b="1" dirty="0">
                <a:solidFill>
                  <a:schemeClr val="bg1"/>
                </a:solidFill>
                <a:latin typeface="Times New Roman" panose="02020603050405020304" pitchFamily="18" charset="0"/>
                <a:cs typeface="Times New Roman" panose="02020603050405020304" pitchFamily="18" charset="0"/>
              </a:rPr>
              <a:t>PROPOSED METHOD</a:t>
            </a:r>
          </a:p>
        </p:txBody>
      </p:sp>
      <p:pic>
        <p:nvPicPr>
          <p:cNvPr id="10245" name="Picture 6">
            <a:extLst>
              <a:ext uri="{FF2B5EF4-FFF2-40B4-BE49-F238E27FC236}">
                <a16:creationId xmlns:a16="http://schemas.microsoft.com/office/drawing/2014/main" id="{6FDF9110-BFC4-D5C8-3B1B-B448CAF159F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6016625"/>
            <a:ext cx="1700213"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6" name="TextBox 10">
            <a:extLst>
              <a:ext uri="{FF2B5EF4-FFF2-40B4-BE49-F238E27FC236}">
                <a16:creationId xmlns:a16="http://schemas.microsoft.com/office/drawing/2014/main" id="{8886C21E-577E-F24F-978D-A9767F5F9CCD}"/>
              </a:ext>
            </a:extLst>
          </p:cNvPr>
          <p:cNvSpPr txBox="1">
            <a:spLocks noChangeArrowheads="1"/>
          </p:cNvSpPr>
          <p:nvPr/>
        </p:nvSpPr>
        <p:spPr bwMode="auto">
          <a:xfrm>
            <a:off x="533400" y="1600200"/>
            <a:ext cx="8001000" cy="38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marL="457200" indent="-45720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marL="285750" indent="-285750">
              <a:lnSpc>
                <a:spcPct val="150000"/>
              </a:lnSpc>
              <a:buFont typeface="Wingdings" panose="05000000000000000000" pitchFamily="2" charset="2"/>
              <a:buChar char="Ø"/>
              <a:tabLst>
                <a:tab pos="457200" algn="l"/>
              </a:tabLst>
            </a:pPr>
            <a:r>
              <a:rPr lang="en-US" sz="1400" dirty="0">
                <a:solidFill>
                  <a:srgbClr val="000000"/>
                </a:solidFill>
                <a:latin typeface="Times New Roman" panose="02020603050405020304" pitchFamily="18" charset="0"/>
                <a:ea typeface="Calibri" panose="020F0502020204030204" pitchFamily="34" charset="0"/>
                <a:cs typeface="Cambria" panose="02040503050406030204" pitchFamily="18" charset="0"/>
              </a:rPr>
              <a:t>The system is developed using sensor unit which consists of vibration sensor (Accelerometer-MPU6050), Strain sensor, Moisture sensor; </a:t>
            </a:r>
          </a:p>
          <a:p>
            <a:pPr marL="285750" indent="-285750">
              <a:lnSpc>
                <a:spcPct val="150000"/>
              </a:lnSpc>
              <a:buFont typeface="Wingdings" panose="05000000000000000000" pitchFamily="2" charset="2"/>
              <a:buChar char="Ø"/>
              <a:tabLst>
                <a:tab pos="457200" algn="l"/>
              </a:tabLst>
            </a:pPr>
            <a:r>
              <a:rPr lang="en-US" sz="1400" dirty="0">
                <a:solidFill>
                  <a:srgbClr val="000000"/>
                </a:solidFill>
                <a:latin typeface="Times New Roman" panose="02020603050405020304" pitchFamily="18" charset="0"/>
                <a:ea typeface="Calibri" panose="020F0502020204030204" pitchFamily="34" charset="0"/>
                <a:cs typeface="Cambria" panose="02040503050406030204" pitchFamily="18" charset="0"/>
              </a:rPr>
              <a:t>Data acquisition and processing unit which includes Arduino NANO and Wi-Fi module(ESP8266) that process and transfer sensed data on cloud. </a:t>
            </a:r>
          </a:p>
          <a:p>
            <a:pPr marL="285750" indent="-285750">
              <a:lnSpc>
                <a:spcPct val="150000"/>
              </a:lnSpc>
              <a:buFont typeface="Wingdings" panose="05000000000000000000" pitchFamily="2" charset="2"/>
              <a:buChar char="Ø"/>
              <a:tabLst>
                <a:tab pos="457200" algn="l"/>
              </a:tabLst>
            </a:pPr>
            <a:r>
              <a:rPr lang="en-US" sz="1400" dirty="0">
                <a:solidFill>
                  <a:srgbClr val="000000"/>
                </a:solidFill>
                <a:latin typeface="Times New Roman" panose="02020603050405020304" pitchFamily="18" charset="0"/>
                <a:ea typeface="Calibri" panose="020F0502020204030204" pitchFamily="34" charset="0"/>
                <a:cs typeface="Cambria" panose="02040503050406030204" pitchFamily="18" charset="0"/>
              </a:rPr>
              <a:t>Data collected by Arduino NANO is also given to the visual studio for locally storing data and visualizing data on the bar chart form as shown in Fig. </a:t>
            </a:r>
          </a:p>
          <a:p>
            <a:pPr marL="285750" indent="-285750">
              <a:lnSpc>
                <a:spcPct val="150000"/>
              </a:lnSpc>
              <a:buFont typeface="Wingdings" panose="05000000000000000000" pitchFamily="2" charset="2"/>
              <a:buChar char="Ø"/>
              <a:tabLst>
                <a:tab pos="457200" algn="l"/>
              </a:tabLst>
            </a:pPr>
            <a:r>
              <a:rPr lang="en-US" sz="1400" dirty="0">
                <a:solidFill>
                  <a:srgbClr val="000000"/>
                </a:solidFill>
                <a:latin typeface="Times New Roman" panose="02020603050405020304" pitchFamily="18" charset="0"/>
                <a:ea typeface="Calibri" panose="020F0502020204030204" pitchFamily="34" charset="0"/>
                <a:cs typeface="Cambria" panose="02040503050406030204" pitchFamily="18" charset="0"/>
              </a:rPr>
              <a:t>This stored data is accessed by users. This enables user to check current state of the building and take necessary steps toward it. Alert will be given for initiating preventive maintenance service if emissions caused by structures are beyond reasonable limits. </a:t>
            </a:r>
            <a:endParaRPr lang="en-IN" sz="1400" dirty="0">
              <a:solidFill>
                <a:srgbClr val="000000"/>
              </a:solidFill>
              <a:latin typeface="Times New Roman" panose="02020603050405020304" pitchFamily="18" charset="0"/>
              <a:ea typeface="Calibri" panose="020F0502020204030204" pitchFamily="34" charset="0"/>
              <a:cs typeface="Cambria" panose="02040503050406030204" pitchFamily="18" charset="0"/>
            </a:endParaRPr>
          </a:p>
          <a:p>
            <a:pPr marL="285750" lvl="0" indent="-285750">
              <a:lnSpc>
                <a:spcPct val="150000"/>
              </a:lnSpc>
              <a:buFont typeface="Wingdings" panose="05000000000000000000" pitchFamily="2" charset="2"/>
              <a:buChar char="Ø"/>
              <a:tabLst>
                <a:tab pos="457200" algn="l"/>
              </a:tabLst>
            </a:pPr>
            <a:endParaRPr lang="en-US" sz="1400" dirty="0">
              <a:solidFill>
                <a:srgbClr val="000000"/>
              </a:solidFill>
              <a:effectLst/>
              <a:latin typeface="Times New Roman" panose="02020603050405020304" pitchFamily="18" charset="0"/>
              <a:ea typeface="Calibri" panose="020F0502020204030204" pitchFamily="34" charset="0"/>
              <a:cs typeface="Cambria" panose="02040503050406030204" pitchFamily="18" charset="0"/>
            </a:endParaRPr>
          </a:p>
          <a:p>
            <a:endParaRPr lang="en-IN" sz="1400" dirty="0"/>
          </a:p>
          <a:p>
            <a:pPr marL="285750" lvl="0" indent="-285750">
              <a:lnSpc>
                <a:spcPct val="150000"/>
              </a:lnSpc>
              <a:buFont typeface="Wingdings" panose="05000000000000000000" pitchFamily="2" charset="2"/>
              <a:buChar char="Ø"/>
              <a:tabLst>
                <a:tab pos="457200" algn="l"/>
              </a:tabLst>
            </a:pPr>
            <a:endParaRPr lang="x-none" sz="1400" dirty="0">
              <a:solidFill>
                <a:srgbClr val="000000"/>
              </a:solidFill>
              <a:effectLst/>
              <a:latin typeface="Cambria" panose="02040503050406030204" pitchFamily="18" charset="0"/>
              <a:ea typeface="Calibri" panose="020F0502020204030204" pitchFamily="34" charset="0"/>
              <a:cs typeface="Cambria" panose="02040503050406030204" pitchFamily="18" charset="0"/>
            </a:endParaRPr>
          </a:p>
        </p:txBody>
      </p:sp>
      <p:sp>
        <p:nvSpPr>
          <p:cNvPr id="10247" name="Rectangle 1">
            <a:extLst>
              <a:ext uri="{FF2B5EF4-FFF2-40B4-BE49-F238E27FC236}">
                <a16:creationId xmlns:a16="http://schemas.microsoft.com/office/drawing/2014/main" id="{9C52E722-71C4-07B8-9BC8-3093D2EC8C68}"/>
              </a:ext>
            </a:extLst>
          </p:cNvPr>
          <p:cNvSpPr>
            <a:spLocks noChangeArrowheads="1"/>
          </p:cNvSpPr>
          <p:nvPr/>
        </p:nvSpPr>
        <p:spPr bwMode="auto">
          <a:xfrm>
            <a:off x="2667000" y="838200"/>
            <a:ext cx="3733800" cy="708025"/>
          </a:xfrm>
          <a:prstGeom prst="rect">
            <a:avLst/>
          </a:prstGeom>
          <a:solidFill>
            <a:srgbClr val="C00000"/>
          </a:solidFill>
          <a:ln w="25560">
            <a:solidFill>
              <a:srgbClr val="000000"/>
            </a:solidFill>
            <a:miter lim="800000"/>
            <a:headEnd/>
            <a:tailEnd/>
          </a:ln>
        </p:spPr>
        <p:txBody>
          <a:bodyPr lIns="90000" tIns="45000" rIns="90000" bIns="45000" anchor="ctr"/>
          <a:lstStyle>
            <a:lvl1pPr>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1pPr>
            <a:lvl2pPr marL="742950" indent="-28575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2pPr>
            <a:lvl3pPr marL="11430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3pPr>
            <a:lvl4pPr marL="16002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4pPr>
            <a:lvl5pPr marL="2057400" indent="-228600">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tabLst>
                <a:tab pos="0" algn="l"/>
                <a:tab pos="447675" algn="l"/>
                <a:tab pos="896938" algn="l"/>
                <a:tab pos="1346200" algn="l"/>
                <a:tab pos="1795463" algn="l"/>
                <a:tab pos="2244725" algn="l"/>
                <a:tab pos="2693988" algn="l"/>
                <a:tab pos="3143250" algn="l"/>
                <a:tab pos="3592513" algn="l"/>
                <a:tab pos="4041775" algn="l"/>
                <a:tab pos="4491038" algn="l"/>
                <a:tab pos="4940300" algn="l"/>
                <a:tab pos="5389563" algn="l"/>
                <a:tab pos="5838825" algn="l"/>
                <a:tab pos="6288088" algn="l"/>
                <a:tab pos="6737350" algn="l"/>
                <a:tab pos="7186613" algn="l"/>
                <a:tab pos="7635875" algn="l"/>
                <a:tab pos="8085138" algn="l"/>
                <a:tab pos="8534400" algn="l"/>
                <a:tab pos="8983663" algn="l"/>
              </a:tabLst>
              <a:defRPr>
                <a:solidFill>
                  <a:schemeClr val="tx1"/>
                </a:solidFill>
                <a:latin typeface="Arial" panose="020B0604020202020204" pitchFamily="34" charset="0"/>
                <a:cs typeface="Arial" panose="020B0604020202020204" pitchFamily="34" charset="0"/>
              </a:defRPr>
            </a:lvl9pPr>
          </a:lstStyle>
          <a:p>
            <a:pPr algn="ctr" eaLnBrk="1" hangingPunct="1"/>
            <a:r>
              <a:rPr lang="en-IN" altLang="en-US" sz="2400" b="1">
                <a:solidFill>
                  <a:srgbClr val="FFFFFF"/>
                </a:solidFill>
                <a:latin typeface="Times New Roman" panose="02020603050405020304" pitchFamily="18" charset="0"/>
              </a:rPr>
              <a:t>EXPLANATION</a:t>
            </a:r>
          </a:p>
        </p:txBody>
      </p:sp>
    </p:spTree>
    <p:extLst>
      <p:ext uri="{BB962C8B-B14F-4D97-AF65-F5344CB8AC3E}">
        <p14:creationId xmlns:p14="http://schemas.microsoft.com/office/powerpoint/2010/main" val="28404961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Doc_Report">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5334</TotalTime>
  <Words>1317</Words>
  <Application>Microsoft Office PowerPoint</Application>
  <PresentationFormat>On-screen Show (4:3)</PresentationFormat>
  <Paragraphs>160</Paragraphs>
  <Slides>13</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Cambria</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admin</dc:creator>
  <cp:lastModifiedBy>anantha kumar</cp:lastModifiedBy>
  <cp:revision>507</cp:revision>
  <dcterms:created xsi:type="dcterms:W3CDTF">2016-02-11T04:45:41Z</dcterms:created>
  <dcterms:modified xsi:type="dcterms:W3CDTF">2024-02-15T05:37:35Z</dcterms:modified>
</cp:coreProperties>
</file>