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6" r:id="rId6"/>
    <p:sldId id="291" r:id="rId7"/>
    <p:sldId id="300" r:id="rId8"/>
    <p:sldId id="301" r:id="rId9"/>
    <p:sldId id="298" r:id="rId10"/>
    <p:sldId id="287" r:id="rId11"/>
    <p:sldId id="289" r:id="rId12"/>
    <p:sldId id="292" r:id="rId13"/>
    <p:sldId id="290" r:id="rId14"/>
    <p:sldId id="296" r:id="rId15"/>
    <p:sldId id="297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5" autoAdjust="0"/>
    <p:restoredTop sz="94652" autoAdjust="0"/>
  </p:normalViewPr>
  <p:slideViewPr>
    <p:cSldViewPr snapToGrid="0" showGuides="1">
      <p:cViewPr varScale="1">
        <p:scale>
          <a:sx n="98" d="100"/>
          <a:sy n="98" d="100"/>
        </p:scale>
        <p:origin x="93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ran S" userId="68968afca28aa5b2" providerId="LiveId" clId="{A16A7971-0749-48E5-97BB-1D27E9D1C99A}"/>
    <pc:docChg chg="modSld">
      <pc:chgData name="Hariharan S" userId="68968afca28aa5b2" providerId="LiveId" clId="{A16A7971-0749-48E5-97BB-1D27E9D1C99A}" dt="2025-03-30T06:08:30.240" v="1" actId="20577"/>
      <pc:docMkLst>
        <pc:docMk/>
      </pc:docMkLst>
      <pc:sldChg chg="modSp mod">
        <pc:chgData name="Hariharan S" userId="68968afca28aa5b2" providerId="LiveId" clId="{A16A7971-0749-48E5-97BB-1D27E9D1C99A}" dt="2025-03-30T06:08:30.240" v="1" actId="20577"/>
        <pc:sldMkLst>
          <pc:docMk/>
          <pc:sldMk cId="3299715198" sldId="276"/>
        </pc:sldMkLst>
        <pc:spChg chg="mod">
          <ac:chgData name="Hariharan S" userId="68968afca28aa5b2" providerId="LiveId" clId="{A16A7971-0749-48E5-97BB-1D27E9D1C99A}" dt="2025-03-30T06:08:30.240" v="1" actId="20577"/>
          <ac:spMkLst>
            <pc:docMk/>
            <pc:sldMk cId="3299715198" sldId="276"/>
            <ac:spMk id="5" creationId="{5DDA996A-5D7A-4801-4108-7836E6E764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2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7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00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1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E976C-F88B-837B-4D14-E8CA9826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D1710-1AA2-1C35-160E-8285277B1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0D531-5907-0899-B691-3504D8C1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D8BB-BC03-0B47-090D-514D2D981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56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8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89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16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0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5592" y="2196637"/>
            <a:ext cx="9144000" cy="1163395"/>
          </a:xfrm>
        </p:spPr>
        <p:txBody>
          <a:bodyPr lIns="0" tIns="0" rIns="0" bIns="0" anchor="t">
            <a:spAutoFit/>
          </a:bodyPr>
          <a:lstStyle/>
          <a:p>
            <a:br>
              <a:rPr lang="en-US" sz="2800" dirty="0"/>
            </a:br>
            <a:r>
              <a:rPr lang="en-US" sz="2800" dirty="0"/>
              <a:t>Multispectral </a:t>
            </a:r>
            <a:r>
              <a:rPr lang="en-GB" sz="2800" dirty="0"/>
              <a:t>Crop Yield Prediction </a:t>
            </a:r>
            <a:br>
              <a:rPr lang="en-GB" sz="2800" dirty="0"/>
            </a:br>
            <a:r>
              <a:rPr lang="en-GB" sz="2800" dirty="0"/>
              <a:t>using Neural Network </a:t>
            </a:r>
            <a:endParaRPr lang="en-US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CA8562-F435-F47E-51ED-8F54B97ACFF4}"/>
              </a:ext>
            </a:extLst>
          </p:cNvPr>
          <p:cNvSpPr txBox="1">
            <a:spLocks/>
          </p:cNvSpPr>
          <p:nvPr/>
        </p:nvSpPr>
        <p:spPr>
          <a:xfrm>
            <a:off x="4792319" y="4243152"/>
            <a:ext cx="9144000" cy="171739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>
                <a:solidFill>
                  <a:srgbClr val="FF9933"/>
                </a:solidFill>
              </a:rPr>
            </a:br>
            <a:r>
              <a:rPr lang="en-GB" sz="2400" dirty="0"/>
              <a:t>Presentation by:</a:t>
            </a:r>
          </a:p>
          <a:p>
            <a:r>
              <a:rPr lang="en-GB" sz="2400" dirty="0"/>
              <a:t>Hariharan S(RA2111003040035)</a:t>
            </a:r>
          </a:p>
          <a:p>
            <a:r>
              <a:rPr lang="en-GB" sz="2400" dirty="0" err="1"/>
              <a:t>AkashKarthi</a:t>
            </a:r>
            <a:r>
              <a:rPr lang="en-GB" sz="2400" dirty="0"/>
              <a:t> V(RA2111003040108)</a:t>
            </a:r>
          </a:p>
          <a:p>
            <a:r>
              <a:rPr lang="en-GB" sz="2400" dirty="0" err="1"/>
              <a:t>Hemanathan</a:t>
            </a:r>
            <a:r>
              <a:rPr lang="en-GB" sz="2400" dirty="0"/>
              <a:t> T(RA2111003040120)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D71D8-54EC-5AF0-45C9-78EC0FE1CE40}"/>
              </a:ext>
            </a:extLst>
          </p:cNvPr>
          <p:cNvSpPr txBox="1"/>
          <p:nvPr/>
        </p:nvSpPr>
        <p:spPr>
          <a:xfrm>
            <a:off x="679877" y="4871015"/>
            <a:ext cx="4607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Project Guide: </a:t>
            </a:r>
            <a:r>
              <a:rPr lang="en-GB" sz="2400" b="1" dirty="0" err="1"/>
              <a:t>Dr.N.Muthurasu</a:t>
            </a:r>
            <a:endParaRPr lang="en-I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C345E-5F24-024F-02F4-FB82645E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02" y="441914"/>
            <a:ext cx="1402202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564924" y="71797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614792" y="71797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3273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/>
              <a:t>Project Framework(Hardware /Software)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CE4B94-B7FB-6E7D-403E-0A2279C1B1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7486" y="1701440"/>
            <a:ext cx="1203960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EF284-523C-6022-2F40-E3BB094EFDBF}"/>
              </a:ext>
            </a:extLst>
          </p:cNvPr>
          <p:cNvSpPr txBox="1"/>
          <p:nvPr/>
        </p:nvSpPr>
        <p:spPr>
          <a:xfrm>
            <a:off x="1110342" y="1518964"/>
            <a:ext cx="8146143" cy="435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 algn="just">
              <a:lnSpc>
                <a:spcPct val="90000"/>
              </a:lnSpc>
              <a:spcBef>
                <a:spcPts val="1001"/>
              </a:spcBef>
              <a:buNone/>
            </a:pPr>
            <a:r>
              <a:rPr lang="en-US" sz="1800" b="1" strike="noStrike" spc="-1" dirty="0">
                <a:latin typeface="Trebuchet MS"/>
              </a:rPr>
              <a:t>Project Framework: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Python (Latest version) – Primary programming language.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TensorFlow/</a:t>
            </a:r>
            <a:r>
              <a:rPr lang="en-US" sz="1800" b="0" strike="noStrike" spc="-1" dirty="0" err="1">
                <a:latin typeface="Trebuchet MS"/>
              </a:rPr>
              <a:t>PyTorch</a:t>
            </a:r>
            <a:r>
              <a:rPr lang="en-US" sz="1800" b="0" strike="noStrike" spc="-1" dirty="0">
                <a:latin typeface="Trebuchet MS"/>
              </a:rPr>
              <a:t> – For implementing and training deep learning models (TFT and </a:t>
            </a:r>
            <a:r>
              <a:rPr lang="en-US" sz="1800" b="0" strike="noStrike" spc="-1" dirty="0" err="1">
                <a:latin typeface="Trebuchet MS"/>
              </a:rPr>
              <a:t>ViTs</a:t>
            </a:r>
            <a:r>
              <a:rPr lang="en-US" sz="1800" b="0" strike="noStrike" spc="-1" dirty="0">
                <a:latin typeface="Trebuchet MS"/>
              </a:rPr>
              <a:t>).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OpenCV – For image processing tasks related to crop analysis.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GDAL (Geospatial Data Abstraction Library) – For handling satellite imagery.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Pandas, NumPy, SciPy – For data manipulation and analysis.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Matplotlib/Seaborn – For data visualization.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latin typeface="Trebuchet MS"/>
              </a:rPr>
              <a:t>Jupyter</a:t>
            </a:r>
            <a:r>
              <a:rPr lang="en-US" sz="1800" b="0" strike="noStrike" spc="-1" dirty="0">
                <a:latin typeface="Trebuchet MS"/>
              </a:rPr>
              <a:t> Notebook/Google </a:t>
            </a:r>
            <a:r>
              <a:rPr lang="en-US" sz="1800" b="0" strike="noStrike" spc="-1" dirty="0" err="1">
                <a:latin typeface="Trebuchet MS"/>
              </a:rPr>
              <a:t>Colab</a:t>
            </a:r>
            <a:r>
              <a:rPr lang="en-US" sz="1800" b="0" strike="noStrike" spc="-1" dirty="0">
                <a:latin typeface="Trebuchet MS"/>
              </a:rPr>
              <a:t> – For interactive coding and experimentation.</a:t>
            </a:r>
          </a:p>
          <a:p>
            <a:pPr marL="514350" indent="-285750" algn="just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latin typeface="Trebuchet MS"/>
              </a:rPr>
              <a:t>Cloud Platforms (AWS, Google Cloud, Azure - Optional) – For large-scale model training and storage.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A0BB2-8D8E-BAB1-CB91-0EECB1F4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-6969"/>
            <a:ext cx="1402202" cy="5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0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48887" y="71797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2043113" y="71797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3273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Modules(Explanation of Architecture Diagram)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CE4B94-B7FB-6E7D-403E-0A2279C1B1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7486" y="1701440"/>
            <a:ext cx="1203960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A0BB2-8D8E-BAB1-CB91-0EECB1F4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-6969"/>
            <a:ext cx="1402202" cy="58526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2FF5256-27D5-5DEF-8D60-DA34D267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34" y="1383853"/>
            <a:ext cx="10456004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Weather, soil, crop growth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missing values, normalizing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 &amp;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TFT handles time-series patterns,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 satellite imagery.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TFT learns trends,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crop health.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Yield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Combines predictions from both models.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Assesses model accuracy using MAE, RMSE.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Support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farmers with data-driven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Reporting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insights through dashboards. </a:t>
            </a:r>
          </a:p>
        </p:txBody>
      </p:sp>
    </p:spTree>
    <p:extLst>
      <p:ext uri="{BB962C8B-B14F-4D97-AF65-F5344CB8AC3E}">
        <p14:creationId xmlns:p14="http://schemas.microsoft.com/office/powerpoint/2010/main" val="5056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5081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5081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3273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/>
              <a:t>Algorithm Used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CE4B94-B7FB-6E7D-403E-0A2279C1B1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7486" y="1701440"/>
            <a:ext cx="1203960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A0BB2-8D8E-BAB1-CB91-0EECB1F4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-6969"/>
            <a:ext cx="1402202" cy="585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F56CAB-FCAA-03A2-5B0E-4E11D70E34AA}"/>
              </a:ext>
            </a:extLst>
          </p:cNvPr>
          <p:cNvSpPr txBox="1"/>
          <p:nvPr/>
        </p:nvSpPr>
        <p:spPr>
          <a:xfrm>
            <a:off x="836701" y="974301"/>
            <a:ext cx="9378553" cy="571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Temporal Fusion Transformer (TFT)</a:t>
            </a: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TFT is specifically designed for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multivariate time-series forecasting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making it ideal for agricultural data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Dynamic Feature Selection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Weighs the importance of variables (e.g., temperature, rainfall, soil moisture) in real 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Long-Term Dependencies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Captures trends and seasonality in crop yield data.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Multi-Horizon Forecasting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Provides accurate short-term and long-term predictions.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Attention Mechanism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Helps in understanding key influencing factors over different time periods.</a:t>
            </a:r>
          </a:p>
          <a:p>
            <a:pPr algn="just">
              <a:lnSpc>
                <a:spcPct val="150000"/>
              </a:lnSpc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Vision Transformers (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ViTs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ViTs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are used for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image-based analysis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particularly in monitoring crop health through satellite imagery.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Replaces CNNs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Uses self-attention to process entire images instead of local filters.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Identifies Early Stress Signals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Detects diseases, nutrient deficiencies, and environmental stress.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Handles Multi-Source Data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– Can integrate satellite images, weather data, and field observations.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75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6701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7438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ABSTRACT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165" y="6033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58D03F4-005F-FD68-8707-A48755CB7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0"/>
            <a:ext cx="1402202" cy="58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DA996A-5D7A-4801-4108-7836E6E7640C}"/>
              </a:ext>
            </a:extLst>
          </p:cNvPr>
          <p:cNvSpPr txBox="1"/>
          <p:nvPr/>
        </p:nvSpPr>
        <p:spPr>
          <a:xfrm>
            <a:off x="692450" y="1049981"/>
            <a:ext cx="10491020" cy="484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Crop yield prediction is crucial for precision agriculture, requiring advanced models to handle complex, nonlinear relationships in multivariate agricultural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Traditional machine learning models face limitations in capturing these complexities, necessitating deep learning-based approaches.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study proposes an improved crop yield prediction framework using the Temporal Fusion Transformer (TFT)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TFT efficiently processes multivariate time-series data and dynamically weighs feature importance, such as temperature and soil moisture, for accurate forecasting.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ViTs</a:t>
            </a:r>
            <a:r>
              <a:rPr lang="en-US" sz="1600" dirty="0"/>
              <a:t> replace conventional CNNs for crop health analysis using satellite imagery, enabling early detection of crop stress signals.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proposed approach outperforms CNN-LSTM, </a:t>
            </a:r>
            <a:r>
              <a:rPr lang="en-US" sz="1600" dirty="0" err="1"/>
              <a:t>ConvLSTM</a:t>
            </a:r>
            <a:r>
              <a:rPr lang="en-US" sz="1600" dirty="0"/>
              <a:t>, and </a:t>
            </a:r>
            <a:r>
              <a:rPr lang="en-US" sz="1600" dirty="0" err="1"/>
              <a:t>DeepYield</a:t>
            </a:r>
            <a:r>
              <a:rPr lang="en-US" sz="1600" dirty="0"/>
              <a:t> models, achieving lower Mean Absolute Error (MAE) and higher prediction accuracy.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research enhances precision agriculture by improving predictive insights, supporting informed decision-making, and optimizing resource allocation in farming.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738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513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3273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Motivation and Goal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CE4B94-B7FB-6E7D-403E-0A2279C1B1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55917" y="1286315"/>
            <a:ext cx="408622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strike="noStrike" spc="-1" dirty="0">
                <a:solidFill>
                  <a:srgbClr val="1E7442"/>
                </a:solidFill>
                <a:latin typeface="Trebuchet MS"/>
              </a:rPr>
              <a:t>               Motivation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928AC1-5A1A-9A3D-1707-17902A50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5" y="53661"/>
            <a:ext cx="1402202" cy="585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D5E05-312B-D292-F968-5A1E0030278D}"/>
              </a:ext>
            </a:extLst>
          </p:cNvPr>
          <p:cNvSpPr txBox="1"/>
          <p:nvPr/>
        </p:nvSpPr>
        <p:spPr>
          <a:xfrm>
            <a:off x="6673957" y="1312444"/>
            <a:ext cx="4436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strike="noStrike" spc="-1" dirty="0">
                <a:solidFill>
                  <a:srgbClr val="1E7442"/>
                </a:solidFill>
                <a:latin typeface="Trebuchet MS"/>
              </a:rPr>
              <a:t>                        Goal</a:t>
            </a:r>
          </a:p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BD9B6D-E06C-EFAC-62E7-0B2A06FE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023" y="2012857"/>
            <a:ext cx="638816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enhanced crop yield prediction framework using Temporal Fusion Transformer (TFT) and Vision Transformers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forecasting accuracy by efficiently handling multivariate time-series data and satellite imagery.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early detection of crop stress signals to support proactive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 existing models (CNN-LSTM,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ConvLSTM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DeepYield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in terms of prediction accuracy and error reduction.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 to precision agriculture by providing reliable, data-driven insights for sustainable farming practices.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C693019-E821-27A3-BEA7-41A363F3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43" y="2012857"/>
            <a:ext cx="53158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yield prediction is essential for precision agriculture, helping farmers optimize resource allocation and improve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machine learning models struggle to capture complex, nonlinear relationships in multivariate agricultural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change, soil conditions, and varying environmental factors demand robust predictive models for accurate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need for real-time, data-driven decision-making in agriculture calls for advanced deep-learning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35663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1407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969" y="68398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40634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Survey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2FE67F-B072-BD5E-5895-A615EF6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4" y="28805"/>
            <a:ext cx="1402202" cy="58526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E31141-0031-ADE8-1DD6-5FDD4A40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723515"/>
              </p:ext>
            </p:extLst>
          </p:nvPr>
        </p:nvGraphicFramePr>
        <p:xfrm>
          <a:off x="1125157" y="1389669"/>
          <a:ext cx="9745041" cy="514298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43706">
                  <a:extLst>
                    <a:ext uri="{9D8B030D-6E8A-4147-A177-3AD203B41FA5}">
                      <a16:colId xmlns:a16="http://schemas.microsoft.com/office/drawing/2014/main" val="205008596"/>
                    </a:ext>
                  </a:extLst>
                </a:gridCol>
                <a:gridCol w="2610972">
                  <a:extLst>
                    <a:ext uri="{9D8B030D-6E8A-4147-A177-3AD203B41FA5}">
                      <a16:colId xmlns:a16="http://schemas.microsoft.com/office/drawing/2014/main" val="3062035632"/>
                    </a:ext>
                  </a:extLst>
                </a:gridCol>
                <a:gridCol w="2447710">
                  <a:extLst>
                    <a:ext uri="{9D8B030D-6E8A-4147-A177-3AD203B41FA5}">
                      <a16:colId xmlns:a16="http://schemas.microsoft.com/office/drawing/2014/main" val="1902718588"/>
                    </a:ext>
                  </a:extLst>
                </a:gridCol>
                <a:gridCol w="1987711">
                  <a:extLst>
                    <a:ext uri="{9D8B030D-6E8A-4147-A177-3AD203B41FA5}">
                      <a16:colId xmlns:a16="http://schemas.microsoft.com/office/drawing/2014/main" val="644712608"/>
                    </a:ext>
                  </a:extLst>
                </a:gridCol>
                <a:gridCol w="2054942">
                  <a:extLst>
                    <a:ext uri="{9D8B030D-6E8A-4147-A177-3AD203B41FA5}">
                      <a16:colId xmlns:a16="http://schemas.microsoft.com/office/drawing/2014/main" val="2395687194"/>
                    </a:ext>
                  </a:extLst>
                </a:gridCol>
              </a:tblGrid>
              <a:tr h="50103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S.No</a:t>
                      </a:r>
                      <a:r>
                        <a:rPr lang="en-US" sz="1500" dirty="0"/>
                        <a:t>.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Title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bg1"/>
                          </a:solidFill>
                        </a:rPr>
                        <a:t>Methodology Used</a:t>
                      </a:r>
                      <a:endParaRPr lang="en-US" sz="1500" dirty="0">
                        <a:solidFill>
                          <a:schemeClr val="bg1"/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Key Findings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Disadvantages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26431"/>
                  </a:ext>
                </a:extLst>
              </a:tr>
              <a:tr h="918558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1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A real-time collaborative machine learning-based weather forecasting system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Utilize federated learning with LSTMs and Transformer models to aggregate real-time sensor data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Improved prediction accuracy, real-time data collection, multiple locations, collaborative forecasting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Complexity in system setup, high computational requirements, dependency on data quality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6701"/>
                  </a:ext>
                </a:extLst>
              </a:tr>
              <a:tr h="779383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2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Machine learning applications for weather forecasting: A review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Conduct a systematic review of machine learning techniques used in weather forecasting, categorizing models (e.g., LSTMs, CNNs, Transformers)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Comprehensive review of ML techniques, identification of gaps and opportunities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Generalized review, not specific to real-time applications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56884"/>
                  </a:ext>
                </a:extLst>
              </a:tr>
              <a:tr h="105773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3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Enhancing Crop Cultivation through Weather Forecasting and Data Analytics </a:t>
                      </a:r>
                      <a:endParaRPr lang="en-IN" sz="10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Integrate weather forecasting, IoT sensors, and machine learning for predictive crop optimization. 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more precise and feasible solutions for agricultural research and problems </a:t>
                      </a:r>
                      <a:br>
                        <a:rPr lang="en-GB" sz="1000" dirty="0"/>
                      </a:b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spcBef>
                          <a:spcPts val="1001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strike="noStrike" spc="-1" dirty="0">
                          <a:latin typeface="+mn-lt"/>
                        </a:rPr>
                        <a:t>Lack of centralized data integration, leading to fragmented information sources and inefficiencies in data retrieval.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7536"/>
                  </a:ext>
                </a:extLst>
              </a:tr>
              <a:tr h="80503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4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Improvement of Crop Production Using Recommender System by Weather Forecasts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Develop a weather-aware recommender system using machine learning to optimize crop selection and farming practices.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Utilizes Artificial Neural Networks (ANN) and auto-encoders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While the model is tailored for </a:t>
                      </a:r>
                      <a:r>
                        <a:rPr lang="en-GB" sz="1000" dirty="0" err="1"/>
                        <a:t>Tamilnadu</a:t>
                      </a:r>
                      <a:r>
                        <a:rPr lang="en-GB" sz="1000" dirty="0"/>
                        <a:t>, its applicability to other regions may require extensive customization and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01633"/>
                  </a:ext>
                </a:extLst>
              </a:tr>
              <a:tr h="80503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5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Duo attention with deep learning on tomato yield prediction and factor interpretation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Apply duo attention mechanisms in deep learning to enhance tomato yield prediction and interpret key influencing factors.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Providing more precise </a:t>
                      </a:r>
                      <a:r>
                        <a:rPr lang="en-GB" sz="1000" dirty="0"/>
                        <a:t>and auto-encoders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strike="noStrike" spc="-1" dirty="0">
                          <a:latin typeface="+mn-lt"/>
                        </a:rPr>
                        <a:t>Lack of centralized data integration, 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89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5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3DCDC-5289-558D-CBFA-8C1A143A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8DD9EE1-186E-D181-CED3-A345BBAAB9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6E559-D9BF-952C-DCA3-3BB594BDB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1407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DAE44FD-3675-6E3F-B549-359A8EAE7C42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9A0FDF-BD8B-61C1-71DA-1E8B7453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8969" y="683984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6074064-46BD-18D1-B399-DF3446E41234}"/>
              </a:ext>
            </a:extLst>
          </p:cNvPr>
          <p:cNvSpPr txBox="1">
            <a:spLocks/>
          </p:cNvSpPr>
          <p:nvPr/>
        </p:nvSpPr>
        <p:spPr>
          <a:xfrm>
            <a:off x="228600" y="406346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Survey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418E5B-F922-61D5-3D83-925C0D56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4" y="28805"/>
            <a:ext cx="1402202" cy="58526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15ADA4-0227-7A40-0F29-128E1366C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52744"/>
              </p:ext>
            </p:extLst>
          </p:nvPr>
        </p:nvGraphicFramePr>
        <p:xfrm>
          <a:off x="1081549" y="1056903"/>
          <a:ext cx="10028902" cy="53733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7251">
                  <a:extLst>
                    <a:ext uri="{9D8B030D-6E8A-4147-A177-3AD203B41FA5}">
                      <a16:colId xmlns:a16="http://schemas.microsoft.com/office/drawing/2014/main" val="205008596"/>
                    </a:ext>
                  </a:extLst>
                </a:gridCol>
                <a:gridCol w="1917291">
                  <a:extLst>
                    <a:ext uri="{9D8B030D-6E8A-4147-A177-3AD203B41FA5}">
                      <a16:colId xmlns:a16="http://schemas.microsoft.com/office/drawing/2014/main" val="3062035632"/>
                    </a:ext>
                  </a:extLst>
                </a:gridCol>
                <a:gridCol w="2595715">
                  <a:extLst>
                    <a:ext uri="{9D8B030D-6E8A-4147-A177-3AD203B41FA5}">
                      <a16:colId xmlns:a16="http://schemas.microsoft.com/office/drawing/2014/main" val="19027185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4712608"/>
                    </a:ext>
                  </a:extLst>
                </a:gridCol>
                <a:gridCol w="2330245">
                  <a:extLst>
                    <a:ext uri="{9D8B030D-6E8A-4147-A177-3AD203B41FA5}">
                      <a16:colId xmlns:a16="http://schemas.microsoft.com/office/drawing/2014/main" val="2395687194"/>
                    </a:ext>
                  </a:extLst>
                </a:gridCol>
              </a:tblGrid>
              <a:tr h="70267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S.No</a:t>
                      </a:r>
                      <a:r>
                        <a:rPr lang="en-US" sz="1500" dirty="0"/>
                        <a:t>.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Title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Methodology Used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dirty="0"/>
                        <a:t>Key Findings</a:t>
                      </a:r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 Narrow" panose="020B0606020202030204" pitchFamily="34" charset="0"/>
                        </a:rPr>
                        <a:t>Limitations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026431"/>
                  </a:ext>
                </a:extLst>
              </a:tr>
              <a:tr h="883574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6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Forecasting crop yield using remotely </a:t>
                      </a:r>
                      <a:r>
                        <a:rPr lang="en-US" sz="1000" dirty="0" err="1"/>
                        <a:t>sensedvegetationindicesandcropphenologymetrics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Use remotely sensed vegetation indices and crop phenology metrics with machine learning to enhance crop yield forecasting.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real-time data collection, multiple locations, collaborative forecasting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Complexity in system setup,  dependency on data quality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6701"/>
                  </a:ext>
                </a:extLst>
              </a:tr>
              <a:tr h="907991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7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Designofanintegratedclimatic</a:t>
                      </a:r>
                      <a:r>
                        <a:rPr lang="en-US" sz="1000" dirty="0"/>
                        <a:t> assessment indicator (ICAI) </a:t>
                      </a:r>
                      <a:r>
                        <a:rPr lang="en-US" sz="1000" dirty="0" err="1"/>
                        <a:t>forwheatproduction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Develop an Integrated Climatic Assessment Indicator (ICAI) using environmental and meteorological data to optimize wheat production. 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Comprehensive review of ML techniques, identification of gaps and opportunities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Generalized review, not specific to real-time applications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556884"/>
                  </a:ext>
                </a:extLst>
              </a:tr>
              <a:tr h="1013250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8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Forest biomass estimation using synthetic aper </a:t>
                      </a:r>
                      <a:r>
                        <a:rPr lang="en-US" sz="1000" dirty="0" err="1"/>
                        <a:t>ture</a:t>
                      </a:r>
                      <a:r>
                        <a:rPr lang="en-US" sz="1000" dirty="0"/>
                        <a:t> radar polarimetric features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Estimate forest biomass using Synthetic Aperture Radar (SAR) polarimetric features for accurate and large-scale environmental monitoring.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feasible solutions for agricultural research and problems </a:t>
                      </a:r>
                      <a:br>
                        <a:rPr lang="en-GB" sz="1000" dirty="0"/>
                      </a:b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spcBef>
                          <a:spcPts val="1001"/>
                        </a:spcBef>
                        <a:buClr>
                          <a:srgbClr val="FFFFFF"/>
                        </a:buClr>
                        <a:buFont typeface="Arial"/>
                        <a:buChar char="•"/>
                      </a:pPr>
                      <a:r>
                        <a:rPr lang="en-US" sz="1000" b="0" strike="noStrike" spc="-1" dirty="0">
                          <a:latin typeface="+mn-lt"/>
                        </a:rPr>
                        <a:t>leading to fragmented information sources and inefficiencies in data retrieval.</a:t>
                      </a:r>
                    </a:p>
                    <a:p>
                      <a:pPr algn="ctr"/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7536"/>
                  </a:ext>
                </a:extLst>
              </a:tr>
              <a:tr h="1030952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Arial Narrow" panose="020B0606020202030204" pitchFamily="34" charset="0"/>
                        </a:rPr>
                        <a:t>9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Crop yield prediction integrating genotype and weather variables using deep learning,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Predict crop yield by integrating genotype and weather variables using deep learning for precision agriculture.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handling large, complex datasets and capturing non-linear relationships between variables.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While the model is tailored for </a:t>
                      </a:r>
                      <a:r>
                        <a:rPr lang="en-GB" sz="1000" dirty="0" err="1"/>
                        <a:t>Tamilnadu</a:t>
                      </a:r>
                      <a:r>
                        <a:rPr lang="en-GB" sz="1000" dirty="0"/>
                        <a:t>, its applicability to other regions may require extensive customization and retraining with local data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01633"/>
                  </a:ext>
                </a:extLst>
              </a:tr>
              <a:tr h="8349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 Narrow" panose="020B0606020202030204" pitchFamily="34" charset="0"/>
                        </a:rPr>
                        <a:t>10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Deep learning based prediction on greenhouse crop yield combined TCN and RNN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Predict greenhouse crop yield using deep learning by combining Temporal Convolutional Networks (TCN) and Recurrent Neural Networks (RNN).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feasible solutions for agricultural research and </a:t>
                      </a:r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Comprehensive review of ML techniques, </a:t>
                      </a:r>
                      <a:endParaRPr lang="en-IN" sz="1000" b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strike="noStrike" spc="-1" dirty="0">
                          <a:solidFill>
                            <a:schemeClr val="dk1"/>
                          </a:solidFill>
                          <a:latin typeface="Arial Narrow"/>
                        </a:rPr>
                        <a:t> not specific to real-time applications</a:t>
                      </a:r>
                      <a:endParaRPr lang="en-IN" sz="10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06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70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14430" y="6711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04673" y="6711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27758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Existing system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6FAEC-1DE2-1B9E-206A-E1945E99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" y="0"/>
            <a:ext cx="1402202" cy="58526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2B4318C-23CE-3275-71DA-24BE1ADCC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2" y="1058840"/>
            <a:ext cx="9284877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crop yield prediction relies on statistical models (e.g., regression-based approaches) and machine learning techniques (e.g., Random Forest, SVM, and CNN-LSTM).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models struggle to capture the nonlinear dependencies in multivariate agricultural data, leading to lower prediction accuracy.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CNN-LSTM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ConvLSTM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have been used for spatiotemporal forecasting, but they lack dynamic feature weighting and struggle with long-term dependencies.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deep learning models primarily use Convolutional Neural Networks (CNNs) for image-based crop health analysis, but they may miss subtle variations in satellite imagery.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to these limitations, there is a need for a more advanced and adaptive model that efficiently handles time-series data and image-based inputs for precise yield prediction.</a:t>
            </a:r>
          </a:p>
        </p:txBody>
      </p:sp>
    </p:spTree>
    <p:extLst>
      <p:ext uri="{BB962C8B-B14F-4D97-AF65-F5344CB8AC3E}">
        <p14:creationId xmlns:p14="http://schemas.microsoft.com/office/powerpoint/2010/main" val="87946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14430" y="6711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04673" y="67110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277585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Disadvantages of Existing system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6FAEC-1DE2-1B9E-206A-E1945E996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0" y="0"/>
            <a:ext cx="1402202" cy="58526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B78017E-17B6-D192-2A5D-21D439BDE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18" y="1290789"/>
            <a:ext cx="1125582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Feature Importance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models do not dynamically weigh different factors (e.g., temperature, soil moisture) based on their impact on crop yield.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Long-Term Dependency Capture: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CNN-LSTM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ConvLSTM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 to retain long-term patterns in time-series data, leading to reduced forecasting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Inadequate Image Processing: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CNN-based approaches for crop health analysis may fail to detect subtle stress signals in satellite imagery.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Generalization Ability: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 may not perform well across diverse climatic and geographical conditions, limiting their scalability.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Prediction Errors: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methods often result in higher Mean Absolute Error (MAE) and lower accuracy, affecting decision-making in precision agriculture.</a:t>
            </a:r>
          </a:p>
        </p:txBody>
      </p:sp>
    </p:spTree>
    <p:extLst>
      <p:ext uri="{BB962C8B-B14F-4D97-AF65-F5344CB8AC3E}">
        <p14:creationId xmlns:p14="http://schemas.microsoft.com/office/powerpoint/2010/main" val="93308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673830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1513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3273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System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928AC1-5A1A-9A3D-1707-17902A504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5" y="53661"/>
            <a:ext cx="1402202" cy="58526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3F5BF3C-C719-3F87-0283-2EDF37BE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731" y="1634447"/>
            <a:ext cx="98465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Deep Learning Models: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Temporal Fusion Transformer (TFT) for efficient multivariate time-series processing and Vision Transformers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improved crop health analysis.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Feature Importance Weighting: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TFT dynamically assigns importance to key factors like temperature, soil moisture, and rainfall, enhancing predictive accuracy.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Crop Health Monitoring: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replace CNNs for image-based crop analysis, enabling better detection of early stress signals using satellite imagery.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Prediction Accuracy: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Outperforms traditional models (CNN-LSTM,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ConvLSTM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DeepYield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by achieving lower Mean Absolute Error (MAE) and higher forecasting precision.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Precision Agriculture: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better decision-making by providing more accurate yield predictions, helping farmers optimize resource allocation and improve productivity.</a:t>
            </a:r>
          </a:p>
        </p:txBody>
      </p:sp>
    </p:spTree>
    <p:extLst>
      <p:ext uri="{BB962C8B-B14F-4D97-AF65-F5344CB8AC3E}">
        <p14:creationId xmlns:p14="http://schemas.microsoft.com/office/powerpoint/2010/main" val="229416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467647" y="708251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95627" y="697589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026C90-6A76-E3DE-EDE6-E058F57E4494}"/>
              </a:ext>
            </a:extLst>
          </p:cNvPr>
          <p:cNvSpPr txBox="1">
            <a:spLocks/>
          </p:cNvSpPr>
          <p:nvPr/>
        </p:nvSpPr>
        <p:spPr>
          <a:xfrm>
            <a:off x="228600" y="32733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/>
              <a:t>Proposed System Architecture Diagram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1A0BB2-8D8E-BAB1-CB91-0EECB1F46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41" y="-6969"/>
            <a:ext cx="1402202" cy="585267"/>
          </a:xfrm>
          <a:prstGeom prst="rect">
            <a:avLst/>
          </a:prstGeom>
        </p:spPr>
      </p:pic>
      <p:sp>
        <p:nvSpPr>
          <p:cNvPr id="6" name="Cylinder 5">
            <a:extLst>
              <a:ext uri="{FF2B5EF4-FFF2-40B4-BE49-F238E27FC236}">
                <a16:creationId xmlns:a16="http://schemas.microsoft.com/office/drawing/2014/main" id="{1CCD9DE8-690B-421E-CC6D-820DB3239051}"/>
              </a:ext>
            </a:extLst>
          </p:cNvPr>
          <p:cNvSpPr/>
          <p:nvPr/>
        </p:nvSpPr>
        <p:spPr>
          <a:xfrm>
            <a:off x="451387" y="891379"/>
            <a:ext cx="1014383" cy="102022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Data Collection             (Weather, Soil, Crop)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5AD969-5E8E-B629-7D04-7C2FE66405AE}"/>
              </a:ext>
            </a:extLst>
          </p:cNvPr>
          <p:cNvSpPr/>
          <p:nvPr/>
        </p:nvSpPr>
        <p:spPr>
          <a:xfrm>
            <a:off x="2290819" y="965283"/>
            <a:ext cx="2142011" cy="7614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Data Preprocessing  (Cleaning, Normalization)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960B4B-E71D-748B-EE58-89015C740DAA}"/>
              </a:ext>
            </a:extLst>
          </p:cNvPr>
          <p:cNvSpPr/>
          <p:nvPr/>
        </p:nvSpPr>
        <p:spPr>
          <a:xfrm>
            <a:off x="2290819" y="2025169"/>
            <a:ext cx="2195285" cy="708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Feature Selection &amp; Extraction  (TFT for time-series, </a:t>
            </a:r>
            <a:r>
              <a:rPr lang="en-GB" sz="1200" b="1" dirty="0" err="1">
                <a:solidFill>
                  <a:schemeClr val="tx1"/>
                </a:solidFill>
              </a:rPr>
              <a:t>ViTs</a:t>
            </a:r>
            <a:r>
              <a:rPr lang="en-GB" sz="1200" b="1" dirty="0">
                <a:solidFill>
                  <a:schemeClr val="tx1"/>
                </a:solidFill>
              </a:rPr>
              <a:t> for images)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4347A-99B4-8F22-4753-CD8F83D717D9}"/>
              </a:ext>
            </a:extLst>
          </p:cNvPr>
          <p:cNvSpPr/>
          <p:nvPr/>
        </p:nvSpPr>
        <p:spPr>
          <a:xfrm>
            <a:off x="2285088" y="4109443"/>
            <a:ext cx="2142011" cy="7565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ysClr val="windowText" lastClr="000000"/>
                </a:solidFill>
              </a:rPr>
              <a:t>Crop Yield Prediction  (Combining outputs of TFT &amp; </a:t>
            </a:r>
            <a:r>
              <a:rPr lang="en-GB" sz="1200" b="1" dirty="0" err="1">
                <a:solidFill>
                  <a:sysClr val="windowText" lastClr="000000"/>
                </a:solidFill>
              </a:rPr>
              <a:t>ViTs</a:t>
            </a:r>
            <a:r>
              <a:rPr lang="en-GB" sz="1200" b="1" dirty="0">
                <a:solidFill>
                  <a:sysClr val="windowText" lastClr="000000"/>
                </a:solidFill>
              </a:rPr>
              <a:t>)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EEB975-2A9A-BA2A-7F95-1244E0C8EBB2}"/>
              </a:ext>
            </a:extLst>
          </p:cNvPr>
          <p:cNvSpPr/>
          <p:nvPr/>
        </p:nvSpPr>
        <p:spPr>
          <a:xfrm>
            <a:off x="5091440" y="4107163"/>
            <a:ext cx="2142011" cy="5734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ysClr val="windowText" lastClr="000000"/>
                </a:solidFill>
              </a:rPr>
              <a:t>Performance Evaluation (MAE, Accuracy, RMSE) </a:t>
            </a:r>
            <a:endParaRPr lang="en-IN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D6B520-3F42-4E5D-6415-AFE331219C41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465770" y="1401490"/>
            <a:ext cx="830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280A8B-4ECE-2FF0-3C9A-697C247832B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360170" y="1726716"/>
            <a:ext cx="1655" cy="31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86F63A-3288-3C75-AA41-DC31566F4E46}"/>
              </a:ext>
            </a:extLst>
          </p:cNvPr>
          <p:cNvCxnSpPr>
            <a:cxnSpLocks/>
          </p:cNvCxnSpPr>
          <p:nvPr/>
        </p:nvCxnSpPr>
        <p:spPr>
          <a:xfrm>
            <a:off x="4427099" y="4435699"/>
            <a:ext cx="66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66BFC22-A36D-6AE2-5271-03EBAA06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591" y="2721945"/>
            <a:ext cx="123463" cy="42526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CADBE92-38D4-3B35-AF46-E25BD015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780" y="3665489"/>
            <a:ext cx="154238" cy="53126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B7233E8-F0F3-6C6C-5E12-7A3AF1C90D62}"/>
              </a:ext>
            </a:extLst>
          </p:cNvPr>
          <p:cNvSpPr/>
          <p:nvPr/>
        </p:nvSpPr>
        <p:spPr>
          <a:xfrm>
            <a:off x="2285088" y="3102382"/>
            <a:ext cx="2267247" cy="593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ysClr val="windowText" lastClr="000000"/>
                </a:solidFill>
              </a:rPr>
              <a:t> </a:t>
            </a:r>
            <a:r>
              <a:rPr lang="en-IN" sz="1200" b="1" dirty="0">
                <a:solidFill>
                  <a:sysClr val="windowText" lastClr="000000"/>
                </a:solidFill>
              </a:rPr>
              <a:t>Model Training (TFT &amp; </a:t>
            </a:r>
            <a:r>
              <a:rPr lang="en-IN" sz="1200" b="1" dirty="0" err="1">
                <a:solidFill>
                  <a:sysClr val="windowText" lastClr="000000"/>
                </a:solidFill>
              </a:rPr>
              <a:t>ViTs</a:t>
            </a:r>
            <a:r>
              <a:rPr lang="en-IN" sz="1200" b="1" dirty="0">
                <a:solidFill>
                  <a:sysClr val="windowText" lastClr="000000"/>
                </a:solidFill>
              </a:rPr>
              <a:t>)          TFT for time-series trends, </a:t>
            </a:r>
            <a:r>
              <a:rPr lang="en-IN" sz="1200" b="1" dirty="0" err="1">
                <a:solidFill>
                  <a:sysClr val="windowText" lastClr="000000"/>
                </a:solidFill>
              </a:rPr>
              <a:t>ViTs</a:t>
            </a:r>
            <a:r>
              <a:rPr lang="en-IN" sz="1200" b="1" dirty="0">
                <a:solidFill>
                  <a:sysClr val="windowText" lastClr="000000"/>
                </a:solidFill>
              </a:rPr>
              <a:t> for image analysis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65E4EE-F38D-4EC8-FEE6-90A3C96F73E9}"/>
              </a:ext>
            </a:extLst>
          </p:cNvPr>
          <p:cNvSpPr txBox="1"/>
          <p:nvPr/>
        </p:nvSpPr>
        <p:spPr>
          <a:xfrm>
            <a:off x="5091440" y="5107410"/>
            <a:ext cx="23137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/>
              <a:t>Decision Support System  (Resource Optimization, Yield Forecasting) </a:t>
            </a:r>
            <a:endParaRPr lang="en-IN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5ED4F-F913-1A30-CABA-1D1EBCEAADB0}"/>
              </a:ext>
            </a:extLst>
          </p:cNvPr>
          <p:cNvSpPr txBox="1"/>
          <p:nvPr/>
        </p:nvSpPr>
        <p:spPr>
          <a:xfrm>
            <a:off x="5091440" y="6124477"/>
            <a:ext cx="2142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/>
              <a:t>Visualization &amp; Reporting  (Graphs, Dashboards, Insights)</a:t>
            </a:r>
            <a:endParaRPr lang="en-IN" sz="12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F5D5C7-B240-296E-4421-654632C18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77" y="4704940"/>
            <a:ext cx="127819" cy="44026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20A051B-4619-24C6-14EA-4A6ABDD82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496" y="5753741"/>
            <a:ext cx="127819" cy="44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9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2839</TotalTime>
  <Words>1787</Words>
  <Application>Microsoft Office PowerPoint</Application>
  <PresentationFormat>Widescreen</PresentationFormat>
  <Paragraphs>181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Calibri</vt:lpstr>
      <vt:lpstr>Century Gothic</vt:lpstr>
      <vt:lpstr>Segoe UI Light</vt:lpstr>
      <vt:lpstr>Trebuchet MS</vt:lpstr>
      <vt:lpstr>Office Theme</vt:lpstr>
      <vt:lpstr> Multispectral Crop Yield Prediction  using Neural Network 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HARIHARAN S</dc:creator>
  <cp:lastModifiedBy>Hariharan S</cp:lastModifiedBy>
  <cp:revision>17</cp:revision>
  <dcterms:created xsi:type="dcterms:W3CDTF">2024-07-04T12:49:23Z</dcterms:created>
  <dcterms:modified xsi:type="dcterms:W3CDTF">2025-03-31T05:28:05Z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