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E020C-34B2-4A10-8BA2-6FC1BDB6B6EE}" v="219" dt="2022-11-14T16:43:28.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viewProps" Target="viewProps.xml" Id="rId8" /><Relationship Type="http://schemas.openxmlformats.org/officeDocument/2006/relationships/slide" Target="slides/slide2.xml" Id="rId3" /><Relationship Type="http://schemas.openxmlformats.org/officeDocument/2006/relationships/presProps" Target="presProps.xml" Id="rId7" /><Relationship Type="http://schemas.microsoft.com/office/2015/10/relationships/revisionInfo" Target="revisionInfo.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4.xml" Id="rId5" /><Relationship Type="http://schemas.openxmlformats.org/officeDocument/2006/relationships/tableStyles" Target="tableStyles.xml" Id="rId10" /><Relationship Type="http://schemas.openxmlformats.org/officeDocument/2006/relationships/slide" Target="slides/slide3.xml" Id="rId4" /><Relationship Type="http://schemas.openxmlformats.org/officeDocument/2006/relationships/theme" Target="theme/theme1.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24430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4778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251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5770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82167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4563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8325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4524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55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9326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11/14/2022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0027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11/14/2022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68574794"/>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38" r:id="rId6"/>
    <p:sldLayoutId id="2147484034" r:id="rId7"/>
    <p:sldLayoutId id="2147484035" r:id="rId8"/>
    <p:sldLayoutId id="2147484036" r:id="rId9"/>
    <p:sldLayoutId id="2147484037" r:id="rId10"/>
    <p:sldLayoutId id="21474840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4" name="Freeform: Shape 133">
            <a:extLst>
              <a:ext uri="{FF2B5EF4-FFF2-40B4-BE49-F238E27FC236}">
                <a16:creationId xmlns:a16="http://schemas.microsoft.com/office/drawing/2014/main" id="{AC5B9688-28B2-49CE-8BD3-0A5369AAA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062888" y="-798159"/>
            <a:ext cx="5330951" cy="6927272"/>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Shape 135">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6D83DEAE-00AB-E615-716D-880AC58564B5}"/>
              </a:ext>
            </a:extLst>
          </p:cNvPr>
          <p:cNvSpPr>
            <a:spLocks noGrp="1"/>
          </p:cNvSpPr>
          <p:nvPr>
            <p:ph type="ctrTitle"/>
          </p:nvPr>
        </p:nvSpPr>
        <p:spPr>
          <a:xfrm>
            <a:off x="762000" y="1524000"/>
            <a:ext cx="4572000" cy="2286000"/>
          </a:xfrm>
        </p:spPr>
        <p:txBody>
          <a:bodyPr>
            <a:normAutofit/>
          </a:bodyPr>
          <a:lstStyle/>
          <a:p>
            <a:pPr algn="l"/>
            <a:r>
              <a:rPr lang="en-US" sz="4400"/>
              <a:t>RAJALAKSHMI INSTITUTE OF TECHNOLOGY</a:t>
            </a:r>
          </a:p>
        </p:txBody>
      </p:sp>
      <p:sp>
        <p:nvSpPr>
          <p:cNvPr id="3" name="Subtitle 2">
            <a:extLst>
              <a:ext uri="{FF2B5EF4-FFF2-40B4-BE49-F238E27FC236}">
                <a16:creationId xmlns:a16="http://schemas.microsoft.com/office/drawing/2014/main" id="{F6A2666A-4E65-3A78-4F4F-A44E490C7D0D}"/>
              </a:ext>
            </a:extLst>
          </p:cNvPr>
          <p:cNvSpPr>
            <a:spLocks noGrp="1"/>
          </p:cNvSpPr>
          <p:nvPr>
            <p:ph type="subTitle" idx="1"/>
          </p:nvPr>
        </p:nvSpPr>
        <p:spPr>
          <a:xfrm>
            <a:off x="762000" y="4571999"/>
            <a:ext cx="4572000" cy="1524000"/>
          </a:xfrm>
        </p:spPr>
        <p:txBody>
          <a:bodyPr vert="horz" lIns="91440" tIns="45720" rIns="91440" bIns="45720" rtlCol="0">
            <a:normAutofit/>
          </a:bodyPr>
          <a:lstStyle/>
          <a:p>
            <a:pPr algn="l"/>
            <a:r>
              <a:rPr lang="en-US"/>
              <a:t>AN EDUCATIONAL INSTITUTION</a:t>
            </a:r>
          </a:p>
          <a:p>
            <a:pPr algn="l"/>
            <a:endParaRPr lang="en-US"/>
          </a:p>
        </p:txBody>
      </p:sp>
    </p:spTree>
    <p:extLst>
      <p:ext uri="{BB962C8B-B14F-4D97-AF65-F5344CB8AC3E}">
        <p14:creationId xmlns:p14="http://schemas.microsoft.com/office/powerpoint/2010/main" val="340995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6"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8"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4">
            <a:extLst>
              <a:ext uri="{FF2B5EF4-FFF2-40B4-BE49-F238E27FC236}">
                <a16:creationId xmlns:a16="http://schemas.microsoft.com/office/drawing/2014/main" id="{3189470E-6F2D-B5AB-8007-F50C16C88062}"/>
              </a:ext>
            </a:extLst>
          </p:cNvPr>
          <p:cNvPicPr>
            <a:picLocks noGrp="1" noChangeAspect="1"/>
          </p:cNvPicPr>
          <p:nvPr>
            <p:ph idx="1"/>
          </p:nvPr>
        </p:nvPicPr>
        <p:blipFill rotWithShape="1">
          <a:blip r:embed="rId2"/>
          <a:srcRect t="6625" b="1276"/>
          <a:stretch/>
        </p:blipFill>
        <p:spPr>
          <a:xfrm>
            <a:off x="20" y="10"/>
            <a:ext cx="12207220" cy="6857990"/>
          </a:xfrm>
          <a:prstGeom prst="rect">
            <a:avLst/>
          </a:prstGeom>
        </p:spPr>
      </p:pic>
      <p:sp>
        <p:nvSpPr>
          <p:cNvPr id="17" name="Rectangle 16">
            <a:extLst>
              <a:ext uri="{FF2B5EF4-FFF2-40B4-BE49-F238E27FC236}">
                <a16:creationId xmlns:a16="http://schemas.microsoft.com/office/drawing/2014/main" id="{5E698B96-C345-4CAB-9657-02BD17A19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A8D13C-090B-780B-948A-5DE5A33E4E2F}"/>
              </a:ext>
            </a:extLst>
          </p:cNvPr>
          <p:cNvSpPr>
            <a:spLocks noGrp="1"/>
          </p:cNvSpPr>
          <p:nvPr>
            <p:ph type="title"/>
          </p:nvPr>
        </p:nvSpPr>
        <p:spPr>
          <a:xfrm>
            <a:off x="762000" y="762000"/>
            <a:ext cx="3810000" cy="3048000"/>
          </a:xfrm>
        </p:spPr>
        <p:txBody>
          <a:bodyPr vert="horz" lIns="91440" tIns="45720" rIns="91440" bIns="45720" rtlCol="0" anchor="b">
            <a:normAutofit/>
          </a:bodyPr>
          <a:lstStyle/>
          <a:p>
            <a:r>
              <a:rPr lang="en-US" sz="2800" kern="1200">
                <a:solidFill>
                  <a:schemeClr val="tx1"/>
                </a:solidFill>
                <a:latin typeface="+mj-lt"/>
                <a:ea typeface="+mj-ea"/>
                <a:cs typeface="+mj-cs"/>
              </a:rPr>
              <a:t>Rajalakshmi Institute of Technology is an engineering college in Chennai, Tamil Nadu, India. RIT is approved by AICTE and affiliated with Anna University.</a:t>
            </a:r>
          </a:p>
        </p:txBody>
      </p:sp>
    </p:spTree>
    <p:extLst>
      <p:ext uri="{BB962C8B-B14F-4D97-AF65-F5344CB8AC3E}">
        <p14:creationId xmlns:p14="http://schemas.microsoft.com/office/powerpoint/2010/main" val="265899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6FC6F62-FEC6-45C4-B697-39FDA62A9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4" name="Picture 4">
            <a:extLst>
              <a:ext uri="{FF2B5EF4-FFF2-40B4-BE49-F238E27FC236}">
                <a16:creationId xmlns:a16="http://schemas.microsoft.com/office/drawing/2014/main" id="{2B168E7E-ECE3-D1A9-02E9-C92B0112609B}"/>
              </a:ext>
            </a:extLst>
          </p:cNvPr>
          <p:cNvPicPr>
            <a:picLocks noChangeAspect="1"/>
          </p:cNvPicPr>
          <p:nvPr/>
        </p:nvPicPr>
        <p:blipFill rotWithShape="1">
          <a:blip r:embed="rId2"/>
          <a:srcRect l="30255" r="21904"/>
          <a:stretch/>
        </p:blipFill>
        <p:spPr>
          <a:xfrm>
            <a:off x="762000" y="762001"/>
            <a:ext cx="4572000" cy="5334000"/>
          </a:xfrm>
          <a:prstGeom prst="rect">
            <a:avLst/>
          </a:prstGeom>
        </p:spPr>
      </p:pic>
      <p:grpSp>
        <p:nvGrpSpPr>
          <p:cNvPr id="13" name="Group 12">
            <a:extLst>
              <a:ext uri="{FF2B5EF4-FFF2-40B4-BE49-F238E27FC236}">
                <a16:creationId xmlns:a16="http://schemas.microsoft.com/office/drawing/2014/main" id="{F8D7210F-BCFD-46C1-9A2C-3717368B1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14" name="Freeform: Shape 13">
              <a:extLst>
                <a:ext uri="{FF2B5EF4-FFF2-40B4-BE49-F238E27FC236}">
                  <a16:creationId xmlns:a16="http://schemas.microsoft.com/office/drawing/2014/main" id="{2C96BB9F-FD85-4689-A888-9A5AA0A14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5" name="Freeform: Shape 14">
              <a:extLst>
                <a:ext uri="{FF2B5EF4-FFF2-40B4-BE49-F238E27FC236}">
                  <a16:creationId xmlns:a16="http://schemas.microsoft.com/office/drawing/2014/main" id="{78545FC7-27EF-4BF9-A88F-35F089DF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3" name="Content Placeholder 2">
            <a:extLst>
              <a:ext uri="{FF2B5EF4-FFF2-40B4-BE49-F238E27FC236}">
                <a16:creationId xmlns:a16="http://schemas.microsoft.com/office/drawing/2014/main" id="{18DCD520-D383-3F27-0A71-ABCB0736D144}"/>
              </a:ext>
            </a:extLst>
          </p:cNvPr>
          <p:cNvSpPr>
            <a:spLocks noGrp="1"/>
          </p:cNvSpPr>
          <p:nvPr>
            <p:ph idx="1"/>
          </p:nvPr>
        </p:nvSpPr>
        <p:spPr>
          <a:xfrm>
            <a:off x="6096000" y="2286000"/>
            <a:ext cx="5334000" cy="3810001"/>
          </a:xfrm>
        </p:spPr>
        <p:txBody>
          <a:bodyPr vert="horz" lIns="91440" tIns="45720" rIns="91440" bIns="45720" rtlCol="0">
            <a:normAutofit/>
          </a:bodyPr>
          <a:lstStyle/>
          <a:p>
            <a:pPr>
              <a:lnSpc>
                <a:spcPct val="115000"/>
              </a:lnSpc>
            </a:pPr>
            <a:r>
              <a:rPr lang="en-US" sz="1700">
                <a:ea typeface="+mn-lt"/>
                <a:cs typeface="+mn-lt"/>
              </a:rPr>
              <a:t>College life is known as one of the most memorable years of one’s life. It is entirely different from school life. College life exposes us to new experiences and things that we were not familiar with earlier. For some people, college life means enjoying life to the fullest and partying hard. While for others, it is time to get serious about their career and study thoroughly for a brighter future.</a:t>
            </a:r>
            <a:endParaRPr lang="en-US" sz="1700"/>
          </a:p>
          <a:p>
            <a:pPr marL="0" indent="0">
              <a:lnSpc>
                <a:spcPct val="115000"/>
              </a:lnSpc>
              <a:buNone/>
            </a:pPr>
            <a:br>
              <a:rPr lang="en-US" sz="1700"/>
            </a:br>
            <a:endParaRPr lang="en-US" sz="1700"/>
          </a:p>
        </p:txBody>
      </p:sp>
      <p:sp>
        <p:nvSpPr>
          <p:cNvPr id="2" name="Title 1">
            <a:extLst>
              <a:ext uri="{FF2B5EF4-FFF2-40B4-BE49-F238E27FC236}">
                <a16:creationId xmlns:a16="http://schemas.microsoft.com/office/drawing/2014/main" id="{43B5B1A3-7C92-0A7D-A52E-C5D69327C1B0}"/>
              </a:ext>
            </a:extLst>
          </p:cNvPr>
          <p:cNvSpPr>
            <a:spLocks noGrp="1"/>
          </p:cNvSpPr>
          <p:nvPr>
            <p:ph type="title"/>
          </p:nvPr>
        </p:nvSpPr>
        <p:spPr>
          <a:xfrm>
            <a:off x="6096000" y="762000"/>
            <a:ext cx="5334000" cy="1524000"/>
          </a:xfrm>
        </p:spPr>
        <p:txBody>
          <a:bodyPr>
            <a:normAutofit/>
          </a:bodyPr>
          <a:lstStyle/>
          <a:p>
            <a:r>
              <a:rPr lang="en-US" sz="3200"/>
              <a:t>College life:</a:t>
            </a:r>
            <a:br>
              <a:rPr lang="en-US" sz="3200"/>
            </a:br>
            <a:endParaRPr lang="en-US" sz="3200"/>
          </a:p>
        </p:txBody>
      </p:sp>
    </p:spTree>
    <p:extLst>
      <p:ext uri="{BB962C8B-B14F-4D97-AF65-F5344CB8AC3E}">
        <p14:creationId xmlns:p14="http://schemas.microsoft.com/office/powerpoint/2010/main" val="162382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FE47207-9370-B219-7236-84E5A43D9A66}"/>
              </a:ext>
            </a:extLst>
          </p:cNvPr>
          <p:cNvGraphicFramePr>
            <a:graphicFrameLocks noGrp="1"/>
          </p:cNvGraphicFramePr>
          <p:nvPr>
            <p:extLst>
              <p:ext uri="{D42A27DB-BD31-4B8C-83A1-F6EECF244321}">
                <p14:modId xmlns:p14="http://schemas.microsoft.com/office/powerpoint/2010/main" val="4013313826"/>
              </p:ext>
            </p:extLst>
          </p:nvPr>
        </p:nvGraphicFramePr>
        <p:xfrm>
          <a:off x="5161471" y="718867"/>
          <a:ext cx="5018976" cy="1854200"/>
        </p:xfrm>
        <a:graphic>
          <a:graphicData uri="http://schemas.openxmlformats.org/drawingml/2006/table">
            <a:tbl>
              <a:tblPr firstRow="1" bandRow="1">
                <a:tableStyleId>{93296810-A885-4BE3-A3E7-6D5BEEA58F35}</a:tableStyleId>
              </a:tblPr>
              <a:tblGrid>
                <a:gridCol w="1672992">
                  <a:extLst>
                    <a:ext uri="{9D8B030D-6E8A-4147-A177-3AD203B41FA5}">
                      <a16:colId xmlns:a16="http://schemas.microsoft.com/office/drawing/2014/main" val="112115577"/>
                    </a:ext>
                  </a:extLst>
                </a:gridCol>
                <a:gridCol w="1672992">
                  <a:extLst>
                    <a:ext uri="{9D8B030D-6E8A-4147-A177-3AD203B41FA5}">
                      <a16:colId xmlns:a16="http://schemas.microsoft.com/office/drawing/2014/main" val="2124332312"/>
                    </a:ext>
                  </a:extLst>
                </a:gridCol>
                <a:gridCol w="1672992">
                  <a:extLst>
                    <a:ext uri="{9D8B030D-6E8A-4147-A177-3AD203B41FA5}">
                      <a16:colId xmlns:a16="http://schemas.microsoft.com/office/drawing/2014/main" val="1189933032"/>
                    </a:ext>
                  </a:extLst>
                </a:gridCol>
              </a:tblGrid>
              <a:tr h="370840">
                <a:tc>
                  <a:txBody>
                    <a:bodyPr/>
                    <a:lstStyle/>
                    <a:p>
                      <a:pPr lvl="0">
                        <a:buNone/>
                      </a:pPr>
                      <a:r>
                        <a:rPr lang="en-US" sz="1800" b="0" i="0" u="none" strike="noStrike" noProof="0" dirty="0">
                          <a:latin typeface="Avenir Next LT Pro"/>
                        </a:rPr>
                        <a:t>private</a:t>
                      </a:r>
                      <a:endParaRPr lang="en-US" dirty="0"/>
                    </a:p>
                  </a:txBody>
                  <a:tcPr/>
                </a:tc>
                <a:tc>
                  <a:txBody>
                    <a:bodyPr/>
                    <a:lstStyle/>
                    <a:p>
                      <a:pPr lvl="0">
                        <a:buNone/>
                      </a:pPr>
                      <a:r>
                        <a:rPr lang="en-US" sz="1800" b="0" i="0" u="none" strike="noStrike" noProof="0" dirty="0">
                          <a:latin typeface="Avenir Next LT Pro"/>
                        </a:rPr>
                        <a:t>enroll</a:t>
                      </a:r>
                      <a:endParaRPr lang="en-US" dirty="0"/>
                    </a:p>
                  </a:txBody>
                  <a:tcPr/>
                </a:tc>
                <a:tc>
                  <a:txBody>
                    <a:bodyPr/>
                    <a:lstStyle/>
                    <a:p>
                      <a:pPr lvl="0">
                        <a:buNone/>
                      </a:pPr>
                      <a:r>
                        <a:rPr lang="en-US" sz="1800" b="0" i="0" u="none" strike="noStrike" noProof="0" dirty="0">
                          <a:latin typeface="Avenir Next LT Pro"/>
                        </a:rPr>
                        <a:t>top10perc</a:t>
                      </a:r>
                      <a:endParaRPr lang="en-US" dirty="0"/>
                    </a:p>
                  </a:txBody>
                  <a:tcPr/>
                </a:tc>
                <a:extLst>
                  <a:ext uri="{0D108BD9-81ED-4DB2-BD59-A6C34878D82A}">
                    <a16:rowId xmlns:a16="http://schemas.microsoft.com/office/drawing/2014/main" val="3156848256"/>
                  </a:ext>
                </a:extLst>
              </a:tr>
              <a:tr h="370840">
                <a:tc>
                  <a:txBody>
                    <a:bodyPr/>
                    <a:lstStyle/>
                    <a:p>
                      <a:r>
                        <a:rPr lang="en-US" dirty="0"/>
                        <a:t>yes</a:t>
                      </a:r>
                    </a:p>
                  </a:txBody>
                  <a:tcPr/>
                </a:tc>
                <a:tc>
                  <a:txBody>
                    <a:bodyPr/>
                    <a:lstStyle/>
                    <a:p>
                      <a:pPr lvl="0" algn="l">
                        <a:lnSpc>
                          <a:spcPct val="100000"/>
                        </a:lnSpc>
                        <a:spcBef>
                          <a:spcPts val="0"/>
                        </a:spcBef>
                        <a:spcAft>
                          <a:spcPts val="0"/>
                        </a:spcAft>
                        <a:buNone/>
                      </a:pPr>
                      <a:r>
                        <a:rPr lang="en-US" sz="1800" b="0" i="0" u="none" strike="noStrike" noProof="0" dirty="0">
                          <a:latin typeface="Avenir Next LT Pro"/>
                        </a:rPr>
                        <a:t>721</a:t>
                      </a:r>
                      <a:endParaRPr lang="en-US" dirty="0"/>
                    </a:p>
                  </a:txBody>
                  <a:tcPr/>
                </a:tc>
                <a:tc>
                  <a:txBody>
                    <a:bodyPr/>
                    <a:lstStyle/>
                    <a:p>
                      <a:r>
                        <a:rPr lang="en-US" dirty="0"/>
                        <a:t>32</a:t>
                      </a:r>
                    </a:p>
                  </a:txBody>
                  <a:tcPr/>
                </a:tc>
                <a:extLst>
                  <a:ext uri="{0D108BD9-81ED-4DB2-BD59-A6C34878D82A}">
                    <a16:rowId xmlns:a16="http://schemas.microsoft.com/office/drawing/2014/main" val="1350630960"/>
                  </a:ext>
                </a:extLst>
              </a:tr>
              <a:tr h="370840">
                <a:tc>
                  <a:txBody>
                    <a:bodyPr/>
                    <a:lstStyle/>
                    <a:p>
                      <a:r>
                        <a:rPr lang="en-US" dirty="0"/>
                        <a:t>yes</a:t>
                      </a:r>
                    </a:p>
                  </a:txBody>
                  <a:tcPr/>
                </a:tc>
                <a:tc>
                  <a:txBody>
                    <a:bodyPr/>
                    <a:lstStyle/>
                    <a:p>
                      <a:r>
                        <a:rPr lang="en-US" dirty="0"/>
                        <a:t>209</a:t>
                      </a:r>
                    </a:p>
                  </a:txBody>
                  <a:tcPr/>
                </a:tc>
                <a:tc>
                  <a:txBody>
                    <a:bodyPr/>
                    <a:lstStyle/>
                    <a:p>
                      <a:r>
                        <a:rPr lang="en-US" dirty="0"/>
                        <a:t>87</a:t>
                      </a:r>
                    </a:p>
                  </a:txBody>
                  <a:tcPr/>
                </a:tc>
                <a:extLst>
                  <a:ext uri="{0D108BD9-81ED-4DB2-BD59-A6C34878D82A}">
                    <a16:rowId xmlns:a16="http://schemas.microsoft.com/office/drawing/2014/main" val="314345552"/>
                  </a:ext>
                </a:extLst>
              </a:tr>
              <a:tr h="370840">
                <a:tc>
                  <a:txBody>
                    <a:bodyPr/>
                    <a:lstStyle/>
                    <a:p>
                      <a:r>
                        <a:rPr lang="en-US" dirty="0"/>
                        <a:t>yes</a:t>
                      </a:r>
                    </a:p>
                  </a:txBody>
                  <a:tcPr/>
                </a:tc>
                <a:tc>
                  <a:txBody>
                    <a:bodyPr/>
                    <a:lstStyle/>
                    <a:p>
                      <a:r>
                        <a:rPr lang="en-US" dirty="0"/>
                        <a:t>104</a:t>
                      </a:r>
                    </a:p>
                  </a:txBody>
                  <a:tcPr/>
                </a:tc>
                <a:tc>
                  <a:txBody>
                    <a:bodyPr/>
                    <a:lstStyle/>
                    <a:p>
                      <a:r>
                        <a:rPr lang="en-US" dirty="0"/>
                        <a:t>92</a:t>
                      </a:r>
                    </a:p>
                  </a:txBody>
                  <a:tcPr/>
                </a:tc>
                <a:extLst>
                  <a:ext uri="{0D108BD9-81ED-4DB2-BD59-A6C34878D82A}">
                    <a16:rowId xmlns:a16="http://schemas.microsoft.com/office/drawing/2014/main" val="1544242030"/>
                  </a:ext>
                </a:extLst>
              </a:tr>
              <a:tr h="370840">
                <a:tc>
                  <a:txBody>
                    <a:bodyPr/>
                    <a:lstStyle/>
                    <a:p>
                      <a:r>
                        <a:rPr lang="en-US" dirty="0"/>
                        <a:t>yes</a:t>
                      </a:r>
                    </a:p>
                  </a:txBody>
                  <a:tcPr/>
                </a:tc>
                <a:tc>
                  <a:txBody>
                    <a:bodyPr/>
                    <a:lstStyle/>
                    <a:p>
                      <a:r>
                        <a:rPr lang="en-US" dirty="0"/>
                        <a:t>56</a:t>
                      </a:r>
                    </a:p>
                  </a:txBody>
                  <a:tcPr/>
                </a:tc>
                <a:tc>
                  <a:txBody>
                    <a:bodyPr/>
                    <a:lstStyle/>
                    <a:p>
                      <a:r>
                        <a:rPr lang="en-US" dirty="0"/>
                        <a:t>77</a:t>
                      </a:r>
                    </a:p>
                  </a:txBody>
                  <a:tcPr/>
                </a:tc>
                <a:extLst>
                  <a:ext uri="{0D108BD9-81ED-4DB2-BD59-A6C34878D82A}">
                    <a16:rowId xmlns:a16="http://schemas.microsoft.com/office/drawing/2014/main" val="243476725"/>
                  </a:ext>
                </a:extLst>
              </a:tr>
            </a:tbl>
          </a:graphicData>
        </a:graphic>
      </p:graphicFrame>
      <p:sp>
        <p:nvSpPr>
          <p:cNvPr id="7" name="TextBox 6">
            <a:extLst>
              <a:ext uri="{FF2B5EF4-FFF2-40B4-BE49-F238E27FC236}">
                <a16:creationId xmlns:a16="http://schemas.microsoft.com/office/drawing/2014/main" id="{8BD0B99F-15DB-7332-F0B6-99B6DE2383AD}"/>
              </a:ext>
            </a:extLst>
          </p:cNvPr>
          <p:cNvSpPr txBox="1"/>
          <p:nvPr/>
        </p:nvSpPr>
        <p:spPr>
          <a:xfrm>
            <a:off x="644426" y="3590506"/>
            <a:ext cx="594008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Student–teacher ratio or student–faculty ratio is </a:t>
            </a:r>
            <a:r>
              <a:rPr lang="en-US" b="1" dirty="0">
                <a:ea typeface="+mn-lt"/>
                <a:cs typeface="+mn-lt"/>
              </a:rPr>
              <a:t>the number of students who attend a school or university divided by the number of teachers in the institution</a:t>
            </a:r>
            <a:r>
              <a:rPr lang="en-US" dirty="0">
                <a:ea typeface="+mn-lt"/>
                <a:cs typeface="+mn-lt"/>
              </a:rPr>
              <a:t>. For example, a student–teacher ratio of 10:1 indicates that there are 10 students for every one teacher.</a:t>
            </a:r>
            <a:endParaRPr lang="en-US" dirty="0"/>
          </a:p>
        </p:txBody>
      </p:sp>
    </p:spTree>
    <p:extLst>
      <p:ext uri="{BB962C8B-B14F-4D97-AF65-F5344CB8AC3E}">
        <p14:creationId xmlns:p14="http://schemas.microsoft.com/office/powerpoint/2010/main" val="189369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8D67DA-6C58-7142-18D4-F0A259520551}"/>
              </a:ext>
            </a:extLst>
          </p:cNvPr>
          <p:cNvSpPr txBox="1"/>
          <p:nvPr/>
        </p:nvSpPr>
        <p:spPr>
          <a:xfrm>
            <a:off x="1710266" y="745066"/>
            <a:ext cx="9211733"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dirty="0"/>
              <a:t>GRADUATION:</a:t>
            </a:r>
          </a:p>
          <a:p>
            <a:r>
              <a:rPr lang="en-US" sz="2800" dirty="0">
                <a:ea typeface="+mn-lt"/>
                <a:cs typeface="+mn-lt"/>
              </a:rPr>
              <a:t>Graduation is the awarding of a diploma to a student by an educational institution. It may also refer to the ceremony that is associated with it. The date of the graduation ceremony is often called graduation day. The graduation ceremony is also sometimes called: commencement, convocation or invocation.</a:t>
            </a:r>
            <a:endParaRPr lang="en-US" sz="2800"/>
          </a:p>
        </p:txBody>
      </p:sp>
    </p:spTree>
    <p:extLst>
      <p:ext uri="{BB962C8B-B14F-4D97-AF65-F5344CB8AC3E}">
        <p14:creationId xmlns:p14="http://schemas.microsoft.com/office/powerpoint/2010/main" val="623364300"/>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PebbleVTI</vt:lpstr>
      <vt:lpstr>RAJALAKSHMI INSTITUTE OF TECHNOLOGY</vt:lpstr>
      <vt:lpstr>Rajalakshmi Institute of Technology is an engineering college in Chennai, Tamil Nadu, India. RIT is approved by AICTE and affiliated with Anna University.</vt:lpstr>
      <vt:lpstr>College life: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75</cp:revision>
  <dcterms:created xsi:type="dcterms:W3CDTF">2013-07-15T20:26:40Z</dcterms:created>
  <dcterms:modified xsi:type="dcterms:W3CDTF">2022-11-14T16:43:34Z</dcterms:modified>
</cp:coreProperties>
</file>