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9" r:id="rId5"/>
  </p:sldMasterIdLst>
  <p:notesMasterIdLst>
    <p:notesMasterId r:id="rId67"/>
  </p:notesMasterIdLst>
  <p:handoutMasterIdLst>
    <p:handoutMasterId r:id="rId68"/>
  </p:handoutMasterIdLst>
  <p:sldIdLst>
    <p:sldId id="256" r:id="rId6"/>
    <p:sldId id="272" r:id="rId7"/>
    <p:sldId id="297" r:id="rId8"/>
    <p:sldId id="270" r:id="rId9"/>
    <p:sldId id="260" r:id="rId10"/>
    <p:sldId id="284" r:id="rId11"/>
    <p:sldId id="278" r:id="rId12"/>
    <p:sldId id="281" r:id="rId13"/>
    <p:sldId id="285" r:id="rId14"/>
    <p:sldId id="275" r:id="rId15"/>
    <p:sldId id="283" r:id="rId16"/>
    <p:sldId id="330" r:id="rId17"/>
    <p:sldId id="331" r:id="rId18"/>
    <p:sldId id="332" r:id="rId19"/>
    <p:sldId id="261" r:id="rId20"/>
    <p:sldId id="274" r:id="rId21"/>
    <p:sldId id="286" r:id="rId22"/>
    <p:sldId id="336" r:id="rId23"/>
    <p:sldId id="337" r:id="rId24"/>
    <p:sldId id="338" r:id="rId25"/>
    <p:sldId id="339" r:id="rId26"/>
    <p:sldId id="340" r:id="rId27"/>
    <p:sldId id="341" r:id="rId28"/>
    <p:sldId id="342" r:id="rId29"/>
    <p:sldId id="343" r:id="rId30"/>
    <p:sldId id="344" r:id="rId31"/>
    <p:sldId id="345" r:id="rId32"/>
    <p:sldId id="346" r:id="rId33"/>
    <p:sldId id="313" r:id="rId34"/>
    <p:sldId id="298" r:id="rId35"/>
    <p:sldId id="299" r:id="rId36"/>
    <p:sldId id="300" r:id="rId37"/>
    <p:sldId id="301" r:id="rId38"/>
    <p:sldId id="302" r:id="rId39"/>
    <p:sldId id="303" r:id="rId40"/>
    <p:sldId id="304" r:id="rId41"/>
    <p:sldId id="306" r:id="rId42"/>
    <p:sldId id="307" r:id="rId43"/>
    <p:sldId id="347" r:id="rId44"/>
    <p:sldId id="348" r:id="rId45"/>
    <p:sldId id="310" r:id="rId46"/>
    <p:sldId id="311" r:id="rId47"/>
    <p:sldId id="312" r:id="rId48"/>
    <p:sldId id="314" r:id="rId49"/>
    <p:sldId id="315" r:id="rId50"/>
    <p:sldId id="318" r:id="rId51"/>
    <p:sldId id="316" r:id="rId52"/>
    <p:sldId id="317" r:id="rId53"/>
    <p:sldId id="319" r:id="rId54"/>
    <p:sldId id="320" r:id="rId55"/>
    <p:sldId id="321" r:id="rId56"/>
    <p:sldId id="333" r:id="rId57"/>
    <p:sldId id="322" r:id="rId58"/>
    <p:sldId id="323" r:id="rId59"/>
    <p:sldId id="324" r:id="rId60"/>
    <p:sldId id="326" r:id="rId61"/>
    <p:sldId id="325" r:id="rId62"/>
    <p:sldId id="327" r:id="rId63"/>
    <p:sldId id="328" r:id="rId64"/>
    <p:sldId id="334" r:id="rId65"/>
    <p:sldId id="32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6E1BB-2429-45C5-9807-A796534993E8}" vWet="4" dt="2023-03-02T16:07:40.218"/>
    <p1510:client id="{87D327CB-025E-4AD9-895C-E99DBE2D7529}" v="87" dt="2023-03-02T16:07:45.325"/>
    <p1510:client id="{D147C4EB-F554-4BB0-B735-D33C1C6B3741}" v="1" dt="2023-03-02T17:38:09.173"/>
    <p1510:client id="{E6EE80F1-D83D-4074-B909-A62332B136E7}" v="25" dt="2023-03-02T15:15:54.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sha Cherupilly Rasheed(UST,IN)" userId="S::245254@ust.com::9fdda201-626c-4f4d-ab87-468c768ac55a" providerId="AD" clId="Web-{87D327CB-025E-4AD9-895C-E99DBE2D7529}"/>
    <pc:docChg chg="modSld">
      <pc:chgData name="Aysha Cherupilly Rasheed(UST,IN)" userId="S::245254@ust.com::9fdda201-626c-4f4d-ab87-468c768ac55a" providerId="AD" clId="Web-{87D327CB-025E-4AD9-895C-E99DBE2D7529}" dt="2023-03-02T16:07:45.325" v="48" actId="1076"/>
      <pc:docMkLst>
        <pc:docMk/>
      </pc:docMkLst>
      <pc:sldChg chg="addSp modSp">
        <pc:chgData name="Aysha Cherupilly Rasheed(UST,IN)" userId="S::245254@ust.com::9fdda201-626c-4f4d-ab87-468c768ac55a" providerId="AD" clId="Web-{87D327CB-025E-4AD9-895C-E99DBE2D7529}" dt="2023-03-02T16:07:45.325" v="48" actId="1076"/>
        <pc:sldMkLst>
          <pc:docMk/>
          <pc:sldMk cId="1595622760" sldId="338"/>
        </pc:sldMkLst>
        <pc:spChg chg="add mod">
          <ac:chgData name="Aysha Cherupilly Rasheed(UST,IN)" userId="S::245254@ust.com::9fdda201-626c-4f4d-ab87-468c768ac55a" providerId="AD" clId="Web-{87D327CB-025E-4AD9-895C-E99DBE2D7529}" dt="2023-03-02T16:07:45.325" v="48" actId="1076"/>
          <ac:spMkLst>
            <pc:docMk/>
            <pc:sldMk cId="1595622760" sldId="338"/>
            <ac:spMk id="2" creationId="{F24333C8-FFB3-19DE-2E98-F65EDB975AD5}"/>
          </ac:spMkLst>
        </pc:spChg>
        <pc:spChg chg="mod">
          <ac:chgData name="Aysha Cherupilly Rasheed(UST,IN)" userId="S::245254@ust.com::9fdda201-626c-4f4d-ab87-468c768ac55a" providerId="AD" clId="Web-{87D327CB-025E-4AD9-895C-E99DBE2D7529}" dt="2023-03-02T16:07:39.419" v="47" actId="1076"/>
          <ac:spMkLst>
            <pc:docMk/>
            <pc:sldMk cId="1595622760" sldId="338"/>
            <ac:spMk id="3" creationId="{D5D3DAD1-F0CA-4299-92C7-F496E6298754}"/>
          </ac:spMkLst>
        </pc:spChg>
        <pc:spChg chg="mod">
          <ac:chgData name="Aysha Cherupilly Rasheed(UST,IN)" userId="S::245254@ust.com::9fdda201-626c-4f4d-ab87-468c768ac55a" providerId="AD" clId="Web-{87D327CB-025E-4AD9-895C-E99DBE2D7529}" dt="2023-03-02T16:07:33.059" v="46" actId="1076"/>
          <ac:spMkLst>
            <pc:docMk/>
            <pc:sldMk cId="1595622760" sldId="338"/>
            <ac:spMk id="5" creationId="{87E051C8-DDFA-41CA-B813-3BFE93274FD4}"/>
          </ac:spMkLst>
        </pc:spChg>
        <pc:picChg chg="mod">
          <ac:chgData name="Aysha Cherupilly Rasheed(UST,IN)" userId="S::245254@ust.com::9fdda201-626c-4f4d-ab87-468c768ac55a" providerId="AD" clId="Web-{87D327CB-025E-4AD9-895C-E99DBE2D7529}" dt="2023-03-02T16:07:28.340" v="45" actId="1076"/>
          <ac:picMkLst>
            <pc:docMk/>
            <pc:sldMk cId="1595622760" sldId="338"/>
            <ac:picMk id="13" creationId="{0D341BA8-F582-42BF-847F-90803C61D5DF}"/>
          </ac:picMkLst>
        </pc:picChg>
      </pc:sldChg>
    </pc:docChg>
  </pc:docChgLst>
  <pc:docChgLst>
    <pc:chgData name="Haritha Thaipparambil Hari(UST,IN)" userId="S::245205@ust.com::866473f1-bedd-4049-bcd7-35c7dd61fce7" providerId="AD" clId="Web-{D147C4EB-F554-4BB0-B735-D33C1C6B3741}"/>
    <pc:docChg chg="modSld">
      <pc:chgData name="Haritha Thaipparambil Hari(UST,IN)" userId="S::245205@ust.com::866473f1-bedd-4049-bcd7-35c7dd61fce7" providerId="AD" clId="Web-{D147C4EB-F554-4BB0-B735-D33C1C6B3741}" dt="2023-03-02T17:38:09.173" v="0"/>
      <pc:docMkLst>
        <pc:docMk/>
      </pc:docMkLst>
      <pc:sldChg chg="delSp">
        <pc:chgData name="Haritha Thaipparambil Hari(UST,IN)" userId="S::245205@ust.com::866473f1-bedd-4049-bcd7-35c7dd61fce7" providerId="AD" clId="Web-{D147C4EB-F554-4BB0-B735-D33C1C6B3741}" dt="2023-03-02T17:38:09.173" v="0"/>
        <pc:sldMkLst>
          <pc:docMk/>
          <pc:sldMk cId="564135157" sldId="304"/>
        </pc:sldMkLst>
        <pc:picChg chg="del">
          <ac:chgData name="Haritha Thaipparambil Hari(UST,IN)" userId="S::245205@ust.com::866473f1-bedd-4049-bcd7-35c7dd61fce7" providerId="AD" clId="Web-{D147C4EB-F554-4BB0-B735-D33C1C6B3741}" dt="2023-03-02T17:38:09.173" v="0"/>
          <ac:picMkLst>
            <pc:docMk/>
            <pc:sldMk cId="564135157" sldId="304"/>
            <ac:picMk id="7" creationId="{80D6B1E1-2769-4976-9BF7-474BA772324C}"/>
          </ac:picMkLst>
        </pc:picChg>
      </pc:sldChg>
    </pc:docChg>
  </pc:docChgLst>
  <pc:docChgLst>
    <pc:chgData name="Ameena Abubacker(UST,IN)" userId="77d569e3-a2d7-453b-b8e1-96e375671c50" providerId="ADAL" clId="{7506E1BB-2429-45C5-9807-A796534993E8}"/>
    <pc:docChg chg="custSel modSld">
      <pc:chgData name="Ameena Abubacker(UST,IN)" userId="77d569e3-a2d7-453b-b8e1-96e375671c50" providerId="ADAL" clId="{7506E1BB-2429-45C5-9807-A796534993E8}" dt="2023-03-02T16:02:11.655" v="65" actId="20577"/>
      <pc:docMkLst>
        <pc:docMk/>
      </pc:docMkLst>
      <pc:sldChg chg="modSp mod">
        <pc:chgData name="Ameena Abubacker(UST,IN)" userId="77d569e3-a2d7-453b-b8e1-96e375671c50" providerId="ADAL" clId="{7506E1BB-2429-45C5-9807-A796534993E8}" dt="2023-03-02T16:02:11.655" v="65" actId="20577"/>
        <pc:sldMkLst>
          <pc:docMk/>
          <pc:sldMk cId="4023691802" sldId="284"/>
        </pc:sldMkLst>
        <pc:spChg chg="mod">
          <ac:chgData name="Ameena Abubacker(UST,IN)" userId="77d569e3-a2d7-453b-b8e1-96e375671c50" providerId="ADAL" clId="{7506E1BB-2429-45C5-9807-A796534993E8}" dt="2023-03-02T16:02:11.655" v="65" actId="20577"/>
          <ac:spMkLst>
            <pc:docMk/>
            <pc:sldMk cId="4023691802" sldId="284"/>
            <ac:spMk id="4" creationId="{33D8731E-4977-402E-8BFD-895B4D0544C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3/3/2023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a:p>
        </p:txBody>
      </p:sp>
    </p:spTree>
    <p:extLst>
      <p:ext uri="{BB962C8B-B14F-4D97-AF65-F5344CB8AC3E}">
        <p14:creationId xmlns:p14="http://schemas.microsoft.com/office/powerpoint/2010/main" val="3196433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endParaRPr lang="en-US"/>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endParaRPr lang="en-US"/>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endParaRPr lang="en-US"/>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queue-interface-java/" TargetMode="Externa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geeksforgeeks.org/priorityqueue-add-method-in-java/" TargetMode="Externa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priorityqueue-remove-method-in-java/" TargetMode="Externa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8" Type="http://schemas.openxmlformats.org/officeDocument/2006/relationships/hyperlink" Target="https://www.geeksforgeeks.org/arraydeque-getlast-method-in-java/" TargetMode="External"/><Relationship Id="rId3" Type="http://schemas.openxmlformats.org/officeDocument/2006/relationships/hyperlink" Target="https://www.geeksforgeeks.org/arraydeque-addfirst-method-in-java/" TargetMode="External"/><Relationship Id="rId7" Type="http://schemas.openxmlformats.org/officeDocument/2006/relationships/hyperlink" Target="https://www.geeksforgeeks.org/arraydeque-getfirst-method-in-java/" TargetMode="External"/><Relationship Id="rId2" Type="http://schemas.openxmlformats.org/officeDocument/2006/relationships/hyperlink" Target="https://www.geeksforgeeks.org/arraydeque-add-method-in-java/" TargetMode="External"/><Relationship Id="rId1" Type="http://schemas.openxmlformats.org/officeDocument/2006/relationships/slideLayout" Target="../slideLayouts/slideLayout18.xml"/><Relationship Id="rId6" Type="http://schemas.openxmlformats.org/officeDocument/2006/relationships/hyperlink" Target="https://www.geeksforgeeks.org/arraydeque-element-method-in-java/" TargetMode="External"/><Relationship Id="rId5" Type="http://schemas.openxmlformats.org/officeDocument/2006/relationships/hyperlink" Target="https://www.geeksforgeeks.org/arraydeque-clear-method-in-java/" TargetMode="External"/><Relationship Id="rId10" Type="http://schemas.openxmlformats.org/officeDocument/2006/relationships/hyperlink" Target="https://www.geeksforgeeks.org/arraydeque-remove-method-in-java/" TargetMode="External"/><Relationship Id="rId4" Type="http://schemas.openxmlformats.org/officeDocument/2006/relationships/hyperlink" Target="https://www.geeksforgeeks.org/arraydeque-addlast-method-in-java/" TargetMode="External"/><Relationship Id="rId9" Type="http://schemas.openxmlformats.org/officeDocument/2006/relationships/hyperlink" Target="https://www.geeksforgeeks.org/arraydeque-peek-method-in-java/"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152640" y="3911600"/>
            <a:ext cx="4205171" cy="736601"/>
          </a:xfrm>
        </p:spPr>
        <p:txBody>
          <a:bodyPr/>
          <a:lstStyle/>
          <a:p>
            <a:r>
              <a:rPr lang="en-US" sz="2800"/>
              <a:t>TEAM:TROJAN HORSES</a:t>
            </a:r>
          </a:p>
        </p:txBody>
      </p:sp>
      <p:sp>
        <p:nvSpPr>
          <p:cNvPr id="4" name="TextBox 3">
            <a:extLst>
              <a:ext uri="{FF2B5EF4-FFF2-40B4-BE49-F238E27FC236}">
                <a16:creationId xmlns:a16="http://schemas.microsoft.com/office/drawing/2014/main" id="{D0662737-77F4-4A67-91CD-B6E8E210DA11}"/>
              </a:ext>
            </a:extLst>
          </p:cNvPr>
          <p:cNvSpPr txBox="1"/>
          <p:nvPr/>
        </p:nvSpPr>
        <p:spPr>
          <a:xfrm>
            <a:off x="7152640" y="4648201"/>
            <a:ext cx="5245736" cy="2031325"/>
          </a:xfrm>
          <a:prstGeom prst="rect">
            <a:avLst/>
          </a:prstGeom>
          <a:noFill/>
        </p:spPr>
        <p:txBody>
          <a:bodyPr wrap="square" rtlCol="0">
            <a:spAutoFit/>
          </a:bodyPr>
          <a:lstStyle/>
          <a:p>
            <a:r>
              <a:rPr lang="en-US" sz="2400" dirty="0"/>
              <a:t>Members:</a:t>
            </a:r>
          </a:p>
          <a:p>
            <a:r>
              <a:rPr lang="en-US" sz="2400" dirty="0"/>
              <a:t>	</a:t>
            </a:r>
            <a:r>
              <a:rPr lang="en-US" sz="2000" dirty="0"/>
              <a:t>Ameena </a:t>
            </a:r>
            <a:r>
              <a:rPr lang="en-US" sz="2000" dirty="0" err="1"/>
              <a:t>Abubacker</a:t>
            </a:r>
            <a:r>
              <a:rPr lang="en-US" sz="2000" dirty="0"/>
              <a:t> (245255)</a:t>
            </a:r>
          </a:p>
          <a:p>
            <a:r>
              <a:rPr lang="en-US" sz="2000" dirty="0"/>
              <a:t>	</a:t>
            </a:r>
            <a:r>
              <a:rPr lang="en-US" sz="2000" dirty="0" err="1"/>
              <a:t>Aysha</a:t>
            </a:r>
            <a:r>
              <a:rPr lang="en-US" sz="2000" dirty="0"/>
              <a:t> C Rasheed (245245)</a:t>
            </a:r>
          </a:p>
          <a:p>
            <a:r>
              <a:rPr lang="en-US" sz="2000" dirty="0"/>
              <a:t>	Haritha Hari (245205)</a:t>
            </a:r>
          </a:p>
          <a:p>
            <a:r>
              <a:rPr lang="en-US" sz="2000" dirty="0"/>
              <a:t>	</a:t>
            </a:r>
            <a:r>
              <a:rPr lang="en-US" sz="2000" dirty="0" err="1"/>
              <a:t>Aiswarya</a:t>
            </a:r>
            <a:r>
              <a:rPr lang="en-US" sz="2000" dirty="0"/>
              <a:t> K (245182)</a:t>
            </a:r>
          </a:p>
          <a:p>
            <a:endParaRPr lang="en-IN"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1934936" y="1715770"/>
            <a:ext cx="9869714" cy="3653274"/>
          </a:xfrm>
        </p:spPr>
        <p:txBody>
          <a:bodyPr>
            <a:normAutofit/>
          </a:bodyPr>
          <a:lstStyle/>
          <a:p>
            <a:r>
              <a:rPr lang="en-IN" sz="2400">
                <a:solidFill>
                  <a:srgbClr val="333333"/>
                </a:solidFill>
                <a:latin typeface="inter-regular"/>
              </a:rPr>
              <a:t>     Operations performed :</a:t>
            </a:r>
          </a:p>
          <a:p>
            <a:pPr marL="342900" indent="-342900">
              <a:buFont typeface="Arial" panose="020B0604020202020204" pitchFamily="34" charset="0"/>
              <a:buChar char="•"/>
            </a:pPr>
            <a:r>
              <a:rPr lang="en-IN" sz="2400" b="1">
                <a:solidFill>
                  <a:srgbClr val="333333"/>
                </a:solidFill>
                <a:latin typeface="inter-regular"/>
              </a:rPr>
              <a:t>Enqueue</a:t>
            </a:r>
            <a:r>
              <a:rPr lang="en-IN" sz="2400">
                <a:solidFill>
                  <a:srgbClr val="333333"/>
                </a:solidFill>
                <a:latin typeface="inter-regular"/>
              </a:rPr>
              <a:t> - T</a:t>
            </a:r>
            <a:r>
              <a:rPr lang="en-IN" sz="2400" b="0" i="0">
                <a:solidFill>
                  <a:srgbClr val="333333"/>
                </a:solidFill>
                <a:effectLst/>
                <a:latin typeface="inter-regular"/>
              </a:rPr>
              <a:t>o insert an element</a:t>
            </a:r>
          </a:p>
          <a:p>
            <a:pPr marL="342900" indent="-342900">
              <a:buFont typeface="Arial" panose="020B0604020202020204" pitchFamily="34" charset="0"/>
              <a:buChar char="•"/>
            </a:pPr>
            <a:r>
              <a:rPr lang="en-US" sz="2400" b="0" i="0">
                <a:solidFill>
                  <a:srgbClr val="333333"/>
                </a:solidFill>
                <a:effectLst/>
                <a:latin typeface="inter-regular"/>
              </a:rPr>
              <a:t>For inserting an element at the rear end, we first need to check if the queue is full. If it is full, then we cannot insert the element. If rear &lt; n, then we insert the element in the queue</a:t>
            </a:r>
          </a:p>
          <a:p>
            <a:pPr marL="342900" indent="-342900">
              <a:buFont typeface="Arial" panose="020B0604020202020204" pitchFamily="34" charset="0"/>
              <a:buChar char="•"/>
            </a:pPr>
            <a:r>
              <a:rPr lang="en-US" sz="2400" b="1" i="0">
                <a:solidFill>
                  <a:srgbClr val="333333"/>
                </a:solidFill>
                <a:effectLst/>
                <a:latin typeface="inter-regular"/>
              </a:rPr>
              <a:t>Dequeue - </a:t>
            </a:r>
            <a:r>
              <a:rPr lang="en-US" sz="2400" b="0" i="0">
                <a:solidFill>
                  <a:srgbClr val="333333"/>
                </a:solidFill>
                <a:effectLst/>
                <a:latin typeface="inter-regular"/>
              </a:rPr>
              <a:t>To delete an element </a:t>
            </a:r>
          </a:p>
          <a:p>
            <a:pPr marL="342900" indent="-342900">
              <a:buFont typeface="Arial" panose="020B0604020202020204" pitchFamily="34" charset="0"/>
              <a:buChar char="•"/>
            </a:pPr>
            <a:endParaRPr lang="en-IN" sz="2000" b="0" i="0">
              <a:solidFill>
                <a:srgbClr val="333333"/>
              </a:solidFill>
              <a:effectLst/>
              <a:latin typeface="inter-regular"/>
            </a:endParaRPr>
          </a:p>
          <a:p>
            <a:pPr marL="457200" indent="-457200">
              <a:buFont typeface="Arial" panose="020B0604020202020204" pitchFamily="34" charset="0"/>
              <a:buChar char="•"/>
            </a:pPr>
            <a:endParaRPr lang="en-IN" sz="2800" b="0" i="0">
              <a:solidFill>
                <a:srgbClr val="333333"/>
              </a:solidFill>
              <a:effectLst/>
              <a:latin typeface="inter-regular"/>
            </a:endParaRPr>
          </a:p>
          <a:p>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10</a:t>
            </a:fld>
            <a:endParaRPr lang="en-US" sz="1400"/>
          </a:p>
        </p:txBody>
      </p:sp>
      <p:sp>
        <p:nvSpPr>
          <p:cNvPr id="2" name="TextBox 1">
            <a:extLst>
              <a:ext uri="{FF2B5EF4-FFF2-40B4-BE49-F238E27FC236}">
                <a16:creationId xmlns:a16="http://schemas.microsoft.com/office/drawing/2014/main" id="{DA9AFD9F-BE82-4F1A-817B-476F7BDD59B0}"/>
              </a:ext>
            </a:extLst>
          </p:cNvPr>
          <p:cNvSpPr txBox="1"/>
          <p:nvPr/>
        </p:nvSpPr>
        <p:spPr>
          <a:xfrm>
            <a:off x="5638800" y="2971800"/>
            <a:ext cx="914400" cy="914400"/>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782CCFF7-6C92-44F5-831F-72B8A26FEB6D}"/>
              </a:ext>
            </a:extLst>
          </p:cNvPr>
          <p:cNvSpPr txBox="1"/>
          <p:nvPr/>
        </p:nvSpPr>
        <p:spPr>
          <a:xfrm flipH="1">
            <a:off x="2226942" y="821204"/>
            <a:ext cx="7966078" cy="646331"/>
          </a:xfrm>
          <a:prstGeom prst="rect">
            <a:avLst/>
          </a:prstGeom>
          <a:noFill/>
        </p:spPr>
        <p:txBody>
          <a:bodyPr wrap="square" rtlCol="0">
            <a:spAutoFit/>
          </a:bodyPr>
          <a:lstStyle/>
          <a:p>
            <a:r>
              <a:rPr lang="en-US" sz="3600"/>
              <a:t>JAVA QUEUE ARRAY IMPLEMENTATION</a:t>
            </a:r>
            <a:endParaRPr lang="en-IN" sz="3600"/>
          </a:p>
        </p:txBody>
      </p:sp>
    </p:spTree>
    <p:extLst>
      <p:ext uri="{BB962C8B-B14F-4D97-AF65-F5344CB8AC3E}">
        <p14:creationId xmlns:p14="http://schemas.microsoft.com/office/powerpoint/2010/main" val="277957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011680" y="2125980"/>
            <a:ext cx="9704070" cy="3711694"/>
          </a:xfrm>
        </p:spPr>
        <p:txBody>
          <a:bodyPr>
            <a:normAutofit/>
          </a:bodyPr>
          <a:lstStyle/>
          <a:p>
            <a:pPr marL="342900" indent="-342900" algn="just">
              <a:buFont typeface="Arial" panose="020B0604020202020204" pitchFamily="34" charset="0"/>
              <a:buChar char="•"/>
            </a:pPr>
            <a:r>
              <a:rPr lang="en-US" sz="2400" b="0" i="0">
                <a:solidFill>
                  <a:srgbClr val="333333"/>
                </a:solidFill>
                <a:effectLst/>
                <a:latin typeface="inter-regular"/>
              </a:rPr>
              <a:t>First, we check whether the queue is empty. For dequeue operation to work, there has to be at least one element in the queue</a:t>
            </a:r>
            <a:endParaRPr lang="en-US" sz="2400" b="1" i="0">
              <a:solidFill>
                <a:srgbClr val="333333"/>
              </a:solidFill>
              <a:effectLst/>
              <a:latin typeface="inter-regular"/>
            </a:endParaRPr>
          </a:p>
          <a:p>
            <a:pPr marL="342900" indent="-342900" algn="just">
              <a:buFont typeface="Arial" panose="020B0604020202020204" pitchFamily="34" charset="0"/>
              <a:buChar char="•"/>
            </a:pPr>
            <a:r>
              <a:rPr lang="en-US" sz="2400" b="1" i="0">
                <a:solidFill>
                  <a:srgbClr val="333333"/>
                </a:solidFill>
                <a:effectLst/>
                <a:latin typeface="inter-regular"/>
              </a:rPr>
              <a:t>Front - </a:t>
            </a:r>
            <a:r>
              <a:rPr lang="en-US" sz="2400" b="0" i="0">
                <a:solidFill>
                  <a:srgbClr val="333333"/>
                </a:solidFill>
                <a:effectLst/>
                <a:latin typeface="inter-regular"/>
              </a:rPr>
              <a:t>This method returns the front of the queue.</a:t>
            </a:r>
          </a:p>
          <a:p>
            <a:pPr marL="342900" indent="-342900" algn="just">
              <a:buFont typeface="Arial" panose="020B0604020202020204" pitchFamily="34" charset="0"/>
              <a:buChar char="•"/>
            </a:pPr>
            <a:r>
              <a:rPr lang="en-US" sz="2400" b="1" i="0">
                <a:solidFill>
                  <a:srgbClr val="333333"/>
                </a:solidFill>
                <a:effectLst/>
                <a:latin typeface="inter-regular"/>
              </a:rPr>
              <a:t>Display -</a:t>
            </a:r>
            <a:r>
              <a:rPr lang="en-US" sz="2400" b="0" i="0">
                <a:solidFill>
                  <a:srgbClr val="333333"/>
                </a:solidFill>
                <a:effectLst/>
                <a:latin typeface="inter-regular"/>
              </a:rPr>
              <a:t>This method traverses the queue and displays the elements of the queue</a:t>
            </a:r>
          </a:p>
          <a:p>
            <a:pPr marL="342900" indent="-342900">
              <a:buFont typeface="Arial" panose="020B0604020202020204" pitchFamily="34" charset="0"/>
              <a:buChar char="•"/>
            </a:pPr>
            <a:endParaRPr lang="en-US" sz="2400" b="0" i="0">
              <a:solidFill>
                <a:srgbClr val="333333"/>
              </a:solidFill>
              <a:effectLst/>
              <a:latin typeface="inter-regular"/>
            </a:endParaRPr>
          </a:p>
          <a:p>
            <a:pPr marL="342900" indent="-342900">
              <a:buFont typeface="Arial" panose="020B0604020202020204" pitchFamily="34" charset="0"/>
              <a:buChar char="•"/>
            </a:pPr>
            <a:endParaRPr lang="en-IN" sz="2000" b="0" i="0">
              <a:solidFill>
                <a:srgbClr val="333333"/>
              </a:solidFill>
              <a:effectLst/>
              <a:latin typeface="inter-regular"/>
            </a:endParaRPr>
          </a:p>
          <a:p>
            <a:pPr marL="457200" indent="-457200">
              <a:buFont typeface="Arial" panose="020B0604020202020204" pitchFamily="34" charset="0"/>
              <a:buChar char="•"/>
            </a:pPr>
            <a:endParaRPr lang="en-IN" sz="2800" b="0" i="0">
              <a:solidFill>
                <a:srgbClr val="333333"/>
              </a:solidFill>
              <a:effectLst/>
              <a:latin typeface="inter-regular"/>
            </a:endParaRPr>
          </a:p>
          <a:p>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11</a:t>
            </a:fld>
            <a:endParaRPr lang="en-US" sz="1400"/>
          </a:p>
        </p:txBody>
      </p:sp>
      <p:sp>
        <p:nvSpPr>
          <p:cNvPr id="2" name="TextBox 1">
            <a:extLst>
              <a:ext uri="{FF2B5EF4-FFF2-40B4-BE49-F238E27FC236}">
                <a16:creationId xmlns:a16="http://schemas.microsoft.com/office/drawing/2014/main" id="{DA9AFD9F-BE82-4F1A-817B-476F7BDD59B0}"/>
              </a:ext>
            </a:extLst>
          </p:cNvPr>
          <p:cNvSpPr txBox="1"/>
          <p:nvPr/>
        </p:nvSpPr>
        <p:spPr>
          <a:xfrm>
            <a:off x="5638800" y="2971800"/>
            <a:ext cx="914400" cy="914400"/>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302762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466726"/>
            <a:ext cx="6648450" cy="1204912"/>
          </a:xfrm>
        </p:spPr>
        <p:txBody>
          <a:bodyPr>
            <a:normAutofit/>
          </a:bodyPr>
          <a:lstStyle/>
          <a:p>
            <a:r>
              <a:rPr lang="en-IN" sz="3600" i="0">
                <a:solidFill>
                  <a:srgbClr val="273239"/>
                </a:solidFill>
                <a:effectLst/>
                <a:latin typeface="urw-din"/>
              </a:rPr>
              <a:t>Applications of Queue</a:t>
            </a:r>
            <a:endParaRPr lang="en-US" sz="360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28850"/>
            <a:ext cx="6953251" cy="2952750"/>
          </a:xfrm>
        </p:spPr>
        <p:txBody>
          <a:bodyPr>
            <a:normAutofit/>
          </a:bodyPr>
          <a:lstStyle/>
          <a:p>
            <a:pPr marL="285750" indent="-285750">
              <a:buFont typeface="Arial" panose="020B0604020202020204" pitchFamily="34" charset="0"/>
              <a:buChar char="•"/>
            </a:pPr>
            <a:r>
              <a:rPr lang="en-IN" sz="2400" i="0">
                <a:solidFill>
                  <a:srgbClr val="273239"/>
                </a:solidFill>
                <a:effectLst/>
              </a:rPr>
              <a:t>Multi programming</a:t>
            </a:r>
          </a:p>
          <a:p>
            <a:pPr marL="285750" indent="-285750">
              <a:buFont typeface="Arial" panose="020B0604020202020204" pitchFamily="34" charset="0"/>
              <a:buChar char="•"/>
            </a:pPr>
            <a:r>
              <a:rPr lang="en-IN" sz="2400" i="0">
                <a:solidFill>
                  <a:srgbClr val="273239"/>
                </a:solidFill>
                <a:effectLst/>
              </a:rPr>
              <a:t>Network</a:t>
            </a:r>
          </a:p>
          <a:p>
            <a:pPr marL="285750" indent="-285750">
              <a:buFont typeface="Arial" panose="020B0604020202020204" pitchFamily="34" charset="0"/>
              <a:buChar char="•"/>
            </a:pPr>
            <a:r>
              <a:rPr lang="en-IN" sz="2400" i="0">
                <a:solidFill>
                  <a:srgbClr val="273239"/>
                </a:solidFill>
                <a:effectLst/>
              </a:rPr>
              <a:t>Job Scheduling</a:t>
            </a:r>
          </a:p>
          <a:p>
            <a:pPr marL="285750" indent="-285750">
              <a:buFont typeface="Arial" panose="020B0604020202020204" pitchFamily="34" charset="0"/>
              <a:buChar char="•"/>
            </a:pPr>
            <a:r>
              <a:rPr lang="en-IN" sz="2400" i="0">
                <a:solidFill>
                  <a:srgbClr val="273239"/>
                </a:solidFill>
                <a:effectLst/>
              </a:rPr>
              <a:t>Shared resources</a:t>
            </a:r>
            <a:endParaRPr lang="en-US" sz="240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12</a:t>
            </a:fld>
            <a:endParaRPr lang="en-US" sz="1400"/>
          </a:p>
        </p:txBody>
      </p:sp>
    </p:spTree>
    <p:extLst>
      <p:ext uri="{BB962C8B-B14F-4D97-AF65-F5344CB8AC3E}">
        <p14:creationId xmlns:p14="http://schemas.microsoft.com/office/powerpoint/2010/main" val="334896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492920"/>
            <a:ext cx="6648450" cy="1204912"/>
          </a:xfrm>
        </p:spPr>
        <p:txBody>
          <a:bodyPr>
            <a:normAutofit/>
          </a:bodyPr>
          <a:lstStyle/>
          <a:p>
            <a:r>
              <a:rPr lang="en-IN" sz="3600" i="0">
                <a:solidFill>
                  <a:srgbClr val="273239"/>
                </a:solidFill>
                <a:effectLst/>
                <a:latin typeface="+mn-lt"/>
              </a:rPr>
              <a:t>Advantages of Queue</a:t>
            </a:r>
            <a:endParaRPr lang="en-US" sz="3600" b="1">
              <a:latin typeface="+mn-lt"/>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28849"/>
            <a:ext cx="7553326" cy="3533775"/>
          </a:xfrm>
        </p:spPr>
        <p:txBody>
          <a:bodyPr>
            <a:normAutofit fontScale="70000" lnSpcReduction="20000"/>
          </a:bodyPr>
          <a:lstStyle/>
          <a:p>
            <a:pPr algn="l" fontAlgn="base">
              <a:buFont typeface="Arial" panose="020B0604020202020204" pitchFamily="34" charset="0"/>
              <a:buChar char="•"/>
            </a:pPr>
            <a:r>
              <a:rPr lang="en-US" sz="3400">
                <a:solidFill>
                  <a:srgbClr val="273239"/>
                </a:solidFill>
              </a:rPr>
              <a:t> </a:t>
            </a:r>
            <a:r>
              <a:rPr lang="en-US" sz="3400" b="0" i="0">
                <a:solidFill>
                  <a:srgbClr val="273239"/>
                </a:solidFill>
                <a:effectLst/>
              </a:rPr>
              <a:t>large amount of data can be managed efficiently with ease</a:t>
            </a:r>
          </a:p>
          <a:p>
            <a:pPr algn="l" fontAlgn="base">
              <a:buFont typeface="Arial" panose="020B0604020202020204" pitchFamily="34" charset="0"/>
              <a:buChar char="•"/>
            </a:pPr>
            <a:r>
              <a:rPr lang="en-US" sz="3400" b="0" i="0">
                <a:solidFill>
                  <a:srgbClr val="273239"/>
                </a:solidFill>
                <a:effectLst/>
              </a:rPr>
              <a:t> Operations such as insertion and deletion can be performed with ease </a:t>
            </a:r>
          </a:p>
          <a:p>
            <a:pPr algn="l" fontAlgn="base">
              <a:buFont typeface="Arial" panose="020B0604020202020204" pitchFamily="34" charset="0"/>
              <a:buChar char="•"/>
            </a:pPr>
            <a:r>
              <a:rPr lang="en-US" sz="3400" b="0" i="0">
                <a:solidFill>
                  <a:srgbClr val="273239"/>
                </a:solidFill>
                <a:effectLst/>
              </a:rPr>
              <a:t> useful when a particular service is used by multiple consumers.</a:t>
            </a:r>
          </a:p>
          <a:p>
            <a:pPr algn="l" fontAlgn="base">
              <a:buFont typeface="Arial" panose="020B0604020202020204" pitchFamily="34" charset="0"/>
              <a:buChar char="•"/>
            </a:pPr>
            <a:r>
              <a:rPr lang="en-US" sz="3400" b="0" i="0">
                <a:solidFill>
                  <a:srgbClr val="273239"/>
                </a:solidFill>
                <a:effectLst/>
              </a:rPr>
              <a:t> fast in speed for data inter-process communication.</a:t>
            </a:r>
          </a:p>
          <a:p>
            <a:pPr algn="l" fontAlgn="base">
              <a:buFont typeface="Arial" panose="020B0604020202020204" pitchFamily="34" charset="0"/>
              <a:buChar char="•"/>
            </a:pPr>
            <a:r>
              <a:rPr lang="en-US" sz="3400" b="0" i="0">
                <a:solidFill>
                  <a:srgbClr val="273239"/>
                </a:solidFill>
                <a:effectLst/>
              </a:rPr>
              <a:t> used in the implementation of other data structures</a:t>
            </a:r>
            <a:r>
              <a:rPr lang="en-US" sz="3200" b="0" i="0">
                <a:solidFill>
                  <a:srgbClr val="273239"/>
                </a:solidFill>
                <a:effectLst/>
                <a:latin typeface="urw-din"/>
              </a:rPr>
              <a: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13</a:t>
            </a:fld>
            <a:endParaRPr lang="en-US" sz="1400"/>
          </a:p>
        </p:txBody>
      </p:sp>
    </p:spTree>
    <p:extLst>
      <p:ext uri="{BB962C8B-B14F-4D97-AF65-F5344CB8AC3E}">
        <p14:creationId xmlns:p14="http://schemas.microsoft.com/office/powerpoint/2010/main" val="2706063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19225" y="492920"/>
            <a:ext cx="6648450" cy="1204912"/>
          </a:xfrm>
        </p:spPr>
        <p:txBody>
          <a:bodyPr>
            <a:normAutofit/>
          </a:bodyPr>
          <a:lstStyle/>
          <a:p>
            <a:r>
              <a:rPr lang="en-IN" sz="3600" i="0">
                <a:solidFill>
                  <a:srgbClr val="273239"/>
                </a:solidFill>
                <a:effectLst/>
                <a:latin typeface="urw-din"/>
              </a:rPr>
              <a:t>Disadvantages of Queue</a:t>
            </a:r>
            <a:endParaRPr lang="en-US" sz="3600">
              <a:latin typeface="+mn-lt"/>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28849"/>
            <a:ext cx="7553326" cy="3533775"/>
          </a:xfrm>
        </p:spPr>
        <p:txBody>
          <a:bodyPr>
            <a:normAutofit/>
          </a:bodyPr>
          <a:lstStyle/>
          <a:p>
            <a:pPr algn="l" fontAlgn="base">
              <a:buFont typeface="Arial" panose="020B0604020202020204" pitchFamily="34" charset="0"/>
              <a:buChar char="•"/>
            </a:pPr>
            <a:r>
              <a:rPr lang="en-US" sz="3400">
                <a:solidFill>
                  <a:srgbClr val="273239"/>
                </a:solidFill>
              </a:rPr>
              <a:t> </a:t>
            </a:r>
            <a:r>
              <a:rPr lang="en-US" sz="2600" b="0" i="0">
                <a:solidFill>
                  <a:srgbClr val="273239"/>
                </a:solidFill>
                <a:effectLst/>
              </a:rPr>
              <a:t>The operations such as insertion and deletion of </a:t>
            </a:r>
            <a:r>
              <a:rPr lang="en-US" sz="2400" b="0" i="0">
                <a:solidFill>
                  <a:srgbClr val="273239"/>
                </a:solidFill>
                <a:effectLst/>
              </a:rPr>
              <a:t>elements</a:t>
            </a:r>
            <a:r>
              <a:rPr lang="en-US" sz="2600" b="0" i="0">
                <a:solidFill>
                  <a:srgbClr val="273239"/>
                </a:solidFill>
                <a:effectLst/>
              </a:rPr>
              <a:t> from the middle are time consuming.</a:t>
            </a:r>
          </a:p>
          <a:p>
            <a:pPr algn="l" fontAlgn="base">
              <a:buFont typeface="Arial" panose="020B0604020202020204" pitchFamily="34" charset="0"/>
              <a:buChar char="•"/>
            </a:pPr>
            <a:r>
              <a:rPr lang="en-US" sz="2600" b="0" i="0">
                <a:solidFill>
                  <a:srgbClr val="273239"/>
                </a:solidFill>
                <a:effectLst/>
              </a:rPr>
              <a:t>Limited Space.</a:t>
            </a:r>
          </a:p>
          <a:p>
            <a:pPr algn="l" fontAlgn="base">
              <a:buFont typeface="Arial" panose="020B0604020202020204" pitchFamily="34" charset="0"/>
              <a:buChar char="•"/>
            </a:pPr>
            <a:r>
              <a:rPr lang="en-US" sz="2600" b="0" i="0">
                <a:solidFill>
                  <a:srgbClr val="273239"/>
                </a:solidFill>
                <a:effectLst/>
              </a:rPr>
              <a:t>Searching an element takes O(N) time.</a:t>
            </a:r>
          </a:p>
          <a:p>
            <a:pPr algn="l" fontAlgn="base">
              <a:buFont typeface="Arial" panose="020B0604020202020204" pitchFamily="34" charset="0"/>
              <a:buChar char="•"/>
            </a:pPr>
            <a:r>
              <a:rPr lang="en-US" sz="2600" b="0" i="0">
                <a:solidFill>
                  <a:srgbClr val="273239"/>
                </a:solidFill>
                <a:effectLst/>
              </a:rPr>
              <a:t>Maximum size of a queue must be defined </a:t>
            </a:r>
          </a:p>
          <a:p>
            <a:pPr algn="l" fontAlgn="base"/>
            <a:r>
              <a:rPr lang="en-US" sz="2600">
                <a:solidFill>
                  <a:srgbClr val="273239"/>
                </a:solidFill>
              </a:rPr>
              <a:t> </a:t>
            </a:r>
            <a:r>
              <a:rPr lang="en-US" sz="2600" b="0" i="0">
                <a:solidFill>
                  <a:srgbClr val="273239"/>
                </a:solidFill>
                <a:effectLst/>
              </a:rPr>
              <a:t>prior</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14</a:t>
            </a:fld>
            <a:endParaRPr lang="en-US" sz="1400"/>
          </a:p>
        </p:txBody>
      </p:sp>
    </p:spTree>
    <p:extLst>
      <p:ext uri="{BB962C8B-B14F-4D97-AF65-F5344CB8AC3E}">
        <p14:creationId xmlns:p14="http://schemas.microsoft.com/office/powerpoint/2010/main" val="110181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43104" y="858353"/>
            <a:ext cx="8380956" cy="581828"/>
          </a:xfrm>
        </p:spPr>
        <p:txBody>
          <a:bodyPr>
            <a:normAutofit fontScale="90000"/>
          </a:bodyPr>
          <a:lstStyle/>
          <a:p>
            <a:r>
              <a:rPr lang="en-IN" sz="4000">
                <a:latin typeface="euclid_circular_a"/>
              </a:rPr>
              <a:t>CLASSES THAT IMPLEMENTS QUEUE</a:t>
            </a:r>
            <a:br>
              <a:rPr lang="en-IN" b="1" i="0">
                <a:solidFill>
                  <a:srgbClr val="25265E"/>
                </a:solidFill>
                <a:effectLst/>
                <a:latin typeface="euclid_circular_a"/>
              </a:rPr>
            </a:br>
            <a:endParaRPr lang="en-US"/>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15</a:t>
            </a:fld>
            <a:endParaRPr lang="en-US"/>
          </a:p>
        </p:txBody>
      </p:sp>
      <p:sp>
        <p:nvSpPr>
          <p:cNvPr id="20" name="Content Placeholder 19">
            <a:extLst>
              <a:ext uri="{FF2B5EF4-FFF2-40B4-BE49-F238E27FC236}">
                <a16:creationId xmlns:a16="http://schemas.microsoft.com/office/drawing/2014/main" id="{87001D1A-3229-47AF-923E-E2918486CAB8}"/>
              </a:ext>
            </a:extLst>
          </p:cNvPr>
          <p:cNvSpPr>
            <a:spLocks noGrp="1"/>
          </p:cNvSpPr>
          <p:nvPr>
            <p:ph sz="half" idx="2"/>
          </p:nvPr>
        </p:nvSpPr>
        <p:spPr>
          <a:xfrm>
            <a:off x="618709" y="1531620"/>
            <a:ext cx="9653911" cy="3335654"/>
          </a:xfrm>
        </p:spPr>
        <p:txBody>
          <a:bodyPr>
            <a:normAutofit/>
          </a:bodyPr>
          <a:lstStyle/>
          <a:p>
            <a:endParaRPr lang="en-US" sz="2400">
              <a:latin typeface="euclid_circular_a"/>
            </a:endParaRPr>
          </a:p>
          <a:p>
            <a:pPr marL="800100" lvl="1" indent="-342900">
              <a:buFont typeface="Arial" panose="020B0604020202020204" pitchFamily="34" charset="0"/>
              <a:buChar char="•"/>
            </a:pPr>
            <a:r>
              <a:rPr lang="en-US" sz="2400" b="0" i="0">
                <a:effectLst/>
                <a:latin typeface="euclid_circular_a"/>
              </a:rPr>
              <a:t>Cannot provide direct implementation, need to use classes that  implement it:</a:t>
            </a:r>
          </a:p>
          <a:p>
            <a:pPr marL="285750" indent="-285750">
              <a:buFont typeface="Arial" panose="020B0604020202020204" pitchFamily="34" charset="0"/>
              <a:buChar char="•"/>
            </a:pPr>
            <a:endParaRPr lang="en-IN" sz="2000"/>
          </a:p>
        </p:txBody>
      </p:sp>
      <p:pic>
        <p:nvPicPr>
          <p:cNvPr id="2052" name="Picture 4" descr="ArrayDeque, LinkedList and PriorityQueue implements the Queue interface in Java.">
            <a:extLst>
              <a:ext uri="{FF2B5EF4-FFF2-40B4-BE49-F238E27FC236}">
                <a16:creationId xmlns:a16="http://schemas.microsoft.com/office/drawing/2014/main" id="{90DB0006-4D1F-434E-892B-B5FC06B2A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701" y="2903220"/>
            <a:ext cx="4908884" cy="299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42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43104" y="892177"/>
            <a:ext cx="7718015" cy="1325563"/>
          </a:xfrm>
        </p:spPr>
        <p:txBody>
          <a:bodyPr>
            <a:normAutofit/>
          </a:bodyPr>
          <a:lstStyle/>
          <a:p>
            <a:r>
              <a:rPr lang="en-IN" sz="3600" i="0">
                <a:effectLst/>
                <a:latin typeface="euclid_circular_a"/>
              </a:rPr>
              <a:t>Interfaces that extends queue</a:t>
            </a:r>
            <a:br>
              <a:rPr lang="en-IN" b="1" i="0">
                <a:solidFill>
                  <a:srgbClr val="25265E"/>
                </a:solidFill>
                <a:effectLst/>
                <a:latin typeface="euclid_circular_a"/>
              </a:rPr>
            </a:br>
            <a:endParaRPr lang="en-US"/>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16</a:t>
            </a:fld>
            <a:endParaRPr lang="en-US"/>
          </a:p>
        </p:txBody>
      </p:sp>
      <p:pic>
        <p:nvPicPr>
          <p:cNvPr id="3076" name="Picture 4" descr="Deque, BlockingQueue and BlockingDeque extends the the Queue interface.">
            <a:extLst>
              <a:ext uri="{FF2B5EF4-FFF2-40B4-BE49-F238E27FC236}">
                <a16:creationId xmlns:a16="http://schemas.microsoft.com/office/drawing/2014/main" id="{0747160C-B5BC-4DE6-B78A-4FDED9B31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604" y="2217740"/>
            <a:ext cx="7247021" cy="301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831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550635"/>
            <a:ext cx="6696075" cy="1300163"/>
          </a:xfrm>
        </p:spPr>
        <p:txBody>
          <a:bodyPr>
            <a:normAutofit fontScale="90000"/>
          </a:bodyPr>
          <a:lstStyle/>
          <a:p>
            <a:r>
              <a:rPr lang="en-US" sz="9600" b="1">
                <a:effectLst>
                  <a:outerShdw blurRad="38100" dist="38100" dir="2700000" algn="tl">
                    <a:srgbClr val="000000">
                      <a:alpha val="43137"/>
                    </a:srgbClr>
                  </a:outerShdw>
                </a:effectLst>
              </a:rPr>
              <a:t>DEQUE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17</a:t>
            </a:fld>
            <a:endParaRPr lang="en-US"/>
          </a:p>
        </p:txBody>
      </p:sp>
    </p:spTree>
    <p:extLst>
      <p:ext uri="{BB962C8B-B14F-4D97-AF65-F5344CB8AC3E}">
        <p14:creationId xmlns:p14="http://schemas.microsoft.com/office/powerpoint/2010/main" val="744379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A234C417-9F01-C8B9-E11C-B9FC451A8A20}"/>
              </a:ext>
            </a:extLst>
          </p:cNvPr>
          <p:cNvSpPr>
            <a:spLocks noGrp="1"/>
          </p:cNvSpPr>
          <p:nvPr>
            <p:ph type="body" idx="1"/>
          </p:nvPr>
        </p:nvSpPr>
        <p:spPr>
          <a:xfrm>
            <a:off x="4918840" y="620110"/>
            <a:ext cx="6434959" cy="4927250"/>
          </a:xfrm>
        </p:spPr>
        <p:txBody>
          <a:bodyPr>
            <a:normAutofit/>
          </a:bodyPr>
          <a:lstStyle/>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mj-lt"/>
                <a:cs typeface="Arial" panose="020B0604020202020204" pitchFamily="34" charset="0"/>
              </a:rPr>
              <a:t>S</a:t>
            </a:r>
            <a:r>
              <a:rPr lang="en-US" sz="2400" b="0" i="0">
                <a:effectLst/>
                <a:latin typeface="+mj-lt"/>
                <a:cs typeface="Arial" panose="020B0604020202020204" pitchFamily="34" charset="0"/>
              </a:rPr>
              <a:t>ubtype of the </a:t>
            </a:r>
            <a:r>
              <a:rPr lang="en-US" sz="2400" b="0" i="0" u="sng">
                <a:effectLst/>
                <a:latin typeface="+mj-lt"/>
                <a:cs typeface="Arial" panose="020B0604020202020204" pitchFamily="34" charset="0"/>
                <a:hlinkClick r:id="rId2">
                  <a:extLst>
                    <a:ext uri="{A12FA001-AC4F-418D-AE19-62706E023703}">
                      <ahyp:hlinkClr xmlns:ahyp="http://schemas.microsoft.com/office/drawing/2018/hyperlinkcolor" val="tx"/>
                    </a:ext>
                  </a:extLst>
                </a:hlinkClick>
              </a:rPr>
              <a:t>queue</a:t>
            </a:r>
            <a:r>
              <a:rPr lang="en-US" sz="2400" b="0" i="0">
                <a:effectLst/>
                <a:latin typeface="+mj-lt"/>
                <a:cs typeface="Arial" panose="020B0604020202020204" pitchFamily="34" charset="0"/>
              </a:rPr>
              <a:t> interface.</a:t>
            </a:r>
          </a:p>
          <a:p>
            <a:pPr marL="285750" indent="-285750">
              <a:buFont typeface="Arial" panose="020B0604020202020204" pitchFamily="34" charset="0"/>
              <a:buChar char="•"/>
            </a:pPr>
            <a:r>
              <a:rPr lang="en-US" sz="2400">
                <a:latin typeface="+mj-lt"/>
                <a:cs typeface="Arial" panose="020B0604020202020204" pitchFamily="34" charset="0"/>
              </a:rPr>
              <a:t>D</a:t>
            </a:r>
            <a:r>
              <a:rPr lang="en-US" sz="2400" b="0" i="0">
                <a:effectLst/>
                <a:latin typeface="+mj-lt"/>
                <a:cs typeface="Arial" panose="020B0604020202020204" pitchFamily="34" charset="0"/>
              </a:rPr>
              <a:t>ouble-ended queue that supports the addition or removal of elements.</a:t>
            </a:r>
          </a:p>
          <a:p>
            <a:pPr marL="285750" indent="-285750">
              <a:buFont typeface="Arial" panose="020B0604020202020204" pitchFamily="34" charset="0"/>
              <a:buChar char="•"/>
            </a:pPr>
            <a:r>
              <a:rPr lang="en-US" sz="2400">
                <a:latin typeface="+mj-lt"/>
                <a:cs typeface="Arial" panose="020B0604020202020204" pitchFamily="34" charset="0"/>
              </a:rPr>
              <a:t>Used as a queue(FIFO) and stack(LIFO).</a:t>
            </a:r>
          </a:p>
          <a:p>
            <a:pPr marL="285750" indent="-285750">
              <a:buFont typeface="Arial" panose="020B0604020202020204" pitchFamily="34" charset="0"/>
              <a:buChar char="•"/>
            </a:pPr>
            <a:r>
              <a:rPr lang="en-US" sz="2400">
                <a:latin typeface="+mj-lt"/>
                <a:cs typeface="Arial" panose="020B0604020202020204" pitchFamily="34" charset="0"/>
              </a:rPr>
              <a:t>Part of the Java Collections Framework - to provide a generic and flexible data structure.</a:t>
            </a:r>
          </a:p>
          <a:p>
            <a:pPr marL="285750" indent="-285750">
              <a:buFont typeface="Arial" panose="020B0604020202020204" pitchFamily="34" charset="0"/>
              <a:buChar char="•"/>
            </a:pPr>
            <a:r>
              <a:rPr lang="en-US" sz="2400"/>
              <a:t>How to use Deque</a:t>
            </a:r>
            <a:br>
              <a:rPr lang="en-US" sz="4000"/>
            </a:br>
            <a:r>
              <a:rPr lang="en-US" sz="2400" cap="none" err="1"/>
              <a:t>java.Util.Deque</a:t>
            </a:r>
            <a:r>
              <a:rPr lang="en-US" sz="2400" cap="none"/>
              <a:t> package to use deque</a:t>
            </a:r>
            <a:endParaRPr lang="en-US" sz="2800">
              <a:latin typeface="+mj-lt"/>
              <a:cs typeface="Arial" panose="020B0604020202020204" pitchFamily="34" charset="0"/>
            </a:endParaRP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spTree>
    <p:extLst>
      <p:ext uri="{BB962C8B-B14F-4D97-AF65-F5344CB8AC3E}">
        <p14:creationId xmlns:p14="http://schemas.microsoft.com/office/powerpoint/2010/main" val="3549415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0C30-F1E9-4EE1-8E29-2B0D84BFFFBA}"/>
              </a:ext>
            </a:extLst>
          </p:cNvPr>
          <p:cNvSpPr>
            <a:spLocks noGrp="1"/>
          </p:cNvSpPr>
          <p:nvPr>
            <p:ph type="title"/>
          </p:nvPr>
        </p:nvSpPr>
        <p:spPr>
          <a:xfrm>
            <a:off x="2219325" y="257419"/>
            <a:ext cx="9025736" cy="1325563"/>
          </a:xfrm>
        </p:spPr>
        <p:txBody>
          <a:bodyPr anchor="ctr">
            <a:normAutofit/>
          </a:bodyPr>
          <a:lstStyle/>
          <a:p>
            <a:r>
              <a:rPr lang="en-US"/>
              <a:t>Working of deque</a:t>
            </a:r>
            <a:endParaRPr lang="en-IN"/>
          </a:p>
        </p:txBody>
      </p:sp>
      <p:sp>
        <p:nvSpPr>
          <p:cNvPr id="3" name="Text Placeholder 2">
            <a:extLst>
              <a:ext uri="{FF2B5EF4-FFF2-40B4-BE49-F238E27FC236}">
                <a16:creationId xmlns:a16="http://schemas.microsoft.com/office/drawing/2014/main" id="{7C56B004-741D-48A0-8155-E1DEA8A69416}"/>
              </a:ext>
            </a:extLst>
          </p:cNvPr>
          <p:cNvSpPr>
            <a:spLocks noGrp="1"/>
          </p:cNvSpPr>
          <p:nvPr>
            <p:ph sz="half" idx="2"/>
          </p:nvPr>
        </p:nvSpPr>
        <p:spPr>
          <a:xfrm>
            <a:off x="2152373" y="4338484"/>
            <a:ext cx="9534802" cy="2017865"/>
          </a:xfrm>
        </p:spPr>
        <p:txBody>
          <a:bodyPr>
            <a:normAutofit/>
          </a:bodyPr>
          <a:lstStyle/>
          <a:p>
            <a:pPr algn="just"/>
            <a:r>
              <a:rPr lang="en-US" sz="2000"/>
              <a:t>Working of Deque</a:t>
            </a:r>
          </a:p>
          <a:p>
            <a:pPr marL="285750" indent="-285750" algn="just">
              <a:buFont typeface="Arial" panose="020B0604020202020204" pitchFamily="34" charset="0"/>
              <a:buChar char="•"/>
            </a:pPr>
            <a:r>
              <a:rPr lang="en-US" sz="2000"/>
              <a:t>Queue - elements are added from the rear and removed from the front.</a:t>
            </a:r>
          </a:p>
          <a:p>
            <a:pPr marL="285750" indent="-285750" algn="just">
              <a:buFont typeface="Arial" panose="020B0604020202020204" pitchFamily="34" charset="0"/>
              <a:buChar char="•"/>
            </a:pPr>
            <a:r>
              <a:rPr lang="en-US" sz="2000"/>
              <a:t>Deque - insert and remove elements from both front and rear.</a:t>
            </a:r>
          </a:p>
          <a:p>
            <a:endParaRPr lang="en-US" sz="1600"/>
          </a:p>
          <a:p>
            <a:endParaRPr lang="en-IN"/>
          </a:p>
        </p:txBody>
      </p:sp>
      <p:pic>
        <p:nvPicPr>
          <p:cNvPr id="7" name="Picture 2" descr="Working of deque (double-ended queue) data structure">
            <a:extLst>
              <a:ext uri="{FF2B5EF4-FFF2-40B4-BE49-F238E27FC236}">
                <a16:creationId xmlns:a16="http://schemas.microsoft.com/office/drawing/2014/main" id="{231E6C42-8A20-49A7-AD92-07CB91F3CE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0149" y="1408688"/>
            <a:ext cx="4810451" cy="2736496"/>
          </a:xfrm>
          <a:prstGeom prst="rect">
            <a:avLst/>
          </a:prstGeom>
          <a:solidFill>
            <a:srgbClr val="FFFFFF"/>
          </a:solidFill>
        </p:spPr>
      </p:pic>
      <p:sp>
        <p:nvSpPr>
          <p:cNvPr id="4" name="Date Placeholder 3">
            <a:extLst>
              <a:ext uri="{FF2B5EF4-FFF2-40B4-BE49-F238E27FC236}">
                <a16:creationId xmlns:a16="http://schemas.microsoft.com/office/drawing/2014/main" id="{9FF14843-2BFB-4D4F-8612-1B4735D3B334}"/>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BB81B6FA-4EDF-41BE-977D-0CF75D952B48}"/>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B5D499D0-2F6A-4E24-883F-08A9F891D7C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19</a:t>
            </a:fld>
            <a:endParaRPr lang="en-US"/>
          </a:p>
        </p:txBody>
      </p:sp>
    </p:spTree>
    <p:extLst>
      <p:ext uri="{BB962C8B-B14F-4D97-AF65-F5344CB8AC3E}">
        <p14:creationId xmlns:p14="http://schemas.microsoft.com/office/powerpoint/2010/main" val="378781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0101-4252-4A8B-AE79-48A5CE3754BC}"/>
              </a:ext>
            </a:extLst>
          </p:cNvPr>
          <p:cNvSpPr>
            <a:spLocks noGrp="1"/>
          </p:cNvSpPr>
          <p:nvPr>
            <p:ph type="title"/>
          </p:nvPr>
        </p:nvSpPr>
        <p:spPr>
          <a:xfrm>
            <a:off x="1362075" y="944881"/>
            <a:ext cx="5111750" cy="944879"/>
          </a:xfrm>
        </p:spPr>
        <p:txBody>
          <a:bodyPr>
            <a:normAutofit/>
          </a:bodyPr>
          <a:lstStyle/>
          <a:p>
            <a:r>
              <a:rPr lang="en-US" sz="3600"/>
              <a:t>Contents</a:t>
            </a:r>
            <a:endParaRPr lang="en-IN" sz="3600"/>
          </a:p>
        </p:txBody>
      </p:sp>
      <p:sp>
        <p:nvSpPr>
          <p:cNvPr id="3" name="Text Placeholder 2">
            <a:extLst>
              <a:ext uri="{FF2B5EF4-FFF2-40B4-BE49-F238E27FC236}">
                <a16:creationId xmlns:a16="http://schemas.microsoft.com/office/drawing/2014/main" id="{01DDFAAD-C5F0-4168-A3DF-E9E23B5DBF9F}"/>
              </a:ext>
            </a:extLst>
          </p:cNvPr>
          <p:cNvSpPr>
            <a:spLocks noGrp="1"/>
          </p:cNvSpPr>
          <p:nvPr>
            <p:ph type="body" idx="1"/>
          </p:nvPr>
        </p:nvSpPr>
        <p:spPr>
          <a:xfrm>
            <a:off x="1362075" y="2133601"/>
            <a:ext cx="5111750" cy="3052761"/>
          </a:xfrm>
        </p:spPr>
        <p:txBody>
          <a:bodyPr>
            <a:normAutofit/>
          </a:bodyPr>
          <a:lstStyle/>
          <a:p>
            <a:pPr marL="342900" indent="-342900">
              <a:buFont typeface="Arial" panose="020B0604020202020204" pitchFamily="34" charset="0"/>
              <a:buChar char="•"/>
            </a:pPr>
            <a:r>
              <a:rPr lang="en-US" sz="2400"/>
              <a:t>Queue</a:t>
            </a:r>
          </a:p>
          <a:p>
            <a:pPr marL="342900" indent="-342900">
              <a:buFont typeface="Arial" panose="020B0604020202020204" pitchFamily="34" charset="0"/>
              <a:buChar char="•"/>
            </a:pPr>
            <a:r>
              <a:rPr lang="en-US" sz="2400"/>
              <a:t>Dequeue</a:t>
            </a:r>
          </a:p>
          <a:p>
            <a:pPr marL="342900" indent="-342900">
              <a:buFont typeface="Arial" panose="020B0604020202020204" pitchFamily="34" charset="0"/>
              <a:buChar char="•"/>
            </a:pPr>
            <a:r>
              <a:rPr lang="en-US" sz="2400"/>
              <a:t>Priority Queue</a:t>
            </a:r>
          </a:p>
          <a:p>
            <a:pPr marL="342900" indent="-342900">
              <a:buFont typeface="Arial" panose="020B0604020202020204" pitchFamily="34" charset="0"/>
              <a:buChar char="•"/>
            </a:pPr>
            <a:r>
              <a:rPr lang="en-US" sz="2400"/>
              <a:t>Array Dequeue</a:t>
            </a:r>
            <a:endParaRPr lang="en-IN" sz="2400"/>
          </a:p>
        </p:txBody>
      </p:sp>
      <p:sp>
        <p:nvSpPr>
          <p:cNvPr id="6" name="Slide Number Placeholder 5">
            <a:extLst>
              <a:ext uri="{FF2B5EF4-FFF2-40B4-BE49-F238E27FC236}">
                <a16:creationId xmlns:a16="http://schemas.microsoft.com/office/drawing/2014/main" id="{2B3B1915-4AB8-4090-8351-E503CA23EA61}"/>
              </a:ext>
            </a:extLst>
          </p:cNvPr>
          <p:cNvSpPr>
            <a:spLocks noGrp="1"/>
          </p:cNvSpPr>
          <p:nvPr>
            <p:ph type="sldNum" sz="quarter" idx="12"/>
          </p:nvPr>
        </p:nvSpPr>
        <p:spPr/>
        <p:txBody>
          <a:bodyPr/>
          <a:lstStyle/>
          <a:p>
            <a:fld id="{A49DFD55-3C28-40EF-9E31-A92D2E4017FF}" type="slidenum">
              <a:rPr lang="en-US" sz="1600" smtClean="0"/>
              <a:pPr/>
              <a:t>2</a:t>
            </a:fld>
            <a:endParaRPr lang="en-US" sz="1600"/>
          </a:p>
        </p:txBody>
      </p:sp>
    </p:spTree>
    <p:extLst>
      <p:ext uri="{BB962C8B-B14F-4D97-AF65-F5344CB8AC3E}">
        <p14:creationId xmlns:p14="http://schemas.microsoft.com/office/powerpoint/2010/main" val="2779539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D3DAD1-F0CA-4299-92C7-F496E6298754}"/>
              </a:ext>
            </a:extLst>
          </p:cNvPr>
          <p:cNvSpPr>
            <a:spLocks noGrp="1"/>
          </p:cNvSpPr>
          <p:nvPr>
            <p:ph type="body" idx="1"/>
          </p:nvPr>
        </p:nvSpPr>
        <p:spPr>
          <a:xfrm>
            <a:off x="7546137" y="4842055"/>
            <a:ext cx="3819386" cy="1674816"/>
          </a:xfrm>
        </p:spPr>
        <p:txBody>
          <a:bodyPr>
            <a:normAutofit fontScale="25000" lnSpcReduction="20000"/>
          </a:bodyPr>
          <a:lstStyle/>
          <a:p>
            <a:endParaRPr lang="en-US"/>
          </a:p>
          <a:p>
            <a:endParaRPr lang="en-US"/>
          </a:p>
          <a:p>
            <a:endParaRPr lang="en-US"/>
          </a:p>
          <a:p>
            <a:endParaRPr lang="en-US"/>
          </a:p>
          <a:p>
            <a:endParaRPr lang="en-US"/>
          </a:p>
          <a:p>
            <a:endParaRPr lang="en-US"/>
          </a:p>
          <a:p>
            <a:endParaRPr lang="en-US"/>
          </a:p>
          <a:p>
            <a:endParaRPr lang="en-US" sz="5600"/>
          </a:p>
          <a:p>
            <a:endParaRPr lang="en-US" sz="5600"/>
          </a:p>
          <a:p>
            <a:endParaRPr lang="en-US" sz="5600"/>
          </a:p>
          <a:p>
            <a:r>
              <a:rPr lang="en-US" sz="8000"/>
              <a:t>// LinkedList implementation of Deque</a:t>
            </a:r>
          </a:p>
          <a:p>
            <a:r>
              <a:rPr lang="en-US" sz="8000"/>
              <a:t>Deque&lt;String&gt; animal2 = new LinkedList&lt;&gt;();</a:t>
            </a:r>
          </a:p>
          <a:p>
            <a:endParaRPr lang="en-US" sz="4400"/>
          </a:p>
          <a:p>
            <a:endParaRPr lang="en-US"/>
          </a:p>
        </p:txBody>
      </p:sp>
      <p:sp>
        <p:nvSpPr>
          <p:cNvPr id="5" name="Text Placeholder 4">
            <a:extLst>
              <a:ext uri="{FF2B5EF4-FFF2-40B4-BE49-F238E27FC236}">
                <a16:creationId xmlns:a16="http://schemas.microsoft.com/office/drawing/2014/main" id="{87E051C8-DDFA-41CA-B813-3BFE93274FD4}"/>
              </a:ext>
            </a:extLst>
          </p:cNvPr>
          <p:cNvSpPr>
            <a:spLocks noGrp="1"/>
          </p:cNvSpPr>
          <p:nvPr>
            <p:ph type="body" sz="quarter" idx="3"/>
          </p:nvPr>
        </p:nvSpPr>
        <p:spPr>
          <a:xfrm>
            <a:off x="1817007" y="5015155"/>
            <a:ext cx="3505339" cy="1341440"/>
          </a:xfrm>
        </p:spPr>
        <p:txBody>
          <a:bodyPr>
            <a:normAutofit fontScale="25000" lnSpcReduction="20000"/>
          </a:bodyPr>
          <a:lstStyle/>
          <a:p>
            <a:endParaRPr lang="en-US"/>
          </a:p>
          <a:p>
            <a:endParaRPr lang="en-US"/>
          </a:p>
          <a:p>
            <a:endParaRPr lang="en-US"/>
          </a:p>
          <a:p>
            <a:endParaRPr lang="en-US"/>
          </a:p>
          <a:p>
            <a:endParaRPr lang="en-US" sz="8000"/>
          </a:p>
          <a:p>
            <a:r>
              <a:rPr lang="en-US" sz="8000"/>
              <a:t>// Array implementation of Deque</a:t>
            </a:r>
          </a:p>
          <a:p>
            <a:r>
              <a:rPr lang="en-US" sz="8000"/>
              <a:t>Deque&lt;String&gt; animal1 = new </a:t>
            </a:r>
            <a:r>
              <a:rPr lang="en-US" sz="8000" err="1"/>
              <a:t>ArrayDeque</a:t>
            </a:r>
            <a:r>
              <a:rPr lang="en-US" sz="8000"/>
              <a:t>&lt;&gt;();</a:t>
            </a:r>
          </a:p>
          <a:p>
            <a:endParaRPr lang="en-IN"/>
          </a:p>
        </p:txBody>
      </p:sp>
      <p:sp>
        <p:nvSpPr>
          <p:cNvPr id="7" name="Date Placeholder 6">
            <a:extLst>
              <a:ext uri="{FF2B5EF4-FFF2-40B4-BE49-F238E27FC236}">
                <a16:creationId xmlns:a16="http://schemas.microsoft.com/office/drawing/2014/main" id="{612F7202-F575-452A-B7BF-384E4D8DF95A}"/>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2D9448B5-A2CC-4C13-BE43-99C800698A9B}"/>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04837DDE-0B25-41BC-B990-CB46AFC92613}"/>
              </a:ext>
            </a:extLst>
          </p:cNvPr>
          <p:cNvSpPr>
            <a:spLocks noGrp="1"/>
          </p:cNvSpPr>
          <p:nvPr>
            <p:ph type="sldNum" sz="quarter" idx="12"/>
          </p:nvPr>
        </p:nvSpPr>
        <p:spPr/>
        <p:txBody>
          <a:bodyPr/>
          <a:lstStyle/>
          <a:p>
            <a:fld id="{A49DFD55-3C28-40EF-9E31-A92D2E4017FF}" type="slidenum">
              <a:rPr lang="en-US" smtClean="0"/>
              <a:pPr/>
              <a:t>20</a:t>
            </a:fld>
            <a:endParaRPr lang="en-US"/>
          </a:p>
        </p:txBody>
      </p:sp>
      <p:pic>
        <p:nvPicPr>
          <p:cNvPr id="13" name="Picture 4" descr="ArrayDeque and Linkedlist implements Deque">
            <a:extLst>
              <a:ext uri="{FF2B5EF4-FFF2-40B4-BE49-F238E27FC236}">
                <a16:creationId xmlns:a16="http://schemas.microsoft.com/office/drawing/2014/main" id="{0D341BA8-F582-42BF-847F-90803C61D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188" y="1816050"/>
            <a:ext cx="4857750" cy="27061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4333C8-FFB3-19DE-2E98-F65EDB975AD5}"/>
              </a:ext>
            </a:extLst>
          </p:cNvPr>
          <p:cNvSpPr txBox="1"/>
          <p:nvPr/>
        </p:nvSpPr>
        <p:spPr>
          <a:xfrm>
            <a:off x="3358662" y="615461"/>
            <a:ext cx="801272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SYNTAX</a:t>
            </a:r>
          </a:p>
          <a:p>
            <a:r>
              <a:rPr lang="en-US" sz="2400"/>
              <a:t>Public interface Deque extends Queue</a:t>
            </a:r>
          </a:p>
        </p:txBody>
      </p:sp>
    </p:spTree>
    <p:extLst>
      <p:ext uri="{BB962C8B-B14F-4D97-AF65-F5344CB8AC3E}">
        <p14:creationId xmlns:p14="http://schemas.microsoft.com/office/powerpoint/2010/main" val="1595622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0D5B9-3A90-4092-8B51-B32DE9DB8D7C}"/>
              </a:ext>
            </a:extLst>
          </p:cNvPr>
          <p:cNvSpPr>
            <a:spLocks noGrp="1"/>
          </p:cNvSpPr>
          <p:nvPr>
            <p:ph type="body" idx="1"/>
          </p:nvPr>
        </p:nvSpPr>
        <p:spPr>
          <a:xfrm>
            <a:off x="4724400" y="319087"/>
            <a:ext cx="7343775" cy="6219825"/>
          </a:xfrm>
        </p:spPr>
        <p:txBody>
          <a:bodyPr>
            <a:normAutofit/>
          </a:bodyPr>
          <a:lstStyle/>
          <a:p>
            <a:r>
              <a:rPr lang="en-US" sz="2800"/>
              <a:t>Methods of Deque</a:t>
            </a:r>
          </a:p>
          <a:p>
            <a:endParaRPr lang="en-US"/>
          </a:p>
          <a:p>
            <a:pPr algn="just"/>
            <a:r>
              <a:rPr lang="en-US" sz="1800"/>
              <a:t>Since Deque extends the Queue interface, it inherits all the methods of the Queue interface.</a:t>
            </a:r>
          </a:p>
          <a:p>
            <a:pPr algn="just"/>
            <a:endParaRPr lang="en-US"/>
          </a:p>
          <a:p>
            <a:pPr marL="285750" indent="-285750" algn="just">
              <a:buFont typeface="Arial" panose="020B0604020202020204" pitchFamily="34" charset="0"/>
              <a:buChar char="•"/>
            </a:pPr>
            <a:r>
              <a:rPr lang="en-US" sz="1800" err="1"/>
              <a:t>addFirst</a:t>
            </a:r>
            <a:r>
              <a:rPr lang="en-US" sz="1800"/>
              <a:t>() - Adds the specified element at the beginning of the deque. Throws exception if full.</a:t>
            </a:r>
          </a:p>
          <a:p>
            <a:pPr marL="285750" indent="-285750" algn="just">
              <a:buFont typeface="Arial" panose="020B0604020202020204" pitchFamily="34" charset="0"/>
              <a:buChar char="•"/>
            </a:pPr>
            <a:r>
              <a:rPr lang="en-US" sz="1800" err="1"/>
              <a:t>addLast</a:t>
            </a:r>
            <a:r>
              <a:rPr lang="en-US" sz="1800"/>
              <a:t>() - Adds the specified element at the end of the deque. Throws exception if full.</a:t>
            </a:r>
          </a:p>
          <a:p>
            <a:pPr marL="285750" indent="-285750" algn="just">
              <a:buFont typeface="Arial" panose="020B0604020202020204" pitchFamily="34" charset="0"/>
              <a:buChar char="•"/>
            </a:pPr>
            <a:r>
              <a:rPr lang="en-US" sz="1800" err="1"/>
              <a:t>offerFirst</a:t>
            </a:r>
            <a:r>
              <a:rPr lang="en-US" sz="1800"/>
              <a:t>() - Adds the specified element at the beginning of the deque. Returns false if full.</a:t>
            </a:r>
          </a:p>
          <a:p>
            <a:pPr marL="285750" indent="-285750" algn="just">
              <a:buFont typeface="Arial" panose="020B0604020202020204" pitchFamily="34" charset="0"/>
              <a:buChar char="•"/>
            </a:pPr>
            <a:r>
              <a:rPr lang="en-US" sz="1800" err="1"/>
              <a:t>offerLast</a:t>
            </a:r>
            <a:r>
              <a:rPr lang="en-US" sz="1800"/>
              <a:t>() - Adds the specified element at the end of the deque. Returns false if full.</a:t>
            </a:r>
          </a:p>
          <a:p>
            <a:pPr marL="285750" indent="-285750" algn="just">
              <a:buFont typeface="Arial" panose="020B0604020202020204" pitchFamily="34" charset="0"/>
              <a:buChar char="•"/>
            </a:pPr>
            <a:r>
              <a:rPr lang="en-US" sz="1800" err="1"/>
              <a:t>getFirst</a:t>
            </a:r>
            <a:r>
              <a:rPr lang="en-US" sz="1800"/>
              <a:t>() - Returns the first element of the deque. Throws exception if empty.</a:t>
            </a:r>
          </a:p>
          <a:p>
            <a:pPr marL="285750" indent="-285750" algn="just">
              <a:buFont typeface="Arial" panose="020B0604020202020204" pitchFamily="34" charset="0"/>
              <a:buChar char="•"/>
            </a:pPr>
            <a:r>
              <a:rPr lang="en-US" sz="1800" err="1"/>
              <a:t>getLast</a:t>
            </a:r>
            <a:r>
              <a:rPr lang="en-US" sz="1800"/>
              <a:t>() - Returns the last element of the deque. Throws exception if empty.</a:t>
            </a:r>
          </a:p>
        </p:txBody>
      </p:sp>
      <p:sp>
        <p:nvSpPr>
          <p:cNvPr id="4" name="Date Placeholder 3">
            <a:extLst>
              <a:ext uri="{FF2B5EF4-FFF2-40B4-BE49-F238E27FC236}">
                <a16:creationId xmlns:a16="http://schemas.microsoft.com/office/drawing/2014/main" id="{7CD08C94-3B56-4B5F-A8D5-6B46109565A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9A8517DD-1B24-4D2F-8DA4-3D7BA6AF2B8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EABB419A-7987-4357-96FB-A2C7028E0C02}"/>
              </a:ext>
            </a:extLst>
          </p:cNvPr>
          <p:cNvSpPr>
            <a:spLocks noGrp="1"/>
          </p:cNvSpPr>
          <p:nvPr>
            <p:ph type="sldNum" sz="quarter" idx="12"/>
          </p:nvPr>
        </p:nvSpPr>
        <p:spPr/>
        <p:txBody>
          <a:bodyPr/>
          <a:lstStyle/>
          <a:p>
            <a:fld id="{A49DFD55-3C28-40EF-9E31-A92D2E4017FF}" type="slidenum">
              <a:rPr lang="en-US" smtClean="0"/>
              <a:pPr/>
              <a:t>21</a:t>
            </a:fld>
            <a:endParaRPr lang="en-US"/>
          </a:p>
        </p:txBody>
      </p:sp>
    </p:spTree>
    <p:extLst>
      <p:ext uri="{BB962C8B-B14F-4D97-AF65-F5344CB8AC3E}">
        <p14:creationId xmlns:p14="http://schemas.microsoft.com/office/powerpoint/2010/main" val="2337947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7A8CB1-B9EA-426C-A4A2-BC55145A6989}"/>
              </a:ext>
            </a:extLst>
          </p:cNvPr>
          <p:cNvSpPr>
            <a:spLocks noGrp="1"/>
          </p:cNvSpPr>
          <p:nvPr>
            <p:ph type="body" idx="1"/>
          </p:nvPr>
        </p:nvSpPr>
        <p:spPr>
          <a:xfrm>
            <a:off x="4810125" y="809625"/>
            <a:ext cx="7029450" cy="5715000"/>
          </a:xfrm>
        </p:spPr>
        <p:txBody>
          <a:bodyPr>
            <a:normAutofit/>
          </a:bodyPr>
          <a:lstStyle/>
          <a:p>
            <a:endParaRPr lang="en-US" sz="2000"/>
          </a:p>
          <a:p>
            <a:pPr algn="just"/>
            <a:r>
              <a:rPr lang="en-US" sz="2000" err="1"/>
              <a:t>peekFirst</a:t>
            </a:r>
            <a:r>
              <a:rPr lang="en-US" sz="2000"/>
              <a:t>() - Returns the first element of the deque. Returns null if the deque is empty.</a:t>
            </a:r>
          </a:p>
          <a:p>
            <a:pPr algn="just"/>
            <a:r>
              <a:rPr lang="en-US" sz="2000" err="1"/>
              <a:t>peekLast</a:t>
            </a:r>
            <a:r>
              <a:rPr lang="en-US" sz="2000"/>
              <a:t>() - Returns the last element of the deque. Returns null if the deque is empty.</a:t>
            </a:r>
          </a:p>
          <a:p>
            <a:pPr algn="just"/>
            <a:r>
              <a:rPr lang="en-US" sz="2000" err="1"/>
              <a:t>removeFirst</a:t>
            </a:r>
            <a:r>
              <a:rPr lang="en-US" sz="2000"/>
              <a:t>() - Returns and removes the first element of the deque. Throws an exception if the deque is empty.</a:t>
            </a:r>
          </a:p>
          <a:p>
            <a:pPr algn="just"/>
            <a:r>
              <a:rPr lang="en-US" sz="2000" err="1"/>
              <a:t>removeLast</a:t>
            </a:r>
            <a:r>
              <a:rPr lang="en-US" sz="2000"/>
              <a:t>() - Returns and removes the last element of the deque. Throws an exception if the deque is empty.</a:t>
            </a:r>
          </a:p>
          <a:p>
            <a:pPr algn="just"/>
            <a:r>
              <a:rPr lang="en-US" sz="2000" err="1"/>
              <a:t>pollFirst</a:t>
            </a:r>
            <a:r>
              <a:rPr lang="en-US" sz="2000"/>
              <a:t>() - Returns and removes the first element of the deque. Returns null if the deque is empty.</a:t>
            </a:r>
          </a:p>
          <a:p>
            <a:pPr algn="just"/>
            <a:r>
              <a:rPr lang="en-US" sz="2000" err="1"/>
              <a:t>pollLast</a:t>
            </a:r>
            <a:r>
              <a:rPr lang="en-US" sz="2000"/>
              <a:t>() - Returns and removes the last element of the deque. Returns null if the deque is empty.</a:t>
            </a:r>
            <a:endParaRPr lang="en-IN" sz="2000"/>
          </a:p>
        </p:txBody>
      </p:sp>
      <p:sp>
        <p:nvSpPr>
          <p:cNvPr id="4" name="Date Placeholder 3">
            <a:extLst>
              <a:ext uri="{FF2B5EF4-FFF2-40B4-BE49-F238E27FC236}">
                <a16:creationId xmlns:a16="http://schemas.microsoft.com/office/drawing/2014/main" id="{AC01534F-D934-4DA6-9386-50948514363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FB7CF8F-9DD5-464F-A8E4-B0AF7C6D0E67}"/>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191F209-9D39-4208-AEA4-49DA1FC1EE98}"/>
              </a:ext>
            </a:extLst>
          </p:cNvPr>
          <p:cNvSpPr>
            <a:spLocks noGrp="1"/>
          </p:cNvSpPr>
          <p:nvPr>
            <p:ph type="sldNum" sz="quarter" idx="12"/>
          </p:nvPr>
        </p:nvSpPr>
        <p:spPr/>
        <p:txBody>
          <a:bodyPr/>
          <a:lstStyle/>
          <a:p>
            <a:fld id="{A49DFD55-3C28-40EF-9E31-A92D2E4017FF}" type="slidenum">
              <a:rPr lang="en-US" smtClean="0"/>
              <a:pPr/>
              <a:t>22</a:t>
            </a:fld>
            <a:endParaRPr lang="en-US"/>
          </a:p>
        </p:txBody>
      </p:sp>
    </p:spTree>
    <p:extLst>
      <p:ext uri="{BB962C8B-B14F-4D97-AF65-F5344CB8AC3E}">
        <p14:creationId xmlns:p14="http://schemas.microsoft.com/office/powerpoint/2010/main" val="1133979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897AB8-1CD4-44F5-B2AB-756F8BD04DC9}"/>
              </a:ext>
            </a:extLst>
          </p:cNvPr>
          <p:cNvSpPr>
            <a:spLocks noGrp="1"/>
          </p:cNvSpPr>
          <p:nvPr>
            <p:ph type="body" idx="1"/>
          </p:nvPr>
        </p:nvSpPr>
        <p:spPr>
          <a:xfrm>
            <a:off x="4857749" y="504825"/>
            <a:ext cx="6972301" cy="6053291"/>
          </a:xfrm>
        </p:spPr>
        <p:txBody>
          <a:bodyPr>
            <a:normAutofit/>
          </a:bodyPr>
          <a:lstStyle/>
          <a:p>
            <a:r>
              <a:rPr lang="en-US" sz="2400"/>
              <a:t>Deque as Stack Data Structure</a:t>
            </a:r>
          </a:p>
          <a:p>
            <a:endParaRPr lang="en-US" sz="2400"/>
          </a:p>
          <a:p>
            <a:pPr marL="285750" indent="-285750" algn="just">
              <a:buFont typeface="Arial" panose="020B0604020202020204" pitchFamily="34" charset="0"/>
              <a:buChar char="•"/>
            </a:pPr>
            <a:r>
              <a:rPr lang="en-US" sz="2000"/>
              <a:t>Java Collections framework provides the implementation of the stack.</a:t>
            </a:r>
          </a:p>
          <a:p>
            <a:pPr marL="285750" indent="-285750" algn="just">
              <a:buFont typeface="Arial" panose="020B0604020202020204" pitchFamily="34" charset="0"/>
              <a:buChar char="•"/>
            </a:pPr>
            <a:r>
              <a:rPr lang="en-US" sz="2000"/>
              <a:t>Recommended to use Deque as a stack instead of the Stack class. It is because methods of Stack are synchronized.</a:t>
            </a:r>
          </a:p>
          <a:p>
            <a:pPr marL="285750" indent="-285750" algn="just">
              <a:buFont typeface="Arial" panose="020B0604020202020204" pitchFamily="34" charset="0"/>
              <a:buChar char="•"/>
            </a:pPr>
            <a:r>
              <a:rPr lang="en-US" sz="2000"/>
              <a:t>Here are the methods the Deque interface provides to implement stack:</a:t>
            </a:r>
          </a:p>
          <a:p>
            <a:pPr algn="just"/>
            <a:endParaRPr lang="en-US" sz="2000"/>
          </a:p>
          <a:p>
            <a:pPr marL="742950" lvl="1" indent="-285750" algn="just">
              <a:buFont typeface="Arial" panose="020B0604020202020204" pitchFamily="34" charset="0"/>
              <a:buChar char="•"/>
            </a:pPr>
            <a:r>
              <a:rPr lang="en-US">
                <a:solidFill>
                  <a:schemeClr val="tx1"/>
                </a:solidFill>
              </a:rPr>
              <a:t>push() - adds an element at the beginning of deque</a:t>
            </a:r>
          </a:p>
          <a:p>
            <a:pPr marL="742950" lvl="1" indent="-285750" algn="just">
              <a:buFont typeface="Arial" panose="020B0604020202020204" pitchFamily="34" charset="0"/>
              <a:buChar char="•"/>
            </a:pPr>
            <a:r>
              <a:rPr lang="en-US">
                <a:solidFill>
                  <a:schemeClr val="tx1"/>
                </a:solidFill>
              </a:rPr>
              <a:t>pop() - removes an element from the beginning of deque</a:t>
            </a:r>
          </a:p>
          <a:p>
            <a:pPr marL="742950" lvl="1" indent="-285750" algn="just">
              <a:buFont typeface="Arial" panose="020B0604020202020204" pitchFamily="34" charset="0"/>
              <a:buChar char="•"/>
            </a:pPr>
            <a:r>
              <a:rPr lang="en-US">
                <a:solidFill>
                  <a:schemeClr val="tx1"/>
                </a:solidFill>
              </a:rPr>
              <a:t>peek() - returns an element from the beginning of deque</a:t>
            </a:r>
            <a:endParaRPr lang="en-IN">
              <a:solidFill>
                <a:schemeClr val="tx1"/>
              </a:solidFill>
            </a:endParaRPr>
          </a:p>
        </p:txBody>
      </p:sp>
      <p:sp>
        <p:nvSpPr>
          <p:cNvPr id="4" name="Date Placeholder 3">
            <a:extLst>
              <a:ext uri="{FF2B5EF4-FFF2-40B4-BE49-F238E27FC236}">
                <a16:creationId xmlns:a16="http://schemas.microsoft.com/office/drawing/2014/main" id="{46DF7598-7327-46A4-83B2-07E08867206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2541175-11F5-48D7-92EB-778B7AE244A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A9B571B-5C5A-4BCD-B40A-CE4CD2167BA9}"/>
              </a:ext>
            </a:extLst>
          </p:cNvPr>
          <p:cNvSpPr>
            <a:spLocks noGrp="1"/>
          </p:cNvSpPr>
          <p:nvPr>
            <p:ph type="sldNum" sz="quarter" idx="12"/>
          </p:nvPr>
        </p:nvSpPr>
        <p:spPr/>
        <p:txBody>
          <a:bodyPr/>
          <a:lstStyle/>
          <a:p>
            <a:fld id="{A49DFD55-3C28-40EF-9E31-A92D2E4017FF}" type="slidenum">
              <a:rPr lang="en-US" smtClean="0"/>
              <a:pPr/>
              <a:t>23</a:t>
            </a:fld>
            <a:endParaRPr lang="en-US"/>
          </a:p>
        </p:txBody>
      </p:sp>
    </p:spTree>
    <p:extLst>
      <p:ext uri="{BB962C8B-B14F-4D97-AF65-F5344CB8AC3E}">
        <p14:creationId xmlns:p14="http://schemas.microsoft.com/office/powerpoint/2010/main" val="29508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71FF4E-9B79-46FE-B87F-FA662DC3FA43}"/>
              </a:ext>
            </a:extLst>
          </p:cNvPr>
          <p:cNvSpPr>
            <a:spLocks noGrp="1"/>
          </p:cNvSpPr>
          <p:nvPr>
            <p:ph type="body" idx="1"/>
          </p:nvPr>
        </p:nvSpPr>
        <p:spPr>
          <a:xfrm>
            <a:off x="4924425" y="400050"/>
            <a:ext cx="7038975" cy="5848351"/>
          </a:xfrm>
        </p:spPr>
        <p:txBody>
          <a:bodyPr>
            <a:normAutofit/>
          </a:bodyPr>
          <a:lstStyle/>
          <a:p>
            <a:r>
              <a:rPr lang="en-US" sz="2800"/>
              <a:t>Operations on Deque</a:t>
            </a:r>
          </a:p>
          <a:p>
            <a:pPr algn="just"/>
            <a:r>
              <a:rPr lang="en-US" sz="2200"/>
              <a:t>size(): Determining the number of elements in the deque.</a:t>
            </a:r>
          </a:p>
          <a:p>
            <a:pPr algn="just"/>
            <a:r>
              <a:rPr lang="en-US" sz="2200"/>
              <a:t>clear(): Remove all the elements from the deque. It leaves the deque with a size of 0.</a:t>
            </a:r>
          </a:p>
          <a:p>
            <a:pPr algn="just"/>
            <a:r>
              <a:rPr lang="en-US" sz="2200"/>
              <a:t>swap(): Swap the contents of one deque with another deque.</a:t>
            </a:r>
          </a:p>
          <a:p>
            <a:pPr algn="just"/>
            <a:r>
              <a:rPr lang="en-US" sz="2200"/>
              <a:t>resize(): Change the number of elements in the deque to a specific number. </a:t>
            </a:r>
            <a:endParaRPr lang="en-US" sz="3000"/>
          </a:p>
          <a:p>
            <a:pPr algn="just"/>
            <a:r>
              <a:rPr lang="en-US" sz="2200" err="1"/>
              <a:t>getRear</a:t>
            </a:r>
            <a:r>
              <a:rPr lang="en-US" sz="2200"/>
              <a:t>(): Gets the last item from queue.</a:t>
            </a:r>
          </a:p>
          <a:p>
            <a:pPr algn="just"/>
            <a:r>
              <a:rPr lang="en-US" sz="2200" err="1"/>
              <a:t>isEmpty</a:t>
            </a:r>
            <a:r>
              <a:rPr lang="en-US" sz="2200"/>
              <a:t>(): Checks whether Deque is empty or not.</a:t>
            </a:r>
          </a:p>
          <a:p>
            <a:pPr algn="just"/>
            <a:r>
              <a:rPr lang="en-US" sz="2200" err="1"/>
              <a:t>isFull</a:t>
            </a:r>
            <a:r>
              <a:rPr lang="en-US" sz="2200"/>
              <a:t>(): Checks whether Deque is full or not.</a:t>
            </a:r>
          </a:p>
        </p:txBody>
      </p:sp>
      <p:sp>
        <p:nvSpPr>
          <p:cNvPr id="4" name="Date Placeholder 3">
            <a:extLst>
              <a:ext uri="{FF2B5EF4-FFF2-40B4-BE49-F238E27FC236}">
                <a16:creationId xmlns:a16="http://schemas.microsoft.com/office/drawing/2014/main" id="{D9B9D0E4-2BBE-4F69-AC68-49A299185B3A}"/>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DFC82A7-E0C6-48F2-9430-21911D5FF1F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650B6B0-73AF-40D7-9AD3-3EF1A7C2C4EB}"/>
              </a:ext>
            </a:extLst>
          </p:cNvPr>
          <p:cNvSpPr>
            <a:spLocks noGrp="1"/>
          </p:cNvSpPr>
          <p:nvPr>
            <p:ph type="sldNum" sz="quarter" idx="12"/>
          </p:nvPr>
        </p:nvSpPr>
        <p:spPr/>
        <p:txBody>
          <a:bodyPr/>
          <a:lstStyle/>
          <a:p>
            <a:fld id="{A49DFD55-3C28-40EF-9E31-A92D2E4017FF}" type="slidenum">
              <a:rPr lang="en-US" smtClean="0"/>
              <a:pPr/>
              <a:t>24</a:t>
            </a:fld>
            <a:endParaRPr lang="en-US"/>
          </a:p>
        </p:txBody>
      </p:sp>
    </p:spTree>
    <p:extLst>
      <p:ext uri="{BB962C8B-B14F-4D97-AF65-F5344CB8AC3E}">
        <p14:creationId xmlns:p14="http://schemas.microsoft.com/office/powerpoint/2010/main" val="3517025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588D7F-F956-45E8-919A-8A54E8D0CAF1}"/>
              </a:ext>
            </a:extLst>
          </p:cNvPr>
          <p:cNvSpPr>
            <a:spLocks noGrp="1"/>
          </p:cNvSpPr>
          <p:nvPr>
            <p:ph type="body" idx="1"/>
          </p:nvPr>
        </p:nvSpPr>
        <p:spPr>
          <a:xfrm>
            <a:off x="4933950" y="723900"/>
            <a:ext cx="6781800" cy="5048249"/>
          </a:xfrm>
        </p:spPr>
        <p:txBody>
          <a:bodyPr>
            <a:normAutofit fontScale="92500" lnSpcReduction="10000"/>
          </a:bodyPr>
          <a:lstStyle/>
          <a:p>
            <a:pPr algn="just"/>
            <a:r>
              <a:rPr lang="en-US" sz="2400"/>
              <a:t>assign(): Assign new values to the elements in the deque. </a:t>
            </a:r>
          </a:p>
          <a:p>
            <a:pPr algn="just"/>
            <a:r>
              <a:rPr lang="en-US" sz="2400"/>
              <a:t>reverse(): Reverse the order of the elements in the deque.</a:t>
            </a:r>
          </a:p>
          <a:p>
            <a:pPr algn="just"/>
            <a:r>
              <a:rPr lang="en-US" sz="2400"/>
              <a:t>sort(): Sort the elements in the deque in ascending order. </a:t>
            </a:r>
          </a:p>
          <a:p>
            <a:pPr algn="just"/>
            <a:r>
              <a:rPr lang="en-US" sz="2400" err="1"/>
              <a:t>insertFront</a:t>
            </a:r>
            <a:r>
              <a:rPr lang="en-US" sz="2400"/>
              <a:t>(): Adds an item at the front of Deque.</a:t>
            </a:r>
          </a:p>
          <a:p>
            <a:pPr algn="just"/>
            <a:r>
              <a:rPr lang="en-US" sz="2400" err="1"/>
              <a:t>insertLast</a:t>
            </a:r>
            <a:r>
              <a:rPr lang="en-US" sz="2400"/>
              <a:t>(): Adds an item at the rear of Deque.</a:t>
            </a:r>
          </a:p>
          <a:p>
            <a:pPr algn="just"/>
            <a:r>
              <a:rPr lang="en-US" sz="2400" err="1"/>
              <a:t>deleteFront</a:t>
            </a:r>
            <a:r>
              <a:rPr lang="en-US" sz="2400"/>
              <a:t>(): Deletes an item from the front of Deque.</a:t>
            </a:r>
          </a:p>
          <a:p>
            <a:pPr algn="just"/>
            <a:r>
              <a:rPr lang="en-US" sz="2400" err="1"/>
              <a:t>deleteLast</a:t>
            </a:r>
            <a:r>
              <a:rPr lang="en-US" sz="2400"/>
              <a:t>(): Deletes an item from the rear of Deque. </a:t>
            </a:r>
          </a:p>
          <a:p>
            <a:pPr algn="just"/>
            <a:r>
              <a:rPr lang="en-US" sz="2400" err="1"/>
              <a:t>getFront</a:t>
            </a:r>
            <a:r>
              <a:rPr lang="en-US" sz="2400"/>
              <a:t>(): Gets the front item from the queue.</a:t>
            </a:r>
          </a:p>
          <a:p>
            <a:pPr algn="just"/>
            <a:endParaRPr lang="en-US" sz="2000"/>
          </a:p>
          <a:p>
            <a:endParaRPr lang="en-IN"/>
          </a:p>
        </p:txBody>
      </p:sp>
      <p:sp>
        <p:nvSpPr>
          <p:cNvPr id="4" name="Date Placeholder 3">
            <a:extLst>
              <a:ext uri="{FF2B5EF4-FFF2-40B4-BE49-F238E27FC236}">
                <a16:creationId xmlns:a16="http://schemas.microsoft.com/office/drawing/2014/main" id="{0E4DD63C-9CDE-4114-B06E-F3444469218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FDE548F-A14B-4C0C-AC04-04902AD07BD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73404F7-1374-4D08-A853-8D7B0DFC10D2}"/>
              </a:ext>
            </a:extLst>
          </p:cNvPr>
          <p:cNvSpPr>
            <a:spLocks noGrp="1"/>
          </p:cNvSpPr>
          <p:nvPr>
            <p:ph type="sldNum" sz="quarter" idx="12"/>
          </p:nvPr>
        </p:nvSpPr>
        <p:spPr/>
        <p:txBody>
          <a:bodyPr/>
          <a:lstStyle/>
          <a:p>
            <a:fld id="{A49DFD55-3C28-40EF-9E31-A92D2E4017FF}" type="slidenum">
              <a:rPr lang="en-US" smtClean="0"/>
              <a:pPr/>
              <a:t>25</a:t>
            </a:fld>
            <a:endParaRPr lang="en-US"/>
          </a:p>
        </p:txBody>
      </p:sp>
    </p:spTree>
    <p:extLst>
      <p:ext uri="{BB962C8B-B14F-4D97-AF65-F5344CB8AC3E}">
        <p14:creationId xmlns:p14="http://schemas.microsoft.com/office/powerpoint/2010/main" val="1376316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D0B7-00AE-4CC5-A406-3A52F0CB2203}"/>
              </a:ext>
            </a:extLst>
          </p:cNvPr>
          <p:cNvSpPr>
            <a:spLocks noGrp="1"/>
          </p:cNvSpPr>
          <p:nvPr>
            <p:ph type="title"/>
          </p:nvPr>
        </p:nvSpPr>
        <p:spPr>
          <a:xfrm>
            <a:off x="5324475" y="136525"/>
            <a:ext cx="5111750" cy="1204912"/>
          </a:xfrm>
        </p:spPr>
        <p:txBody>
          <a:bodyPr/>
          <a:lstStyle/>
          <a:p>
            <a:r>
              <a:rPr lang="en-US"/>
              <a:t>Advantages</a:t>
            </a:r>
            <a:endParaRPr lang="en-IN"/>
          </a:p>
        </p:txBody>
      </p:sp>
      <p:sp>
        <p:nvSpPr>
          <p:cNvPr id="3" name="Text Placeholder 2">
            <a:extLst>
              <a:ext uri="{FF2B5EF4-FFF2-40B4-BE49-F238E27FC236}">
                <a16:creationId xmlns:a16="http://schemas.microsoft.com/office/drawing/2014/main" id="{65ADAE9B-E3ED-41AF-BCF2-56C9A1CE1E84}"/>
              </a:ext>
            </a:extLst>
          </p:cNvPr>
          <p:cNvSpPr>
            <a:spLocks noGrp="1"/>
          </p:cNvSpPr>
          <p:nvPr>
            <p:ph type="body" idx="1"/>
          </p:nvPr>
        </p:nvSpPr>
        <p:spPr>
          <a:xfrm>
            <a:off x="4933951" y="1514475"/>
            <a:ext cx="6781800" cy="4962525"/>
          </a:xfrm>
        </p:spPr>
        <p:txBody>
          <a:bodyPr>
            <a:normAutofit lnSpcReduction="10000"/>
          </a:bodyPr>
          <a:lstStyle/>
          <a:p>
            <a:pPr algn="just" fontAlgn="base"/>
            <a:r>
              <a:rPr lang="en-US" sz="1900" b="0" i="0">
                <a:solidFill>
                  <a:srgbClr val="273239"/>
                </a:solidFill>
                <a:effectLst/>
              </a:rPr>
              <a:t>Double-Ended:  </a:t>
            </a:r>
          </a:p>
          <a:p>
            <a:pPr marL="285750" indent="-285750" algn="just" fontAlgn="base">
              <a:buFont typeface="Arial" panose="020B0604020202020204" pitchFamily="34" charset="0"/>
              <a:buChar char="•"/>
            </a:pPr>
            <a:r>
              <a:rPr lang="en-US" sz="1900">
                <a:solidFill>
                  <a:srgbClr val="273239"/>
                </a:solidFill>
              </a:rPr>
              <a:t>A</a:t>
            </a:r>
            <a:r>
              <a:rPr lang="en-US" sz="1900" b="0" i="0">
                <a:solidFill>
                  <a:srgbClr val="273239"/>
                </a:solidFill>
                <a:effectLst/>
              </a:rPr>
              <a:t>llows elements to be added and removed from both ends of the queue.</a:t>
            </a:r>
          </a:p>
          <a:p>
            <a:pPr marL="285750" indent="-285750" algn="just" fontAlgn="base">
              <a:buFont typeface="Arial" panose="020B0604020202020204" pitchFamily="34" charset="0"/>
              <a:buChar char="•"/>
            </a:pPr>
            <a:r>
              <a:rPr lang="en-US" sz="1900" b="0" i="0">
                <a:solidFill>
                  <a:srgbClr val="273239"/>
                </a:solidFill>
                <a:effectLst/>
              </a:rPr>
              <a:t> Good choice for scenarios where you need to insert or remove elements at both the front and end of the queue.</a:t>
            </a:r>
          </a:p>
          <a:p>
            <a:pPr algn="just" fontAlgn="base"/>
            <a:r>
              <a:rPr lang="en-US" sz="1900" b="0" i="0">
                <a:solidFill>
                  <a:srgbClr val="273239"/>
                </a:solidFill>
                <a:effectLst/>
              </a:rPr>
              <a:t>Flexibility: </a:t>
            </a:r>
          </a:p>
          <a:p>
            <a:pPr marL="285750" indent="-285750" algn="just" fontAlgn="base">
              <a:buFont typeface="Arial" panose="020B0604020202020204" pitchFamily="34" charset="0"/>
              <a:buChar char="•"/>
            </a:pPr>
            <a:r>
              <a:rPr lang="en-US" sz="1900">
                <a:solidFill>
                  <a:srgbClr val="273239"/>
                </a:solidFill>
              </a:rPr>
              <a:t>P</a:t>
            </a:r>
            <a:r>
              <a:rPr lang="en-US" sz="1900" b="0" i="0">
                <a:solidFill>
                  <a:srgbClr val="273239"/>
                </a:solidFill>
                <a:effectLst/>
              </a:rPr>
              <a:t>rovides a number of methods for adding, removing, and retrieving elements from both ends of the queue.</a:t>
            </a:r>
          </a:p>
          <a:p>
            <a:pPr algn="just" fontAlgn="base"/>
            <a:r>
              <a:rPr lang="en-US" sz="1900" b="0" i="0">
                <a:solidFill>
                  <a:srgbClr val="273239"/>
                </a:solidFill>
                <a:effectLst/>
              </a:rPr>
              <a:t>Blocking Operations: </a:t>
            </a:r>
          </a:p>
          <a:p>
            <a:pPr marL="285750" indent="-285750" algn="just" fontAlgn="base">
              <a:buFont typeface="Arial" panose="020B0604020202020204" pitchFamily="34" charset="0"/>
              <a:buChar char="•"/>
            </a:pPr>
            <a:r>
              <a:rPr lang="en-US" sz="1900" b="0" i="0" err="1">
                <a:solidFill>
                  <a:srgbClr val="273239"/>
                </a:solidFill>
                <a:effectLst/>
              </a:rPr>
              <a:t>takeFirst</a:t>
            </a:r>
            <a:r>
              <a:rPr lang="en-US" sz="1900" b="0" i="0">
                <a:solidFill>
                  <a:srgbClr val="273239"/>
                </a:solidFill>
                <a:effectLst/>
              </a:rPr>
              <a:t> and </a:t>
            </a:r>
            <a:r>
              <a:rPr lang="en-US" sz="1900" b="0" i="0" err="1">
                <a:solidFill>
                  <a:srgbClr val="273239"/>
                </a:solidFill>
                <a:effectLst/>
              </a:rPr>
              <a:t>takeLast</a:t>
            </a:r>
            <a:r>
              <a:rPr lang="en-US" sz="1900" b="0" i="0">
                <a:solidFill>
                  <a:srgbClr val="273239"/>
                </a:solidFill>
                <a:effectLst/>
              </a:rPr>
              <a:t> allows to wait for elements to become available or for space to become available in the queue. </a:t>
            </a:r>
          </a:p>
          <a:p>
            <a:pPr marL="285750" indent="-285750" algn="just" fontAlgn="base">
              <a:buFont typeface="Arial" panose="020B0604020202020204" pitchFamily="34" charset="0"/>
              <a:buChar char="•"/>
            </a:pPr>
            <a:r>
              <a:rPr lang="en-US" sz="1900">
                <a:solidFill>
                  <a:srgbClr val="273239"/>
                </a:solidFill>
              </a:rPr>
              <a:t>G</a:t>
            </a:r>
            <a:r>
              <a:rPr lang="en-US" sz="1900" b="0" i="0">
                <a:solidFill>
                  <a:srgbClr val="273239"/>
                </a:solidFill>
                <a:effectLst/>
              </a:rPr>
              <a:t>ood choice for concurrent and multithreaded applications.</a:t>
            </a:r>
          </a:p>
          <a:p>
            <a:endParaRPr lang="en-IN"/>
          </a:p>
        </p:txBody>
      </p:sp>
      <p:sp>
        <p:nvSpPr>
          <p:cNvPr id="4" name="Date Placeholder 3">
            <a:extLst>
              <a:ext uri="{FF2B5EF4-FFF2-40B4-BE49-F238E27FC236}">
                <a16:creationId xmlns:a16="http://schemas.microsoft.com/office/drawing/2014/main" id="{0D806462-656A-4235-91A8-52FE668BE85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513E8FF-295F-420B-9C43-35E88239F90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F9462D1-5284-4DAC-B4D4-061F4C7696D2}"/>
              </a:ext>
            </a:extLst>
          </p:cNvPr>
          <p:cNvSpPr>
            <a:spLocks noGrp="1"/>
          </p:cNvSpPr>
          <p:nvPr>
            <p:ph type="sldNum" sz="quarter" idx="12"/>
          </p:nvPr>
        </p:nvSpPr>
        <p:spPr/>
        <p:txBody>
          <a:bodyPr/>
          <a:lstStyle/>
          <a:p>
            <a:fld id="{A49DFD55-3C28-40EF-9E31-A92D2E4017FF}" type="slidenum">
              <a:rPr lang="en-US" smtClean="0"/>
              <a:pPr/>
              <a:t>26</a:t>
            </a:fld>
            <a:endParaRPr lang="en-US"/>
          </a:p>
        </p:txBody>
      </p:sp>
    </p:spTree>
    <p:extLst>
      <p:ext uri="{BB962C8B-B14F-4D97-AF65-F5344CB8AC3E}">
        <p14:creationId xmlns:p14="http://schemas.microsoft.com/office/powerpoint/2010/main" val="3376304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7F2D-1FD9-463A-8FC1-8673CF20FC7A}"/>
              </a:ext>
            </a:extLst>
          </p:cNvPr>
          <p:cNvSpPr>
            <a:spLocks noGrp="1"/>
          </p:cNvSpPr>
          <p:nvPr>
            <p:ph type="title"/>
          </p:nvPr>
        </p:nvSpPr>
        <p:spPr>
          <a:xfrm>
            <a:off x="5476874" y="248446"/>
            <a:ext cx="5111750" cy="1204912"/>
          </a:xfrm>
        </p:spPr>
        <p:txBody>
          <a:bodyPr/>
          <a:lstStyle/>
          <a:p>
            <a:r>
              <a:rPr lang="en-US"/>
              <a:t>disadvantages</a:t>
            </a:r>
            <a:endParaRPr lang="en-IN"/>
          </a:p>
        </p:txBody>
      </p:sp>
      <p:sp>
        <p:nvSpPr>
          <p:cNvPr id="3" name="Text Placeholder 2">
            <a:extLst>
              <a:ext uri="{FF2B5EF4-FFF2-40B4-BE49-F238E27FC236}">
                <a16:creationId xmlns:a16="http://schemas.microsoft.com/office/drawing/2014/main" id="{FDFE43D2-8908-4F5F-B993-45165BCBD2BD}"/>
              </a:ext>
            </a:extLst>
          </p:cNvPr>
          <p:cNvSpPr>
            <a:spLocks noGrp="1"/>
          </p:cNvSpPr>
          <p:nvPr>
            <p:ph type="body" idx="1"/>
          </p:nvPr>
        </p:nvSpPr>
        <p:spPr>
          <a:xfrm>
            <a:off x="5476874" y="1800225"/>
            <a:ext cx="6524625" cy="4638676"/>
          </a:xfrm>
        </p:spPr>
        <p:txBody>
          <a:bodyPr>
            <a:normAutofit/>
          </a:bodyPr>
          <a:lstStyle/>
          <a:p>
            <a:pPr algn="just" fontAlgn="base"/>
            <a:r>
              <a:rPr lang="en-US" sz="2000" b="0" i="0">
                <a:effectLst/>
              </a:rPr>
              <a:t>Performance: </a:t>
            </a:r>
          </a:p>
          <a:p>
            <a:pPr marL="285750" indent="-285750" algn="just" fontAlgn="base">
              <a:buFont typeface="Arial" panose="020B0604020202020204" pitchFamily="34" charset="0"/>
              <a:buChar char="•"/>
            </a:pPr>
            <a:r>
              <a:rPr lang="en-US" sz="2000"/>
              <a:t>C</a:t>
            </a:r>
            <a:r>
              <a:rPr lang="en-US" sz="2000" b="0" i="0">
                <a:effectLst/>
              </a:rPr>
              <a:t>an be slower than other data structures, such as a linked list or an array, because it provides more functionality.</a:t>
            </a:r>
          </a:p>
          <a:p>
            <a:pPr algn="just" fontAlgn="base"/>
            <a:r>
              <a:rPr lang="en-US" sz="2000" b="0" i="0">
                <a:effectLst/>
              </a:rPr>
              <a:t>Implementation Dependent:</a:t>
            </a:r>
          </a:p>
          <a:p>
            <a:pPr marL="285750" indent="-285750" algn="just" fontAlgn="base">
              <a:buFont typeface="Arial" panose="020B0604020202020204" pitchFamily="34" charset="0"/>
              <a:buChar char="•"/>
            </a:pPr>
            <a:r>
              <a:rPr lang="en-US" sz="2000" b="0" i="0">
                <a:effectLst/>
              </a:rPr>
              <a:t>The behavior of a Deque can depend on the implementation you use. </a:t>
            </a:r>
          </a:p>
          <a:p>
            <a:pPr marL="285750" indent="-285750" algn="just" fontAlgn="base">
              <a:buFont typeface="Arial" panose="020B0604020202020204" pitchFamily="34" charset="0"/>
              <a:buChar char="•"/>
            </a:pPr>
            <a:r>
              <a:rPr lang="en-US" sz="2000" b="0" i="0">
                <a:effectLst/>
              </a:rPr>
              <a:t>For example, some implementations may provide thread-safe operations, while others may not. </a:t>
            </a:r>
          </a:p>
          <a:p>
            <a:pPr marL="285750" indent="-285750" algn="just" fontAlgn="base">
              <a:buFont typeface="Arial" panose="020B0604020202020204" pitchFamily="34" charset="0"/>
              <a:buChar char="•"/>
            </a:pPr>
            <a:r>
              <a:rPr lang="en-US" sz="2000" b="0" i="0">
                <a:effectLst/>
              </a:rPr>
              <a:t>It’s important to choose an appropriate implementation and understand its behavior before using a Deque.</a:t>
            </a:r>
          </a:p>
          <a:p>
            <a:endParaRPr lang="en-IN"/>
          </a:p>
        </p:txBody>
      </p:sp>
      <p:sp>
        <p:nvSpPr>
          <p:cNvPr id="4" name="Date Placeholder 3">
            <a:extLst>
              <a:ext uri="{FF2B5EF4-FFF2-40B4-BE49-F238E27FC236}">
                <a16:creationId xmlns:a16="http://schemas.microsoft.com/office/drawing/2014/main" id="{159B072D-60B7-4350-91DA-6BA48BEC30B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6B3981F-1A6F-450B-AA57-D45432603F7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2F321E7-2215-4E16-8F6C-8803038CEA4C}"/>
              </a:ext>
            </a:extLst>
          </p:cNvPr>
          <p:cNvSpPr>
            <a:spLocks noGrp="1"/>
          </p:cNvSpPr>
          <p:nvPr>
            <p:ph type="sldNum" sz="quarter" idx="12"/>
          </p:nvPr>
        </p:nvSpPr>
        <p:spPr/>
        <p:txBody>
          <a:bodyPr/>
          <a:lstStyle/>
          <a:p>
            <a:fld id="{A49DFD55-3C28-40EF-9E31-A92D2E4017FF}" type="slidenum">
              <a:rPr lang="en-US" smtClean="0"/>
              <a:pPr/>
              <a:t>27</a:t>
            </a:fld>
            <a:endParaRPr lang="en-US"/>
          </a:p>
        </p:txBody>
      </p:sp>
    </p:spTree>
    <p:extLst>
      <p:ext uri="{BB962C8B-B14F-4D97-AF65-F5344CB8AC3E}">
        <p14:creationId xmlns:p14="http://schemas.microsoft.com/office/powerpoint/2010/main" val="3776482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DA05-A148-4D93-AFDE-9B37577491F6}"/>
              </a:ext>
            </a:extLst>
          </p:cNvPr>
          <p:cNvSpPr>
            <a:spLocks noGrp="1"/>
          </p:cNvSpPr>
          <p:nvPr>
            <p:ph type="title"/>
          </p:nvPr>
        </p:nvSpPr>
        <p:spPr>
          <a:xfrm>
            <a:off x="5476875" y="136525"/>
            <a:ext cx="5111750" cy="1204912"/>
          </a:xfrm>
        </p:spPr>
        <p:txBody>
          <a:bodyPr/>
          <a:lstStyle/>
          <a:p>
            <a:r>
              <a:rPr lang="en-US" dirty="0"/>
              <a:t>applications</a:t>
            </a:r>
            <a:endParaRPr lang="en-IN" dirty="0"/>
          </a:p>
        </p:txBody>
      </p:sp>
      <p:sp>
        <p:nvSpPr>
          <p:cNvPr id="3" name="Text Placeholder 2">
            <a:extLst>
              <a:ext uri="{FF2B5EF4-FFF2-40B4-BE49-F238E27FC236}">
                <a16:creationId xmlns:a16="http://schemas.microsoft.com/office/drawing/2014/main" id="{F1B88D59-572F-44AF-B700-6B4356E1D265}"/>
              </a:ext>
            </a:extLst>
          </p:cNvPr>
          <p:cNvSpPr>
            <a:spLocks noGrp="1"/>
          </p:cNvSpPr>
          <p:nvPr>
            <p:ph type="body" idx="1"/>
          </p:nvPr>
        </p:nvSpPr>
        <p:spPr>
          <a:xfrm>
            <a:off x="5476875" y="1543050"/>
            <a:ext cx="6553200" cy="4813300"/>
          </a:xfrm>
        </p:spPr>
        <p:txBody>
          <a:bodyPr>
            <a:normAutofit/>
          </a:bodyPr>
          <a:lstStyle/>
          <a:p>
            <a:pPr marL="285750" indent="-285750">
              <a:buFont typeface="Arial" panose="020B0604020202020204" pitchFamily="34" charset="0"/>
              <a:buChar char="•"/>
            </a:pPr>
            <a:r>
              <a:rPr lang="en-US" sz="2000" dirty="0"/>
              <a:t>Applied as both stack and queue, as it supports both operations.</a:t>
            </a:r>
          </a:p>
          <a:p>
            <a:pPr marL="285750" indent="-285750">
              <a:buFont typeface="Arial" panose="020B0604020202020204" pitchFamily="34" charset="0"/>
              <a:buChar char="•"/>
            </a:pPr>
            <a:r>
              <a:rPr lang="en-US" sz="2000" dirty="0"/>
              <a:t>Storing a web browser’s history.</a:t>
            </a:r>
          </a:p>
          <a:p>
            <a:pPr marL="285750" indent="-285750">
              <a:buFont typeface="Arial" panose="020B0604020202020204" pitchFamily="34" charset="0"/>
              <a:buChar char="•"/>
            </a:pPr>
            <a:r>
              <a:rPr lang="en-US" sz="2000" dirty="0"/>
              <a:t>Storing a software Application's list of undo operation</a:t>
            </a:r>
          </a:p>
          <a:p>
            <a:pPr marL="285750" indent="-285750">
              <a:buFont typeface="Arial" panose="020B0604020202020204" pitchFamily="34" charset="0"/>
              <a:buChar char="•"/>
            </a:pPr>
            <a:r>
              <a:rPr lang="en-US" sz="2000" dirty="0"/>
              <a:t>Job Scheduling Algorithms.</a:t>
            </a:r>
          </a:p>
          <a:p>
            <a:pPr marL="285750" indent="-285750">
              <a:buFont typeface="Arial" panose="020B0604020202020204" pitchFamily="34" charset="0"/>
              <a:buChar char="•"/>
            </a:pPr>
            <a:r>
              <a:rPr lang="en-US" sz="2000" dirty="0"/>
              <a:t>Palindrome checking</a:t>
            </a:r>
          </a:p>
          <a:p>
            <a:pPr marL="285750" indent="-285750">
              <a:buFont typeface="Arial" panose="020B0604020202020204" pitchFamily="34" charset="0"/>
              <a:buChar char="•"/>
            </a:pPr>
            <a:r>
              <a:rPr lang="en-US" sz="2000" dirty="0"/>
              <a:t>Graph traversal</a:t>
            </a:r>
          </a:p>
          <a:p>
            <a:pPr marL="285750" indent="-285750">
              <a:buFont typeface="Arial" panose="020B0604020202020204" pitchFamily="34" charset="0"/>
              <a:buChar char="•"/>
            </a:pPr>
            <a:r>
              <a:rPr lang="en-US" sz="2000" dirty="0"/>
              <a:t>Task scheduler</a:t>
            </a:r>
            <a:endParaRPr lang="en-IN" sz="2000" dirty="0"/>
          </a:p>
        </p:txBody>
      </p:sp>
      <p:sp>
        <p:nvSpPr>
          <p:cNvPr id="4" name="Date Placeholder 3">
            <a:extLst>
              <a:ext uri="{FF2B5EF4-FFF2-40B4-BE49-F238E27FC236}">
                <a16:creationId xmlns:a16="http://schemas.microsoft.com/office/drawing/2014/main" id="{F0B4B389-2C45-49AC-BEC9-11F66EE9102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85AEAE8-5AE4-4B15-A08C-DE40658CD1D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F6F68DBA-E5BF-449A-9E8D-BBCAAC8535C2}"/>
              </a:ext>
            </a:extLst>
          </p:cNvPr>
          <p:cNvSpPr>
            <a:spLocks noGrp="1"/>
          </p:cNvSpPr>
          <p:nvPr>
            <p:ph type="sldNum" sz="quarter" idx="12"/>
          </p:nvPr>
        </p:nvSpPr>
        <p:spPr/>
        <p:txBody>
          <a:bodyPr/>
          <a:lstStyle/>
          <a:p>
            <a:fld id="{A49DFD55-3C28-40EF-9E31-A92D2E4017FF}" type="slidenum">
              <a:rPr lang="en-US" smtClean="0"/>
              <a:pPr/>
              <a:t>28</a:t>
            </a:fld>
            <a:endParaRPr lang="en-US"/>
          </a:p>
        </p:txBody>
      </p:sp>
    </p:spTree>
    <p:extLst>
      <p:ext uri="{BB962C8B-B14F-4D97-AF65-F5344CB8AC3E}">
        <p14:creationId xmlns:p14="http://schemas.microsoft.com/office/powerpoint/2010/main" val="59136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543300" y="2800350"/>
            <a:ext cx="7646671" cy="1097280"/>
          </a:xfrm>
        </p:spPr>
        <p:txBody>
          <a:bodyPr>
            <a:normAutofit/>
          </a:bodyPr>
          <a:lstStyle/>
          <a:p>
            <a:r>
              <a:rPr lang="en-US" sz="7200" b="1">
                <a:effectLst>
                  <a:outerShdw blurRad="38100" dist="38100" dir="2700000" algn="tl">
                    <a:srgbClr val="000000">
                      <a:alpha val="43137"/>
                    </a:srgbClr>
                  </a:outerShdw>
                </a:effectLst>
              </a:rPr>
              <a:t> Priority queue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29</a:t>
            </a:fld>
            <a:endParaRPr lang="en-US"/>
          </a:p>
        </p:txBody>
      </p:sp>
    </p:spTree>
    <p:extLst>
      <p:ext uri="{BB962C8B-B14F-4D97-AF65-F5344CB8AC3E}">
        <p14:creationId xmlns:p14="http://schemas.microsoft.com/office/powerpoint/2010/main" val="116164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550635"/>
            <a:ext cx="6696075" cy="1300163"/>
          </a:xfrm>
        </p:spPr>
        <p:txBody>
          <a:bodyPr>
            <a:normAutofit fontScale="90000"/>
          </a:bodyPr>
          <a:lstStyle/>
          <a:p>
            <a:r>
              <a:rPr lang="en-US" sz="9600" b="1" err="1">
                <a:effectLst>
                  <a:outerShdw blurRad="38100" dist="38100" dir="2700000" algn="tl">
                    <a:srgbClr val="000000">
                      <a:alpha val="43137"/>
                    </a:srgbClr>
                  </a:outerShdw>
                </a:effectLst>
              </a:rPr>
              <a:t>QUEue</a:t>
            </a:r>
            <a:endParaRPr lang="en-US" sz="9600" b="1">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3</a:t>
            </a:fld>
            <a:endParaRPr lang="en-US"/>
          </a:p>
        </p:txBody>
      </p:sp>
    </p:spTree>
    <p:extLst>
      <p:ext uri="{BB962C8B-B14F-4D97-AF65-F5344CB8AC3E}">
        <p14:creationId xmlns:p14="http://schemas.microsoft.com/office/powerpoint/2010/main" val="1335197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247775"/>
            <a:ext cx="9239250" cy="3938587"/>
          </a:xfrm>
        </p:spPr>
        <p:txBody>
          <a:bodyPr>
            <a:normAutofit/>
          </a:bodyPr>
          <a:lstStyle/>
          <a:p>
            <a:pPr marL="342900" indent="-342900" algn="just">
              <a:buFont typeface="Arial" panose="020B0604020202020204" pitchFamily="34" charset="0"/>
              <a:buChar char="•"/>
            </a:pPr>
            <a:r>
              <a:rPr lang="en-US" sz="2000" b="0" i="0" dirty="0">
                <a:effectLst/>
              </a:rPr>
              <a:t>A </a:t>
            </a:r>
            <a:r>
              <a:rPr lang="en-US" sz="2000" b="1" i="0" dirty="0">
                <a:effectLst/>
              </a:rPr>
              <a:t>priority queue</a:t>
            </a:r>
            <a:r>
              <a:rPr lang="en-US" sz="2000" b="0" i="0" dirty="0">
                <a:effectLst/>
              </a:rPr>
              <a:t> is a type of queue that arranges elements based on their priority values. Elements with higher priority values are typically retrieved before elements with lower priority values.</a:t>
            </a:r>
          </a:p>
          <a:p>
            <a:pPr marL="342900" indent="-342900" algn="just">
              <a:buFont typeface="Arial" panose="020B0604020202020204" pitchFamily="34" charset="0"/>
              <a:buChar char="•"/>
            </a:pPr>
            <a:r>
              <a:rPr lang="en-US" sz="2000" b="0" i="0" dirty="0">
                <a:solidFill>
                  <a:srgbClr val="273239"/>
                </a:solidFill>
                <a:effectLst/>
              </a:rPr>
              <a:t>It is known that a Queue follows the First-In-First-Out algorithm</a:t>
            </a:r>
          </a:p>
          <a:p>
            <a:pPr marL="342900" indent="-342900" algn="just">
              <a:buFont typeface="Arial" panose="020B0604020202020204" pitchFamily="34" charset="0"/>
              <a:buChar char="•"/>
            </a:pPr>
            <a:r>
              <a:rPr lang="en-US" sz="2000" b="0" i="0" dirty="0">
                <a:solidFill>
                  <a:srgbClr val="273239"/>
                </a:solidFill>
                <a:effectLst/>
              </a:rPr>
              <a:t>PriorityQueue is based on the priority heap. The elements of the priority queue are ordered according to the natural ordering, or by a Comparator provided at queue construction time</a:t>
            </a:r>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30</a:t>
            </a:fld>
            <a:endParaRPr lang="en-US" sz="1400"/>
          </a:p>
        </p:txBody>
      </p:sp>
    </p:spTree>
    <p:extLst>
      <p:ext uri="{BB962C8B-B14F-4D97-AF65-F5344CB8AC3E}">
        <p14:creationId xmlns:p14="http://schemas.microsoft.com/office/powerpoint/2010/main" val="3571516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02583-EDD9-4A80-9432-669D3633C786}"/>
              </a:ext>
            </a:extLst>
          </p:cNvPr>
          <p:cNvSpPr>
            <a:spLocks noGrp="1"/>
          </p:cNvSpPr>
          <p:nvPr>
            <p:ph type="title"/>
          </p:nvPr>
        </p:nvSpPr>
        <p:spPr>
          <a:xfrm>
            <a:off x="1451610" y="1671639"/>
            <a:ext cx="8686800" cy="872172"/>
          </a:xfrm>
        </p:spPr>
        <p:txBody>
          <a:bodyPr>
            <a:normAutofit fontScale="90000"/>
          </a:bodyPr>
          <a:lstStyle/>
          <a:p>
            <a:r>
              <a:rPr lang="en-IN" sz="3100" b="1" i="0" dirty="0">
                <a:solidFill>
                  <a:srgbClr val="273239"/>
                </a:solidFill>
                <a:effectLst/>
                <a:latin typeface="urw-din"/>
              </a:rPr>
              <a:t>Properties of Priority Queue</a:t>
            </a:r>
            <a:br>
              <a:rPr lang="en-IN" b="1" i="0" dirty="0">
                <a:solidFill>
                  <a:srgbClr val="273239"/>
                </a:solidFill>
                <a:effectLst/>
                <a:latin typeface="urw-din"/>
              </a:rPr>
            </a:br>
            <a:endParaRPr lang="en-IN" dirty="0"/>
          </a:p>
        </p:txBody>
      </p:sp>
      <p:sp>
        <p:nvSpPr>
          <p:cNvPr id="3" name="Text Placeholder 2">
            <a:extLst>
              <a:ext uri="{FF2B5EF4-FFF2-40B4-BE49-F238E27FC236}">
                <a16:creationId xmlns:a16="http://schemas.microsoft.com/office/drawing/2014/main" id="{D77DFF19-1682-440D-977E-BE741C8C54DA}"/>
              </a:ext>
            </a:extLst>
          </p:cNvPr>
          <p:cNvSpPr>
            <a:spLocks noGrp="1"/>
          </p:cNvSpPr>
          <p:nvPr>
            <p:ph type="body" idx="1"/>
          </p:nvPr>
        </p:nvSpPr>
        <p:spPr>
          <a:xfrm>
            <a:off x="1362074" y="2876551"/>
            <a:ext cx="7073265" cy="3147059"/>
          </a:xfrm>
        </p:spPr>
        <p:txBody>
          <a:bodyPr>
            <a:normAutofit/>
          </a:bodyPr>
          <a:lstStyle/>
          <a:p>
            <a:pPr fontAlgn="base">
              <a:buFont typeface="Arial" panose="020B0604020202020204" pitchFamily="34" charset="0"/>
              <a:buChar char="•"/>
            </a:pPr>
            <a:r>
              <a:rPr lang="en-US" sz="2400" b="0" i="0" dirty="0">
                <a:solidFill>
                  <a:srgbClr val="273239"/>
                </a:solidFill>
                <a:effectLst/>
                <a:latin typeface="urw-din"/>
              </a:rPr>
              <a:t> </a:t>
            </a:r>
            <a:r>
              <a:rPr lang="en-IN" sz="2000" b="0" i="0" dirty="0">
                <a:solidFill>
                  <a:srgbClr val="273239"/>
                </a:solidFill>
                <a:effectLst/>
              </a:rPr>
              <a:t>PriorityQueue doesn’t permit null.</a:t>
            </a:r>
            <a:endParaRPr lang="en-US" sz="2000" b="0" i="0" dirty="0">
              <a:solidFill>
                <a:srgbClr val="273239"/>
              </a:solidFill>
              <a:effectLst/>
            </a:endParaRPr>
          </a:p>
          <a:p>
            <a:pPr algn="l" fontAlgn="base">
              <a:buFont typeface="Arial" panose="020B0604020202020204" pitchFamily="34" charset="0"/>
              <a:buChar char="•"/>
            </a:pPr>
            <a:r>
              <a:rPr lang="en-US" sz="2000" b="0" i="0" dirty="0">
                <a:solidFill>
                  <a:srgbClr val="273239"/>
                </a:solidFill>
                <a:effectLst/>
              </a:rPr>
              <a:t>Every item has a priority associated with it.</a:t>
            </a:r>
          </a:p>
          <a:p>
            <a:pPr algn="just" fontAlgn="base">
              <a:buFont typeface="Arial" panose="020B0604020202020204" pitchFamily="34" charset="0"/>
              <a:buChar char="•"/>
            </a:pPr>
            <a:r>
              <a:rPr lang="en-US" sz="2000" b="0" i="0" dirty="0">
                <a:solidFill>
                  <a:srgbClr val="273239"/>
                </a:solidFill>
                <a:effectLst/>
              </a:rPr>
              <a:t> The queue retrieval operations poll, remove,  peek, and element access the element at the head of the queue.</a:t>
            </a:r>
          </a:p>
          <a:p>
            <a:pPr algn="just" fontAlgn="base">
              <a:buFont typeface="Arial" panose="020B0604020202020204" pitchFamily="34" charset="0"/>
              <a:buChar char="•"/>
            </a:pPr>
            <a:r>
              <a:rPr lang="en-US" sz="2000" b="0" i="0" dirty="0">
                <a:solidFill>
                  <a:srgbClr val="273239"/>
                </a:solidFill>
                <a:effectLst/>
              </a:rPr>
              <a:t>It provides O(log(n)) time for add and poll methods.</a:t>
            </a:r>
          </a:p>
          <a:p>
            <a:pPr algn="l" fontAlgn="base">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D9B0F79F-BF02-4203-AC6A-36F901056C0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C3EA703E-DEF8-496A-AD1A-4457791B8AB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690D352-EF38-4A55-BE51-7496B0DC6647}"/>
              </a:ext>
            </a:extLst>
          </p:cNvPr>
          <p:cNvSpPr>
            <a:spLocks noGrp="1"/>
          </p:cNvSpPr>
          <p:nvPr>
            <p:ph type="sldNum" sz="quarter" idx="12"/>
          </p:nvPr>
        </p:nvSpPr>
        <p:spPr/>
        <p:txBody>
          <a:bodyPr/>
          <a:lstStyle/>
          <a:p>
            <a:fld id="{A49DFD55-3C28-40EF-9E31-A92D2E4017FF}" type="slidenum">
              <a:rPr lang="en-US" sz="1400" smtClean="0"/>
              <a:pPr/>
              <a:t>31</a:t>
            </a:fld>
            <a:endParaRPr lang="en-US" sz="1400"/>
          </a:p>
        </p:txBody>
      </p:sp>
    </p:spTree>
    <p:extLst>
      <p:ext uri="{BB962C8B-B14F-4D97-AF65-F5344CB8AC3E}">
        <p14:creationId xmlns:p14="http://schemas.microsoft.com/office/powerpoint/2010/main" val="60642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E3EB-97D9-4CDD-A17B-E13F842B3A80}"/>
              </a:ext>
            </a:extLst>
          </p:cNvPr>
          <p:cNvSpPr>
            <a:spLocks noGrp="1"/>
          </p:cNvSpPr>
          <p:nvPr>
            <p:ph type="title"/>
          </p:nvPr>
        </p:nvSpPr>
        <p:spPr>
          <a:xfrm>
            <a:off x="1259204" y="1040130"/>
            <a:ext cx="9484996" cy="1836421"/>
          </a:xfrm>
        </p:spPr>
        <p:txBody>
          <a:bodyPr>
            <a:noAutofit/>
          </a:bodyPr>
          <a:lstStyle/>
          <a:p>
            <a:r>
              <a:rPr lang="en-US" b="1" i="0" dirty="0">
                <a:solidFill>
                  <a:srgbClr val="273239"/>
                </a:solidFill>
                <a:effectLst/>
                <a:latin typeface="+mn-lt"/>
              </a:rPr>
              <a:t>How is Priority assigned to the elements in a Priority Queue?</a:t>
            </a:r>
            <a:br>
              <a:rPr lang="en-US" b="1" i="0" dirty="0">
                <a:solidFill>
                  <a:srgbClr val="273239"/>
                </a:solidFill>
                <a:effectLst/>
                <a:latin typeface="+mn-lt"/>
              </a:rPr>
            </a:br>
            <a:endParaRPr lang="en-IN" dirty="0">
              <a:latin typeface="+mn-lt"/>
            </a:endParaRPr>
          </a:p>
        </p:txBody>
      </p:sp>
      <p:sp>
        <p:nvSpPr>
          <p:cNvPr id="3" name="Text Placeholder 2">
            <a:extLst>
              <a:ext uri="{FF2B5EF4-FFF2-40B4-BE49-F238E27FC236}">
                <a16:creationId xmlns:a16="http://schemas.microsoft.com/office/drawing/2014/main" id="{D468E759-748F-450B-9660-6246F189A7A1}"/>
              </a:ext>
            </a:extLst>
          </p:cNvPr>
          <p:cNvSpPr>
            <a:spLocks noGrp="1"/>
          </p:cNvSpPr>
          <p:nvPr>
            <p:ph type="body" idx="1"/>
          </p:nvPr>
        </p:nvSpPr>
        <p:spPr>
          <a:xfrm>
            <a:off x="1259204" y="2705101"/>
            <a:ext cx="7164705" cy="3112769"/>
          </a:xfrm>
        </p:spPr>
        <p:txBody>
          <a:bodyPr>
            <a:normAutofit/>
          </a:bodyPr>
          <a:lstStyle/>
          <a:p>
            <a:pPr marL="342900" indent="-342900">
              <a:buFont typeface="Arial" panose="020B0604020202020204" pitchFamily="34" charset="0"/>
              <a:buChar char="•"/>
            </a:pPr>
            <a:r>
              <a:rPr lang="en-US" sz="2000" b="0" i="0" dirty="0">
                <a:solidFill>
                  <a:srgbClr val="273239"/>
                </a:solidFill>
                <a:effectLst/>
                <a:latin typeface="urw-din"/>
              </a:rPr>
              <a:t>In a priority queue, generally, the value of an element is considered for assigning the priority. </a:t>
            </a:r>
          </a:p>
          <a:p>
            <a:pPr marL="342900" indent="-342900">
              <a:buFont typeface="Arial" panose="020B0604020202020204" pitchFamily="34" charset="0"/>
              <a:buChar char="•"/>
            </a:pPr>
            <a:r>
              <a:rPr lang="en-US" sz="2000" b="0" i="0" dirty="0">
                <a:solidFill>
                  <a:srgbClr val="273239"/>
                </a:solidFill>
                <a:effectLst/>
                <a:latin typeface="urw-din"/>
              </a:rPr>
              <a:t>For example, the element with the highest value is assigned the highest priority and the element with the lowest value is assigned the lowest priority. The reverse case can also be used.</a:t>
            </a:r>
            <a:endParaRPr lang="en-IN" sz="2000" dirty="0"/>
          </a:p>
          <a:p>
            <a:endParaRPr lang="en-IN" sz="2400" dirty="0"/>
          </a:p>
        </p:txBody>
      </p:sp>
      <p:sp>
        <p:nvSpPr>
          <p:cNvPr id="4" name="Date Placeholder 3">
            <a:extLst>
              <a:ext uri="{FF2B5EF4-FFF2-40B4-BE49-F238E27FC236}">
                <a16:creationId xmlns:a16="http://schemas.microsoft.com/office/drawing/2014/main" id="{7FC67B02-8F78-4880-A17B-9899D6330BC5}"/>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2091DC8-B3DF-41DA-AB86-61189182F21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31175B3-4D85-4A80-BE3B-082227C2DCA9}"/>
              </a:ext>
            </a:extLst>
          </p:cNvPr>
          <p:cNvSpPr>
            <a:spLocks noGrp="1"/>
          </p:cNvSpPr>
          <p:nvPr>
            <p:ph type="sldNum" sz="quarter" idx="12"/>
          </p:nvPr>
        </p:nvSpPr>
        <p:spPr/>
        <p:txBody>
          <a:bodyPr/>
          <a:lstStyle/>
          <a:p>
            <a:fld id="{A49DFD55-3C28-40EF-9E31-A92D2E4017FF}" type="slidenum">
              <a:rPr lang="en-US" smtClean="0"/>
              <a:pPr/>
              <a:t>32</a:t>
            </a:fld>
            <a:endParaRPr lang="en-US"/>
          </a:p>
        </p:txBody>
      </p:sp>
    </p:spTree>
    <p:extLst>
      <p:ext uri="{BB962C8B-B14F-4D97-AF65-F5344CB8AC3E}">
        <p14:creationId xmlns:p14="http://schemas.microsoft.com/office/powerpoint/2010/main" val="3493767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7AFD-F456-449C-93CA-D226F5CFB314}"/>
              </a:ext>
            </a:extLst>
          </p:cNvPr>
          <p:cNvSpPr>
            <a:spLocks noGrp="1"/>
          </p:cNvSpPr>
          <p:nvPr>
            <p:ph type="title"/>
          </p:nvPr>
        </p:nvSpPr>
        <p:spPr>
          <a:xfrm>
            <a:off x="1362075" y="928689"/>
            <a:ext cx="5111750" cy="1204912"/>
          </a:xfrm>
        </p:spPr>
        <p:txBody>
          <a:bodyPr>
            <a:normAutofit/>
          </a:bodyPr>
          <a:lstStyle/>
          <a:p>
            <a:r>
              <a:rPr lang="en-IN" b="1" i="0" dirty="0">
                <a:solidFill>
                  <a:schemeClr val="tx1">
                    <a:lumMod val="95000"/>
                    <a:lumOff val="5000"/>
                  </a:schemeClr>
                </a:solidFill>
                <a:effectLst/>
                <a:latin typeface="+mn-lt"/>
              </a:rPr>
              <a:t>Types of Priority Queue</a:t>
            </a:r>
            <a:endParaRPr lang="en-IN" b="1" dirty="0">
              <a:solidFill>
                <a:schemeClr val="tx1">
                  <a:lumMod val="95000"/>
                  <a:lumOff val="5000"/>
                </a:schemeClr>
              </a:solidFill>
              <a:latin typeface="+mn-lt"/>
            </a:endParaRPr>
          </a:p>
        </p:txBody>
      </p:sp>
      <p:sp>
        <p:nvSpPr>
          <p:cNvPr id="3" name="Text Placeholder 2">
            <a:extLst>
              <a:ext uri="{FF2B5EF4-FFF2-40B4-BE49-F238E27FC236}">
                <a16:creationId xmlns:a16="http://schemas.microsoft.com/office/drawing/2014/main" id="{F56061F6-6BCE-476F-A571-05B19A9E6252}"/>
              </a:ext>
            </a:extLst>
          </p:cNvPr>
          <p:cNvSpPr>
            <a:spLocks noGrp="1"/>
          </p:cNvSpPr>
          <p:nvPr>
            <p:ph type="body" idx="1"/>
          </p:nvPr>
        </p:nvSpPr>
        <p:spPr>
          <a:xfrm>
            <a:off x="1447800" y="2308860"/>
            <a:ext cx="5111750" cy="2065972"/>
          </a:xfrm>
        </p:spPr>
        <p:txBody>
          <a:bodyPr>
            <a:noAutofit/>
          </a:bodyPr>
          <a:lstStyle/>
          <a:p>
            <a:pPr marL="342900" indent="-342900">
              <a:buFont typeface="Arial" panose="020B0604020202020204" pitchFamily="34" charset="0"/>
              <a:buChar char="•"/>
            </a:pPr>
            <a:r>
              <a:rPr lang="en-US" sz="2000" b="1" i="0" dirty="0">
                <a:solidFill>
                  <a:schemeClr val="tx2"/>
                </a:solidFill>
                <a:effectLst/>
              </a:rPr>
              <a:t>Ascending order priority queue:</a:t>
            </a:r>
            <a:r>
              <a:rPr lang="en-US" sz="2000" b="0" i="0" dirty="0">
                <a:solidFill>
                  <a:schemeClr val="tx2"/>
                </a:solidFill>
                <a:effectLst/>
              </a:rPr>
              <a:t> In ascending order priority queue, a lower priority number is given as a higher priority in a priority. </a:t>
            </a:r>
          </a:p>
          <a:p>
            <a:pPr marL="342900" indent="-342900">
              <a:buFont typeface="Arial" panose="020B0604020202020204" pitchFamily="34" charset="0"/>
              <a:buChar char="•"/>
            </a:pPr>
            <a:r>
              <a:rPr lang="en-US" sz="2000" b="0" i="0" dirty="0">
                <a:solidFill>
                  <a:schemeClr val="tx2"/>
                </a:solidFill>
                <a:effectLst/>
              </a:rPr>
              <a:t>For example, we take the numbers from 1 to 5 arranged in an ascending order like 1,2,3,4,5; therefore, the smallest number, i.e., 1 is given as the highest priority in a priority queue</a:t>
            </a:r>
            <a:endParaRPr lang="en-IN" sz="2000" dirty="0"/>
          </a:p>
        </p:txBody>
      </p:sp>
      <p:sp>
        <p:nvSpPr>
          <p:cNvPr id="4" name="Date Placeholder 3">
            <a:extLst>
              <a:ext uri="{FF2B5EF4-FFF2-40B4-BE49-F238E27FC236}">
                <a16:creationId xmlns:a16="http://schemas.microsoft.com/office/drawing/2014/main" id="{4B406039-D9CA-4AAD-BF74-7DBAC19FDB0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5166C81A-6312-4255-8E3F-6C145ADDCA86}"/>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50A9A66-1DC2-4D46-B381-F11A0DFBD304}"/>
              </a:ext>
            </a:extLst>
          </p:cNvPr>
          <p:cNvSpPr>
            <a:spLocks noGrp="1"/>
          </p:cNvSpPr>
          <p:nvPr>
            <p:ph type="sldNum" sz="quarter" idx="12"/>
          </p:nvPr>
        </p:nvSpPr>
        <p:spPr/>
        <p:txBody>
          <a:bodyPr/>
          <a:lstStyle/>
          <a:p>
            <a:fld id="{A49DFD55-3C28-40EF-9E31-A92D2E4017FF}" type="slidenum">
              <a:rPr lang="en-US" smtClean="0"/>
              <a:pPr/>
              <a:t>33</a:t>
            </a:fld>
            <a:endParaRPr lang="en-US"/>
          </a:p>
        </p:txBody>
      </p:sp>
      <p:pic>
        <p:nvPicPr>
          <p:cNvPr id="7" name="Picture 6">
            <a:extLst>
              <a:ext uri="{FF2B5EF4-FFF2-40B4-BE49-F238E27FC236}">
                <a16:creationId xmlns:a16="http://schemas.microsoft.com/office/drawing/2014/main" id="{2B2D08D1-9EAD-4EFB-85DF-5881FB921EE1}"/>
              </a:ext>
            </a:extLst>
          </p:cNvPr>
          <p:cNvPicPr>
            <a:picLocks noChangeAspect="1"/>
          </p:cNvPicPr>
          <p:nvPr/>
        </p:nvPicPr>
        <p:blipFill>
          <a:blip r:embed="rId3"/>
          <a:stretch>
            <a:fillRect/>
          </a:stretch>
        </p:blipFill>
        <p:spPr>
          <a:xfrm>
            <a:off x="6912854" y="2659290"/>
            <a:ext cx="4954693" cy="1856742"/>
          </a:xfrm>
          <a:prstGeom prst="rect">
            <a:avLst/>
          </a:prstGeom>
        </p:spPr>
      </p:pic>
    </p:spTree>
    <p:extLst>
      <p:ext uri="{BB962C8B-B14F-4D97-AF65-F5344CB8AC3E}">
        <p14:creationId xmlns:p14="http://schemas.microsoft.com/office/powerpoint/2010/main" val="2895840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A888-D67D-4EA4-A840-C3AD739D29C7}"/>
              </a:ext>
            </a:extLst>
          </p:cNvPr>
          <p:cNvSpPr>
            <a:spLocks noGrp="1"/>
          </p:cNvSpPr>
          <p:nvPr>
            <p:ph type="title"/>
          </p:nvPr>
        </p:nvSpPr>
        <p:spPr/>
        <p:txBody>
          <a:bodyPr>
            <a:normAutofit/>
          </a:bodyPr>
          <a:lstStyle/>
          <a:p>
            <a:br>
              <a:rPr lang="en-IN"/>
            </a:br>
            <a:endParaRPr lang="en-IN"/>
          </a:p>
        </p:txBody>
      </p:sp>
      <p:sp>
        <p:nvSpPr>
          <p:cNvPr id="3" name="Text Placeholder 2">
            <a:extLst>
              <a:ext uri="{FF2B5EF4-FFF2-40B4-BE49-F238E27FC236}">
                <a16:creationId xmlns:a16="http://schemas.microsoft.com/office/drawing/2014/main" id="{811AE50E-65E8-472F-9304-A5522D4DFF97}"/>
              </a:ext>
            </a:extLst>
          </p:cNvPr>
          <p:cNvSpPr>
            <a:spLocks noGrp="1"/>
          </p:cNvSpPr>
          <p:nvPr>
            <p:ph type="body" idx="1"/>
          </p:nvPr>
        </p:nvSpPr>
        <p:spPr>
          <a:xfrm>
            <a:off x="1362075" y="1508760"/>
            <a:ext cx="5111750" cy="3677602"/>
          </a:xfrm>
        </p:spPr>
        <p:txBody>
          <a:bodyPr>
            <a:normAutofit/>
          </a:bodyPr>
          <a:lstStyle/>
          <a:p>
            <a:r>
              <a:rPr lang="en-US" sz="2000" b="1" i="0" dirty="0">
                <a:solidFill>
                  <a:srgbClr val="000000"/>
                </a:solidFill>
                <a:effectLst/>
              </a:rPr>
              <a:t>Descending order priority queue:</a:t>
            </a:r>
            <a:r>
              <a:rPr lang="en-US" sz="2000" b="0" i="0" dirty="0">
                <a:solidFill>
                  <a:srgbClr val="000000"/>
                </a:solidFill>
                <a:effectLst/>
              </a:rPr>
              <a:t> In descending order priority queue, a higher priority number is given as a higher priority in a priority. For example, we take the numbers from 1 to 5 arranged in descending order like 5, 4, 3, 2, 1; therefore, the largest number, i.e., 5 is given as the highest priority in a priority queue.</a:t>
            </a:r>
            <a:endParaRPr lang="en-IN" sz="2000" dirty="0"/>
          </a:p>
          <a:p>
            <a:endParaRPr lang="en-IN" dirty="0"/>
          </a:p>
        </p:txBody>
      </p:sp>
      <p:sp>
        <p:nvSpPr>
          <p:cNvPr id="4" name="Date Placeholder 3">
            <a:extLst>
              <a:ext uri="{FF2B5EF4-FFF2-40B4-BE49-F238E27FC236}">
                <a16:creationId xmlns:a16="http://schemas.microsoft.com/office/drawing/2014/main" id="{4EF0FE7A-1689-409B-A24E-F145E1E0A6A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4CD0ACA-3FD3-4D88-982B-261E4AAE46A5}"/>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5EEC387-BD50-4CF2-B174-7F75F8E8B15B}"/>
              </a:ext>
            </a:extLst>
          </p:cNvPr>
          <p:cNvSpPr>
            <a:spLocks noGrp="1"/>
          </p:cNvSpPr>
          <p:nvPr>
            <p:ph type="sldNum" sz="quarter" idx="12"/>
          </p:nvPr>
        </p:nvSpPr>
        <p:spPr/>
        <p:txBody>
          <a:bodyPr/>
          <a:lstStyle/>
          <a:p>
            <a:fld id="{A49DFD55-3C28-40EF-9E31-A92D2E4017FF}" type="slidenum">
              <a:rPr lang="en-US" smtClean="0"/>
              <a:pPr/>
              <a:t>34</a:t>
            </a:fld>
            <a:endParaRPr lang="en-US"/>
          </a:p>
        </p:txBody>
      </p:sp>
      <p:pic>
        <p:nvPicPr>
          <p:cNvPr id="7" name="Picture 6">
            <a:extLst>
              <a:ext uri="{FF2B5EF4-FFF2-40B4-BE49-F238E27FC236}">
                <a16:creationId xmlns:a16="http://schemas.microsoft.com/office/drawing/2014/main" id="{14D5D6C9-0E57-4935-B589-23C061ADA994}"/>
              </a:ext>
            </a:extLst>
          </p:cNvPr>
          <p:cNvPicPr>
            <a:picLocks noChangeAspect="1"/>
          </p:cNvPicPr>
          <p:nvPr/>
        </p:nvPicPr>
        <p:blipFill>
          <a:blip r:embed="rId2"/>
          <a:stretch>
            <a:fillRect/>
          </a:stretch>
        </p:blipFill>
        <p:spPr>
          <a:xfrm>
            <a:off x="4283261" y="3600131"/>
            <a:ext cx="6210618" cy="1586230"/>
          </a:xfrm>
          <a:prstGeom prst="rect">
            <a:avLst/>
          </a:prstGeom>
        </p:spPr>
      </p:pic>
    </p:spTree>
    <p:extLst>
      <p:ext uri="{BB962C8B-B14F-4D97-AF65-F5344CB8AC3E}">
        <p14:creationId xmlns:p14="http://schemas.microsoft.com/office/powerpoint/2010/main" val="3499594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8C95-44E9-4022-AB57-1B4161EDCE12}"/>
              </a:ext>
            </a:extLst>
          </p:cNvPr>
          <p:cNvSpPr>
            <a:spLocks noGrp="1"/>
          </p:cNvSpPr>
          <p:nvPr>
            <p:ph type="title"/>
          </p:nvPr>
        </p:nvSpPr>
        <p:spPr/>
        <p:txBody>
          <a:bodyPr>
            <a:noAutofit/>
          </a:bodyPr>
          <a:lstStyle/>
          <a:p>
            <a:r>
              <a:rPr lang="en-US" b="1" i="0" dirty="0">
                <a:solidFill>
                  <a:schemeClr val="tx2"/>
                </a:solidFill>
                <a:effectLst/>
                <a:latin typeface="+mn-lt"/>
              </a:rPr>
              <a:t>Operations of a Priority Queue:</a:t>
            </a:r>
            <a:br>
              <a:rPr lang="en-US" b="1" i="0" dirty="0">
                <a:solidFill>
                  <a:schemeClr val="tx2"/>
                </a:solidFill>
                <a:effectLst/>
                <a:latin typeface="+mn-lt"/>
              </a:rPr>
            </a:br>
            <a:endParaRPr lang="en-IN" dirty="0">
              <a:latin typeface="+mn-lt"/>
            </a:endParaRPr>
          </a:p>
        </p:txBody>
      </p:sp>
      <p:sp>
        <p:nvSpPr>
          <p:cNvPr id="3" name="Text Placeholder 2">
            <a:extLst>
              <a:ext uri="{FF2B5EF4-FFF2-40B4-BE49-F238E27FC236}">
                <a16:creationId xmlns:a16="http://schemas.microsoft.com/office/drawing/2014/main" id="{14600320-2621-490B-9C30-3467C219E208}"/>
              </a:ext>
            </a:extLst>
          </p:cNvPr>
          <p:cNvSpPr>
            <a:spLocks noGrp="1"/>
          </p:cNvSpPr>
          <p:nvPr>
            <p:ph type="body" idx="1"/>
          </p:nvPr>
        </p:nvSpPr>
        <p:spPr>
          <a:xfrm>
            <a:off x="1362075" y="2537460"/>
            <a:ext cx="5111750" cy="2648902"/>
          </a:xfrm>
        </p:spPr>
        <p:txBody>
          <a:bodyPr>
            <a:noAutofit/>
          </a:bodyPr>
          <a:lstStyle/>
          <a:p>
            <a:r>
              <a:rPr lang="en-US" sz="2400" b="1" i="0" dirty="0">
                <a:solidFill>
                  <a:srgbClr val="273239"/>
                </a:solidFill>
                <a:effectLst/>
              </a:rPr>
              <a:t>1. </a:t>
            </a:r>
            <a:r>
              <a:rPr lang="en-US" sz="2000" b="1" i="0" dirty="0">
                <a:solidFill>
                  <a:srgbClr val="273239"/>
                </a:solidFill>
                <a:effectLst/>
              </a:rPr>
              <a:t>Adding Elements:</a:t>
            </a:r>
            <a:r>
              <a:rPr lang="en-US" sz="2000" b="0" i="0" dirty="0">
                <a:solidFill>
                  <a:srgbClr val="273239"/>
                </a:solidFill>
                <a:effectLst/>
              </a:rPr>
              <a:t> In order to add an element in a priority queue, we can use the </a:t>
            </a:r>
            <a:r>
              <a:rPr lang="en-US" sz="2000" b="0" i="0" u="sng" dirty="0">
                <a:effectLst/>
                <a:hlinkClick r:id="rId2"/>
              </a:rPr>
              <a:t>add()</a:t>
            </a:r>
            <a:r>
              <a:rPr lang="en-US" sz="2000" b="0" i="0" dirty="0">
                <a:solidFill>
                  <a:srgbClr val="273239"/>
                </a:solidFill>
                <a:effectLst/>
              </a:rPr>
              <a:t> method. The insertion order is not retained in the PriorityQueue. The elements are stored based on the priority order which is ascending by default. </a:t>
            </a:r>
            <a:endParaRPr lang="en-IN" sz="2000" dirty="0"/>
          </a:p>
        </p:txBody>
      </p:sp>
      <p:sp>
        <p:nvSpPr>
          <p:cNvPr id="4" name="Date Placeholder 3">
            <a:extLst>
              <a:ext uri="{FF2B5EF4-FFF2-40B4-BE49-F238E27FC236}">
                <a16:creationId xmlns:a16="http://schemas.microsoft.com/office/drawing/2014/main" id="{267C07A2-BE95-4F4B-A826-992E581CB25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A1AC99C-3500-42B8-938B-029CD3D3A10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66190E9F-DE34-4C80-AAFA-4BA8EBB40217}"/>
              </a:ext>
            </a:extLst>
          </p:cNvPr>
          <p:cNvSpPr>
            <a:spLocks noGrp="1"/>
          </p:cNvSpPr>
          <p:nvPr>
            <p:ph type="sldNum" sz="quarter" idx="12"/>
          </p:nvPr>
        </p:nvSpPr>
        <p:spPr/>
        <p:txBody>
          <a:bodyPr/>
          <a:lstStyle/>
          <a:p>
            <a:fld id="{A49DFD55-3C28-40EF-9E31-A92D2E4017FF}" type="slidenum">
              <a:rPr lang="en-US" smtClean="0"/>
              <a:pPr/>
              <a:t>35</a:t>
            </a:fld>
            <a:endParaRPr lang="en-US"/>
          </a:p>
        </p:txBody>
      </p:sp>
      <p:pic>
        <p:nvPicPr>
          <p:cNvPr id="7" name="Picture 6">
            <a:extLst>
              <a:ext uri="{FF2B5EF4-FFF2-40B4-BE49-F238E27FC236}">
                <a16:creationId xmlns:a16="http://schemas.microsoft.com/office/drawing/2014/main" id="{36DE205E-5616-45C9-BE8A-848FD7FC49CE}"/>
              </a:ext>
            </a:extLst>
          </p:cNvPr>
          <p:cNvPicPr>
            <a:picLocks noChangeAspect="1"/>
          </p:cNvPicPr>
          <p:nvPr/>
        </p:nvPicPr>
        <p:blipFill>
          <a:blip r:embed="rId3"/>
          <a:stretch>
            <a:fillRect/>
          </a:stretch>
        </p:blipFill>
        <p:spPr>
          <a:xfrm>
            <a:off x="6896862" y="2008903"/>
            <a:ext cx="4142232" cy="2392138"/>
          </a:xfrm>
          <a:prstGeom prst="rect">
            <a:avLst/>
          </a:prstGeom>
        </p:spPr>
      </p:pic>
    </p:spTree>
    <p:extLst>
      <p:ext uri="{BB962C8B-B14F-4D97-AF65-F5344CB8AC3E}">
        <p14:creationId xmlns:p14="http://schemas.microsoft.com/office/powerpoint/2010/main" val="1468648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561674-0698-47C0-A813-32920019038C}"/>
              </a:ext>
            </a:extLst>
          </p:cNvPr>
          <p:cNvSpPr>
            <a:spLocks noGrp="1"/>
          </p:cNvSpPr>
          <p:nvPr>
            <p:ph type="body" idx="1"/>
          </p:nvPr>
        </p:nvSpPr>
        <p:spPr>
          <a:xfrm>
            <a:off x="1362075" y="1062990"/>
            <a:ext cx="5111750" cy="4123372"/>
          </a:xfrm>
        </p:spPr>
        <p:txBody>
          <a:bodyPr>
            <a:normAutofit/>
          </a:bodyPr>
          <a:lstStyle/>
          <a:p>
            <a:pPr marL="0" indent="0">
              <a:buNone/>
            </a:pPr>
            <a:r>
              <a:rPr lang="en-US" sz="2400" b="1" i="0" dirty="0">
                <a:solidFill>
                  <a:srgbClr val="273239"/>
                </a:solidFill>
                <a:effectLst/>
              </a:rPr>
              <a:t>2. </a:t>
            </a:r>
            <a:r>
              <a:rPr lang="en-US" sz="2000" b="1" i="0" dirty="0">
                <a:solidFill>
                  <a:srgbClr val="273239"/>
                </a:solidFill>
                <a:effectLst/>
              </a:rPr>
              <a:t>Removing Elements:</a:t>
            </a:r>
            <a:r>
              <a:rPr lang="en-US" sz="2000" b="0" i="0" dirty="0">
                <a:solidFill>
                  <a:srgbClr val="273239"/>
                </a:solidFill>
                <a:effectLst/>
              </a:rPr>
              <a:t> In order to remove an element from a priority queue, we can use the </a:t>
            </a:r>
            <a:r>
              <a:rPr lang="en-US" sz="2000" b="0" i="0" u="sng" dirty="0">
                <a:effectLst/>
                <a:hlinkClick r:id="rId2"/>
              </a:rPr>
              <a:t>remove()</a:t>
            </a:r>
            <a:r>
              <a:rPr lang="en-US" sz="2000" b="0" i="0" dirty="0">
                <a:solidFill>
                  <a:srgbClr val="273239"/>
                </a:solidFill>
                <a:effectLst/>
              </a:rPr>
              <a:t> method. If there are multiple such objects, then the first occurrence of the object is removed. Apart from that, the poll() method is also used to remove the head and return it.</a:t>
            </a:r>
            <a:endParaRPr lang="en-IN" sz="2000" dirty="0"/>
          </a:p>
        </p:txBody>
      </p:sp>
      <p:sp>
        <p:nvSpPr>
          <p:cNvPr id="4" name="Date Placeholder 3">
            <a:extLst>
              <a:ext uri="{FF2B5EF4-FFF2-40B4-BE49-F238E27FC236}">
                <a16:creationId xmlns:a16="http://schemas.microsoft.com/office/drawing/2014/main" id="{05B4964D-DF2B-45E5-843A-1B404326C08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C8B0A1D-B6AD-4C34-B42F-8A6B40498FB4}"/>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FB8F9207-CFDC-4A78-8B89-7A197E3AB574}"/>
              </a:ext>
            </a:extLst>
          </p:cNvPr>
          <p:cNvSpPr>
            <a:spLocks noGrp="1"/>
          </p:cNvSpPr>
          <p:nvPr>
            <p:ph type="sldNum" sz="quarter" idx="12"/>
          </p:nvPr>
        </p:nvSpPr>
        <p:spPr/>
        <p:txBody>
          <a:bodyPr/>
          <a:lstStyle/>
          <a:p>
            <a:fld id="{A49DFD55-3C28-40EF-9E31-A92D2E4017FF}" type="slidenum">
              <a:rPr lang="en-US" smtClean="0"/>
              <a:pPr/>
              <a:t>36</a:t>
            </a:fld>
            <a:endParaRPr lang="en-US"/>
          </a:p>
        </p:txBody>
      </p:sp>
    </p:spTree>
    <p:extLst>
      <p:ext uri="{BB962C8B-B14F-4D97-AF65-F5344CB8AC3E}">
        <p14:creationId xmlns:p14="http://schemas.microsoft.com/office/powerpoint/2010/main" val="56413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DABA41-F432-4BFB-9DAF-3804C42FCE13}"/>
              </a:ext>
            </a:extLst>
          </p:cNvPr>
          <p:cNvSpPr>
            <a:spLocks noGrp="1"/>
          </p:cNvSpPr>
          <p:nvPr>
            <p:ph type="body" idx="1"/>
          </p:nvPr>
        </p:nvSpPr>
        <p:spPr>
          <a:xfrm>
            <a:off x="1362075" y="2876551"/>
            <a:ext cx="5111750" cy="2309811"/>
          </a:xfrm>
        </p:spPr>
        <p:txBody>
          <a:bodyPr>
            <a:noAutofit/>
          </a:bodyPr>
          <a:lstStyle/>
          <a:p>
            <a:r>
              <a:rPr lang="en-US" sz="2400" b="1" i="0" dirty="0">
                <a:solidFill>
                  <a:srgbClr val="273239"/>
                </a:solidFill>
                <a:effectLst/>
              </a:rPr>
              <a:t>3. </a:t>
            </a:r>
            <a:r>
              <a:rPr lang="en-US" sz="2000" b="1" i="0" dirty="0">
                <a:solidFill>
                  <a:srgbClr val="273239"/>
                </a:solidFill>
                <a:effectLst/>
              </a:rPr>
              <a:t>Accessing the elements: </a:t>
            </a:r>
            <a:r>
              <a:rPr lang="en-US" sz="2000" b="0" i="0" dirty="0">
                <a:solidFill>
                  <a:srgbClr val="273239"/>
                </a:solidFill>
                <a:effectLst/>
              </a:rPr>
              <a:t>Since Queue follows the First In First Out principle, we can access only the head of the queue. To access elements from a priority queue, we can use the </a:t>
            </a:r>
            <a:r>
              <a:rPr lang="en-US" sz="2000" b="1" i="0" dirty="0">
                <a:solidFill>
                  <a:srgbClr val="273239"/>
                </a:solidFill>
                <a:effectLst/>
              </a:rPr>
              <a:t>peek() </a:t>
            </a:r>
            <a:r>
              <a:rPr lang="en-US" sz="2000" b="0" i="0" dirty="0">
                <a:solidFill>
                  <a:srgbClr val="273239"/>
                </a:solidFill>
                <a:effectLst/>
              </a:rPr>
              <a:t>method.</a:t>
            </a:r>
            <a:br>
              <a:rPr lang="en-US" sz="2000" dirty="0"/>
            </a:br>
            <a:r>
              <a:rPr lang="en-US" sz="2400" b="0" i="0" dirty="0">
                <a:solidFill>
                  <a:srgbClr val="273239"/>
                </a:solidFill>
                <a:effectLst/>
              </a:rPr>
              <a:t> </a:t>
            </a:r>
            <a:endParaRPr lang="en-IN" sz="2400" dirty="0"/>
          </a:p>
        </p:txBody>
      </p:sp>
      <p:sp>
        <p:nvSpPr>
          <p:cNvPr id="4" name="Date Placeholder 3">
            <a:extLst>
              <a:ext uri="{FF2B5EF4-FFF2-40B4-BE49-F238E27FC236}">
                <a16:creationId xmlns:a16="http://schemas.microsoft.com/office/drawing/2014/main" id="{FE5A4E3E-14B2-449E-AFE8-251B8C2EEEE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C3C099B-DEFE-4C48-835A-4CDB93CE695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60D3B40-D3B7-4612-ACAE-3E5B486CEA55}"/>
              </a:ext>
            </a:extLst>
          </p:cNvPr>
          <p:cNvSpPr>
            <a:spLocks noGrp="1"/>
          </p:cNvSpPr>
          <p:nvPr>
            <p:ph type="sldNum" sz="quarter" idx="12"/>
          </p:nvPr>
        </p:nvSpPr>
        <p:spPr/>
        <p:txBody>
          <a:bodyPr/>
          <a:lstStyle/>
          <a:p>
            <a:fld id="{A49DFD55-3C28-40EF-9E31-A92D2E4017FF}" type="slidenum">
              <a:rPr lang="en-US" smtClean="0"/>
              <a:pPr/>
              <a:t>37</a:t>
            </a:fld>
            <a:endParaRPr lang="en-US"/>
          </a:p>
        </p:txBody>
      </p:sp>
    </p:spTree>
    <p:extLst>
      <p:ext uri="{BB962C8B-B14F-4D97-AF65-F5344CB8AC3E}">
        <p14:creationId xmlns:p14="http://schemas.microsoft.com/office/powerpoint/2010/main" val="3066238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C79B3F-69F6-444E-ADFE-920602361D7A}"/>
              </a:ext>
            </a:extLst>
          </p:cNvPr>
          <p:cNvSpPr>
            <a:spLocks noGrp="1"/>
          </p:cNvSpPr>
          <p:nvPr>
            <p:ph type="body" idx="1"/>
          </p:nvPr>
        </p:nvSpPr>
        <p:spPr>
          <a:xfrm>
            <a:off x="1362075" y="2876551"/>
            <a:ext cx="5111750" cy="2309811"/>
          </a:xfrm>
        </p:spPr>
        <p:txBody>
          <a:bodyPr>
            <a:normAutofit fontScale="92500"/>
          </a:bodyPr>
          <a:lstStyle/>
          <a:p>
            <a:pPr algn="l" fontAlgn="base"/>
            <a:r>
              <a:rPr lang="en-US" sz="2200" b="1" i="0" dirty="0">
                <a:solidFill>
                  <a:srgbClr val="273239"/>
                </a:solidFill>
                <a:effectLst/>
              </a:rPr>
              <a:t>4. Iterating the PriorityQueue: </a:t>
            </a:r>
            <a:r>
              <a:rPr lang="en-US" sz="2200" b="0" i="0" dirty="0">
                <a:solidFill>
                  <a:srgbClr val="273239"/>
                </a:solidFill>
                <a:effectLst/>
              </a:rPr>
              <a:t>There are multiple ways to iterate through the PriorityQueue. The most famous way is converting the queue to the array and traversing using the for loop. However, the queue also has an inbuilt iterator which can be used to iterate through the queue.</a:t>
            </a:r>
          </a:p>
          <a:p>
            <a:endParaRPr lang="en-IN" dirty="0"/>
          </a:p>
        </p:txBody>
      </p:sp>
      <p:sp>
        <p:nvSpPr>
          <p:cNvPr id="4" name="Date Placeholder 3">
            <a:extLst>
              <a:ext uri="{FF2B5EF4-FFF2-40B4-BE49-F238E27FC236}">
                <a16:creationId xmlns:a16="http://schemas.microsoft.com/office/drawing/2014/main" id="{A4DFFF18-ECB3-4AED-A60E-2FF65FE7B29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AF0A9D0-7E5C-4F05-AFBF-3E0145FF0EE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847CBE4-1CD0-4A26-828D-833B04FB98CC}"/>
              </a:ext>
            </a:extLst>
          </p:cNvPr>
          <p:cNvSpPr>
            <a:spLocks noGrp="1"/>
          </p:cNvSpPr>
          <p:nvPr>
            <p:ph type="sldNum" sz="quarter" idx="12"/>
          </p:nvPr>
        </p:nvSpPr>
        <p:spPr/>
        <p:txBody>
          <a:bodyPr/>
          <a:lstStyle/>
          <a:p>
            <a:fld id="{A49DFD55-3C28-40EF-9E31-A92D2E4017FF}" type="slidenum">
              <a:rPr lang="en-US" smtClean="0"/>
              <a:pPr/>
              <a:t>38</a:t>
            </a:fld>
            <a:endParaRPr lang="en-US"/>
          </a:p>
        </p:txBody>
      </p:sp>
    </p:spTree>
    <p:extLst>
      <p:ext uri="{BB962C8B-B14F-4D97-AF65-F5344CB8AC3E}">
        <p14:creationId xmlns:p14="http://schemas.microsoft.com/office/powerpoint/2010/main" val="2394083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4FCA-0EDE-4CA1-8CCC-40927B94E518}"/>
              </a:ext>
            </a:extLst>
          </p:cNvPr>
          <p:cNvSpPr>
            <a:spLocks noGrp="1"/>
          </p:cNvSpPr>
          <p:nvPr>
            <p:ph type="title"/>
          </p:nvPr>
        </p:nvSpPr>
        <p:spPr/>
        <p:txBody>
          <a:bodyPr/>
          <a:lstStyle/>
          <a:p>
            <a:r>
              <a:rPr lang="en-US" b="1" i="0" dirty="0">
                <a:solidFill>
                  <a:srgbClr val="273239"/>
                </a:solidFill>
                <a:effectLst/>
                <a:latin typeface="+mn-lt"/>
              </a:rPr>
              <a:t>Constructors:</a:t>
            </a:r>
            <a:br>
              <a:rPr lang="en-US" b="0" i="0" dirty="0">
                <a:solidFill>
                  <a:srgbClr val="273239"/>
                </a:solidFill>
                <a:effectLst/>
                <a:latin typeface="urw-din"/>
              </a:rPr>
            </a:br>
            <a:endParaRPr lang="en-IN" dirty="0"/>
          </a:p>
        </p:txBody>
      </p:sp>
      <p:sp>
        <p:nvSpPr>
          <p:cNvPr id="3" name="Text Placeholder 2">
            <a:extLst>
              <a:ext uri="{FF2B5EF4-FFF2-40B4-BE49-F238E27FC236}">
                <a16:creationId xmlns:a16="http://schemas.microsoft.com/office/drawing/2014/main" id="{D3CBA8B1-8633-4BF3-924A-BFDD44F10357}"/>
              </a:ext>
            </a:extLst>
          </p:cNvPr>
          <p:cNvSpPr>
            <a:spLocks noGrp="1"/>
          </p:cNvSpPr>
          <p:nvPr>
            <p:ph type="body" idx="1"/>
          </p:nvPr>
        </p:nvSpPr>
        <p:spPr>
          <a:xfrm>
            <a:off x="1362075" y="2876551"/>
            <a:ext cx="5111750" cy="2309811"/>
          </a:xfrm>
        </p:spPr>
        <p:txBody>
          <a:bodyPr>
            <a:normAutofit lnSpcReduction="10000"/>
          </a:bodyPr>
          <a:lstStyle/>
          <a:p>
            <a:pPr marL="342900" indent="-342900" algn="just" fontAlgn="base">
              <a:buAutoNum type="arabicPeriod"/>
            </a:pPr>
            <a:r>
              <a:rPr lang="en-US" sz="2000" b="1" i="0" dirty="0">
                <a:solidFill>
                  <a:srgbClr val="273239"/>
                </a:solidFill>
                <a:effectLst/>
              </a:rPr>
              <a:t>PriorityQueue():</a:t>
            </a:r>
            <a:r>
              <a:rPr lang="en-US" sz="2000" dirty="0">
                <a:solidFill>
                  <a:srgbClr val="273239"/>
                </a:solidFill>
              </a:rPr>
              <a:t>Creates	a </a:t>
            </a:r>
            <a:r>
              <a:rPr lang="en-US" sz="2000" b="0" i="0" dirty="0">
                <a:solidFill>
                  <a:srgbClr val="273239"/>
                </a:solidFill>
                <a:effectLst/>
              </a:rPr>
              <a:t>PriorityQueue with the default initial capacity (11) that orders its elements according to their natural ordering.</a:t>
            </a:r>
          </a:p>
          <a:p>
            <a:pPr marL="342900" indent="-342900" algn="just" fontAlgn="base">
              <a:buAutoNum type="arabicPeriod"/>
            </a:pPr>
            <a:r>
              <a:rPr lang="en-US" sz="2000" b="1" i="0" dirty="0">
                <a:solidFill>
                  <a:srgbClr val="273239"/>
                </a:solidFill>
                <a:effectLst/>
              </a:rPr>
              <a:t>PriorityQueue(Collection&lt;E&gt; c):</a:t>
            </a:r>
            <a:r>
              <a:rPr lang="en-US" sz="2000" b="0" i="0" dirty="0">
                <a:solidFill>
                  <a:srgbClr val="273239"/>
                </a:solidFill>
                <a:effectLst/>
              </a:rPr>
              <a:t> Creates a PriorityQueue containing the elements in the specified collection</a:t>
            </a:r>
          </a:p>
          <a:p>
            <a:endParaRPr lang="en-IN" dirty="0"/>
          </a:p>
        </p:txBody>
      </p:sp>
      <p:sp>
        <p:nvSpPr>
          <p:cNvPr id="4" name="Date Placeholder 3">
            <a:extLst>
              <a:ext uri="{FF2B5EF4-FFF2-40B4-BE49-F238E27FC236}">
                <a16:creationId xmlns:a16="http://schemas.microsoft.com/office/drawing/2014/main" id="{9A373A9C-6384-4065-90A7-A1E9DED999C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0218CD9-310E-40C4-A8A2-4DDE1572CC9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1F26542C-F23C-4283-BA5F-C774B10D039B}"/>
              </a:ext>
            </a:extLst>
          </p:cNvPr>
          <p:cNvSpPr>
            <a:spLocks noGrp="1"/>
          </p:cNvSpPr>
          <p:nvPr>
            <p:ph type="sldNum" sz="quarter" idx="12"/>
          </p:nvPr>
        </p:nvSpPr>
        <p:spPr/>
        <p:txBody>
          <a:bodyPr/>
          <a:lstStyle/>
          <a:p>
            <a:fld id="{A49DFD55-3C28-40EF-9E31-A92D2E4017FF}" type="slidenum">
              <a:rPr lang="en-US" smtClean="0"/>
              <a:pPr/>
              <a:t>39</a:t>
            </a:fld>
            <a:endParaRPr lang="en-US"/>
          </a:p>
        </p:txBody>
      </p:sp>
    </p:spTree>
    <p:extLst>
      <p:ext uri="{BB962C8B-B14F-4D97-AF65-F5344CB8AC3E}">
        <p14:creationId xmlns:p14="http://schemas.microsoft.com/office/powerpoint/2010/main" val="324267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962025" y="1084624"/>
            <a:ext cx="5810734" cy="874124"/>
          </a:xfrm>
        </p:spPr>
        <p:txBody>
          <a:bodyPr>
            <a:normAutofit/>
          </a:bodyPr>
          <a:lstStyle/>
          <a:p>
            <a:r>
              <a:rPr lang="en-US" sz="3600"/>
              <a:t>JAVA Queue INTERFACE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z="1600" smtClean="0"/>
              <a:pPr/>
              <a:t>4</a:t>
            </a:fld>
            <a:endParaRPr lang="en-US" sz="1600"/>
          </a:p>
        </p:txBody>
      </p:sp>
      <p:sp>
        <p:nvSpPr>
          <p:cNvPr id="15" name="TextBox 14">
            <a:extLst>
              <a:ext uri="{FF2B5EF4-FFF2-40B4-BE49-F238E27FC236}">
                <a16:creationId xmlns:a16="http://schemas.microsoft.com/office/drawing/2014/main" id="{A3AF1D23-4121-4F2D-A4C9-82F162BB4B67}"/>
              </a:ext>
            </a:extLst>
          </p:cNvPr>
          <p:cNvSpPr txBox="1"/>
          <p:nvPr/>
        </p:nvSpPr>
        <p:spPr>
          <a:xfrm>
            <a:off x="1066799" y="2541722"/>
            <a:ext cx="9441051" cy="433965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b="0" i="0">
                <a:solidFill>
                  <a:srgbClr val="333333"/>
                </a:solidFill>
                <a:effectLst/>
                <a:latin typeface="inter-regular"/>
              </a:rPr>
              <a:t>Collection in Java</a:t>
            </a:r>
          </a:p>
          <a:p>
            <a:pPr marL="285750" indent="-285750" algn="just">
              <a:lnSpc>
                <a:spcPct val="150000"/>
              </a:lnSpc>
              <a:buFont typeface="Arial" panose="020B0604020202020204" pitchFamily="34" charset="0"/>
              <a:buChar char="•"/>
            </a:pPr>
            <a:r>
              <a:rPr lang="en-IN" sz="2400" b="0" i="0">
                <a:solidFill>
                  <a:srgbClr val="333333"/>
                </a:solidFill>
                <a:effectLst/>
                <a:latin typeface="inter-regular"/>
              </a:rPr>
              <a:t>linear data structure</a:t>
            </a:r>
          </a:p>
          <a:p>
            <a:pPr marL="285750" indent="-285750" algn="just">
              <a:lnSpc>
                <a:spcPct val="150000"/>
              </a:lnSpc>
              <a:buFont typeface="Arial" panose="020B0604020202020204" pitchFamily="34" charset="0"/>
              <a:buChar char="•"/>
            </a:pPr>
            <a:r>
              <a:rPr lang="en-US" sz="2400" b="0" i="0">
                <a:solidFill>
                  <a:srgbClr val="333333"/>
                </a:solidFill>
                <a:effectLst/>
                <a:latin typeface="inter-regular"/>
              </a:rPr>
              <a:t>elements of the same kind</a:t>
            </a:r>
          </a:p>
          <a:p>
            <a:pPr marL="285750" indent="-285750" algn="just">
              <a:lnSpc>
                <a:spcPct val="150000"/>
              </a:lnSpc>
              <a:buFont typeface="Arial" panose="020B0604020202020204" pitchFamily="34" charset="0"/>
              <a:buChar char="•"/>
            </a:pPr>
            <a:r>
              <a:rPr lang="en-IN" sz="2400" b="0" i="0">
                <a:solidFill>
                  <a:srgbClr val="333333"/>
                </a:solidFill>
                <a:effectLst/>
                <a:latin typeface="inter-regular"/>
              </a:rPr>
              <a:t> First In, First Out- FIFO</a:t>
            </a:r>
          </a:p>
          <a:p>
            <a:pPr marL="285750" indent="-285750" algn="just">
              <a:lnSpc>
                <a:spcPct val="150000"/>
              </a:lnSpc>
              <a:buFont typeface="Arial" panose="020B0604020202020204" pitchFamily="34" charset="0"/>
              <a:buChar char="•"/>
            </a:pPr>
            <a:r>
              <a:rPr lang="en-IN" sz="2400" b="0" i="0">
                <a:effectLst/>
                <a:latin typeface="euclid_circular_a"/>
              </a:rPr>
              <a:t>import </a:t>
            </a:r>
            <a:r>
              <a:rPr lang="en-IN" sz="2400" b="0" i="0" err="1">
                <a:solidFill>
                  <a:srgbClr val="333333"/>
                </a:solidFill>
                <a:effectLst/>
                <a:latin typeface="inter-regular"/>
              </a:rPr>
              <a:t>j</a:t>
            </a:r>
            <a:r>
              <a:rPr lang="en-IN" sz="2400" err="1">
                <a:solidFill>
                  <a:srgbClr val="333333"/>
                </a:solidFill>
                <a:latin typeface="inter-regular"/>
              </a:rPr>
              <a:t>ava.util.Queue</a:t>
            </a:r>
            <a:r>
              <a:rPr lang="en-IN" sz="2400">
                <a:solidFill>
                  <a:srgbClr val="333333"/>
                </a:solidFill>
                <a:latin typeface="inter-regular"/>
              </a:rPr>
              <a:t> package in order to use Queue</a:t>
            </a:r>
            <a:endParaRPr lang="en-IN" sz="2400" b="0" i="0">
              <a:solidFill>
                <a:srgbClr val="333333"/>
              </a:solidFill>
              <a:effectLst/>
              <a:latin typeface="inter-regular"/>
            </a:endParaRPr>
          </a:p>
          <a:p>
            <a:pPr marL="285750" indent="-285750" algn="just">
              <a:lnSpc>
                <a:spcPct val="150000"/>
              </a:lnSpc>
              <a:buFont typeface="Arial" panose="020B0604020202020204" pitchFamily="34" charset="0"/>
              <a:buChar char="•"/>
            </a:pPr>
            <a:endParaRPr lang="en-US" sz="2400" b="0" i="0">
              <a:effectLst/>
              <a:latin typeface="inter-regular"/>
            </a:endParaRPr>
          </a:p>
          <a:p>
            <a:pPr marL="285750" indent="-285750" algn="just">
              <a:lnSpc>
                <a:spcPct val="150000"/>
              </a:lnSpc>
              <a:buFont typeface="Arial" panose="020B0604020202020204" pitchFamily="34" charset="0"/>
              <a:buChar char="•"/>
            </a:pPr>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p:txBody>
      </p:sp>
    </p:spTree>
    <p:extLst>
      <p:ext uri="{BB962C8B-B14F-4D97-AF65-F5344CB8AC3E}">
        <p14:creationId xmlns:p14="http://schemas.microsoft.com/office/powerpoint/2010/main" val="2896385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692166-B676-43F7-9488-DDF83257B211}"/>
              </a:ext>
            </a:extLst>
          </p:cNvPr>
          <p:cNvSpPr>
            <a:spLocks noGrp="1"/>
          </p:cNvSpPr>
          <p:nvPr>
            <p:ph type="body" idx="1"/>
          </p:nvPr>
        </p:nvSpPr>
        <p:spPr>
          <a:xfrm>
            <a:off x="1362075" y="606175"/>
            <a:ext cx="7966860" cy="4580187"/>
          </a:xfrm>
        </p:spPr>
        <p:txBody>
          <a:bodyPr>
            <a:noAutofit/>
          </a:bodyPr>
          <a:lstStyle/>
          <a:p>
            <a:r>
              <a:rPr lang="en-US" sz="2000" b="1" i="0" dirty="0">
                <a:solidFill>
                  <a:srgbClr val="273239"/>
                </a:solidFill>
                <a:effectLst/>
              </a:rPr>
              <a:t>3.PriorityQueue(int initialCapacity)</a:t>
            </a:r>
            <a:r>
              <a:rPr lang="en-US" sz="2000" b="0" i="0" dirty="0">
                <a:solidFill>
                  <a:srgbClr val="273239"/>
                </a:solidFill>
                <a:effectLst/>
              </a:rPr>
              <a:t>: Creates a PriorityQueue with the specified initial capacity that orders its elements according to their natural ordering.</a:t>
            </a:r>
          </a:p>
          <a:p>
            <a:endParaRPr lang="en-US" sz="2000" dirty="0">
              <a:solidFill>
                <a:srgbClr val="273239"/>
              </a:solidFill>
            </a:endParaRPr>
          </a:p>
          <a:p>
            <a:r>
              <a:rPr lang="en-US" sz="2000" b="1" i="0" dirty="0">
                <a:solidFill>
                  <a:srgbClr val="273239"/>
                </a:solidFill>
                <a:effectLst/>
              </a:rPr>
              <a:t>4. PriorityQueue(int initialCapacity, Comparator&lt;E&gt; comparator):</a:t>
            </a:r>
            <a:r>
              <a:rPr lang="en-US" sz="2000" b="0" i="0" dirty="0">
                <a:solidFill>
                  <a:srgbClr val="273239"/>
                </a:solidFill>
                <a:effectLst/>
              </a:rPr>
              <a:t> Creates a PriorityQueue with the specified initial capacity that orders its elements according to the specified comparator.</a:t>
            </a:r>
          </a:p>
          <a:p>
            <a:endParaRPr lang="en-US" sz="2000" dirty="0">
              <a:solidFill>
                <a:srgbClr val="273239"/>
              </a:solidFill>
            </a:endParaRPr>
          </a:p>
          <a:p>
            <a:r>
              <a:rPr lang="en-US" sz="2000" b="1" i="0" dirty="0">
                <a:solidFill>
                  <a:srgbClr val="273239"/>
                </a:solidFill>
                <a:effectLst/>
              </a:rPr>
              <a:t>5. PriorityQueue(PriorityQueue&lt;E&gt; c)</a:t>
            </a:r>
            <a:r>
              <a:rPr lang="en-US" sz="2000" b="0" i="0" dirty="0">
                <a:solidFill>
                  <a:srgbClr val="273239"/>
                </a:solidFill>
                <a:effectLst/>
              </a:rPr>
              <a:t>: Creates a PriorityQueue containing the elements in the specified priority queue.</a:t>
            </a:r>
          </a:p>
          <a:p>
            <a:endParaRPr lang="en-US" sz="2000" b="0" i="0" dirty="0">
              <a:solidFill>
                <a:srgbClr val="273239"/>
              </a:solidFill>
              <a:effectLst/>
            </a:endParaRPr>
          </a:p>
          <a:p>
            <a:r>
              <a:rPr lang="en-US" sz="2000" b="1" i="0" dirty="0">
                <a:solidFill>
                  <a:srgbClr val="273239"/>
                </a:solidFill>
                <a:effectLst/>
              </a:rPr>
              <a:t>6. PriorityQueue(SortedSet&lt;E&gt; c)</a:t>
            </a:r>
            <a:r>
              <a:rPr lang="en-US" sz="2000" b="0" i="0" dirty="0">
                <a:solidFill>
                  <a:srgbClr val="273239"/>
                </a:solidFill>
                <a:effectLst/>
              </a:rPr>
              <a:t>: Creates a PriorityQueue containing the elements in the specified sorted set.</a:t>
            </a:r>
            <a:endParaRPr lang="en-IN" sz="2000" dirty="0"/>
          </a:p>
        </p:txBody>
      </p:sp>
      <p:sp>
        <p:nvSpPr>
          <p:cNvPr id="4" name="Date Placeholder 3">
            <a:extLst>
              <a:ext uri="{FF2B5EF4-FFF2-40B4-BE49-F238E27FC236}">
                <a16:creationId xmlns:a16="http://schemas.microsoft.com/office/drawing/2014/main" id="{3F7969AC-7CD8-4A02-9EB0-2EBFAA930EA5}"/>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5FEF2DD6-86E9-49C7-B521-F21955FFB9C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E33A2306-8420-492E-9C91-7B90AA014781}"/>
              </a:ext>
            </a:extLst>
          </p:cNvPr>
          <p:cNvSpPr>
            <a:spLocks noGrp="1"/>
          </p:cNvSpPr>
          <p:nvPr>
            <p:ph type="sldNum" sz="quarter" idx="12"/>
          </p:nvPr>
        </p:nvSpPr>
        <p:spPr/>
        <p:txBody>
          <a:bodyPr/>
          <a:lstStyle/>
          <a:p>
            <a:fld id="{A49DFD55-3C28-40EF-9E31-A92D2E4017FF}" type="slidenum">
              <a:rPr lang="en-US" smtClean="0"/>
              <a:pPr/>
              <a:t>40</a:t>
            </a:fld>
            <a:endParaRPr lang="en-US"/>
          </a:p>
        </p:txBody>
      </p:sp>
    </p:spTree>
    <p:extLst>
      <p:ext uri="{BB962C8B-B14F-4D97-AF65-F5344CB8AC3E}">
        <p14:creationId xmlns:p14="http://schemas.microsoft.com/office/powerpoint/2010/main" val="1073402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92A3-B9E5-488A-B501-68C03D1A4DF9}"/>
              </a:ext>
            </a:extLst>
          </p:cNvPr>
          <p:cNvSpPr>
            <a:spLocks noGrp="1"/>
          </p:cNvSpPr>
          <p:nvPr>
            <p:ph type="title"/>
          </p:nvPr>
        </p:nvSpPr>
        <p:spPr/>
        <p:txBody>
          <a:bodyPr>
            <a:normAutofit fontScale="90000"/>
          </a:bodyPr>
          <a:lstStyle/>
          <a:p>
            <a:r>
              <a:rPr lang="en-IN" sz="3100" b="1" i="0" dirty="0">
                <a:solidFill>
                  <a:srgbClr val="273239"/>
                </a:solidFill>
                <a:effectLst/>
                <a:latin typeface="+mn-lt"/>
              </a:rPr>
              <a:t>Applications of Priority Queue: </a:t>
            </a:r>
            <a:br>
              <a:rPr lang="en-IN" b="1" i="0" dirty="0">
                <a:solidFill>
                  <a:srgbClr val="273239"/>
                </a:solidFill>
                <a:effectLst/>
                <a:latin typeface="urw-din"/>
              </a:rPr>
            </a:br>
            <a:endParaRPr lang="en-IN" dirty="0"/>
          </a:p>
        </p:txBody>
      </p:sp>
      <p:sp>
        <p:nvSpPr>
          <p:cNvPr id="3" name="Text Placeholder 2">
            <a:extLst>
              <a:ext uri="{FF2B5EF4-FFF2-40B4-BE49-F238E27FC236}">
                <a16:creationId xmlns:a16="http://schemas.microsoft.com/office/drawing/2014/main" id="{D142A174-4360-45C4-8D3C-F8519707AEDE}"/>
              </a:ext>
            </a:extLst>
          </p:cNvPr>
          <p:cNvSpPr>
            <a:spLocks noGrp="1"/>
          </p:cNvSpPr>
          <p:nvPr>
            <p:ph type="body" idx="1"/>
          </p:nvPr>
        </p:nvSpPr>
        <p:spPr>
          <a:xfrm>
            <a:off x="1362075" y="2697480"/>
            <a:ext cx="6271624" cy="3086100"/>
          </a:xfrm>
        </p:spPr>
        <p:txBody>
          <a:bodyPr>
            <a:normAutofit fontScale="25000" lnSpcReduction="20000"/>
          </a:bodyPr>
          <a:lstStyle/>
          <a:p>
            <a:pPr algn="l" fontAlgn="base">
              <a:buFont typeface="Arial" panose="020B0604020202020204" pitchFamily="34" charset="0"/>
              <a:buChar char="•"/>
            </a:pPr>
            <a:r>
              <a:rPr lang="en-IN" sz="8000" b="0" i="0" dirty="0">
                <a:solidFill>
                  <a:srgbClr val="273239"/>
                </a:solidFill>
                <a:effectLst/>
              </a:rPr>
              <a:t>CPU Scheduling</a:t>
            </a:r>
          </a:p>
          <a:p>
            <a:pPr algn="l" fontAlgn="base">
              <a:buFont typeface="Arial" panose="020B0604020202020204" pitchFamily="34" charset="0"/>
              <a:buChar char="•"/>
            </a:pPr>
            <a:r>
              <a:rPr lang="en-IN" sz="8000" b="0" i="0" dirty="0">
                <a:solidFill>
                  <a:srgbClr val="273239"/>
                </a:solidFill>
                <a:effectLst/>
              </a:rPr>
              <a:t>Graph algorithms like</a:t>
            </a:r>
            <a:r>
              <a:rPr lang="en-IN" sz="8000" b="1" i="0" dirty="0">
                <a:solidFill>
                  <a:schemeClr val="tx1">
                    <a:lumMod val="95000"/>
                    <a:lumOff val="5000"/>
                  </a:schemeClr>
                </a:solidFill>
                <a:effectLst/>
              </a:rPr>
              <a:t> Dijkstra’s shortest path algorithm, Prim’s Minimum Spanning Tree</a:t>
            </a:r>
            <a:r>
              <a:rPr lang="en-IN" sz="8000" b="0" i="0" u="sng" dirty="0">
                <a:solidFill>
                  <a:srgbClr val="273239"/>
                </a:solidFill>
                <a:effectLst/>
              </a:rPr>
              <a:t>,</a:t>
            </a:r>
            <a:r>
              <a:rPr lang="en-IN" sz="8000" b="0" i="0" dirty="0">
                <a:solidFill>
                  <a:srgbClr val="273239"/>
                </a:solidFill>
                <a:effectLst/>
              </a:rPr>
              <a:t> etc.</a:t>
            </a:r>
          </a:p>
          <a:p>
            <a:pPr algn="l" fontAlgn="base">
              <a:buFont typeface="Arial" panose="020B0604020202020204" pitchFamily="34" charset="0"/>
              <a:buChar char="•"/>
            </a:pPr>
            <a:r>
              <a:rPr lang="en-IN" sz="8000" b="0" i="0" dirty="0">
                <a:solidFill>
                  <a:srgbClr val="273239"/>
                </a:solidFill>
                <a:effectLst/>
              </a:rPr>
              <a:t>Stack Implementation</a:t>
            </a:r>
          </a:p>
          <a:p>
            <a:pPr algn="l" fontAlgn="base">
              <a:buFont typeface="Arial" panose="020B0604020202020204" pitchFamily="34" charset="0"/>
              <a:buChar char="•"/>
            </a:pPr>
            <a:r>
              <a:rPr lang="en-IN" sz="8000" b="0" i="0" dirty="0">
                <a:solidFill>
                  <a:srgbClr val="273239"/>
                </a:solidFill>
                <a:effectLst/>
              </a:rPr>
              <a:t>All queue applications where priority is involved.</a:t>
            </a:r>
          </a:p>
          <a:p>
            <a:pPr algn="l" fontAlgn="base">
              <a:buFont typeface="Arial" panose="020B0604020202020204" pitchFamily="34" charset="0"/>
              <a:buChar char="•"/>
            </a:pPr>
            <a:r>
              <a:rPr lang="en-IN" sz="8000" b="0" i="0" dirty="0">
                <a:solidFill>
                  <a:srgbClr val="273239"/>
                </a:solidFill>
                <a:effectLst/>
              </a:rPr>
              <a:t>Data compression in Huffman code</a:t>
            </a:r>
          </a:p>
          <a:p>
            <a:pPr algn="l" fontAlgn="base">
              <a:buFont typeface="Arial" panose="020B0604020202020204" pitchFamily="34" charset="0"/>
              <a:buChar char="•"/>
            </a:pPr>
            <a:r>
              <a:rPr lang="en-IN" sz="8000" b="0" i="0" dirty="0">
                <a:solidFill>
                  <a:srgbClr val="273239"/>
                </a:solidFill>
                <a:effectLst/>
              </a:rPr>
              <a:t>Event-driven simulation such as customers waiting in a queue.</a:t>
            </a:r>
          </a:p>
          <a:p>
            <a:pPr algn="l" fontAlgn="base">
              <a:buFont typeface="Arial" panose="020B0604020202020204" pitchFamily="34" charset="0"/>
              <a:buChar char="•"/>
            </a:pPr>
            <a:r>
              <a:rPr lang="en-IN" sz="8000" b="0" i="0" dirty="0">
                <a:solidFill>
                  <a:srgbClr val="273239"/>
                </a:solidFill>
                <a:effectLst/>
              </a:rPr>
              <a:t>Finding Kth largest/smallest element.</a:t>
            </a:r>
          </a:p>
          <a:p>
            <a:endParaRPr lang="en-IN" dirty="0"/>
          </a:p>
        </p:txBody>
      </p:sp>
      <p:sp>
        <p:nvSpPr>
          <p:cNvPr id="4" name="Date Placeholder 3">
            <a:extLst>
              <a:ext uri="{FF2B5EF4-FFF2-40B4-BE49-F238E27FC236}">
                <a16:creationId xmlns:a16="http://schemas.microsoft.com/office/drawing/2014/main" id="{CF5BD760-48B8-45B0-AFFF-44D2A6AC9BA2}"/>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BE29047-61C2-4F06-A8EC-26586C1E12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22E4FAD-6FED-40E4-832B-20BE594B7E37}"/>
              </a:ext>
            </a:extLst>
          </p:cNvPr>
          <p:cNvSpPr>
            <a:spLocks noGrp="1"/>
          </p:cNvSpPr>
          <p:nvPr>
            <p:ph type="sldNum" sz="quarter" idx="12"/>
          </p:nvPr>
        </p:nvSpPr>
        <p:spPr/>
        <p:txBody>
          <a:bodyPr/>
          <a:lstStyle/>
          <a:p>
            <a:fld id="{A49DFD55-3C28-40EF-9E31-A92D2E4017FF}" type="slidenum">
              <a:rPr lang="en-US" smtClean="0"/>
              <a:pPr/>
              <a:t>41</a:t>
            </a:fld>
            <a:endParaRPr lang="en-US"/>
          </a:p>
        </p:txBody>
      </p:sp>
    </p:spTree>
    <p:extLst>
      <p:ext uri="{BB962C8B-B14F-4D97-AF65-F5344CB8AC3E}">
        <p14:creationId xmlns:p14="http://schemas.microsoft.com/office/powerpoint/2010/main" val="3832829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F818-14FA-45D2-8172-E13311FD67F3}"/>
              </a:ext>
            </a:extLst>
          </p:cNvPr>
          <p:cNvSpPr>
            <a:spLocks noGrp="1"/>
          </p:cNvSpPr>
          <p:nvPr>
            <p:ph type="title"/>
          </p:nvPr>
        </p:nvSpPr>
        <p:spPr>
          <a:xfrm>
            <a:off x="1362075" y="1350963"/>
            <a:ext cx="5111750" cy="1525588"/>
          </a:xfrm>
        </p:spPr>
        <p:txBody>
          <a:bodyPr>
            <a:normAutofit/>
          </a:bodyPr>
          <a:lstStyle/>
          <a:p>
            <a:r>
              <a:rPr lang="en-IN" b="1" i="0" dirty="0">
                <a:solidFill>
                  <a:srgbClr val="273239"/>
                </a:solidFill>
                <a:effectLst/>
                <a:latin typeface="+mn-lt"/>
              </a:rPr>
              <a:t>Advantages of Priority Queue:</a:t>
            </a:r>
            <a:br>
              <a:rPr lang="en-IN" b="1" i="0" dirty="0">
                <a:solidFill>
                  <a:srgbClr val="273239"/>
                </a:solidFill>
                <a:effectLst/>
                <a:latin typeface="+mn-lt"/>
              </a:rPr>
            </a:br>
            <a:endParaRPr lang="en-IN" dirty="0">
              <a:latin typeface="+mn-lt"/>
            </a:endParaRPr>
          </a:p>
        </p:txBody>
      </p:sp>
      <p:sp>
        <p:nvSpPr>
          <p:cNvPr id="3" name="Text Placeholder 2">
            <a:extLst>
              <a:ext uri="{FF2B5EF4-FFF2-40B4-BE49-F238E27FC236}">
                <a16:creationId xmlns:a16="http://schemas.microsoft.com/office/drawing/2014/main" id="{D6C3D954-5FCA-426E-9D2B-F36EE586935B}"/>
              </a:ext>
            </a:extLst>
          </p:cNvPr>
          <p:cNvSpPr>
            <a:spLocks noGrp="1"/>
          </p:cNvSpPr>
          <p:nvPr>
            <p:ph type="body" idx="1"/>
          </p:nvPr>
        </p:nvSpPr>
        <p:spPr>
          <a:xfrm>
            <a:off x="1362074" y="2651760"/>
            <a:ext cx="6798945" cy="3028950"/>
          </a:xfrm>
        </p:spPr>
        <p:txBody>
          <a:bodyPr>
            <a:normAutofit fontScale="92500" lnSpcReduction="10000"/>
          </a:bodyPr>
          <a:lstStyle/>
          <a:p>
            <a:pPr marL="342900" indent="-342900">
              <a:buFont typeface="Arial" panose="020B0604020202020204" pitchFamily="34" charset="0"/>
              <a:buChar char="•"/>
            </a:pPr>
            <a:r>
              <a:rPr lang="en-US" sz="2000" b="0" i="0" dirty="0">
                <a:solidFill>
                  <a:srgbClr val="273239"/>
                </a:solidFill>
                <a:effectLst/>
              </a:rPr>
              <a:t>It helps to access the elements in a </a:t>
            </a:r>
            <a:r>
              <a:rPr lang="en-US" sz="2000" b="1" i="0" dirty="0">
                <a:solidFill>
                  <a:srgbClr val="273239"/>
                </a:solidFill>
                <a:effectLst/>
              </a:rPr>
              <a:t>faster way</a:t>
            </a:r>
            <a:r>
              <a:rPr lang="en-US" sz="2000" b="0" i="0" dirty="0">
                <a:solidFill>
                  <a:srgbClr val="273239"/>
                </a:solidFill>
                <a:effectLst/>
              </a:rPr>
              <a:t>. This is because elements in a priority queue are ordered by priority</a:t>
            </a:r>
          </a:p>
          <a:p>
            <a:pPr marL="342900" indent="-342900">
              <a:buFont typeface="Arial" panose="020B0604020202020204" pitchFamily="34" charset="0"/>
              <a:buChar char="•"/>
            </a:pPr>
            <a:r>
              <a:rPr lang="en-US" sz="2000" b="0" i="0" dirty="0">
                <a:solidFill>
                  <a:srgbClr val="273239"/>
                </a:solidFill>
                <a:effectLst/>
              </a:rPr>
              <a:t>Efficient algorithms can be implemented. Priority queues are used in many algorithms to improve their efficiency, such as </a:t>
            </a:r>
            <a:r>
              <a:rPr lang="en-US" sz="2000" b="1" i="0" dirty="0">
                <a:solidFill>
                  <a:srgbClr val="273239"/>
                </a:solidFill>
                <a:effectLst/>
              </a:rPr>
              <a:t>Dijkstra’s algorithm </a:t>
            </a:r>
            <a:r>
              <a:rPr lang="en-US" sz="2000" b="0" i="0" dirty="0">
                <a:solidFill>
                  <a:srgbClr val="273239"/>
                </a:solidFill>
                <a:effectLst/>
              </a:rPr>
              <a:t>for finding the shortest path in a graph</a:t>
            </a:r>
          </a:p>
          <a:p>
            <a:pPr marL="342900" indent="-342900">
              <a:buFont typeface="Arial" panose="020B0604020202020204" pitchFamily="34" charset="0"/>
              <a:buChar char="•"/>
            </a:pPr>
            <a:r>
              <a:rPr lang="en-US" sz="2000" b="0" i="0" dirty="0">
                <a:solidFill>
                  <a:srgbClr val="273239"/>
                </a:solidFill>
                <a:effectLst/>
              </a:rPr>
              <a:t>Included in </a:t>
            </a:r>
            <a:r>
              <a:rPr lang="en-US" sz="2000" b="1" i="0" dirty="0">
                <a:solidFill>
                  <a:srgbClr val="273239"/>
                </a:solidFill>
                <a:effectLst/>
              </a:rPr>
              <a:t>real-time systems</a:t>
            </a:r>
            <a:r>
              <a:rPr lang="en-US" sz="2000" b="0" i="0" dirty="0">
                <a:solidFill>
                  <a:srgbClr val="273239"/>
                </a:solidFill>
                <a:effectLst/>
              </a:rPr>
              <a:t>. This is because priority queues allow you to quickly retrieve the highest priority element</a:t>
            </a:r>
            <a:endParaRPr lang="en-IN" sz="2000" dirty="0"/>
          </a:p>
          <a:p>
            <a:endParaRPr lang="en-IN" dirty="0"/>
          </a:p>
        </p:txBody>
      </p:sp>
      <p:sp>
        <p:nvSpPr>
          <p:cNvPr id="4" name="Date Placeholder 3">
            <a:extLst>
              <a:ext uri="{FF2B5EF4-FFF2-40B4-BE49-F238E27FC236}">
                <a16:creationId xmlns:a16="http://schemas.microsoft.com/office/drawing/2014/main" id="{B740CDF8-6F3D-4B91-BE3D-3F5143E80D42}"/>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EE4E7AE-5A30-4EDB-B100-7CD33C023981}"/>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7B1BA35-0CEC-431C-8550-E45484EFE1B4}"/>
              </a:ext>
            </a:extLst>
          </p:cNvPr>
          <p:cNvSpPr>
            <a:spLocks noGrp="1"/>
          </p:cNvSpPr>
          <p:nvPr>
            <p:ph type="sldNum" sz="quarter" idx="12"/>
          </p:nvPr>
        </p:nvSpPr>
        <p:spPr/>
        <p:txBody>
          <a:bodyPr/>
          <a:lstStyle/>
          <a:p>
            <a:fld id="{A49DFD55-3C28-40EF-9E31-A92D2E4017FF}" type="slidenum">
              <a:rPr lang="en-US" smtClean="0"/>
              <a:pPr/>
              <a:t>42</a:t>
            </a:fld>
            <a:endParaRPr lang="en-US"/>
          </a:p>
        </p:txBody>
      </p:sp>
    </p:spTree>
    <p:extLst>
      <p:ext uri="{BB962C8B-B14F-4D97-AF65-F5344CB8AC3E}">
        <p14:creationId xmlns:p14="http://schemas.microsoft.com/office/powerpoint/2010/main" val="202531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9BAB-50FD-4FC9-B4DA-FBF3F1AA6D09}"/>
              </a:ext>
            </a:extLst>
          </p:cNvPr>
          <p:cNvSpPr>
            <a:spLocks noGrp="1"/>
          </p:cNvSpPr>
          <p:nvPr>
            <p:ph type="title"/>
          </p:nvPr>
        </p:nvSpPr>
        <p:spPr>
          <a:xfrm>
            <a:off x="1362075" y="880110"/>
            <a:ext cx="5111750" cy="1286511"/>
          </a:xfrm>
        </p:spPr>
        <p:txBody>
          <a:bodyPr/>
          <a:lstStyle/>
          <a:p>
            <a:r>
              <a:rPr lang="en-IN" b="1" i="0" dirty="0">
                <a:solidFill>
                  <a:srgbClr val="273239"/>
                </a:solidFill>
                <a:effectLst/>
                <a:latin typeface="+mn-lt"/>
              </a:rPr>
              <a:t>Disadvantages of Priority Queue:</a:t>
            </a:r>
            <a:endParaRPr lang="en-IN" dirty="0">
              <a:latin typeface="+mn-lt"/>
            </a:endParaRPr>
          </a:p>
        </p:txBody>
      </p:sp>
      <p:sp>
        <p:nvSpPr>
          <p:cNvPr id="3" name="Text Placeholder 2">
            <a:extLst>
              <a:ext uri="{FF2B5EF4-FFF2-40B4-BE49-F238E27FC236}">
                <a16:creationId xmlns:a16="http://schemas.microsoft.com/office/drawing/2014/main" id="{89EA5C43-AF93-4BE3-80D1-2666F71ABCDA}"/>
              </a:ext>
            </a:extLst>
          </p:cNvPr>
          <p:cNvSpPr>
            <a:spLocks noGrp="1"/>
          </p:cNvSpPr>
          <p:nvPr>
            <p:ph type="body" idx="1"/>
          </p:nvPr>
        </p:nvSpPr>
        <p:spPr>
          <a:xfrm>
            <a:off x="1362074" y="2400301"/>
            <a:ext cx="6444615" cy="3246120"/>
          </a:xfrm>
        </p:spPr>
        <p:txBody>
          <a:bodyPr/>
          <a:lstStyle/>
          <a:p>
            <a:pPr marL="342900" indent="-342900">
              <a:buFont typeface="Arial" panose="020B0604020202020204" pitchFamily="34" charset="0"/>
              <a:buChar char="•"/>
            </a:pPr>
            <a:r>
              <a:rPr lang="en-US" sz="2000" b="1" i="0" dirty="0">
                <a:solidFill>
                  <a:srgbClr val="273239"/>
                </a:solidFill>
                <a:effectLst/>
              </a:rPr>
              <a:t>High complexity</a:t>
            </a:r>
            <a:r>
              <a:rPr lang="en-US" sz="2000" b="0" i="0" dirty="0">
                <a:solidFill>
                  <a:srgbClr val="273239"/>
                </a:solidFill>
                <a:effectLst/>
              </a:rPr>
              <a:t>. Priority queues are more complex than simple data structures like arrays and linked lists.</a:t>
            </a:r>
          </a:p>
          <a:p>
            <a:pPr marL="342900" indent="-342900">
              <a:buFont typeface="Arial" panose="020B0604020202020204" pitchFamily="34" charset="0"/>
              <a:buChar char="•"/>
            </a:pPr>
            <a:r>
              <a:rPr lang="en-US" sz="2000" b="1" i="0" dirty="0">
                <a:solidFill>
                  <a:srgbClr val="273239"/>
                </a:solidFill>
                <a:effectLst/>
              </a:rPr>
              <a:t>High consumption of memory</a:t>
            </a:r>
            <a:r>
              <a:rPr lang="en-US" sz="2000" b="0" i="0" dirty="0">
                <a:solidFill>
                  <a:srgbClr val="273239"/>
                </a:solidFill>
                <a:effectLst/>
              </a:rPr>
              <a:t>. Storing the priority value for each element in a priority queue can take up additional memory.</a:t>
            </a:r>
          </a:p>
          <a:p>
            <a:pPr marL="342900" indent="-342900">
              <a:buFont typeface="Arial" panose="020B0604020202020204" pitchFamily="34" charset="0"/>
              <a:buChar char="•"/>
            </a:pPr>
            <a:r>
              <a:rPr lang="en-US" sz="2000" b="0" i="0" dirty="0">
                <a:solidFill>
                  <a:srgbClr val="273239"/>
                </a:solidFill>
                <a:effectLst/>
              </a:rPr>
              <a:t>It is </a:t>
            </a:r>
            <a:r>
              <a:rPr lang="en-US" sz="2000" b="1" i="0" dirty="0">
                <a:solidFill>
                  <a:srgbClr val="273239"/>
                </a:solidFill>
                <a:effectLst/>
              </a:rPr>
              <a:t>not always the most efficient </a:t>
            </a:r>
            <a:r>
              <a:rPr lang="en-US" sz="2000" b="0" i="0" dirty="0">
                <a:solidFill>
                  <a:srgbClr val="273239"/>
                </a:solidFill>
                <a:effectLst/>
              </a:rPr>
              <a:t>data structure.</a:t>
            </a:r>
            <a:endParaRPr lang="en-IN" sz="2000" dirty="0"/>
          </a:p>
          <a:p>
            <a:endParaRPr lang="en-IN" dirty="0"/>
          </a:p>
        </p:txBody>
      </p:sp>
      <p:sp>
        <p:nvSpPr>
          <p:cNvPr id="4" name="Date Placeholder 3">
            <a:extLst>
              <a:ext uri="{FF2B5EF4-FFF2-40B4-BE49-F238E27FC236}">
                <a16:creationId xmlns:a16="http://schemas.microsoft.com/office/drawing/2014/main" id="{8AE1C0DA-F3E4-43E2-AA13-441CEA1A74A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3AAB1EF-B0D2-402E-88E1-627C30C5AA86}"/>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C585340A-1BB0-4A6C-A832-2AB856FE74E4}"/>
              </a:ext>
            </a:extLst>
          </p:cNvPr>
          <p:cNvSpPr>
            <a:spLocks noGrp="1"/>
          </p:cNvSpPr>
          <p:nvPr>
            <p:ph type="sldNum" sz="quarter" idx="12"/>
          </p:nvPr>
        </p:nvSpPr>
        <p:spPr/>
        <p:txBody>
          <a:bodyPr/>
          <a:lstStyle/>
          <a:p>
            <a:fld id="{A49DFD55-3C28-40EF-9E31-A92D2E4017FF}" type="slidenum">
              <a:rPr lang="en-US" smtClean="0"/>
              <a:pPr/>
              <a:t>43</a:t>
            </a:fld>
            <a:endParaRPr lang="en-US"/>
          </a:p>
        </p:txBody>
      </p:sp>
    </p:spTree>
    <p:extLst>
      <p:ext uri="{BB962C8B-B14F-4D97-AF65-F5344CB8AC3E}">
        <p14:creationId xmlns:p14="http://schemas.microsoft.com/office/powerpoint/2010/main" val="2358104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543300" y="2800350"/>
            <a:ext cx="7646671" cy="1097280"/>
          </a:xfrm>
        </p:spPr>
        <p:txBody>
          <a:bodyPr>
            <a:normAutofit/>
          </a:bodyPr>
          <a:lstStyle/>
          <a:p>
            <a:r>
              <a:rPr lang="en-US" sz="7200" b="1">
                <a:effectLst>
                  <a:outerShdw blurRad="38100" dist="38100" dir="2700000" algn="tl">
                    <a:srgbClr val="000000">
                      <a:alpha val="43137"/>
                    </a:srgbClr>
                  </a:outerShdw>
                </a:effectLst>
              </a:rPr>
              <a:t> Array deque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44</a:t>
            </a:fld>
            <a:endParaRPr lang="en-US"/>
          </a:p>
        </p:txBody>
      </p:sp>
    </p:spTree>
    <p:extLst>
      <p:ext uri="{BB962C8B-B14F-4D97-AF65-F5344CB8AC3E}">
        <p14:creationId xmlns:p14="http://schemas.microsoft.com/office/powerpoint/2010/main" val="1713706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B23D-539D-4A54-9E11-EC534EA5485C}"/>
              </a:ext>
            </a:extLst>
          </p:cNvPr>
          <p:cNvSpPr>
            <a:spLocks noGrp="1"/>
          </p:cNvSpPr>
          <p:nvPr>
            <p:ph type="title"/>
          </p:nvPr>
        </p:nvSpPr>
        <p:spPr>
          <a:xfrm>
            <a:off x="848360" y="742951"/>
            <a:ext cx="5635625" cy="904874"/>
          </a:xfrm>
        </p:spPr>
        <p:txBody>
          <a:bodyPr>
            <a:normAutofit/>
          </a:bodyPr>
          <a:lstStyle/>
          <a:p>
            <a:r>
              <a:rPr lang="en-IN" sz="3600" b="1" i="0">
                <a:solidFill>
                  <a:srgbClr val="273239"/>
                </a:solidFill>
                <a:effectLst/>
                <a:latin typeface="+mn-lt"/>
                <a:cs typeface="Arabic Typesetting" panose="03020402040406030203" pitchFamily="66" charset="-78"/>
              </a:rPr>
              <a:t>Array Deque in Java</a:t>
            </a:r>
            <a:endParaRPr lang="en-IN" sz="3600">
              <a:latin typeface="+mn-lt"/>
            </a:endParaRPr>
          </a:p>
        </p:txBody>
      </p:sp>
      <p:sp>
        <p:nvSpPr>
          <p:cNvPr id="3" name="Text Placeholder 2">
            <a:extLst>
              <a:ext uri="{FF2B5EF4-FFF2-40B4-BE49-F238E27FC236}">
                <a16:creationId xmlns:a16="http://schemas.microsoft.com/office/drawing/2014/main" id="{C5A46465-5A41-48F3-9DED-F5C827F6FF32}"/>
              </a:ext>
            </a:extLst>
          </p:cNvPr>
          <p:cNvSpPr>
            <a:spLocks noGrp="1"/>
          </p:cNvSpPr>
          <p:nvPr>
            <p:ph type="body" idx="1"/>
          </p:nvPr>
        </p:nvSpPr>
        <p:spPr>
          <a:xfrm>
            <a:off x="571500" y="2076450"/>
            <a:ext cx="8982075" cy="4038599"/>
          </a:xfrm>
        </p:spPr>
        <p:txBody>
          <a:bodyPr>
            <a:normAutofit/>
          </a:bodyPr>
          <a:lstStyle/>
          <a:p>
            <a:pPr marL="285750" indent="-285750">
              <a:buFont typeface="Arial" panose="020B0604020202020204" pitchFamily="34" charset="0"/>
              <a:buChar char="•"/>
            </a:pPr>
            <a:r>
              <a:rPr lang="en-US" sz="2400">
                <a:solidFill>
                  <a:srgbClr val="273239"/>
                </a:solidFill>
                <a:effectLst/>
                <a:cs typeface="Arabic Typesetting" panose="03020402040406030203" pitchFamily="66" charset="-78"/>
              </a:rPr>
              <a:t>Array Double Ended Queue or Array Deck.</a:t>
            </a: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A</a:t>
            </a:r>
            <a:r>
              <a:rPr lang="en-US" sz="2400" b="0" i="0">
                <a:solidFill>
                  <a:srgbClr val="273239"/>
                </a:solidFill>
                <a:effectLst/>
                <a:cs typeface="Arabic Typesetting" panose="03020402040406030203" pitchFamily="66" charset="-78"/>
              </a:rPr>
              <a:t>rray that grows and allows users to add or remove an element from both sides of the queue</a:t>
            </a:r>
            <a:r>
              <a:rPr lang="en-US" sz="2400" b="0" i="0">
                <a:solidFill>
                  <a:srgbClr val="273239"/>
                </a:solidFill>
                <a:effectLst/>
              </a:rPr>
              <a:t>. </a:t>
            </a:r>
          </a:p>
          <a:p>
            <a:pPr marL="285750" indent="-285750">
              <a:buFont typeface="Arial" panose="020B0604020202020204" pitchFamily="34" charset="0"/>
              <a:buChar char="•"/>
            </a:pPr>
            <a:r>
              <a:rPr lang="en-US" sz="2400" b="0" i="0">
                <a:solidFill>
                  <a:srgbClr val="273239"/>
                </a:solidFill>
                <a:effectLst/>
                <a:cs typeface="Arabic Typesetting" panose="03020402040406030203" pitchFamily="66" charset="-78"/>
              </a:rPr>
              <a:t>It is an implementation of the Deque interface.</a:t>
            </a: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U</a:t>
            </a:r>
            <a:r>
              <a:rPr lang="en-US" sz="2400" b="0" i="0">
                <a:solidFill>
                  <a:srgbClr val="273239"/>
                </a:solidFill>
                <a:effectLst/>
                <a:cs typeface="Arabic Typesetting" panose="03020402040406030203" pitchFamily="66" charset="-78"/>
              </a:rPr>
              <a:t>ses a resizable array to store its elements.</a:t>
            </a: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P</a:t>
            </a:r>
            <a:r>
              <a:rPr lang="en-US" sz="2400" b="0" i="0">
                <a:solidFill>
                  <a:srgbClr val="273239"/>
                </a:solidFill>
                <a:effectLst/>
                <a:cs typeface="Arabic Typesetting" panose="03020402040406030203" pitchFamily="66" charset="-78"/>
              </a:rPr>
              <a:t>rovides constant-time performance for inserting and removing elements.</a:t>
            </a:r>
            <a:endParaRPr lang="en-IN" sz="2400"/>
          </a:p>
        </p:txBody>
      </p:sp>
      <p:sp>
        <p:nvSpPr>
          <p:cNvPr id="4" name="Date Placeholder 3">
            <a:extLst>
              <a:ext uri="{FF2B5EF4-FFF2-40B4-BE49-F238E27FC236}">
                <a16:creationId xmlns:a16="http://schemas.microsoft.com/office/drawing/2014/main" id="{879A4EAF-F275-42BC-A923-0A38763F875E}"/>
              </a:ext>
            </a:extLst>
          </p:cNvPr>
          <p:cNvSpPr>
            <a:spLocks noGrp="1"/>
          </p:cNvSpPr>
          <p:nvPr>
            <p:ph type="dt" sz="half" idx="10"/>
          </p:nvPr>
        </p:nvSpPr>
        <p:spPr/>
        <p:txBody>
          <a:bodyPr/>
          <a:lstStyle/>
          <a:p>
            <a:r>
              <a:rPr lang="en-US"/>
              <a:t>2023</a:t>
            </a:r>
          </a:p>
        </p:txBody>
      </p:sp>
      <p:sp>
        <p:nvSpPr>
          <p:cNvPr id="5" name="Footer Placeholder 4">
            <a:extLst>
              <a:ext uri="{FF2B5EF4-FFF2-40B4-BE49-F238E27FC236}">
                <a16:creationId xmlns:a16="http://schemas.microsoft.com/office/drawing/2014/main" id="{A428136D-368C-4B29-8085-D5DCA305D9C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BDBD1CC-B490-41AA-A404-9D3ABCBDDE00}"/>
              </a:ext>
            </a:extLst>
          </p:cNvPr>
          <p:cNvSpPr>
            <a:spLocks noGrp="1"/>
          </p:cNvSpPr>
          <p:nvPr>
            <p:ph type="sldNum" sz="quarter" idx="12"/>
          </p:nvPr>
        </p:nvSpPr>
        <p:spPr/>
        <p:txBody>
          <a:bodyPr/>
          <a:lstStyle/>
          <a:p>
            <a:fld id="{A49DFD55-3C28-40EF-9E31-A92D2E4017FF}" type="slidenum">
              <a:rPr lang="en-US" sz="1400" smtClean="0"/>
              <a:pPr/>
              <a:t>45</a:t>
            </a:fld>
            <a:endParaRPr lang="en-US" sz="1400"/>
          </a:p>
        </p:txBody>
      </p:sp>
    </p:spTree>
    <p:extLst>
      <p:ext uri="{BB962C8B-B14F-4D97-AF65-F5344CB8AC3E}">
        <p14:creationId xmlns:p14="http://schemas.microsoft.com/office/powerpoint/2010/main" val="37214500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BD5D-02A5-4558-9B14-9890FD8D7626}"/>
              </a:ext>
            </a:extLst>
          </p:cNvPr>
          <p:cNvSpPr>
            <a:spLocks noGrp="1"/>
          </p:cNvSpPr>
          <p:nvPr>
            <p:ph type="title"/>
          </p:nvPr>
        </p:nvSpPr>
        <p:spPr>
          <a:xfrm>
            <a:off x="666750" y="595314"/>
            <a:ext cx="9188450" cy="1204912"/>
          </a:xfrm>
        </p:spPr>
        <p:txBody>
          <a:bodyPr>
            <a:normAutofit/>
          </a:bodyPr>
          <a:lstStyle/>
          <a:p>
            <a:r>
              <a:rPr lang="en-IN" sz="3600" b="1">
                <a:solidFill>
                  <a:srgbClr val="273239"/>
                </a:solidFill>
                <a:effectLst/>
                <a:latin typeface="+mn-lt"/>
                <a:cs typeface="Arabic Typesetting" panose="03020402040406030203" pitchFamily="66" charset="-78"/>
              </a:rPr>
              <a:t>important features of Array Deque</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FE54B780-29D7-4FC3-895D-3629E99F7480}"/>
              </a:ext>
            </a:extLst>
          </p:cNvPr>
          <p:cNvSpPr>
            <a:spLocks noGrp="1"/>
          </p:cNvSpPr>
          <p:nvPr>
            <p:ph type="body" idx="1"/>
          </p:nvPr>
        </p:nvSpPr>
        <p:spPr>
          <a:xfrm>
            <a:off x="838200" y="2562225"/>
            <a:ext cx="6953250" cy="2624137"/>
          </a:xfrm>
        </p:spPr>
        <p:txBody>
          <a:bodyPr>
            <a:normAutofit/>
          </a:bodyPr>
          <a:lstStyle/>
          <a:p>
            <a:pPr marL="285750" indent="-285750">
              <a:buFont typeface="Arial" panose="020B0604020202020204" pitchFamily="34" charset="0"/>
              <a:buChar char="•"/>
            </a:pPr>
            <a:r>
              <a:rPr lang="en-IN" sz="2400">
                <a:solidFill>
                  <a:srgbClr val="273239"/>
                </a:solidFill>
                <a:cs typeface="Arabic Typesetting" panose="03020402040406030203" pitchFamily="66" charset="-78"/>
              </a:rPr>
              <a:t>N</a:t>
            </a:r>
            <a:r>
              <a:rPr lang="en-IN" sz="2400" b="0" i="0">
                <a:solidFill>
                  <a:srgbClr val="273239"/>
                </a:solidFill>
                <a:effectLst/>
                <a:cs typeface="Arabic Typesetting" panose="03020402040406030203" pitchFamily="66" charset="-78"/>
              </a:rPr>
              <a:t>o capacity restrictions.</a:t>
            </a:r>
          </a:p>
          <a:p>
            <a:pPr marL="285750" indent="-285750">
              <a:buFont typeface="Arial" panose="020B0604020202020204" pitchFamily="34" charset="0"/>
              <a:buChar char="•"/>
            </a:pPr>
            <a:r>
              <a:rPr lang="en-IN" sz="2400">
                <a:solidFill>
                  <a:srgbClr val="273239"/>
                </a:solidFill>
                <a:cs typeface="Arabic Typesetting" panose="03020402040406030203" pitchFamily="66" charset="-78"/>
              </a:rPr>
              <a:t>N</a:t>
            </a:r>
            <a:r>
              <a:rPr lang="en-IN" sz="2400" b="0" i="0">
                <a:solidFill>
                  <a:srgbClr val="273239"/>
                </a:solidFill>
                <a:effectLst/>
                <a:cs typeface="Arabic Typesetting" panose="03020402040406030203" pitchFamily="66" charset="-78"/>
              </a:rPr>
              <a:t>ot thread-safe.</a:t>
            </a: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Null elements are prohibited.</a:t>
            </a:r>
            <a:endParaRPr lang="en-IN" sz="2400">
              <a:solidFill>
                <a:srgbClr val="273239"/>
              </a:solidFill>
              <a:cs typeface="Arabic Typesetting" panose="03020402040406030203" pitchFamily="66" charset="-78"/>
            </a:endParaRPr>
          </a:p>
          <a:p>
            <a:pPr marL="285750" indent="-285750">
              <a:buFont typeface="Arial" panose="020B0604020202020204" pitchFamily="34" charset="0"/>
              <a:buChar char="•"/>
            </a:pPr>
            <a:r>
              <a:rPr lang="en-US" sz="2400" b="0" i="0">
                <a:solidFill>
                  <a:srgbClr val="273239"/>
                </a:solidFill>
                <a:effectLst/>
                <a:cs typeface="Arabic Typesetting" panose="03020402040406030203" pitchFamily="66" charset="-78"/>
              </a:rPr>
              <a:t>Faster than Stack when used as a stack.</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F</a:t>
            </a:r>
            <a:r>
              <a:rPr lang="en-US" sz="2400" b="0" i="0">
                <a:solidFill>
                  <a:srgbClr val="273239"/>
                </a:solidFill>
                <a:effectLst/>
                <a:cs typeface="Arabic Typesetting" panose="03020402040406030203" pitchFamily="66" charset="-78"/>
              </a:rPr>
              <a:t>aster than LinkedList when used as a queue</a:t>
            </a:r>
            <a:r>
              <a:rPr lang="en-US" sz="2400" b="0" i="0">
                <a:solidFill>
                  <a:srgbClr val="273239"/>
                </a:solidFill>
                <a:effectLst/>
              </a:rPr>
              <a:t>.</a:t>
            </a:r>
            <a:endParaRPr lang="en-IN" sz="2400"/>
          </a:p>
        </p:txBody>
      </p:sp>
      <p:sp>
        <p:nvSpPr>
          <p:cNvPr id="4" name="Date Placeholder 3">
            <a:extLst>
              <a:ext uri="{FF2B5EF4-FFF2-40B4-BE49-F238E27FC236}">
                <a16:creationId xmlns:a16="http://schemas.microsoft.com/office/drawing/2014/main" id="{B56B88E9-0FD7-4216-9D1C-1978111CF53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D4E856D5-5F75-423C-AAB2-CCB88338F72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5B35100-2D6F-47D7-914E-AF75AABBD63E}"/>
              </a:ext>
            </a:extLst>
          </p:cNvPr>
          <p:cNvSpPr>
            <a:spLocks noGrp="1"/>
          </p:cNvSpPr>
          <p:nvPr>
            <p:ph type="sldNum" sz="quarter" idx="12"/>
          </p:nvPr>
        </p:nvSpPr>
        <p:spPr/>
        <p:txBody>
          <a:bodyPr/>
          <a:lstStyle/>
          <a:p>
            <a:fld id="{A49DFD55-3C28-40EF-9E31-A92D2E4017FF}" type="slidenum">
              <a:rPr lang="en-US" sz="1400" smtClean="0"/>
              <a:pPr/>
              <a:t>46</a:t>
            </a:fld>
            <a:endParaRPr lang="en-US" sz="1400"/>
          </a:p>
        </p:txBody>
      </p:sp>
    </p:spTree>
    <p:extLst>
      <p:ext uri="{BB962C8B-B14F-4D97-AF65-F5344CB8AC3E}">
        <p14:creationId xmlns:p14="http://schemas.microsoft.com/office/powerpoint/2010/main" val="3143819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8183-CB94-4403-954A-5FF8F642A46B}"/>
              </a:ext>
            </a:extLst>
          </p:cNvPr>
          <p:cNvSpPr>
            <a:spLocks noGrp="1"/>
          </p:cNvSpPr>
          <p:nvPr>
            <p:ph type="title"/>
          </p:nvPr>
        </p:nvSpPr>
        <p:spPr>
          <a:xfrm>
            <a:off x="1000124" y="985839"/>
            <a:ext cx="8743316" cy="804861"/>
          </a:xfrm>
        </p:spPr>
        <p:txBody>
          <a:bodyPr>
            <a:noAutofit/>
          </a:bodyPr>
          <a:lstStyle/>
          <a:p>
            <a:pPr algn="l" fontAlgn="base"/>
            <a:r>
              <a:rPr lang="en-IN" sz="3600" b="1" i="0">
                <a:solidFill>
                  <a:srgbClr val="273239"/>
                </a:solidFill>
                <a:effectLst/>
                <a:latin typeface="+mn-lt"/>
                <a:cs typeface="Arabic Typesetting" panose="03020402040406030203" pitchFamily="66" charset="-78"/>
              </a:rPr>
              <a:t>Advantages of using Array Deque</a:t>
            </a:r>
            <a:endParaRPr lang="en-IN" sz="3600" i="0">
              <a:solidFill>
                <a:srgbClr val="273239"/>
              </a:solidFill>
              <a:effectLst/>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519F62CE-CB03-4E1D-8BCA-7ED7672132F4}"/>
              </a:ext>
            </a:extLst>
          </p:cNvPr>
          <p:cNvSpPr>
            <a:spLocks noGrp="1"/>
          </p:cNvSpPr>
          <p:nvPr>
            <p:ph type="body" idx="1"/>
          </p:nvPr>
        </p:nvSpPr>
        <p:spPr>
          <a:xfrm>
            <a:off x="1000125" y="2162175"/>
            <a:ext cx="7315200" cy="2905126"/>
          </a:xfrm>
        </p:spPr>
        <p:txBody>
          <a:bodyPr>
            <a:normAutofit fontScale="92500"/>
          </a:bodyPr>
          <a:lstStyle/>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Efficient – </a:t>
            </a:r>
            <a:r>
              <a:rPr lang="en-US" sz="2400">
                <a:solidFill>
                  <a:srgbClr val="273239"/>
                </a:solidFill>
                <a:cs typeface="Arabic Typesetting" panose="03020402040406030203" pitchFamily="66" charset="-78"/>
              </a:rPr>
              <a:t>C</a:t>
            </a:r>
            <a:r>
              <a:rPr lang="en-US" sz="2400" b="0" i="0">
                <a:solidFill>
                  <a:srgbClr val="273239"/>
                </a:solidFill>
                <a:effectLst/>
              </a:rPr>
              <a:t>onstant-time performance for inserting and removing elements from both ends.</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Resizable - </a:t>
            </a:r>
            <a:r>
              <a:rPr lang="en-US" sz="2400" b="0" i="0">
                <a:solidFill>
                  <a:srgbClr val="273239"/>
                </a:solidFill>
                <a:effectLst/>
                <a:cs typeface="Arabic Typesetting" panose="03020402040406030203" pitchFamily="66" charset="-78"/>
              </a:rPr>
              <a:t>G</a:t>
            </a:r>
            <a:r>
              <a:rPr lang="en-US" sz="2400" b="0" i="0">
                <a:solidFill>
                  <a:srgbClr val="273239"/>
                </a:solidFill>
                <a:effectLst/>
              </a:rPr>
              <a:t>row and shrink dynamically to accommodate the number of elements in the queue.</a:t>
            </a:r>
            <a:endParaRPr lang="en-IN" sz="2400">
              <a:solidFill>
                <a:srgbClr val="273239"/>
              </a:solidFill>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Lightweight - </a:t>
            </a:r>
            <a:r>
              <a:rPr lang="en-US" sz="2400">
                <a:solidFill>
                  <a:srgbClr val="273239"/>
                </a:solidFill>
                <a:cs typeface="Arabic Typesetting" panose="03020402040406030203" pitchFamily="66" charset="-78"/>
              </a:rPr>
              <a:t>D</a:t>
            </a:r>
            <a:r>
              <a:rPr lang="en-US" sz="2400" b="0" i="0">
                <a:solidFill>
                  <a:srgbClr val="273239"/>
                </a:solidFill>
                <a:effectLst/>
              </a:rPr>
              <a:t>oes not require additional overhead.</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Thread-safe - </a:t>
            </a:r>
            <a:r>
              <a:rPr lang="en-US" sz="2400">
                <a:solidFill>
                  <a:srgbClr val="273239"/>
                </a:solidFill>
                <a:cs typeface="Arabic Typesetting" panose="03020402040406030203" pitchFamily="66" charset="-78"/>
              </a:rPr>
              <a:t>U</a:t>
            </a:r>
            <a:r>
              <a:rPr lang="en-US" sz="2400" b="0" i="0">
                <a:solidFill>
                  <a:srgbClr val="273239"/>
                </a:solidFill>
                <a:effectLst/>
              </a:rPr>
              <a:t>se the </a:t>
            </a:r>
            <a:r>
              <a:rPr lang="en-US" sz="2400" b="0" i="0" err="1">
                <a:solidFill>
                  <a:srgbClr val="273239"/>
                </a:solidFill>
                <a:effectLst/>
              </a:rPr>
              <a:t>Collections.synchronizedDeque</a:t>
            </a:r>
            <a:r>
              <a:rPr lang="en-US" sz="2400" b="0" i="0">
                <a:solidFill>
                  <a:srgbClr val="273239"/>
                </a:solidFill>
                <a:effectLst/>
              </a:rPr>
              <a:t> method to create a thread-safe version.</a:t>
            </a:r>
            <a:endParaRPr lang="en-IN" sz="2400">
              <a:cs typeface="Arabic Typesetting" panose="03020402040406030203" pitchFamily="66" charset="-78"/>
            </a:endParaRPr>
          </a:p>
          <a:p>
            <a:pPr marL="285750" indent="-285750">
              <a:buFont typeface="Arial" panose="020B0604020202020204" pitchFamily="34" charset="0"/>
              <a:buChar char="•"/>
            </a:pPr>
            <a:endParaRPr lang="en-IN" sz="2400">
              <a:cs typeface="Arabic Typesetting" panose="03020402040406030203" pitchFamily="66" charset="-78"/>
            </a:endParaRPr>
          </a:p>
        </p:txBody>
      </p:sp>
      <p:sp>
        <p:nvSpPr>
          <p:cNvPr id="4" name="Date Placeholder 3">
            <a:extLst>
              <a:ext uri="{FF2B5EF4-FFF2-40B4-BE49-F238E27FC236}">
                <a16:creationId xmlns:a16="http://schemas.microsoft.com/office/drawing/2014/main" id="{A6413BAC-56B6-4532-B768-BC22539CE4B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24158B19-D6DA-496F-AC54-E677ED84D39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5AE94314-986A-4ECF-9106-1F2E79105134}"/>
              </a:ext>
            </a:extLst>
          </p:cNvPr>
          <p:cNvSpPr>
            <a:spLocks noGrp="1"/>
          </p:cNvSpPr>
          <p:nvPr>
            <p:ph type="sldNum" sz="quarter" idx="12"/>
          </p:nvPr>
        </p:nvSpPr>
        <p:spPr/>
        <p:txBody>
          <a:bodyPr/>
          <a:lstStyle/>
          <a:p>
            <a:fld id="{A49DFD55-3C28-40EF-9E31-A92D2E4017FF}" type="slidenum">
              <a:rPr lang="en-US" sz="1400" smtClean="0"/>
              <a:pPr/>
              <a:t>47</a:t>
            </a:fld>
            <a:endParaRPr lang="en-US" sz="1400"/>
          </a:p>
        </p:txBody>
      </p:sp>
    </p:spTree>
    <p:extLst>
      <p:ext uri="{BB962C8B-B14F-4D97-AF65-F5344CB8AC3E}">
        <p14:creationId xmlns:p14="http://schemas.microsoft.com/office/powerpoint/2010/main" val="341396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908048"/>
            <a:ext cx="8163560" cy="1638301"/>
          </a:xfrm>
        </p:spPr>
        <p:txBody>
          <a:bodyPr/>
          <a:lstStyle/>
          <a:p>
            <a:r>
              <a:rPr lang="en-IN" sz="3600" b="1" i="0">
                <a:solidFill>
                  <a:srgbClr val="273239"/>
                </a:solidFill>
                <a:effectLst/>
                <a:latin typeface="+mn-lt"/>
                <a:cs typeface="Arabic Typesetting" panose="03020402040406030203" pitchFamily="66" charset="-78"/>
              </a:rPr>
              <a:t>Disadvantages of using </a:t>
            </a:r>
            <a:br>
              <a:rPr lang="en-IN" sz="3600" b="1" i="0">
                <a:solidFill>
                  <a:srgbClr val="273239"/>
                </a:solidFill>
                <a:effectLst/>
                <a:latin typeface="+mn-lt"/>
                <a:cs typeface="Arabic Typesetting" panose="03020402040406030203" pitchFamily="66" charset="-78"/>
              </a:rPr>
            </a:br>
            <a:r>
              <a:rPr lang="en-IN" sz="3600" b="1" i="0">
                <a:solidFill>
                  <a:srgbClr val="273239"/>
                </a:solidFill>
                <a:effectLst/>
                <a:latin typeface="+mn-lt"/>
                <a:cs typeface="Arabic Typesetting" panose="03020402040406030203" pitchFamily="66" charset="-78"/>
              </a:rPr>
              <a:t>          Array Deque</a:t>
            </a:r>
            <a:br>
              <a:rPr lang="en-IN" b="1" i="0">
                <a:solidFill>
                  <a:srgbClr val="273239"/>
                </a:solidFill>
                <a:effectLst/>
                <a:latin typeface="urw-din"/>
              </a:rPr>
            </a:br>
            <a:endParaRPr lang="en-US"/>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800" y="2786064"/>
            <a:ext cx="5848350" cy="1938336"/>
          </a:xfrm>
        </p:spPr>
        <p:txBody>
          <a:bodyPr>
            <a:normAutofit fontScale="92500" lnSpcReduction="20000"/>
          </a:bodyPr>
          <a:lstStyle/>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Not synchronized - </a:t>
            </a:r>
            <a:r>
              <a:rPr lang="en-US" sz="2400">
                <a:solidFill>
                  <a:srgbClr val="273239"/>
                </a:solidFill>
                <a:cs typeface="Arabic Typesetting" panose="03020402040406030203" pitchFamily="66" charset="-78"/>
              </a:rPr>
              <a:t>M</a:t>
            </a:r>
            <a:r>
              <a:rPr lang="en-US" sz="2400" b="0" i="0">
                <a:solidFill>
                  <a:srgbClr val="273239"/>
                </a:solidFill>
                <a:effectLst/>
              </a:rPr>
              <a:t>ultiple threads can access it </a:t>
            </a:r>
            <a:r>
              <a:rPr lang="en-US" sz="2400" b="0" i="0" err="1">
                <a:solidFill>
                  <a:srgbClr val="273239"/>
                </a:solidFill>
                <a:effectLst/>
              </a:rPr>
              <a:t>simultaneously,</a:t>
            </a:r>
            <a:r>
              <a:rPr lang="en-US" sz="2400" err="1">
                <a:solidFill>
                  <a:srgbClr val="273239"/>
                </a:solidFill>
              </a:rPr>
              <a:t>leads</a:t>
            </a:r>
            <a:r>
              <a:rPr lang="en-US" sz="2400">
                <a:solidFill>
                  <a:srgbClr val="273239"/>
                </a:solidFill>
              </a:rPr>
              <a:t> </a:t>
            </a:r>
            <a:r>
              <a:rPr lang="en-IN" sz="2400" b="0" i="0">
                <a:solidFill>
                  <a:srgbClr val="273239"/>
                </a:solidFill>
                <a:effectLst/>
              </a:rPr>
              <a:t>potential data </a:t>
            </a:r>
            <a:r>
              <a:rPr lang="en-US" sz="2400">
                <a:solidFill>
                  <a:srgbClr val="273239"/>
                </a:solidFill>
              </a:rPr>
              <a:t>corruption.</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Limited capacity - </a:t>
            </a:r>
            <a:r>
              <a:rPr lang="en-IN" sz="2400">
                <a:solidFill>
                  <a:srgbClr val="273239"/>
                </a:solidFill>
                <a:cs typeface="Arabic Typesetting" panose="03020402040406030203" pitchFamily="66" charset="-78"/>
              </a:rPr>
              <a:t>U</a:t>
            </a:r>
            <a:r>
              <a:rPr lang="en-IN" sz="2400" b="0" i="0">
                <a:solidFill>
                  <a:srgbClr val="273239"/>
                </a:solidFill>
                <a:effectLst/>
              </a:rPr>
              <a:t>ses a resizable array,</a:t>
            </a:r>
            <a:r>
              <a:rPr lang="en-US" sz="2400" b="0" i="0">
                <a:solidFill>
                  <a:srgbClr val="273239"/>
                </a:solidFill>
                <a:effectLst/>
              </a:rPr>
              <a:t> create a new </a:t>
            </a:r>
            <a:r>
              <a:rPr lang="en-US" sz="2400" b="0" i="0" err="1">
                <a:solidFill>
                  <a:srgbClr val="273239"/>
                </a:solidFill>
                <a:effectLst/>
              </a:rPr>
              <a:t>ArrayDeque</a:t>
            </a:r>
            <a:r>
              <a:rPr lang="en-US" sz="2400" b="0" i="0">
                <a:solidFill>
                  <a:srgbClr val="273239"/>
                </a:solidFill>
                <a:effectLst/>
              </a:rPr>
              <a:t> when the old one reaches its maximum size.</a:t>
            </a:r>
            <a:endParaRPr lang="en-US" sz="2400">
              <a:cs typeface="Arabic Typesetting" panose="03020402040406030203" pitchFamily="66" charset="-78"/>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48</a:t>
            </a:fld>
            <a:endParaRPr lang="en-US" sz="1400"/>
          </a:p>
        </p:txBody>
      </p:sp>
    </p:spTree>
    <p:extLst>
      <p:ext uri="{BB962C8B-B14F-4D97-AF65-F5344CB8AC3E}">
        <p14:creationId xmlns:p14="http://schemas.microsoft.com/office/powerpoint/2010/main" val="3952646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8EF0-3899-446D-B509-EE7C6F281ED1}"/>
              </a:ext>
            </a:extLst>
          </p:cNvPr>
          <p:cNvSpPr>
            <a:spLocks noGrp="1"/>
          </p:cNvSpPr>
          <p:nvPr>
            <p:ph type="title"/>
          </p:nvPr>
        </p:nvSpPr>
        <p:spPr>
          <a:xfrm>
            <a:off x="628650" y="757239"/>
            <a:ext cx="8515350" cy="1204912"/>
          </a:xfrm>
        </p:spPr>
        <p:txBody>
          <a:bodyPr>
            <a:normAutofit/>
          </a:bodyPr>
          <a:lstStyle/>
          <a:p>
            <a:r>
              <a:rPr lang="en-IN" sz="3600" b="1" i="0">
                <a:solidFill>
                  <a:srgbClr val="273239"/>
                </a:solidFill>
                <a:effectLst/>
                <a:latin typeface="+mn-lt"/>
                <a:cs typeface="Arabic Typesetting" panose="03020402040406030203" pitchFamily="66" charset="-78"/>
              </a:rPr>
              <a:t>Interfaces implemented by </a:t>
            </a:r>
            <a:br>
              <a:rPr lang="en-IN" sz="3600" b="1" i="0">
                <a:solidFill>
                  <a:srgbClr val="273239"/>
                </a:solidFill>
                <a:effectLst/>
                <a:latin typeface="+mn-lt"/>
                <a:cs typeface="Arabic Typesetting" panose="03020402040406030203" pitchFamily="66" charset="-78"/>
              </a:rPr>
            </a:br>
            <a:r>
              <a:rPr lang="en-IN" sz="3600" b="1" i="0">
                <a:solidFill>
                  <a:srgbClr val="273239"/>
                </a:solidFill>
                <a:effectLst/>
                <a:latin typeface="+mn-lt"/>
                <a:cs typeface="Arabic Typesetting" panose="03020402040406030203" pitchFamily="66" charset="-78"/>
              </a:rPr>
              <a:t>                Array Deque</a:t>
            </a:r>
            <a:endParaRPr lang="en-IN" sz="3600">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8BFD3B76-AB9B-440F-B466-0C01ADEE9599}"/>
              </a:ext>
            </a:extLst>
          </p:cNvPr>
          <p:cNvSpPr>
            <a:spLocks noGrp="1"/>
          </p:cNvSpPr>
          <p:nvPr>
            <p:ph type="body" idx="1"/>
          </p:nvPr>
        </p:nvSpPr>
        <p:spPr>
          <a:xfrm>
            <a:off x="628650" y="2501265"/>
            <a:ext cx="8286751" cy="2319337"/>
          </a:xfrm>
        </p:spPr>
        <p:txBody>
          <a:bodyPr>
            <a:normAutofit fontScale="85000" lnSpcReduction="20000"/>
          </a:bodyPr>
          <a:lstStyle/>
          <a:p>
            <a:pPr marL="285750" indent="-285750">
              <a:buFont typeface="Arial" panose="020B0604020202020204" pitchFamily="34" charset="0"/>
              <a:buChar char="•"/>
            </a:pPr>
            <a:r>
              <a:rPr lang="en-IN" sz="3100">
                <a:solidFill>
                  <a:srgbClr val="273239"/>
                </a:solidFill>
                <a:cs typeface="Arabic Typesetting" panose="03020402040406030203" pitchFamily="66" charset="-78"/>
              </a:rPr>
              <a:t>Queue</a:t>
            </a:r>
            <a:r>
              <a:rPr lang="en-IN" sz="3100" i="0">
                <a:solidFill>
                  <a:srgbClr val="273239"/>
                </a:solidFill>
                <a:effectLst/>
                <a:cs typeface="Arabic Typesetting" panose="03020402040406030203" pitchFamily="66" charset="-78"/>
              </a:rPr>
              <a:t> Interface – FIFO format.</a:t>
            </a:r>
          </a:p>
          <a:p>
            <a:r>
              <a:rPr lang="en-IN" sz="3100">
                <a:solidFill>
                  <a:srgbClr val="273239"/>
                </a:solidFill>
                <a:cs typeface="Arabic Typesetting" panose="03020402040406030203" pitchFamily="66" charset="-78"/>
              </a:rPr>
              <a:t>                              </a:t>
            </a:r>
            <a:r>
              <a:rPr lang="en-US" sz="3100">
                <a:solidFill>
                  <a:srgbClr val="273239"/>
                </a:solidFill>
                <a:cs typeface="Arabic Typesetting" panose="03020402040406030203" pitchFamily="66" charset="-78"/>
              </a:rPr>
              <a:t>E</a:t>
            </a:r>
            <a:r>
              <a:rPr lang="en-US" sz="3100" b="0" i="0">
                <a:solidFill>
                  <a:srgbClr val="273239"/>
                </a:solidFill>
                <a:effectLst/>
                <a:cs typeface="Arabic Typesetting" panose="03020402040406030203" pitchFamily="66" charset="-78"/>
              </a:rPr>
              <a:t>lements are added from the back.</a:t>
            </a:r>
            <a:endParaRPr lang="en-IN" sz="310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3100" i="0">
                <a:solidFill>
                  <a:srgbClr val="273239"/>
                </a:solidFill>
                <a:effectLst/>
                <a:cs typeface="Arabic Typesetting" panose="03020402040406030203" pitchFamily="66" charset="-78"/>
              </a:rPr>
              <a:t>Deque Interface - </a:t>
            </a:r>
            <a:r>
              <a:rPr lang="en-IN" sz="3100" b="0" i="0">
                <a:solidFill>
                  <a:srgbClr val="273239"/>
                </a:solidFill>
                <a:effectLst/>
                <a:cs typeface="Arabic Typesetting" panose="03020402040406030203" pitchFamily="66" charset="-78"/>
              </a:rPr>
              <a:t>Doubly Ended Queue.</a:t>
            </a:r>
          </a:p>
          <a:p>
            <a:r>
              <a:rPr lang="en-IN" sz="3100">
                <a:cs typeface="Arabic Typesetting" panose="03020402040406030203" pitchFamily="66" charset="-78"/>
              </a:rPr>
              <a:t> </a:t>
            </a:r>
            <a:r>
              <a:rPr lang="en-US" sz="3100" b="0" i="0">
                <a:solidFill>
                  <a:srgbClr val="273239"/>
                </a:solidFill>
                <a:effectLst/>
              </a:rPr>
              <a:t>                     </a:t>
            </a:r>
            <a:r>
              <a:rPr lang="en-US" sz="3100" b="0" i="0">
                <a:solidFill>
                  <a:srgbClr val="273239"/>
                </a:solidFill>
                <a:effectLst/>
                <a:cs typeface="Arabic Typesetting" panose="03020402040406030203" pitchFamily="66" charset="-78"/>
              </a:rPr>
              <a:t>It is an interface that implements the    </a:t>
            </a:r>
          </a:p>
          <a:p>
            <a:r>
              <a:rPr lang="en-US" sz="3100">
                <a:solidFill>
                  <a:srgbClr val="273239"/>
                </a:solidFill>
                <a:cs typeface="Arabic Typesetting" panose="03020402040406030203" pitchFamily="66" charset="-78"/>
              </a:rPr>
              <a:t>    </a:t>
            </a:r>
            <a:r>
              <a:rPr lang="en-US" sz="3100" b="0" i="0">
                <a:solidFill>
                  <a:srgbClr val="273239"/>
                </a:solidFill>
                <a:effectLst/>
                <a:cs typeface="Arabic Typesetting" panose="03020402040406030203" pitchFamily="66" charset="-78"/>
              </a:rPr>
              <a:t>Queue</a:t>
            </a:r>
            <a:r>
              <a:rPr lang="en-US" sz="3800" b="0" i="0">
                <a:solidFill>
                  <a:srgbClr val="273239"/>
                </a:solidFill>
                <a:effectLst/>
                <a:latin typeface="Arabic Typesetting" panose="03020402040406030203" pitchFamily="66" charset="-78"/>
                <a:cs typeface="Arabic Typesetting" panose="03020402040406030203" pitchFamily="66" charset="-78"/>
              </a:rPr>
              <a:t>.                    </a:t>
            </a:r>
            <a:endParaRPr lang="en-IN" sz="3800">
              <a:latin typeface="Arabic Typesetting" panose="03020402040406030203" pitchFamily="66" charset="-78"/>
              <a:cs typeface="Arabic Typesetting" panose="03020402040406030203" pitchFamily="66" charset="-78"/>
            </a:endParaRPr>
          </a:p>
        </p:txBody>
      </p:sp>
      <p:sp>
        <p:nvSpPr>
          <p:cNvPr id="4" name="Date Placeholder 3">
            <a:extLst>
              <a:ext uri="{FF2B5EF4-FFF2-40B4-BE49-F238E27FC236}">
                <a16:creationId xmlns:a16="http://schemas.microsoft.com/office/drawing/2014/main" id="{3AA242E2-3F5F-428A-8BD3-D909F68A5AD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CCFCDA8-1DD6-4B8F-A05E-EE9EEAE14F1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98BCF42-D2CD-45C4-9DD0-E6EC2C842BEF}"/>
              </a:ext>
            </a:extLst>
          </p:cNvPr>
          <p:cNvSpPr>
            <a:spLocks noGrp="1"/>
          </p:cNvSpPr>
          <p:nvPr>
            <p:ph type="sldNum" sz="quarter" idx="12"/>
          </p:nvPr>
        </p:nvSpPr>
        <p:spPr/>
        <p:txBody>
          <a:bodyPr/>
          <a:lstStyle/>
          <a:p>
            <a:fld id="{A49DFD55-3C28-40EF-9E31-A92D2E4017FF}" type="slidenum">
              <a:rPr lang="en-US" sz="1400" smtClean="0"/>
              <a:pPr/>
              <a:t>49</a:t>
            </a:fld>
            <a:endParaRPr lang="en-US" sz="1400"/>
          </a:p>
        </p:txBody>
      </p:sp>
    </p:spTree>
    <p:extLst>
      <p:ext uri="{BB962C8B-B14F-4D97-AF65-F5344CB8AC3E}">
        <p14:creationId xmlns:p14="http://schemas.microsoft.com/office/powerpoint/2010/main" val="387404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315872" y="1015125"/>
            <a:ext cx="9037928" cy="4817348"/>
          </a:xfrm>
        </p:spPr>
        <p:txBody>
          <a:bodyPr>
            <a:normAutofit/>
          </a:bodyPr>
          <a:lstStyle/>
          <a:p>
            <a:pPr marL="285750" indent="-285750">
              <a:buFont typeface="Arial" panose="020B0604020202020204" pitchFamily="34" charset="0"/>
              <a:buChar char="•"/>
            </a:pPr>
            <a:r>
              <a:rPr lang="en-IN" sz="2400">
                <a:solidFill>
                  <a:srgbClr val="333333"/>
                </a:solidFill>
                <a:latin typeface="inter-regular"/>
              </a:rPr>
              <a:t>T</a:t>
            </a:r>
            <a:r>
              <a:rPr lang="en-IN" sz="2400" b="0" i="0">
                <a:solidFill>
                  <a:srgbClr val="333333"/>
                </a:solidFill>
                <a:effectLst/>
                <a:latin typeface="inter-regular"/>
              </a:rPr>
              <a:t>wo ends - Front and Rear</a:t>
            </a:r>
          </a:p>
          <a:p>
            <a:pPr marL="285750" indent="-285750">
              <a:buFont typeface="Arial" panose="020B0604020202020204" pitchFamily="34" charset="0"/>
              <a:buChar char="•"/>
            </a:pPr>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a:p>
            <a:endParaRPr lang="en-IN" sz="2400">
              <a:solidFill>
                <a:srgbClr val="333333"/>
              </a:solidFill>
              <a:latin typeface="inter-regular"/>
            </a:endParaRPr>
          </a:p>
          <a:p>
            <a:endParaRPr lang="en-IN" sz="2400" b="0" i="0">
              <a:solidFill>
                <a:srgbClr val="333333"/>
              </a:solidFill>
              <a:effectLst/>
              <a:latin typeface="inter-regular"/>
            </a:endParaRPr>
          </a:p>
          <a:p>
            <a:pPr marL="285750" indent="-285750">
              <a:buFont typeface="Arial" panose="020B0604020202020204" pitchFamily="34" charset="0"/>
              <a:buChar char="•"/>
            </a:pPr>
            <a:r>
              <a:rPr lang="en-IN" sz="2400" b="0" i="0">
                <a:solidFill>
                  <a:srgbClr val="333333"/>
                </a:solidFill>
                <a:effectLst/>
                <a:latin typeface="inter-regular"/>
              </a:rPr>
              <a:t>generic representation :</a:t>
            </a:r>
          </a:p>
          <a:p>
            <a:r>
              <a:rPr lang="en-IN" sz="2400">
                <a:solidFill>
                  <a:srgbClr val="333333"/>
                </a:solidFill>
                <a:latin typeface="inter-regular"/>
              </a:rPr>
              <a:t>     </a:t>
            </a:r>
            <a:r>
              <a:rPr lang="fr-FR" sz="2400" b="1" i="0">
                <a:solidFill>
                  <a:srgbClr val="006699"/>
                </a:solidFill>
                <a:effectLst/>
                <a:latin typeface="inter-regular"/>
              </a:rPr>
              <a:t>public</a:t>
            </a:r>
            <a:r>
              <a:rPr lang="fr-FR" sz="2400" b="0" i="0">
                <a:solidFill>
                  <a:srgbClr val="000000"/>
                </a:solidFill>
                <a:effectLst/>
                <a:latin typeface="inter-regular"/>
              </a:rPr>
              <a:t> </a:t>
            </a:r>
            <a:r>
              <a:rPr lang="fr-FR" sz="2400" b="1" i="0">
                <a:solidFill>
                  <a:srgbClr val="006699"/>
                </a:solidFill>
                <a:effectLst/>
                <a:latin typeface="inter-regular"/>
              </a:rPr>
              <a:t>interface</a:t>
            </a:r>
            <a:r>
              <a:rPr lang="fr-FR" sz="2400" b="0" i="0">
                <a:solidFill>
                  <a:srgbClr val="000000"/>
                </a:solidFill>
                <a:effectLst/>
                <a:latin typeface="inter-regular"/>
              </a:rPr>
              <a:t> Queue&lt;T&gt; </a:t>
            </a:r>
            <a:r>
              <a:rPr lang="fr-FR" sz="2400" b="1" i="0" err="1">
                <a:solidFill>
                  <a:srgbClr val="006699"/>
                </a:solidFill>
                <a:effectLst/>
                <a:latin typeface="inter-regular"/>
              </a:rPr>
              <a:t>extends</a:t>
            </a:r>
            <a:r>
              <a:rPr lang="fr-FR" sz="2400" b="0" i="0">
                <a:solidFill>
                  <a:srgbClr val="000000"/>
                </a:solidFill>
                <a:effectLst/>
                <a:latin typeface="inter-regular"/>
              </a:rPr>
              <a:t> Collection&lt;T&gt;</a:t>
            </a:r>
          </a:p>
          <a:p>
            <a:endParaRPr lang="en-IN" sz="2400" b="0" i="0">
              <a:solidFill>
                <a:srgbClr val="333333"/>
              </a:solidFill>
              <a:effectLst/>
              <a:latin typeface="inter-regular"/>
            </a:endParaRPr>
          </a:p>
        </p:txBody>
      </p:sp>
      <p:pic>
        <p:nvPicPr>
          <p:cNvPr id="1026" name="Picture 2" descr="Working of queue data structure: first in first out.">
            <a:extLst>
              <a:ext uri="{FF2B5EF4-FFF2-40B4-BE49-F238E27FC236}">
                <a16:creationId xmlns:a16="http://schemas.microsoft.com/office/drawing/2014/main" id="{3AB40C4C-B7A3-4452-B526-3F628E56D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1765300"/>
            <a:ext cx="4953000" cy="224028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275070"/>
            <a:ext cx="2853690" cy="446405"/>
          </a:xfrm>
        </p:spPr>
        <p:txBody>
          <a:bodyPr/>
          <a:lstStyle/>
          <a:p>
            <a:fld id="{A49DFD55-3C28-40EF-9E31-A92D2E4017FF}" type="slidenum">
              <a:rPr lang="en-US" sz="1400" smtClean="0"/>
              <a:pPr/>
              <a:t>5</a:t>
            </a:fld>
            <a:endParaRPr lang="en-US" sz="1400"/>
          </a:p>
        </p:txBody>
      </p:sp>
    </p:spTree>
    <p:extLst>
      <p:ext uri="{BB962C8B-B14F-4D97-AF65-F5344CB8AC3E}">
        <p14:creationId xmlns:p14="http://schemas.microsoft.com/office/powerpoint/2010/main" val="1663780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A021846-8973-42EE-8A5F-C3362A340565}"/>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A83F5F4-3E83-4788-893F-0861867EC89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FF36D3F-AE36-4D8B-934B-06C843419969}"/>
              </a:ext>
            </a:extLst>
          </p:cNvPr>
          <p:cNvSpPr>
            <a:spLocks noGrp="1"/>
          </p:cNvSpPr>
          <p:nvPr>
            <p:ph type="sldNum" sz="quarter" idx="12"/>
          </p:nvPr>
        </p:nvSpPr>
        <p:spPr/>
        <p:txBody>
          <a:bodyPr/>
          <a:lstStyle/>
          <a:p>
            <a:fld id="{A49DFD55-3C28-40EF-9E31-A92D2E4017FF}" type="slidenum">
              <a:rPr lang="en-US" sz="1400" smtClean="0"/>
              <a:pPr/>
              <a:t>50</a:t>
            </a:fld>
            <a:endParaRPr lang="en-US" sz="1400"/>
          </a:p>
        </p:txBody>
      </p:sp>
      <p:pic>
        <p:nvPicPr>
          <p:cNvPr id="7" name="Picture 2" descr="Lightbox">
            <a:extLst>
              <a:ext uri="{FF2B5EF4-FFF2-40B4-BE49-F238E27FC236}">
                <a16:creationId xmlns:a16="http://schemas.microsoft.com/office/drawing/2014/main" id="{5D2CFDAA-1417-4271-A1EE-4F1FB7667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48803"/>
            <a:ext cx="8820150" cy="292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2704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B14934-1517-4E11-A697-A84C7643FEB3}"/>
              </a:ext>
            </a:extLst>
          </p:cNvPr>
          <p:cNvSpPr>
            <a:spLocks noGrp="1"/>
          </p:cNvSpPr>
          <p:nvPr>
            <p:ph type="body" idx="1"/>
          </p:nvPr>
        </p:nvSpPr>
        <p:spPr>
          <a:xfrm>
            <a:off x="952500" y="1447800"/>
            <a:ext cx="8791575" cy="3738562"/>
          </a:xfrm>
        </p:spPr>
        <p:txBody>
          <a:bodyPr>
            <a:noAutofit/>
          </a:bodyPr>
          <a:lstStyle/>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Array Deque implements : Queue and Deque.</a:t>
            </a: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 It is dynamically resizable from both sides. </a:t>
            </a: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All implemented interfaces of Array Deque in the hierarchy are </a:t>
            </a:r>
            <a:r>
              <a:rPr lang="en-IN" sz="2400" i="0">
                <a:solidFill>
                  <a:srgbClr val="273239"/>
                </a:solidFill>
                <a:effectLst/>
                <a:cs typeface="Arabic Typesetting" panose="03020402040406030203" pitchFamily="66" charset="-78"/>
              </a:rPr>
              <a:t>Serializable, Cloneable, </a:t>
            </a:r>
            <a:r>
              <a:rPr lang="en-IN" sz="2400" i="0" err="1">
                <a:solidFill>
                  <a:srgbClr val="273239"/>
                </a:solidFill>
                <a:effectLst/>
                <a:cs typeface="Arabic Typesetting" panose="03020402040406030203" pitchFamily="66" charset="-78"/>
              </a:rPr>
              <a:t>Iterable</a:t>
            </a:r>
            <a:r>
              <a:rPr lang="en-IN" sz="2400" i="0">
                <a:solidFill>
                  <a:srgbClr val="273239"/>
                </a:solidFill>
                <a:effectLst/>
                <a:cs typeface="Arabic Typesetting" panose="03020402040406030203" pitchFamily="66" charset="-78"/>
              </a:rPr>
              <a:t>&lt;E&gt;, Collection&lt;E&gt;,</a:t>
            </a:r>
            <a:r>
              <a:rPr lang="en-IN" sz="2400" b="0" i="0">
                <a:solidFill>
                  <a:srgbClr val="273239"/>
                </a:solidFill>
                <a:effectLst/>
                <a:cs typeface="Arabic Typesetting" panose="03020402040406030203" pitchFamily="66" charset="-78"/>
              </a:rPr>
              <a:t>Deque&lt;E&gt;, Queue&lt;E&gt;.</a:t>
            </a:r>
            <a:endParaRPr lang="en-IN" sz="2400">
              <a:cs typeface="Arabic Typesetting" panose="03020402040406030203" pitchFamily="66" charset="-78"/>
            </a:endParaRPr>
          </a:p>
        </p:txBody>
      </p:sp>
      <p:sp>
        <p:nvSpPr>
          <p:cNvPr id="4" name="Date Placeholder 3">
            <a:extLst>
              <a:ext uri="{FF2B5EF4-FFF2-40B4-BE49-F238E27FC236}">
                <a16:creationId xmlns:a16="http://schemas.microsoft.com/office/drawing/2014/main" id="{29E5AB7B-BA54-47C8-80A2-082FDB273A9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2C0BE8E6-4E87-419D-95E0-AC9AEDA3D3E1}"/>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68C6ACA9-1E64-4698-A9E3-14AF6DA7C74D}"/>
              </a:ext>
            </a:extLst>
          </p:cNvPr>
          <p:cNvSpPr>
            <a:spLocks noGrp="1"/>
          </p:cNvSpPr>
          <p:nvPr>
            <p:ph type="sldNum" sz="quarter" idx="12"/>
          </p:nvPr>
        </p:nvSpPr>
        <p:spPr/>
        <p:txBody>
          <a:bodyPr/>
          <a:lstStyle/>
          <a:p>
            <a:fld id="{A49DFD55-3C28-40EF-9E31-A92D2E4017FF}" type="slidenum">
              <a:rPr lang="en-US" sz="1400" smtClean="0"/>
              <a:pPr/>
              <a:t>51</a:t>
            </a:fld>
            <a:endParaRPr lang="en-US" sz="1400"/>
          </a:p>
        </p:txBody>
      </p:sp>
    </p:spTree>
    <p:extLst>
      <p:ext uri="{BB962C8B-B14F-4D97-AF65-F5344CB8AC3E}">
        <p14:creationId xmlns:p14="http://schemas.microsoft.com/office/powerpoint/2010/main" val="2355608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7012-C893-7738-10D3-C5D812B35941}"/>
              </a:ext>
            </a:extLst>
          </p:cNvPr>
          <p:cNvSpPr>
            <a:spLocks noGrp="1"/>
          </p:cNvSpPr>
          <p:nvPr>
            <p:ph type="title"/>
          </p:nvPr>
        </p:nvSpPr>
        <p:spPr>
          <a:xfrm>
            <a:off x="1362075" y="-363840"/>
            <a:ext cx="6896708" cy="1204912"/>
          </a:xfrm>
        </p:spPr>
        <p:txBody>
          <a:bodyPr/>
          <a:lstStyle/>
          <a:p>
            <a:r>
              <a:rPr lang="en-US" b="1">
                <a:ea typeface="+mj-lt"/>
                <a:cs typeface="+mj-lt"/>
              </a:rPr>
              <a:t>Methods in Array Deque</a:t>
            </a:r>
            <a:endParaRPr lang="en-US" b="1"/>
          </a:p>
        </p:txBody>
      </p:sp>
      <p:sp>
        <p:nvSpPr>
          <p:cNvPr id="3" name="Text Placeholder 2">
            <a:extLst>
              <a:ext uri="{FF2B5EF4-FFF2-40B4-BE49-F238E27FC236}">
                <a16:creationId xmlns:a16="http://schemas.microsoft.com/office/drawing/2014/main" id="{3CE3152B-2871-6584-97A2-EFCC28EC5AF9}"/>
              </a:ext>
            </a:extLst>
          </p:cNvPr>
          <p:cNvSpPr>
            <a:spLocks noGrp="1"/>
          </p:cNvSpPr>
          <p:nvPr>
            <p:ph type="body" idx="1"/>
          </p:nvPr>
        </p:nvSpPr>
        <p:spPr>
          <a:xfrm>
            <a:off x="974943" y="1270512"/>
            <a:ext cx="10800653" cy="4316975"/>
          </a:xfrm>
        </p:spPr>
        <p:txBody>
          <a:bodyPr vert="horz" lIns="91440" tIns="45720" rIns="91440" bIns="45720" rtlCol="0" anchor="t">
            <a:normAutofit fontScale="62500" lnSpcReduction="20000"/>
          </a:bodyPr>
          <a:lstStyle/>
          <a:p>
            <a:pPr marL="342900" indent="-342900" algn="l" rtl="0">
              <a:buChar char="•"/>
            </a:pPr>
            <a:r>
              <a:rPr lang="en-IN" sz="3400" b="0" i="0" u="sng" kern="1200" spc="50" baseline="0">
                <a:latin typeface="Tenorite"/>
                <a:ea typeface="+mn-ea"/>
                <a:cs typeface="Arabic Typesetting"/>
                <a:hlinkClick r:id="rId2">
                  <a:extLst>
                    <a:ext uri="{A12FA001-AC4F-418D-AE19-62706E023703}">
                      <ahyp:hlinkClr xmlns:ahyp="http://schemas.microsoft.com/office/drawing/2018/hyperlinkcolor" val="tx"/>
                    </a:ext>
                  </a:extLst>
                </a:hlinkClick>
              </a:rPr>
              <a:t>add(Element e)</a:t>
            </a:r>
            <a:r>
              <a:rPr lang="en-IN" sz="3400" b="0" i="0" u="sng" kern="1200" spc="50" baseline="0">
                <a:latin typeface="Tenorite"/>
                <a:ea typeface="+mn-ea"/>
                <a:cs typeface="Arabic Typesetting"/>
              </a:rPr>
              <a:t> - </a:t>
            </a:r>
            <a:r>
              <a:rPr lang="en-US" sz="3400" b="0" i="0" kern="1200" spc="50" baseline="0">
                <a:solidFill>
                  <a:srgbClr val="273239"/>
                </a:solidFill>
                <a:latin typeface="Tenorite"/>
                <a:ea typeface="+mn-ea"/>
                <a:cs typeface="Arabic Typesetting"/>
              </a:rPr>
              <a:t>The method inserts a particular element at the end of the deque.</a:t>
            </a:r>
            <a:endParaRPr lang="en-US" sz="3400"/>
          </a:p>
          <a:p>
            <a:pPr marL="342900" indent="-342900" algn="l" rtl="0">
              <a:buChar char="•"/>
            </a:pPr>
            <a:r>
              <a:rPr lang="en-IN" sz="3400" b="0" i="0" u="sng" kern="1200" spc="50" baseline="0">
                <a:latin typeface="Tenorite"/>
                <a:ea typeface="+mn-ea"/>
                <a:cs typeface="Arabic Typesetting"/>
                <a:hlinkClick r:id="rId3">
                  <a:extLst>
                    <a:ext uri="{A12FA001-AC4F-418D-AE19-62706E023703}">
                      <ahyp:hlinkClr xmlns:ahyp="http://schemas.microsoft.com/office/drawing/2018/hyperlinkcolor" val="tx"/>
                    </a:ext>
                  </a:extLst>
                </a:hlinkClick>
              </a:rPr>
              <a:t>addFirst(Element e)</a:t>
            </a:r>
            <a:r>
              <a:rPr lang="en-IN" sz="3400" b="0" i="0" u="sng" kern="1200" spc="50" baseline="0">
                <a:latin typeface="Tenorite"/>
                <a:ea typeface="+mn-ea"/>
                <a:cs typeface="Arabic Typesetting"/>
              </a:rPr>
              <a:t> - </a:t>
            </a:r>
            <a:r>
              <a:rPr lang="en-US" sz="3400" b="0" i="0" kern="1200" spc="50" baseline="0">
                <a:solidFill>
                  <a:srgbClr val="273239"/>
                </a:solidFill>
                <a:latin typeface="Tenorite"/>
                <a:ea typeface="+mn-ea"/>
                <a:cs typeface="Arabic Typesetting"/>
              </a:rPr>
              <a:t>The method inserts particular element at the start of the deque.</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4">
                  <a:extLst>
                    <a:ext uri="{A12FA001-AC4F-418D-AE19-62706E023703}">
                      <ahyp:hlinkClr xmlns:ahyp="http://schemas.microsoft.com/office/drawing/2018/hyperlinkcolor" val="tx"/>
                    </a:ext>
                  </a:extLst>
                </a:hlinkClick>
              </a:rPr>
              <a:t>addLast(Element e) </a:t>
            </a:r>
            <a:r>
              <a:rPr lang="en-IN" sz="3400" b="0" i="0" u="sng" kern="1200" spc="50" baseline="0">
                <a:latin typeface="Tenorite"/>
                <a:ea typeface="+mn-ea"/>
                <a:cs typeface="Arabic Typesetting"/>
              </a:rPr>
              <a:t>- </a:t>
            </a:r>
            <a:r>
              <a:rPr lang="en-US" sz="3400" b="0" i="0" kern="1200" spc="50" baseline="0">
                <a:solidFill>
                  <a:srgbClr val="273239"/>
                </a:solidFill>
                <a:latin typeface="Tenorite"/>
                <a:ea typeface="+mn-ea"/>
                <a:cs typeface="Arabic Typesetting"/>
              </a:rPr>
              <a:t>The method inserts a particular element at the end of the deque. It is similar to the add() method.</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5">
                  <a:extLst>
                    <a:ext uri="{A12FA001-AC4F-418D-AE19-62706E023703}">
                      <ahyp:hlinkClr xmlns:ahyp="http://schemas.microsoft.com/office/drawing/2018/hyperlinkcolor" val="tx"/>
                    </a:ext>
                  </a:extLst>
                </a:hlinkClick>
              </a:rPr>
              <a:t>clear() </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removes all deque elements.</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6">
                  <a:extLst>
                    <a:ext uri="{A12FA001-AC4F-418D-AE19-62706E023703}">
                      <ahyp:hlinkClr xmlns:ahyp="http://schemas.microsoft.com/office/drawing/2018/hyperlinkcolor" val="tx"/>
                    </a:ext>
                  </a:extLst>
                </a:hlinkClick>
              </a:rPr>
              <a:t>element() </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element at the head of the deque</a:t>
            </a:r>
            <a:r>
              <a:rPr lang="en-US" sz="3400" kern="1200" spc="50" baseline="0">
                <a:solidFill>
                  <a:srgbClr val="273239"/>
                </a:solidFill>
                <a:latin typeface="Tenorite"/>
                <a:ea typeface="+mn-ea"/>
                <a:cs typeface="Arabic Typesetting"/>
              </a:rPr>
              <a:t>.</a:t>
            </a:r>
            <a:endParaRPr lang="en-US" sz="340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7">
                  <a:extLst>
                    <a:ext uri="{A12FA001-AC4F-418D-AE19-62706E023703}">
                      <ahyp:hlinkClr xmlns:ahyp="http://schemas.microsoft.com/office/drawing/2018/hyperlinkcolor" val="tx"/>
                    </a:ext>
                  </a:extLst>
                </a:hlinkClick>
              </a:rPr>
              <a:t>getFirst()</a:t>
            </a:r>
            <a:r>
              <a:rPr lang="en-US" sz="3400" b="0" i="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first element of the deque.</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8">
                  <a:extLst>
                    <a:ext uri="{A12FA001-AC4F-418D-AE19-62706E023703}">
                      <ahyp:hlinkClr xmlns:ahyp="http://schemas.microsoft.com/office/drawing/2018/hyperlinkcolor" val="tx"/>
                    </a:ext>
                  </a:extLst>
                </a:hlinkClick>
              </a:rPr>
              <a:t>getLast()</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last element of the deque</a:t>
            </a:r>
            <a:r>
              <a:rPr lang="en-US" sz="3400" kern="1200" spc="50" baseline="0">
                <a:solidFill>
                  <a:srgbClr val="273239"/>
                </a:solidFill>
                <a:latin typeface="Tenorite"/>
                <a:ea typeface="+mn-ea"/>
                <a:cs typeface="Arabic Typesetting"/>
              </a:rPr>
              <a:t>.</a:t>
            </a:r>
            <a:endParaRPr lang="en-US" sz="340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9">
                  <a:extLst>
                    <a:ext uri="{A12FA001-AC4F-418D-AE19-62706E023703}">
                      <ahyp:hlinkClr xmlns:ahyp="http://schemas.microsoft.com/office/drawing/2018/hyperlinkcolor" val="tx"/>
                    </a:ext>
                  </a:extLst>
                </a:hlinkClick>
              </a:rPr>
              <a:t>peek()</a:t>
            </a:r>
            <a:r>
              <a:rPr lang="en-US" sz="3400" b="0" i="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head element without removing it.</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10">
                  <a:extLst>
                    <a:ext uri="{A12FA001-AC4F-418D-AE19-62706E023703}">
                      <ahyp:hlinkClr xmlns:ahyp="http://schemas.microsoft.com/office/drawing/2018/hyperlinkcolor" val="tx"/>
                    </a:ext>
                  </a:extLst>
                </a:hlinkClick>
              </a:rPr>
              <a:t>remove()</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head element and also removes it</a:t>
            </a:r>
            <a:r>
              <a:rPr lang="en-US" sz="2400" b="0" i="0" kern="1200" spc="50" baseline="0">
                <a:solidFill>
                  <a:srgbClr val="273239"/>
                </a:solidFill>
                <a:latin typeface="Tenorite"/>
                <a:ea typeface="+mn-ea"/>
                <a:cs typeface="Arabic Typesetting"/>
              </a:rPr>
              <a:t>.</a:t>
            </a:r>
            <a:endParaRPr lang="en-US" sz="2400"/>
          </a:p>
        </p:txBody>
      </p:sp>
      <p:sp>
        <p:nvSpPr>
          <p:cNvPr id="4" name="Date Placeholder 3">
            <a:extLst>
              <a:ext uri="{FF2B5EF4-FFF2-40B4-BE49-F238E27FC236}">
                <a16:creationId xmlns:a16="http://schemas.microsoft.com/office/drawing/2014/main" id="{910CBA48-09C8-63A7-0A72-FE452B8A9F3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30BAF3B-89EA-F226-7598-D57FEF80B3D0}"/>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4C31B78-CD4D-6932-50FE-587BD9DDF9CD}"/>
              </a:ext>
            </a:extLst>
          </p:cNvPr>
          <p:cNvSpPr>
            <a:spLocks noGrp="1"/>
          </p:cNvSpPr>
          <p:nvPr>
            <p:ph type="sldNum" sz="quarter" idx="12"/>
          </p:nvPr>
        </p:nvSpPr>
        <p:spPr/>
        <p:txBody>
          <a:bodyPr/>
          <a:lstStyle/>
          <a:p>
            <a:fld id="{A49DFD55-3C28-40EF-9E31-A92D2E4017FF}" type="slidenum">
              <a:rPr lang="en-US" smtClean="0"/>
              <a:pPr/>
              <a:t>52</a:t>
            </a:fld>
            <a:endParaRPr lang="en-US"/>
          </a:p>
        </p:txBody>
      </p:sp>
    </p:spTree>
    <p:extLst>
      <p:ext uri="{BB962C8B-B14F-4D97-AF65-F5344CB8AC3E}">
        <p14:creationId xmlns:p14="http://schemas.microsoft.com/office/powerpoint/2010/main" val="2100792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324B-A382-4BA8-A9B5-325A24A27E7B}"/>
              </a:ext>
            </a:extLst>
          </p:cNvPr>
          <p:cNvSpPr>
            <a:spLocks noGrp="1"/>
          </p:cNvSpPr>
          <p:nvPr>
            <p:ph type="title"/>
          </p:nvPr>
        </p:nvSpPr>
        <p:spPr>
          <a:xfrm>
            <a:off x="977900" y="992189"/>
            <a:ext cx="5448300" cy="547686"/>
          </a:xfrm>
        </p:spPr>
        <p:txBody>
          <a:bodyPr>
            <a:noAutofit/>
          </a:bodyPr>
          <a:lstStyle/>
          <a:p>
            <a:r>
              <a:rPr lang="en-IN" sz="3600" b="1" i="0">
                <a:solidFill>
                  <a:srgbClr val="273239"/>
                </a:solidFill>
                <a:effectLst/>
                <a:latin typeface="+mn-lt"/>
                <a:cs typeface="Arabic Typesetting" panose="03020402040406030203" pitchFamily="66" charset="-78"/>
              </a:rPr>
              <a:t>Syntax: Declaration</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9FE52932-500B-42AB-8824-ED385B4563C7}"/>
              </a:ext>
            </a:extLst>
          </p:cNvPr>
          <p:cNvSpPr>
            <a:spLocks noGrp="1"/>
          </p:cNvSpPr>
          <p:nvPr>
            <p:ph type="body" idx="1"/>
          </p:nvPr>
        </p:nvSpPr>
        <p:spPr>
          <a:xfrm>
            <a:off x="1117600" y="1941830"/>
            <a:ext cx="7400925" cy="2790825"/>
          </a:xfrm>
        </p:spPr>
        <p:txBody>
          <a:bodyPr>
            <a:normAutofit fontScale="85000" lnSpcReduction="20000"/>
          </a:bodyPr>
          <a:lstStyle/>
          <a:p>
            <a:pPr algn="l" fontAlgn="base"/>
            <a:r>
              <a:rPr lang="en-IN" sz="2800" b="0">
                <a:solidFill>
                  <a:srgbClr val="273239"/>
                </a:solidFill>
                <a:effectLst/>
                <a:cs typeface="Arabic Typesetting" panose="03020402040406030203" pitchFamily="66" charset="-78"/>
              </a:rPr>
              <a:t>public class </a:t>
            </a:r>
            <a:r>
              <a:rPr lang="en-IN" sz="2800" b="0" err="1">
                <a:solidFill>
                  <a:srgbClr val="273239"/>
                </a:solidFill>
                <a:effectLst/>
                <a:cs typeface="Arabic Typesetting" panose="03020402040406030203" pitchFamily="66" charset="-78"/>
              </a:rPr>
              <a:t>ArrayDeque</a:t>
            </a:r>
            <a:r>
              <a:rPr lang="en-IN" sz="2800" b="0">
                <a:solidFill>
                  <a:srgbClr val="273239"/>
                </a:solidFill>
                <a:effectLst/>
                <a:cs typeface="Arabic Typesetting" panose="03020402040406030203" pitchFamily="66" charset="-78"/>
              </a:rPr>
              <a:t>&lt;E&gt; </a:t>
            </a:r>
          </a:p>
          <a:p>
            <a:pPr algn="l" fontAlgn="base"/>
            <a:r>
              <a:rPr lang="en-IN" sz="2800" b="1">
                <a:solidFill>
                  <a:srgbClr val="273239"/>
                </a:solidFill>
                <a:effectLst/>
                <a:cs typeface="Arabic Typesetting" panose="03020402040406030203" pitchFamily="66" charset="-78"/>
              </a:rPr>
              <a:t>extends </a:t>
            </a:r>
            <a:r>
              <a:rPr lang="en-IN" sz="2800" b="0" err="1">
                <a:solidFill>
                  <a:srgbClr val="273239"/>
                </a:solidFill>
                <a:effectLst/>
                <a:cs typeface="Arabic Typesetting" panose="03020402040406030203" pitchFamily="66" charset="-78"/>
              </a:rPr>
              <a:t>AbstractCollection</a:t>
            </a:r>
            <a:r>
              <a:rPr lang="en-IN" sz="2800" b="0">
                <a:solidFill>
                  <a:srgbClr val="273239"/>
                </a:solidFill>
                <a:effectLst/>
                <a:cs typeface="Arabic Typesetting" panose="03020402040406030203" pitchFamily="66" charset="-78"/>
              </a:rPr>
              <a:t>&lt;E&gt; </a:t>
            </a:r>
          </a:p>
          <a:p>
            <a:pPr algn="l" fontAlgn="base"/>
            <a:r>
              <a:rPr lang="en-IN" sz="2800" b="1">
                <a:solidFill>
                  <a:srgbClr val="273239"/>
                </a:solidFill>
                <a:effectLst/>
                <a:cs typeface="Arabic Typesetting" panose="03020402040406030203" pitchFamily="66" charset="-78"/>
              </a:rPr>
              <a:t>implements </a:t>
            </a:r>
            <a:r>
              <a:rPr lang="en-IN" sz="2800" b="0">
                <a:solidFill>
                  <a:srgbClr val="273239"/>
                </a:solidFill>
                <a:effectLst/>
                <a:cs typeface="Arabic Typesetting" panose="03020402040406030203" pitchFamily="66" charset="-78"/>
              </a:rPr>
              <a:t>Deque&lt;E&gt;, Cloneable, Serializable</a:t>
            </a:r>
          </a:p>
          <a:p>
            <a:pPr algn="l" fontAlgn="base"/>
            <a:endParaRPr lang="en-IN" sz="2800">
              <a:solidFill>
                <a:srgbClr val="273239"/>
              </a:solidFill>
              <a:cs typeface="Arabic Typesetting" panose="03020402040406030203" pitchFamily="66" charset="-78"/>
            </a:endParaRPr>
          </a:p>
          <a:p>
            <a:pPr algn="l" fontAlgn="base"/>
            <a:r>
              <a:rPr lang="en-US" sz="2800" b="0">
                <a:solidFill>
                  <a:srgbClr val="273239"/>
                </a:solidFill>
                <a:effectLst/>
                <a:cs typeface="Arabic Typesetting" panose="03020402040406030203" pitchFamily="66" charset="-78"/>
              </a:rPr>
              <a:t>           Here, </a:t>
            </a:r>
            <a:r>
              <a:rPr lang="en-US" sz="2800" b="1">
                <a:solidFill>
                  <a:srgbClr val="273239"/>
                </a:solidFill>
                <a:effectLst/>
                <a:cs typeface="Arabic Typesetting" panose="03020402040406030203" pitchFamily="66" charset="-78"/>
              </a:rPr>
              <a:t>E</a:t>
            </a:r>
            <a:r>
              <a:rPr lang="en-US" sz="2800" b="0">
                <a:solidFill>
                  <a:srgbClr val="273239"/>
                </a:solidFill>
                <a:effectLst/>
                <a:cs typeface="Arabic Typesetting" panose="03020402040406030203" pitchFamily="66" charset="-78"/>
              </a:rPr>
              <a:t> refers to the element which can refer to any class, </a:t>
            </a:r>
          </a:p>
          <a:p>
            <a:pPr algn="l" fontAlgn="base"/>
            <a:r>
              <a:rPr lang="en-US" sz="2800" b="0">
                <a:solidFill>
                  <a:srgbClr val="273239"/>
                </a:solidFill>
                <a:effectLst/>
                <a:cs typeface="Arabic Typesetting" panose="03020402040406030203" pitchFamily="66" charset="-78"/>
              </a:rPr>
              <a:t>such as Integer or String class.</a:t>
            </a:r>
            <a:endParaRPr lang="en-IN" sz="2800" b="0">
              <a:solidFill>
                <a:srgbClr val="273239"/>
              </a:solidFill>
              <a:effectLst/>
              <a:cs typeface="Arabic Typesetting" panose="03020402040406030203" pitchFamily="66" charset="-78"/>
            </a:endParaRPr>
          </a:p>
          <a:p>
            <a:endParaRPr lang="en-IN"/>
          </a:p>
        </p:txBody>
      </p:sp>
      <p:sp>
        <p:nvSpPr>
          <p:cNvPr id="4" name="Date Placeholder 3">
            <a:extLst>
              <a:ext uri="{FF2B5EF4-FFF2-40B4-BE49-F238E27FC236}">
                <a16:creationId xmlns:a16="http://schemas.microsoft.com/office/drawing/2014/main" id="{88738626-FF4D-43E3-9E9C-3FC8224FF90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8EF629D-C555-4D47-8308-DCFE9FD4A01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1A6BE70-0B8E-4960-BF40-9FD0CC674737}"/>
              </a:ext>
            </a:extLst>
          </p:cNvPr>
          <p:cNvSpPr>
            <a:spLocks noGrp="1"/>
          </p:cNvSpPr>
          <p:nvPr>
            <p:ph type="sldNum" sz="quarter" idx="12"/>
          </p:nvPr>
        </p:nvSpPr>
        <p:spPr/>
        <p:txBody>
          <a:bodyPr/>
          <a:lstStyle/>
          <a:p>
            <a:fld id="{A49DFD55-3C28-40EF-9E31-A92D2E4017FF}" type="slidenum">
              <a:rPr lang="en-US" sz="1400" smtClean="0"/>
              <a:pPr/>
              <a:t>53</a:t>
            </a:fld>
            <a:endParaRPr lang="en-US" sz="1400"/>
          </a:p>
        </p:txBody>
      </p:sp>
    </p:spTree>
    <p:extLst>
      <p:ext uri="{BB962C8B-B14F-4D97-AF65-F5344CB8AC3E}">
        <p14:creationId xmlns:p14="http://schemas.microsoft.com/office/powerpoint/2010/main" val="4122206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7B14-B06C-42CC-9B41-51ADEBF21E47}"/>
              </a:ext>
            </a:extLst>
          </p:cNvPr>
          <p:cNvSpPr>
            <a:spLocks noGrp="1"/>
          </p:cNvSpPr>
          <p:nvPr>
            <p:ph type="title"/>
          </p:nvPr>
        </p:nvSpPr>
        <p:spPr>
          <a:xfrm>
            <a:off x="838200" y="457200"/>
            <a:ext cx="5635624" cy="800099"/>
          </a:xfrm>
        </p:spPr>
        <p:txBody>
          <a:bodyPr/>
          <a:lstStyle/>
          <a:p>
            <a:r>
              <a:rPr lang="en-IN" sz="3600" b="1" i="0">
                <a:solidFill>
                  <a:srgbClr val="273239"/>
                </a:solidFill>
                <a:effectLst/>
                <a:latin typeface="+mn-lt"/>
                <a:cs typeface="Arabic Typesetting" panose="03020402040406030203" pitchFamily="66" charset="-78"/>
              </a:rPr>
              <a:t>constructors</a:t>
            </a:r>
            <a:r>
              <a:rPr lang="en-IN" b="1" i="0">
                <a:solidFill>
                  <a:srgbClr val="273239"/>
                </a:solidFill>
                <a:effectLst/>
                <a:latin typeface="Arabic Typesetting" panose="03020402040406030203" pitchFamily="66" charset="-78"/>
                <a:cs typeface="Arabic Typesetting" panose="03020402040406030203" pitchFamily="66" charset="-78"/>
              </a:rPr>
              <a:t> </a:t>
            </a:r>
            <a:endParaRPr lang="en-IN" b="1">
              <a:latin typeface="Arabic Typesetting" panose="03020402040406030203" pitchFamily="66" charset="-78"/>
              <a:cs typeface="Arabic Typesetting" panose="03020402040406030203" pitchFamily="66" charset="-78"/>
            </a:endParaRPr>
          </a:p>
        </p:txBody>
      </p:sp>
      <p:sp>
        <p:nvSpPr>
          <p:cNvPr id="3" name="Text Placeholder 2">
            <a:extLst>
              <a:ext uri="{FF2B5EF4-FFF2-40B4-BE49-F238E27FC236}">
                <a16:creationId xmlns:a16="http://schemas.microsoft.com/office/drawing/2014/main" id="{7AB44B9D-6501-4BBF-B1C2-B9A1F842F224}"/>
              </a:ext>
            </a:extLst>
          </p:cNvPr>
          <p:cNvSpPr>
            <a:spLocks noGrp="1"/>
          </p:cNvSpPr>
          <p:nvPr>
            <p:ph type="body" idx="1"/>
          </p:nvPr>
        </p:nvSpPr>
        <p:spPr>
          <a:xfrm>
            <a:off x="741680" y="1138555"/>
            <a:ext cx="8274049" cy="3943349"/>
          </a:xfrm>
        </p:spPr>
        <p:txBody>
          <a:bodyPr>
            <a:noAutofit/>
          </a:bodyPr>
          <a:lstStyle/>
          <a:p>
            <a:pPr marL="285750" indent="-285750">
              <a:lnSpc>
                <a:spcPct val="150000"/>
              </a:lnSpc>
              <a:buFont typeface="Arial" panose="020B0604020202020204" pitchFamily="34" charset="0"/>
              <a:buChar char="•"/>
            </a:pPr>
            <a:r>
              <a:rPr lang="en-IN" sz="2400" i="0" err="1">
                <a:solidFill>
                  <a:srgbClr val="273239"/>
                </a:solidFill>
                <a:effectLst/>
              </a:rPr>
              <a:t>ArrayDeque</a:t>
            </a:r>
            <a:r>
              <a:rPr lang="en-IN" sz="2400" i="0">
                <a:solidFill>
                  <a:srgbClr val="273239"/>
                </a:solidFill>
                <a:effectLst/>
              </a:rPr>
              <a:t>() </a:t>
            </a:r>
          </a:p>
          <a:p>
            <a:pPr lvl="2">
              <a:lnSpc>
                <a:spcPct val="150000"/>
              </a:lnSpc>
            </a:pPr>
            <a:r>
              <a:rPr lang="en-IN" sz="2400" err="1">
                <a:solidFill>
                  <a:schemeClr val="tx1"/>
                </a:solidFill>
              </a:rPr>
              <a:t>ArrayDeque</a:t>
            </a:r>
            <a:r>
              <a:rPr lang="en-IN" sz="2400">
                <a:solidFill>
                  <a:schemeClr val="tx1"/>
                </a:solidFill>
              </a:rPr>
              <a:t>&lt;E&gt; </a:t>
            </a:r>
            <a:r>
              <a:rPr lang="en-IN" sz="2400" err="1">
                <a:solidFill>
                  <a:schemeClr val="tx1"/>
                </a:solidFill>
              </a:rPr>
              <a:t>dq</a:t>
            </a:r>
            <a:r>
              <a:rPr lang="en-IN" sz="2400">
                <a:solidFill>
                  <a:schemeClr val="tx1"/>
                </a:solidFill>
              </a:rPr>
              <a:t> = new </a:t>
            </a:r>
            <a:r>
              <a:rPr lang="en-IN" sz="2400" err="1">
                <a:solidFill>
                  <a:schemeClr val="tx1"/>
                </a:solidFill>
              </a:rPr>
              <a:t>ArrayDeque</a:t>
            </a:r>
            <a:r>
              <a:rPr lang="en-IN" sz="2400">
                <a:solidFill>
                  <a:schemeClr val="tx1"/>
                </a:solidFill>
              </a:rPr>
              <a:t>&lt;E&gt;();</a:t>
            </a:r>
          </a:p>
          <a:p>
            <a:pPr marL="285750" indent="-285750">
              <a:lnSpc>
                <a:spcPct val="150000"/>
              </a:lnSpc>
              <a:buFont typeface="Arial" panose="020B0604020202020204" pitchFamily="34" charset="0"/>
              <a:buChar char="•"/>
            </a:pPr>
            <a:r>
              <a:rPr lang="fr-FR" sz="2400" i="0" err="1">
                <a:solidFill>
                  <a:srgbClr val="273239"/>
                </a:solidFill>
                <a:effectLst/>
              </a:rPr>
              <a:t>ArrayDeque</a:t>
            </a:r>
            <a:r>
              <a:rPr lang="fr-FR" sz="2400" i="0">
                <a:solidFill>
                  <a:srgbClr val="273239"/>
                </a:solidFill>
                <a:effectLst/>
              </a:rPr>
              <a:t>(Collection&lt;? </a:t>
            </a:r>
            <a:r>
              <a:rPr lang="fr-FR" sz="2400" i="0" err="1">
                <a:solidFill>
                  <a:srgbClr val="273239"/>
                </a:solidFill>
                <a:effectLst/>
              </a:rPr>
              <a:t>extends</a:t>
            </a:r>
            <a:r>
              <a:rPr lang="fr-FR" sz="2400" i="0">
                <a:solidFill>
                  <a:srgbClr val="273239"/>
                </a:solidFill>
                <a:effectLst/>
              </a:rPr>
              <a:t> E&gt; c)</a:t>
            </a:r>
            <a:endParaRPr lang="en-IN" sz="2400" i="0">
              <a:effectLst/>
            </a:endParaRPr>
          </a:p>
          <a:p>
            <a:pPr lvl="2">
              <a:lnSpc>
                <a:spcPct val="150000"/>
              </a:lnSpc>
            </a:pPr>
            <a:r>
              <a:rPr lang="en-IN" sz="2400">
                <a:solidFill>
                  <a:srgbClr val="273239"/>
                </a:solidFill>
              </a:rPr>
              <a:t>  </a:t>
            </a:r>
            <a:r>
              <a:rPr lang="en-IN" sz="2400" err="1">
                <a:solidFill>
                  <a:srgbClr val="273239"/>
                </a:solidFill>
              </a:rPr>
              <a:t>ArrayDeque</a:t>
            </a:r>
            <a:r>
              <a:rPr lang="en-IN" sz="2400">
                <a:solidFill>
                  <a:srgbClr val="273239"/>
                </a:solidFill>
              </a:rPr>
              <a:t>&lt;E&gt; </a:t>
            </a:r>
            <a:r>
              <a:rPr lang="en-IN" sz="2400" err="1">
                <a:solidFill>
                  <a:srgbClr val="273239"/>
                </a:solidFill>
              </a:rPr>
              <a:t>dq</a:t>
            </a:r>
            <a:r>
              <a:rPr lang="en-IN" sz="2400">
                <a:solidFill>
                  <a:srgbClr val="273239"/>
                </a:solidFill>
              </a:rPr>
              <a:t> = new </a:t>
            </a:r>
            <a:r>
              <a:rPr lang="en-IN" sz="2400" err="1">
                <a:solidFill>
                  <a:srgbClr val="273239"/>
                </a:solidFill>
              </a:rPr>
              <a:t>ArrayDeque</a:t>
            </a:r>
            <a:r>
              <a:rPr lang="en-IN" sz="2400">
                <a:solidFill>
                  <a:srgbClr val="273239"/>
                </a:solidFill>
              </a:rPr>
              <a:t>&lt;E&gt;(Collection col);</a:t>
            </a:r>
          </a:p>
          <a:p>
            <a:pPr marL="285750" indent="-285750">
              <a:lnSpc>
                <a:spcPct val="150000"/>
              </a:lnSpc>
              <a:buFont typeface="Arial" panose="020B0604020202020204" pitchFamily="34" charset="0"/>
              <a:buChar char="•"/>
            </a:pPr>
            <a:r>
              <a:rPr lang="en-IN" sz="2400" i="0" err="1">
                <a:solidFill>
                  <a:srgbClr val="273239"/>
                </a:solidFill>
                <a:effectLst/>
              </a:rPr>
              <a:t>ArrayDeque</a:t>
            </a:r>
            <a:r>
              <a:rPr lang="en-IN" sz="2400" i="0">
                <a:solidFill>
                  <a:srgbClr val="273239"/>
                </a:solidFill>
                <a:effectLst/>
              </a:rPr>
              <a:t>(int </a:t>
            </a:r>
            <a:r>
              <a:rPr lang="en-IN" sz="2400" i="0" err="1">
                <a:solidFill>
                  <a:srgbClr val="273239"/>
                </a:solidFill>
                <a:effectLst/>
              </a:rPr>
              <a:t>numofElements</a:t>
            </a:r>
            <a:r>
              <a:rPr lang="en-IN" sz="2400" i="0">
                <a:solidFill>
                  <a:srgbClr val="273239"/>
                </a:solidFill>
                <a:effectLst/>
              </a:rPr>
              <a:t>)</a:t>
            </a:r>
            <a:endParaRPr lang="fr-FR" sz="2400">
              <a:solidFill>
                <a:srgbClr val="273239"/>
              </a:solidFill>
            </a:endParaRPr>
          </a:p>
          <a:p>
            <a:pPr lvl="2">
              <a:lnSpc>
                <a:spcPct val="150000"/>
              </a:lnSpc>
            </a:pPr>
            <a:r>
              <a:rPr lang="fr-FR" sz="2400" i="0">
                <a:solidFill>
                  <a:srgbClr val="273239"/>
                </a:solidFill>
                <a:effectLst/>
              </a:rPr>
              <a:t> </a:t>
            </a:r>
            <a:r>
              <a:rPr lang="fr-FR" sz="2400" i="0" err="1">
                <a:solidFill>
                  <a:srgbClr val="273239"/>
                </a:solidFill>
                <a:effectLst/>
              </a:rPr>
              <a:t>ArrayDeque</a:t>
            </a:r>
            <a:r>
              <a:rPr lang="fr-FR" sz="2400" i="0">
                <a:solidFill>
                  <a:srgbClr val="273239"/>
                </a:solidFill>
                <a:effectLst/>
              </a:rPr>
              <a:t>&lt;E&gt; </a:t>
            </a:r>
            <a:r>
              <a:rPr lang="fr-FR" sz="2400" i="0" err="1">
                <a:solidFill>
                  <a:srgbClr val="273239"/>
                </a:solidFill>
                <a:effectLst/>
              </a:rPr>
              <a:t>dq</a:t>
            </a:r>
            <a:r>
              <a:rPr lang="fr-FR" sz="2400" i="0">
                <a:solidFill>
                  <a:srgbClr val="273239"/>
                </a:solidFill>
                <a:effectLst/>
              </a:rPr>
              <a:t> = new </a:t>
            </a:r>
            <a:r>
              <a:rPr lang="fr-FR" sz="2400" i="0" err="1">
                <a:solidFill>
                  <a:srgbClr val="273239"/>
                </a:solidFill>
                <a:effectLst/>
              </a:rPr>
              <a:t>ArrayDeque</a:t>
            </a:r>
            <a:r>
              <a:rPr lang="fr-FR" sz="2400" i="0">
                <a:solidFill>
                  <a:srgbClr val="273239"/>
                </a:solidFill>
                <a:effectLst/>
              </a:rPr>
              <a:t>&lt;E&gt;(</a:t>
            </a:r>
            <a:r>
              <a:rPr lang="fr-FR" sz="2400" i="0" err="1">
                <a:solidFill>
                  <a:srgbClr val="273239"/>
                </a:solidFill>
                <a:effectLst/>
              </a:rPr>
              <a:t>int</a:t>
            </a:r>
            <a:r>
              <a:rPr lang="fr-FR" sz="2400" i="0">
                <a:solidFill>
                  <a:srgbClr val="273239"/>
                </a:solidFill>
                <a:effectLst/>
              </a:rPr>
              <a:t> </a:t>
            </a:r>
            <a:r>
              <a:rPr lang="fr-FR" sz="2400" i="0" err="1">
                <a:solidFill>
                  <a:srgbClr val="273239"/>
                </a:solidFill>
                <a:effectLst/>
              </a:rPr>
              <a:t>numofElements</a:t>
            </a:r>
            <a:r>
              <a:rPr lang="fr-FR" sz="2400" i="0">
                <a:solidFill>
                  <a:srgbClr val="273239"/>
                </a:solidFill>
                <a:effectLst/>
              </a:rPr>
              <a:t>);</a:t>
            </a:r>
            <a:endParaRPr lang="en-IN" sz="2400" i="0">
              <a:solidFill>
                <a:srgbClr val="273239"/>
              </a:solidFill>
              <a:effectLst/>
            </a:endParaRPr>
          </a:p>
        </p:txBody>
      </p:sp>
      <p:sp>
        <p:nvSpPr>
          <p:cNvPr id="4" name="Date Placeholder 3">
            <a:extLst>
              <a:ext uri="{FF2B5EF4-FFF2-40B4-BE49-F238E27FC236}">
                <a16:creationId xmlns:a16="http://schemas.microsoft.com/office/drawing/2014/main" id="{CBFDAC9D-89CF-4B53-95B3-4370B04CDC5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D29A5169-98F4-404C-A284-A7FB4D1F3D24}"/>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0C952AF-232C-45BB-970B-A0065AACB187}"/>
              </a:ext>
            </a:extLst>
          </p:cNvPr>
          <p:cNvSpPr>
            <a:spLocks noGrp="1"/>
          </p:cNvSpPr>
          <p:nvPr>
            <p:ph type="sldNum" sz="quarter" idx="12"/>
          </p:nvPr>
        </p:nvSpPr>
        <p:spPr/>
        <p:txBody>
          <a:bodyPr/>
          <a:lstStyle/>
          <a:p>
            <a:fld id="{A49DFD55-3C28-40EF-9E31-A92D2E4017FF}" type="slidenum">
              <a:rPr lang="en-US" sz="1400" smtClean="0"/>
              <a:pPr/>
              <a:t>54</a:t>
            </a:fld>
            <a:endParaRPr lang="en-US" sz="1400"/>
          </a:p>
        </p:txBody>
      </p:sp>
    </p:spTree>
    <p:extLst>
      <p:ext uri="{BB962C8B-B14F-4D97-AF65-F5344CB8AC3E}">
        <p14:creationId xmlns:p14="http://schemas.microsoft.com/office/powerpoint/2010/main" val="27143098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C83B-9CF9-49B0-B5F2-B466781CDCC3}"/>
              </a:ext>
            </a:extLst>
          </p:cNvPr>
          <p:cNvSpPr>
            <a:spLocks noGrp="1"/>
          </p:cNvSpPr>
          <p:nvPr>
            <p:ph type="title"/>
          </p:nvPr>
        </p:nvSpPr>
        <p:spPr>
          <a:xfrm>
            <a:off x="838200" y="819151"/>
            <a:ext cx="8966200" cy="852488"/>
          </a:xfrm>
        </p:spPr>
        <p:txBody>
          <a:bodyPr>
            <a:noAutofit/>
          </a:bodyPr>
          <a:lstStyle/>
          <a:p>
            <a:r>
              <a:rPr lang="en-US" sz="3600" b="1" i="0">
                <a:solidFill>
                  <a:srgbClr val="273239"/>
                </a:solidFill>
                <a:effectLst/>
                <a:latin typeface="+mn-lt"/>
                <a:cs typeface="Arabic Typesetting" panose="03020402040406030203" pitchFamily="66" charset="-78"/>
              </a:rPr>
              <a:t>various operations on the Array Deque</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958A1AB7-0408-41FF-AC9C-D21F27E1BDF4}"/>
              </a:ext>
            </a:extLst>
          </p:cNvPr>
          <p:cNvSpPr>
            <a:spLocks noGrp="1"/>
          </p:cNvSpPr>
          <p:nvPr>
            <p:ph type="body" idx="1"/>
          </p:nvPr>
        </p:nvSpPr>
        <p:spPr>
          <a:xfrm>
            <a:off x="975360" y="2247900"/>
            <a:ext cx="6739890" cy="2362200"/>
          </a:xfrm>
        </p:spPr>
        <p:txBody>
          <a:bodyPr>
            <a:normAutofit/>
          </a:bodyPr>
          <a:lstStyle/>
          <a:p>
            <a:pPr marL="342900" indent="-342900"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Adding operation</a:t>
            </a:r>
          </a:p>
          <a:p>
            <a:pPr marL="342900" indent="-342900"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Accessing operation</a:t>
            </a:r>
          </a:p>
          <a:p>
            <a:pPr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   Removing operations</a:t>
            </a:r>
          </a:p>
          <a:p>
            <a:pPr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   Iterating through the Deque</a:t>
            </a:r>
          </a:p>
          <a:p>
            <a:endParaRPr lang="en-IN"/>
          </a:p>
        </p:txBody>
      </p:sp>
      <p:sp>
        <p:nvSpPr>
          <p:cNvPr id="4" name="Date Placeholder 3">
            <a:extLst>
              <a:ext uri="{FF2B5EF4-FFF2-40B4-BE49-F238E27FC236}">
                <a16:creationId xmlns:a16="http://schemas.microsoft.com/office/drawing/2014/main" id="{10DACA9A-0E77-4D35-BF76-B76FC005FDC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1B8A88C-47E1-4194-9F01-E71BB82A6A6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37EA380D-7AA3-4762-B197-C794FAF130D8}"/>
              </a:ext>
            </a:extLst>
          </p:cNvPr>
          <p:cNvSpPr>
            <a:spLocks noGrp="1"/>
          </p:cNvSpPr>
          <p:nvPr>
            <p:ph type="sldNum" sz="quarter" idx="12"/>
          </p:nvPr>
        </p:nvSpPr>
        <p:spPr/>
        <p:txBody>
          <a:bodyPr/>
          <a:lstStyle/>
          <a:p>
            <a:fld id="{A49DFD55-3C28-40EF-9E31-A92D2E4017FF}" type="slidenum">
              <a:rPr lang="en-US" sz="1400" smtClean="0"/>
              <a:pPr/>
              <a:t>55</a:t>
            </a:fld>
            <a:endParaRPr lang="en-US" sz="1400"/>
          </a:p>
        </p:txBody>
      </p:sp>
    </p:spTree>
    <p:extLst>
      <p:ext uri="{BB962C8B-B14F-4D97-AF65-F5344CB8AC3E}">
        <p14:creationId xmlns:p14="http://schemas.microsoft.com/office/powerpoint/2010/main" val="11152352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44FF-57AD-4DF5-B0EF-24444C76B2E4}"/>
              </a:ext>
            </a:extLst>
          </p:cNvPr>
          <p:cNvSpPr>
            <a:spLocks noGrp="1"/>
          </p:cNvSpPr>
          <p:nvPr>
            <p:ph type="title"/>
          </p:nvPr>
        </p:nvSpPr>
        <p:spPr>
          <a:xfrm>
            <a:off x="741680" y="611824"/>
            <a:ext cx="7868920" cy="1204912"/>
          </a:xfrm>
        </p:spPr>
        <p:txBody>
          <a:bodyPr>
            <a:normAutofit/>
          </a:bodyPr>
          <a:lstStyle/>
          <a:p>
            <a:r>
              <a:rPr lang="en-IN" sz="3600" i="0">
                <a:solidFill>
                  <a:srgbClr val="273239"/>
                </a:solidFill>
                <a:effectLst/>
                <a:latin typeface="+mn-lt"/>
                <a:cs typeface="Arabic Typesetting" panose="03020402040406030203" pitchFamily="66" charset="-78"/>
              </a:rPr>
              <a:t>Operation 1: Adding Elements</a:t>
            </a:r>
            <a:endParaRPr lang="en-IN" sz="3600">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F2ED4F2D-6811-4147-94A0-26AAF37AFE3C}"/>
              </a:ext>
            </a:extLst>
          </p:cNvPr>
          <p:cNvSpPr>
            <a:spLocks noGrp="1"/>
          </p:cNvSpPr>
          <p:nvPr>
            <p:ph type="body" idx="1"/>
          </p:nvPr>
        </p:nvSpPr>
        <p:spPr>
          <a:xfrm>
            <a:off x="914400" y="2003424"/>
            <a:ext cx="5940425" cy="3300096"/>
          </a:xfrm>
        </p:spPr>
        <p:txBody>
          <a:bodyPr>
            <a:normAutofit fontScale="32500" lnSpcReduction="20000"/>
          </a:bodyPr>
          <a:lstStyle/>
          <a:p>
            <a:pPr marL="285750" indent="-285750">
              <a:buFont typeface="Arial" panose="020B0604020202020204" pitchFamily="34" charset="0"/>
              <a:buChar char="•"/>
            </a:pPr>
            <a:r>
              <a:rPr lang="en-US" sz="9600">
                <a:cs typeface="Arabic Typesetting" panose="03020402040406030203" pitchFamily="66" charset="-78"/>
              </a:rPr>
              <a:t>add()</a:t>
            </a:r>
          </a:p>
          <a:p>
            <a:pPr marL="285750" indent="-285750">
              <a:buFont typeface="Arial" panose="020B0604020202020204" pitchFamily="34" charset="0"/>
              <a:buChar char="•"/>
            </a:pPr>
            <a:r>
              <a:rPr lang="en-US" sz="9600" err="1">
                <a:cs typeface="Arabic Typesetting" panose="03020402040406030203" pitchFamily="66" charset="-78"/>
              </a:rPr>
              <a:t>addFirst</a:t>
            </a:r>
            <a:r>
              <a:rPr lang="en-US" sz="9600">
                <a:cs typeface="Arabic Typesetting" panose="03020402040406030203" pitchFamily="66" charset="-78"/>
              </a:rPr>
              <a:t>()</a:t>
            </a:r>
          </a:p>
          <a:p>
            <a:pPr marL="285750" indent="-285750">
              <a:buFont typeface="Arial" panose="020B0604020202020204" pitchFamily="34" charset="0"/>
              <a:buChar char="•"/>
            </a:pPr>
            <a:r>
              <a:rPr lang="en-US" sz="9600" err="1">
                <a:cs typeface="Arabic Typesetting" panose="03020402040406030203" pitchFamily="66" charset="-78"/>
              </a:rPr>
              <a:t>addLast</a:t>
            </a:r>
            <a:r>
              <a:rPr lang="en-US" sz="9600">
                <a:cs typeface="Arabic Typesetting" panose="03020402040406030203" pitchFamily="66" charset="-78"/>
              </a:rPr>
              <a:t>()</a:t>
            </a:r>
          </a:p>
          <a:p>
            <a:pPr marL="285750" indent="-285750">
              <a:buFont typeface="Arial" panose="020B0604020202020204" pitchFamily="34" charset="0"/>
              <a:buChar char="•"/>
            </a:pPr>
            <a:r>
              <a:rPr lang="en-US" sz="9600">
                <a:cs typeface="Arabic Typesetting" panose="03020402040406030203" pitchFamily="66" charset="-78"/>
              </a:rPr>
              <a:t>Offer()</a:t>
            </a:r>
          </a:p>
          <a:p>
            <a:pPr marL="285750" indent="-285750">
              <a:buFont typeface="Arial" panose="020B0604020202020204" pitchFamily="34" charset="0"/>
              <a:buChar char="•"/>
            </a:pPr>
            <a:r>
              <a:rPr lang="en-US" sz="9600" err="1">
                <a:cs typeface="Arabic Typesetting" panose="03020402040406030203" pitchFamily="66" charset="-78"/>
              </a:rPr>
              <a:t>offerFirst</a:t>
            </a:r>
            <a:r>
              <a:rPr lang="en-US" sz="9600">
                <a:cs typeface="Arabic Typesetting" panose="03020402040406030203" pitchFamily="66" charset="-78"/>
              </a:rPr>
              <a:t>()</a:t>
            </a:r>
          </a:p>
          <a:p>
            <a:pPr marL="285750" indent="-285750">
              <a:buFont typeface="Arial" panose="020B0604020202020204" pitchFamily="34" charset="0"/>
              <a:buChar char="•"/>
            </a:pPr>
            <a:r>
              <a:rPr lang="en-US" sz="9600" err="1">
                <a:cs typeface="Arabic Typesetting" panose="03020402040406030203" pitchFamily="66" charset="-78"/>
              </a:rPr>
              <a:t>offerLast</a:t>
            </a:r>
            <a:r>
              <a:rPr lang="en-US" sz="9600">
                <a:cs typeface="Arabic Typesetting" panose="03020402040406030203" pitchFamily="66" charset="-78"/>
              </a:rPr>
              <a:t>()</a:t>
            </a:r>
          </a:p>
          <a:p>
            <a:endParaRPr lang="en-US"/>
          </a:p>
          <a:p>
            <a:endParaRPr lang="en-IN"/>
          </a:p>
        </p:txBody>
      </p:sp>
      <p:sp>
        <p:nvSpPr>
          <p:cNvPr id="4" name="Date Placeholder 3">
            <a:extLst>
              <a:ext uri="{FF2B5EF4-FFF2-40B4-BE49-F238E27FC236}">
                <a16:creationId xmlns:a16="http://schemas.microsoft.com/office/drawing/2014/main" id="{912B132C-AE38-4A4D-B796-430563FED7A3}"/>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C0FEAEF-20EA-4489-BA3A-F1B7C8999B75}"/>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DD39E56B-879E-4FD6-8AD2-50B3D6CF762E}"/>
              </a:ext>
            </a:extLst>
          </p:cNvPr>
          <p:cNvSpPr>
            <a:spLocks noGrp="1"/>
          </p:cNvSpPr>
          <p:nvPr>
            <p:ph type="sldNum" sz="quarter" idx="12"/>
          </p:nvPr>
        </p:nvSpPr>
        <p:spPr/>
        <p:txBody>
          <a:bodyPr/>
          <a:lstStyle/>
          <a:p>
            <a:fld id="{A49DFD55-3C28-40EF-9E31-A92D2E4017FF}" type="slidenum">
              <a:rPr lang="en-US" sz="1400" smtClean="0"/>
              <a:pPr/>
              <a:t>56</a:t>
            </a:fld>
            <a:endParaRPr lang="en-US" sz="1400"/>
          </a:p>
        </p:txBody>
      </p:sp>
    </p:spTree>
    <p:extLst>
      <p:ext uri="{BB962C8B-B14F-4D97-AF65-F5344CB8AC3E}">
        <p14:creationId xmlns:p14="http://schemas.microsoft.com/office/powerpoint/2010/main" val="36200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CFE5-3669-41BD-9CE7-5532E9B6D855}"/>
              </a:ext>
            </a:extLst>
          </p:cNvPr>
          <p:cNvSpPr>
            <a:spLocks noGrp="1"/>
          </p:cNvSpPr>
          <p:nvPr>
            <p:ph type="title"/>
          </p:nvPr>
        </p:nvSpPr>
        <p:spPr>
          <a:xfrm>
            <a:off x="1158240" y="957264"/>
            <a:ext cx="8016240" cy="1204912"/>
          </a:xfrm>
        </p:spPr>
        <p:txBody>
          <a:bodyPr>
            <a:normAutofit/>
          </a:bodyPr>
          <a:lstStyle/>
          <a:p>
            <a:r>
              <a:rPr lang="en-US" sz="3600" b="1" i="0">
                <a:solidFill>
                  <a:srgbClr val="273239"/>
                </a:solidFill>
                <a:effectLst/>
                <a:latin typeface="+mn-lt"/>
                <a:cs typeface="Arabic Typesetting" panose="03020402040406030203" pitchFamily="66" charset="-78"/>
              </a:rPr>
              <a:t>Operation 2: Accessing the Elements</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DEF0451C-306D-451D-BACA-885640241E6C}"/>
              </a:ext>
            </a:extLst>
          </p:cNvPr>
          <p:cNvSpPr>
            <a:spLocks noGrp="1"/>
          </p:cNvSpPr>
          <p:nvPr>
            <p:ph type="body" idx="1"/>
          </p:nvPr>
        </p:nvSpPr>
        <p:spPr>
          <a:xfrm>
            <a:off x="1239520" y="2524125"/>
            <a:ext cx="5234305" cy="2662237"/>
          </a:xfrm>
        </p:spPr>
        <p:txBody>
          <a:bodyPr>
            <a:normAutofit/>
          </a:bodyPr>
          <a:lstStyle/>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getFirst</a:t>
            </a:r>
            <a:r>
              <a:rPr lang="en-US" sz="2600" b="0" i="0">
                <a:effectLst/>
                <a:cs typeface="Arabic Typesetting" panose="03020402040406030203" pitchFamily="66" charset="-78"/>
              </a:rPr>
              <a:t>()</a:t>
            </a:r>
          </a:p>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getLast</a:t>
            </a:r>
            <a:r>
              <a:rPr lang="en-US" sz="2600" b="0" i="0">
                <a:effectLst/>
                <a:cs typeface="Arabic Typesetting" panose="03020402040406030203" pitchFamily="66" charset="-78"/>
              </a:rPr>
              <a:t>()</a:t>
            </a:r>
          </a:p>
          <a:p>
            <a:pPr marL="285750" indent="-285750" algn="just" fontAlgn="base">
              <a:buFont typeface="Arial" panose="020B0604020202020204" pitchFamily="34" charset="0"/>
              <a:buChar char="•"/>
            </a:pPr>
            <a:r>
              <a:rPr lang="en-US" sz="2600" b="0" i="0">
                <a:effectLst/>
                <a:cs typeface="Arabic Typesetting" panose="03020402040406030203" pitchFamily="66" charset="-78"/>
              </a:rPr>
              <a:t>peek()</a:t>
            </a:r>
          </a:p>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peekFirst</a:t>
            </a:r>
            <a:r>
              <a:rPr lang="en-US" sz="2600" b="0" i="0">
                <a:effectLst/>
                <a:cs typeface="Arabic Typesetting" panose="03020402040406030203" pitchFamily="66" charset="-78"/>
              </a:rPr>
              <a:t>()</a:t>
            </a:r>
          </a:p>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peekLast</a:t>
            </a:r>
            <a:r>
              <a:rPr lang="en-US" sz="2600" b="0" i="0">
                <a:effectLst/>
                <a:cs typeface="Arabic Typesetting" panose="03020402040406030203" pitchFamily="66" charset="-78"/>
              </a:rPr>
              <a:t>()</a:t>
            </a:r>
          </a:p>
          <a:p>
            <a:endParaRPr lang="en-IN"/>
          </a:p>
        </p:txBody>
      </p:sp>
      <p:sp>
        <p:nvSpPr>
          <p:cNvPr id="4" name="Date Placeholder 3">
            <a:extLst>
              <a:ext uri="{FF2B5EF4-FFF2-40B4-BE49-F238E27FC236}">
                <a16:creationId xmlns:a16="http://schemas.microsoft.com/office/drawing/2014/main" id="{3284F725-D3EB-4E62-8500-D226420B37A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BD2906E-78FA-4156-9A02-A33659B8503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C5EB8AB0-690F-414E-8C47-9C906CBC0B8C}"/>
              </a:ext>
            </a:extLst>
          </p:cNvPr>
          <p:cNvSpPr>
            <a:spLocks noGrp="1"/>
          </p:cNvSpPr>
          <p:nvPr>
            <p:ph type="sldNum" sz="quarter" idx="12"/>
          </p:nvPr>
        </p:nvSpPr>
        <p:spPr/>
        <p:txBody>
          <a:bodyPr/>
          <a:lstStyle/>
          <a:p>
            <a:fld id="{A49DFD55-3C28-40EF-9E31-A92D2E4017FF}" type="slidenum">
              <a:rPr lang="en-US" sz="1400" smtClean="0"/>
              <a:pPr/>
              <a:t>57</a:t>
            </a:fld>
            <a:endParaRPr lang="en-US" sz="1400"/>
          </a:p>
        </p:txBody>
      </p:sp>
    </p:spTree>
    <p:extLst>
      <p:ext uri="{BB962C8B-B14F-4D97-AF65-F5344CB8AC3E}">
        <p14:creationId xmlns:p14="http://schemas.microsoft.com/office/powerpoint/2010/main" val="23756665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0BEE-379B-42DA-871B-47B1135781E9}"/>
              </a:ext>
            </a:extLst>
          </p:cNvPr>
          <p:cNvSpPr>
            <a:spLocks noGrp="1"/>
          </p:cNvSpPr>
          <p:nvPr>
            <p:ph type="title"/>
          </p:nvPr>
        </p:nvSpPr>
        <p:spPr>
          <a:xfrm>
            <a:off x="838200" y="690564"/>
            <a:ext cx="8346440" cy="909636"/>
          </a:xfrm>
        </p:spPr>
        <p:txBody>
          <a:bodyPr>
            <a:noAutofit/>
          </a:bodyPr>
          <a:lstStyle/>
          <a:p>
            <a:r>
              <a:rPr lang="en-IN" sz="3600" b="1" i="0">
                <a:solidFill>
                  <a:srgbClr val="273239"/>
                </a:solidFill>
                <a:effectLst/>
                <a:latin typeface="+mn-lt"/>
                <a:cs typeface="Arabic Typesetting" panose="03020402040406030203" pitchFamily="66" charset="-78"/>
              </a:rPr>
              <a:t>Operation 3. Removing Elements</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26E804EF-A648-4C41-8973-A4695EEB7E38}"/>
              </a:ext>
            </a:extLst>
          </p:cNvPr>
          <p:cNvSpPr>
            <a:spLocks noGrp="1"/>
          </p:cNvSpPr>
          <p:nvPr>
            <p:ph type="body" idx="1"/>
          </p:nvPr>
        </p:nvSpPr>
        <p:spPr>
          <a:xfrm>
            <a:off x="984250" y="2209165"/>
            <a:ext cx="5111750" cy="2967037"/>
          </a:xfrm>
        </p:spPr>
        <p:txBody>
          <a:bodyPr>
            <a:normAutofit fontScale="85000" lnSpcReduction="20000"/>
          </a:bodyPr>
          <a:lstStyle/>
          <a:p>
            <a:r>
              <a:rPr lang="en-US" sz="2600">
                <a:solidFill>
                  <a:srgbClr val="273239"/>
                </a:solidFill>
              </a:rPr>
              <a:t>R</a:t>
            </a:r>
            <a:r>
              <a:rPr lang="en-US" sz="2600" b="0" i="0">
                <a:solidFill>
                  <a:srgbClr val="273239"/>
                </a:solidFill>
                <a:effectLst/>
              </a:rPr>
              <a:t>emove from both the ends</a:t>
            </a:r>
          </a:p>
          <a:p>
            <a:pPr marL="800100" lvl="1" indent="-342900" algn="just" fontAlgn="base">
              <a:buFont typeface="Arial" panose="020B0604020202020204" pitchFamily="34" charset="0"/>
              <a:buChar char="•"/>
            </a:pPr>
            <a:r>
              <a:rPr lang="en-IN" sz="2600">
                <a:solidFill>
                  <a:srgbClr val="273239"/>
                </a:solidFill>
                <a:cs typeface="Arabic Typesetting" panose="03020402040406030203" pitchFamily="66" charset="-78"/>
              </a:rPr>
              <a:t>remove()</a:t>
            </a:r>
            <a:endParaRPr lang="en-IN" sz="2600" b="0" i="0">
              <a:solidFill>
                <a:srgbClr val="273239"/>
              </a:solidFill>
              <a:effectLst/>
              <a:cs typeface="Arabic Typesetting" panose="03020402040406030203" pitchFamily="66" charset="-78"/>
            </a:endParaRPr>
          </a:p>
          <a:p>
            <a:pPr marL="800100" lvl="1" indent="-342900" algn="just" fontAlgn="base">
              <a:buFont typeface="Arial" panose="020B0604020202020204" pitchFamily="34" charset="0"/>
              <a:buChar char="•"/>
            </a:pPr>
            <a:r>
              <a:rPr lang="en-IN" sz="2600" b="0" i="0" err="1">
                <a:solidFill>
                  <a:srgbClr val="273239"/>
                </a:solidFill>
                <a:effectLst/>
                <a:cs typeface="Arabic Typesetting" panose="03020402040406030203" pitchFamily="66" charset="-78"/>
              </a:rPr>
              <a:t>removeFirst</a:t>
            </a:r>
            <a:r>
              <a:rPr lang="en-IN" sz="2600" b="0" i="0">
                <a:solidFill>
                  <a:srgbClr val="273239"/>
                </a:solidFill>
                <a:effectLst/>
                <a:cs typeface="Arabic Typesetting" panose="03020402040406030203" pitchFamily="66" charset="-78"/>
              </a:rPr>
              <a:t>()</a:t>
            </a:r>
          </a:p>
          <a:p>
            <a:pPr marL="800100" lvl="1" indent="-342900" algn="just" fontAlgn="base">
              <a:buFont typeface="Arial" panose="020B0604020202020204" pitchFamily="34" charset="0"/>
              <a:buChar char="•"/>
            </a:pPr>
            <a:r>
              <a:rPr lang="en-IN" sz="2600" b="0" i="0" err="1">
                <a:solidFill>
                  <a:srgbClr val="273239"/>
                </a:solidFill>
                <a:effectLst/>
                <a:cs typeface="Arabic Typesetting" panose="03020402040406030203" pitchFamily="66" charset="-78"/>
              </a:rPr>
              <a:t>removeLast</a:t>
            </a:r>
            <a:r>
              <a:rPr lang="en-IN" sz="2600" b="0" i="0">
                <a:solidFill>
                  <a:srgbClr val="273239"/>
                </a:solidFill>
                <a:effectLst/>
                <a:cs typeface="Arabic Typesetting" panose="03020402040406030203" pitchFamily="66" charset="-78"/>
              </a:rPr>
              <a:t>()</a:t>
            </a:r>
          </a:p>
          <a:p>
            <a:pPr algn="just" fontAlgn="base"/>
            <a:r>
              <a:rPr lang="en-IN" sz="2600" b="0" i="0">
                <a:solidFill>
                  <a:srgbClr val="273239"/>
                </a:solidFill>
                <a:effectLst/>
                <a:cs typeface="Arabic Typesetting" panose="03020402040406030203" pitchFamily="66" charset="-78"/>
              </a:rPr>
              <a:t>Apart from that</a:t>
            </a:r>
          </a:p>
          <a:p>
            <a:pPr marL="800100" lvl="1" indent="-342900" algn="just" fontAlgn="base">
              <a:buFont typeface="Arial" panose="020B0604020202020204" pitchFamily="34" charset="0"/>
              <a:buChar char="•"/>
            </a:pPr>
            <a:r>
              <a:rPr lang="en-IN" sz="2600" b="0" i="0">
                <a:solidFill>
                  <a:srgbClr val="273239"/>
                </a:solidFill>
                <a:effectLst/>
                <a:cs typeface="Arabic Typesetting" panose="03020402040406030203" pitchFamily="66" charset="-78"/>
              </a:rPr>
              <a:t>poll()</a:t>
            </a:r>
          </a:p>
          <a:p>
            <a:pPr marL="800100" lvl="1" indent="-342900" algn="just" fontAlgn="base">
              <a:buFont typeface="Arial" panose="020B0604020202020204" pitchFamily="34" charset="0"/>
              <a:buChar char="•"/>
            </a:pPr>
            <a:r>
              <a:rPr lang="en-IN" sz="2600" b="0" i="0" err="1">
                <a:solidFill>
                  <a:srgbClr val="273239"/>
                </a:solidFill>
                <a:effectLst/>
                <a:cs typeface="Arabic Typesetting" panose="03020402040406030203" pitchFamily="66" charset="-78"/>
              </a:rPr>
              <a:t>pollFirst</a:t>
            </a:r>
            <a:r>
              <a:rPr lang="en-IN" sz="2600" b="0" i="0">
                <a:solidFill>
                  <a:srgbClr val="273239"/>
                </a:solidFill>
                <a:effectLst/>
                <a:cs typeface="Arabic Typesetting" panose="03020402040406030203" pitchFamily="66" charset="-78"/>
              </a:rPr>
              <a:t>()</a:t>
            </a:r>
          </a:p>
          <a:p>
            <a:pPr lvl="1" algn="just" fontAlgn="base">
              <a:buFont typeface="Arial" panose="020B0604020202020204" pitchFamily="34" charset="0"/>
              <a:buChar char="•"/>
            </a:pPr>
            <a:r>
              <a:rPr lang="en-IN" sz="2600" b="0" i="0">
                <a:solidFill>
                  <a:srgbClr val="273239"/>
                </a:solidFill>
                <a:effectLst/>
                <a:cs typeface="Arabic Typesetting" panose="03020402040406030203" pitchFamily="66" charset="-78"/>
              </a:rPr>
              <a:t>    </a:t>
            </a:r>
            <a:r>
              <a:rPr lang="en-IN" sz="2600" b="0" i="0" err="1">
                <a:solidFill>
                  <a:srgbClr val="273239"/>
                </a:solidFill>
                <a:effectLst/>
                <a:cs typeface="Arabic Typesetting" panose="03020402040406030203" pitchFamily="66" charset="-78"/>
              </a:rPr>
              <a:t>pollLast</a:t>
            </a:r>
            <a:r>
              <a:rPr lang="en-IN" sz="2600" b="0" i="0">
                <a:solidFill>
                  <a:srgbClr val="273239"/>
                </a:solidFill>
                <a:effectLst/>
                <a:cs typeface="Arabic Typesetting" panose="03020402040406030203" pitchFamily="66" charset="-78"/>
              </a:rPr>
              <a:t>()</a:t>
            </a:r>
          </a:p>
          <a:p>
            <a:pPr lvl="1" algn="just" fontAlgn="base">
              <a:buFont typeface="Arial" panose="020B0604020202020204" pitchFamily="34" charset="0"/>
              <a:buChar char="•"/>
            </a:pPr>
            <a:r>
              <a:rPr lang="en-IN" sz="2600" b="0" i="0">
                <a:solidFill>
                  <a:srgbClr val="273239"/>
                </a:solidFill>
                <a:effectLst/>
                <a:cs typeface="Arabic Typesetting" panose="03020402040406030203" pitchFamily="66" charset="-78"/>
              </a:rPr>
              <a:t>    pop()</a:t>
            </a:r>
          </a:p>
          <a:p>
            <a:pPr algn="just" fontAlgn="base"/>
            <a:endParaRPr lang="en-IN" sz="1800" b="0" i="0">
              <a:solidFill>
                <a:srgbClr val="273239"/>
              </a:solidFill>
              <a:effectLst/>
              <a:latin typeface="Arabic Typesetting" panose="03020402040406030203" pitchFamily="66" charset="-78"/>
              <a:cs typeface="Arabic Typesetting" panose="03020402040406030203" pitchFamily="66" charset="-78"/>
            </a:endParaRPr>
          </a:p>
          <a:p>
            <a:pPr marL="800100" lvl="1" indent="-342900">
              <a:buFont typeface="Arial" panose="020B0604020202020204" pitchFamily="34" charset="0"/>
              <a:buChar char="•"/>
            </a:pPr>
            <a:endParaRPr lang="en-IN"/>
          </a:p>
        </p:txBody>
      </p:sp>
      <p:sp>
        <p:nvSpPr>
          <p:cNvPr id="4" name="Date Placeholder 3">
            <a:extLst>
              <a:ext uri="{FF2B5EF4-FFF2-40B4-BE49-F238E27FC236}">
                <a16:creationId xmlns:a16="http://schemas.microsoft.com/office/drawing/2014/main" id="{F0EB0568-CBB7-490D-82BB-AF1BBF0A1BB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9BA48CA-F226-49A1-B33F-778F6BCB676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61650C77-7AAE-4D88-A43D-243975507E6B}"/>
              </a:ext>
            </a:extLst>
          </p:cNvPr>
          <p:cNvSpPr>
            <a:spLocks noGrp="1"/>
          </p:cNvSpPr>
          <p:nvPr>
            <p:ph type="sldNum" sz="quarter" idx="12"/>
          </p:nvPr>
        </p:nvSpPr>
        <p:spPr/>
        <p:txBody>
          <a:bodyPr/>
          <a:lstStyle/>
          <a:p>
            <a:fld id="{A49DFD55-3C28-40EF-9E31-A92D2E4017FF}" type="slidenum">
              <a:rPr lang="en-US" sz="1400" smtClean="0"/>
              <a:pPr/>
              <a:t>58</a:t>
            </a:fld>
            <a:endParaRPr lang="en-US" sz="1400"/>
          </a:p>
        </p:txBody>
      </p:sp>
    </p:spTree>
    <p:extLst>
      <p:ext uri="{BB962C8B-B14F-4D97-AF65-F5344CB8AC3E}">
        <p14:creationId xmlns:p14="http://schemas.microsoft.com/office/powerpoint/2010/main" val="34611335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52FD-AE02-4278-ACBF-83F10669640C}"/>
              </a:ext>
            </a:extLst>
          </p:cNvPr>
          <p:cNvSpPr>
            <a:spLocks noGrp="1"/>
          </p:cNvSpPr>
          <p:nvPr>
            <p:ph type="title"/>
          </p:nvPr>
        </p:nvSpPr>
        <p:spPr>
          <a:xfrm>
            <a:off x="1026160" y="795339"/>
            <a:ext cx="8341360" cy="1204912"/>
          </a:xfrm>
        </p:spPr>
        <p:txBody>
          <a:bodyPr>
            <a:normAutofit/>
          </a:bodyPr>
          <a:lstStyle/>
          <a:p>
            <a:r>
              <a:rPr lang="en-US" sz="3600" b="1" i="0">
                <a:solidFill>
                  <a:srgbClr val="273239"/>
                </a:solidFill>
                <a:effectLst/>
                <a:latin typeface="+mn-lt"/>
                <a:cs typeface="Arabic Typesetting" panose="03020402040406030203" pitchFamily="66" charset="-78"/>
              </a:rPr>
              <a:t>Operation 4: Iterating through the Deque</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4068B549-8AD8-46AD-A7A8-FABE6003C2FD}"/>
              </a:ext>
            </a:extLst>
          </p:cNvPr>
          <p:cNvSpPr>
            <a:spLocks noGrp="1"/>
          </p:cNvSpPr>
          <p:nvPr>
            <p:ph type="body" idx="1"/>
          </p:nvPr>
        </p:nvSpPr>
        <p:spPr>
          <a:xfrm>
            <a:off x="1168400" y="2565398"/>
            <a:ext cx="5764212" cy="2006601"/>
          </a:xfrm>
        </p:spPr>
        <p:txBody>
          <a:bodyPr/>
          <a:lstStyle/>
          <a:p>
            <a:pPr algn="just" fontAlgn="base">
              <a:buFont typeface="Arial" panose="020B0604020202020204" pitchFamily="34" charset="0"/>
              <a:buChar char="•"/>
            </a:pPr>
            <a:r>
              <a:rPr lang="en-IN" sz="2400">
                <a:solidFill>
                  <a:srgbClr val="273239"/>
                </a:solidFill>
                <a:cs typeface="Arabic Typesetting" panose="03020402040406030203" pitchFamily="66" charset="-78"/>
              </a:rPr>
              <a:t> re</a:t>
            </a:r>
            <a:r>
              <a:rPr lang="en-IN" sz="2400" b="0" i="0">
                <a:solidFill>
                  <a:srgbClr val="273239"/>
                </a:solidFill>
                <a:effectLst/>
                <a:cs typeface="Arabic Typesetting" panose="03020402040406030203" pitchFamily="66" charset="-78"/>
              </a:rPr>
              <a:t>move()</a:t>
            </a:r>
          </a:p>
          <a:p>
            <a:pPr algn="just" fontAlgn="base">
              <a:buFont typeface="Arial" panose="020B0604020202020204" pitchFamily="34" charset="0"/>
              <a:buChar char="•"/>
            </a:pPr>
            <a:r>
              <a:rPr lang="en-IN" sz="2400" b="0" i="0">
                <a:solidFill>
                  <a:srgbClr val="273239"/>
                </a:solidFill>
                <a:effectLst/>
                <a:cs typeface="Arabic Typesetting" panose="03020402040406030203" pitchFamily="66" charset="-78"/>
              </a:rPr>
              <a:t> iterator()</a:t>
            </a:r>
          </a:p>
          <a:p>
            <a:pPr algn="just" fontAlgn="base">
              <a:buFont typeface="Arial" panose="020B0604020202020204" pitchFamily="34" charset="0"/>
              <a:buChar char="•"/>
            </a:pPr>
            <a:r>
              <a:rPr lang="en-IN" sz="2400" b="0" i="0">
                <a:solidFill>
                  <a:srgbClr val="273239"/>
                </a:solidFill>
                <a:effectLst/>
                <a:cs typeface="Arabic Typesetting" panose="03020402040406030203" pitchFamily="66" charset="-78"/>
              </a:rPr>
              <a:t> </a:t>
            </a:r>
            <a:r>
              <a:rPr lang="en-IN" sz="2400" b="0" i="0" err="1">
                <a:solidFill>
                  <a:srgbClr val="273239"/>
                </a:solidFill>
                <a:effectLst/>
                <a:cs typeface="Arabic Typesetting" panose="03020402040406030203" pitchFamily="66" charset="-78"/>
              </a:rPr>
              <a:t>descendingIterator</a:t>
            </a:r>
            <a:r>
              <a:rPr lang="en-IN" sz="2400" b="0" i="0">
                <a:solidFill>
                  <a:srgbClr val="273239"/>
                </a:solidFill>
                <a:effectLst/>
                <a:cs typeface="Arabic Typesetting" panose="03020402040406030203" pitchFamily="66" charset="-78"/>
              </a:rPr>
              <a:t>()</a:t>
            </a:r>
          </a:p>
          <a:p>
            <a:endParaRPr lang="en-IN"/>
          </a:p>
        </p:txBody>
      </p:sp>
      <p:sp>
        <p:nvSpPr>
          <p:cNvPr id="4" name="Date Placeholder 3">
            <a:extLst>
              <a:ext uri="{FF2B5EF4-FFF2-40B4-BE49-F238E27FC236}">
                <a16:creationId xmlns:a16="http://schemas.microsoft.com/office/drawing/2014/main" id="{16874151-3D51-4456-99AF-ED2024BE2E4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986C1F3-B696-43C5-829F-711CA28FA42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3EEC3565-871C-4FE1-9E4B-8F6BDE92362C}"/>
              </a:ext>
            </a:extLst>
          </p:cNvPr>
          <p:cNvSpPr>
            <a:spLocks noGrp="1"/>
          </p:cNvSpPr>
          <p:nvPr>
            <p:ph type="sldNum" sz="quarter" idx="12"/>
          </p:nvPr>
        </p:nvSpPr>
        <p:spPr/>
        <p:txBody>
          <a:bodyPr/>
          <a:lstStyle/>
          <a:p>
            <a:fld id="{A49DFD55-3C28-40EF-9E31-A92D2E4017FF}" type="slidenum">
              <a:rPr lang="en-US" sz="1400" smtClean="0"/>
              <a:pPr/>
              <a:t>59</a:t>
            </a:fld>
            <a:endParaRPr lang="en-US" sz="1400"/>
          </a:p>
        </p:txBody>
      </p:sp>
    </p:spTree>
    <p:extLst>
      <p:ext uri="{BB962C8B-B14F-4D97-AF65-F5344CB8AC3E}">
        <p14:creationId xmlns:p14="http://schemas.microsoft.com/office/powerpoint/2010/main" val="3092989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315872" y="2764971"/>
            <a:ext cx="9037928" cy="3067502"/>
          </a:xfrm>
        </p:spPr>
        <p:txBody>
          <a:bodyPr>
            <a:normAutofit lnSpcReduction="10000"/>
          </a:bodyPr>
          <a:lstStyle/>
          <a:p>
            <a:pPr marL="342900" indent="-342900">
              <a:buFont typeface="Arial" panose="020B0604020202020204" pitchFamily="34" charset="0"/>
              <a:buChar char="•"/>
            </a:pPr>
            <a:r>
              <a:rPr lang="en-US" sz="2400" b="1" i="0" dirty="0">
                <a:solidFill>
                  <a:srgbClr val="273239"/>
                </a:solidFill>
                <a:effectLst/>
                <a:latin typeface="urw-din"/>
              </a:rPr>
              <a:t> </a:t>
            </a:r>
            <a:r>
              <a:rPr lang="en-US" sz="2400" b="0" i="0" dirty="0">
                <a:solidFill>
                  <a:srgbClr val="273239"/>
                </a:solidFill>
                <a:effectLst/>
                <a:latin typeface="urw-din"/>
              </a:rPr>
              <a:t>objects cannot be created of the type queue. We always need a class which extends this list in order to create an object.</a:t>
            </a:r>
          </a:p>
          <a:p>
            <a:pPr marL="285750" indent="-285750">
              <a:buFont typeface="Arial" panose="020B0604020202020204" pitchFamily="34" charset="0"/>
              <a:buChar char="•"/>
            </a:pPr>
            <a:r>
              <a:rPr lang="en-US" sz="2400" b="0" i="0" dirty="0">
                <a:effectLst/>
                <a:latin typeface="inter-regular"/>
              </a:rPr>
              <a:t>// Obj is the type of the object to be stored in Queue </a:t>
            </a:r>
          </a:p>
          <a:p>
            <a:r>
              <a:rPr lang="en-US" sz="2400" dirty="0">
                <a:latin typeface="inter-regular"/>
              </a:rPr>
              <a:t>   </a:t>
            </a:r>
            <a:r>
              <a:rPr lang="en-US" sz="2400" b="0" i="0" dirty="0">
                <a:effectLst/>
                <a:latin typeface="inter-regular"/>
              </a:rPr>
              <a:t>Queue&lt;Obj&gt; queue = new PriorityQueue&lt;Obj&gt; ();</a:t>
            </a:r>
          </a:p>
          <a:p>
            <a:r>
              <a:rPr lang="en-US" sz="2400" dirty="0">
                <a:latin typeface="inter-regular"/>
              </a:rPr>
              <a:t>   Queue&lt;Obj&gt;queue = new LinkedList&lt;&gt;();</a:t>
            </a:r>
          </a:p>
          <a:p>
            <a:r>
              <a:rPr lang="en-US" sz="2400" dirty="0">
                <a:latin typeface="inter-regular"/>
              </a:rPr>
              <a:t>   Queue&lt;Obj&gt;queue = new </a:t>
            </a:r>
            <a:r>
              <a:rPr lang="en-US" sz="2400" dirty="0" err="1">
                <a:latin typeface="inter-regular"/>
              </a:rPr>
              <a:t>ArrayDeque</a:t>
            </a:r>
            <a:r>
              <a:rPr lang="en-US" sz="2400" dirty="0">
                <a:latin typeface="inter-regular"/>
              </a:rPr>
              <a:t>&lt;&gt;();</a:t>
            </a:r>
          </a:p>
          <a:p>
            <a:r>
              <a:rPr lang="en-US" sz="2400" b="0" i="0" dirty="0">
                <a:effectLst/>
                <a:latin typeface="inter-regular"/>
              </a:rPr>
              <a:t>    </a:t>
            </a:r>
            <a:endParaRPr lang="en-IN" sz="2400" b="0" i="0" dirty="0">
              <a:effectLst/>
              <a:latin typeface="inter-regular"/>
            </a:endParaRPr>
          </a:p>
          <a:p>
            <a:pPr marL="285750" indent="-285750">
              <a:buFont typeface="Arial" panose="020B0604020202020204" pitchFamily="34" charset="0"/>
              <a:buChar char="•"/>
            </a:pPr>
            <a:endParaRPr lang="en-IN" sz="2400" dirty="0">
              <a:solidFill>
                <a:srgbClr val="333333"/>
              </a:solidFill>
              <a:latin typeface="inter-regular"/>
            </a:endParaRPr>
          </a:p>
          <a:p>
            <a:pPr marL="285750" indent="-285750">
              <a:buFont typeface="Arial" panose="020B0604020202020204" pitchFamily="34" charset="0"/>
              <a:buChar char="•"/>
            </a:pPr>
            <a:endParaRPr lang="en-IN" sz="2400" b="0" i="0" dirty="0">
              <a:solidFill>
                <a:srgbClr val="333333"/>
              </a:solidFill>
              <a:effectLst/>
              <a:latin typeface="inter-regular"/>
            </a:endParaRPr>
          </a:p>
          <a:p>
            <a:endParaRPr lang="en-IN" sz="2400" b="0" i="0" dirty="0">
              <a:solidFill>
                <a:srgbClr val="333333"/>
              </a:solidFill>
              <a:effectLst/>
              <a:latin typeface="inter-regular"/>
            </a:endParaRPr>
          </a:p>
          <a:p>
            <a:endParaRPr lang="en-IN" sz="2400" dirty="0">
              <a:solidFill>
                <a:srgbClr val="333333"/>
              </a:solidFill>
              <a:latin typeface="inter-regular"/>
            </a:endParaRPr>
          </a:p>
          <a:p>
            <a:endParaRPr lang="en-IN" sz="2400" b="0" i="0" dirty="0">
              <a:solidFill>
                <a:srgbClr val="333333"/>
              </a:solidFill>
              <a:effectLst/>
              <a:latin typeface="inter-regular"/>
            </a:endParaRPr>
          </a:p>
          <a:p>
            <a:endParaRPr lang="en-IN" sz="2400" b="0" i="0" dirty="0">
              <a:solidFill>
                <a:srgbClr val="333333"/>
              </a:solidFill>
              <a:effectLst/>
              <a:latin typeface="inter-regular"/>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6</a:t>
            </a:fld>
            <a:endParaRPr lang="en-US" sz="1400"/>
          </a:p>
        </p:txBody>
      </p:sp>
      <p:sp>
        <p:nvSpPr>
          <p:cNvPr id="5" name="TextBox 4">
            <a:extLst>
              <a:ext uri="{FF2B5EF4-FFF2-40B4-BE49-F238E27FC236}">
                <a16:creationId xmlns:a16="http://schemas.microsoft.com/office/drawing/2014/main" id="{2532B1AC-F48E-4004-BA45-CAA35D75DB7C}"/>
              </a:ext>
            </a:extLst>
          </p:cNvPr>
          <p:cNvSpPr txBox="1"/>
          <p:nvPr/>
        </p:nvSpPr>
        <p:spPr>
          <a:xfrm>
            <a:off x="2315872" y="1717874"/>
            <a:ext cx="8403770" cy="646331"/>
          </a:xfrm>
          <a:prstGeom prst="rect">
            <a:avLst/>
          </a:prstGeom>
          <a:noFill/>
        </p:spPr>
        <p:txBody>
          <a:bodyPr wrap="square" rtlCol="0">
            <a:spAutoFit/>
          </a:bodyPr>
          <a:lstStyle/>
          <a:p>
            <a:r>
              <a:rPr lang="en-US" sz="3600"/>
              <a:t>CREATING QUEUE OBJECTS</a:t>
            </a:r>
            <a:endParaRPr lang="en-IN" sz="3600"/>
          </a:p>
        </p:txBody>
      </p:sp>
    </p:spTree>
    <p:extLst>
      <p:ext uri="{BB962C8B-B14F-4D97-AF65-F5344CB8AC3E}">
        <p14:creationId xmlns:p14="http://schemas.microsoft.com/office/powerpoint/2010/main" val="4023691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512-77D7-4352-97F6-3C65E7CF4431}"/>
              </a:ext>
            </a:extLst>
          </p:cNvPr>
          <p:cNvSpPr>
            <a:spLocks noGrp="1"/>
          </p:cNvSpPr>
          <p:nvPr>
            <p:ph type="title"/>
          </p:nvPr>
        </p:nvSpPr>
        <p:spPr>
          <a:xfrm>
            <a:off x="1362075" y="-71436"/>
            <a:ext cx="5943600" cy="1204912"/>
          </a:xfrm>
        </p:spPr>
        <p:txBody>
          <a:bodyPr>
            <a:normAutofit/>
          </a:bodyPr>
          <a:lstStyle/>
          <a:p>
            <a:r>
              <a:rPr lang="en-US" sz="3600" b="1"/>
              <a:t>ARRAY DEQUE AS A STACK</a:t>
            </a:r>
            <a:endParaRPr lang="en-IN" sz="3600" b="1"/>
          </a:p>
        </p:txBody>
      </p:sp>
      <p:sp>
        <p:nvSpPr>
          <p:cNvPr id="3" name="Text Placeholder 2">
            <a:extLst>
              <a:ext uri="{FF2B5EF4-FFF2-40B4-BE49-F238E27FC236}">
                <a16:creationId xmlns:a16="http://schemas.microsoft.com/office/drawing/2014/main" id="{D545EC0E-4506-47AF-A9A1-CD019490044B}"/>
              </a:ext>
            </a:extLst>
          </p:cNvPr>
          <p:cNvSpPr>
            <a:spLocks noGrp="1"/>
          </p:cNvSpPr>
          <p:nvPr>
            <p:ph type="body" idx="1"/>
          </p:nvPr>
        </p:nvSpPr>
        <p:spPr>
          <a:xfrm>
            <a:off x="1362074" y="1447800"/>
            <a:ext cx="7248525" cy="3738562"/>
          </a:xfrm>
        </p:spPr>
        <p:txBody>
          <a:bodyPr>
            <a:normAutofit/>
          </a:bodyPr>
          <a:lstStyle/>
          <a:p>
            <a:pPr marL="285750" indent="-285750">
              <a:buFont typeface="Arial" panose="020B0604020202020204" pitchFamily="34" charset="0"/>
              <a:buChar char="•"/>
            </a:pPr>
            <a:r>
              <a:rPr lang="en-US" sz="2400"/>
              <a:t>To implement LIFO stacks in JAVA.</a:t>
            </a:r>
          </a:p>
          <a:p>
            <a:pPr marL="285750" indent="-285750">
              <a:buFont typeface="Arial" panose="020B0604020202020204" pitchFamily="34" charset="0"/>
              <a:buChar char="•"/>
            </a:pPr>
            <a:r>
              <a:rPr lang="en-US" sz="2400"/>
              <a:t>Faster</a:t>
            </a:r>
          </a:p>
          <a:p>
            <a:pPr marL="285750" indent="-285750">
              <a:buFont typeface="Arial" panose="020B0604020202020204" pitchFamily="34" charset="0"/>
              <a:buChar char="•"/>
            </a:pPr>
            <a:r>
              <a:rPr lang="en-US" sz="2400"/>
              <a:t>Methods for implementing stack.</a:t>
            </a:r>
          </a:p>
          <a:p>
            <a:pPr marL="742950" lvl="1" indent="-285750">
              <a:buFont typeface="Arial" panose="020B0604020202020204" pitchFamily="34" charset="0"/>
              <a:buChar char="•"/>
            </a:pPr>
            <a:r>
              <a:rPr lang="en-US" sz="2400">
                <a:solidFill>
                  <a:schemeClr val="tx1"/>
                </a:solidFill>
              </a:rPr>
              <a:t>push()-adds an element to the top of the stack.</a:t>
            </a:r>
          </a:p>
          <a:p>
            <a:pPr marL="742950" lvl="1" indent="-285750">
              <a:buFont typeface="Arial" panose="020B0604020202020204" pitchFamily="34" charset="0"/>
              <a:buChar char="•"/>
            </a:pPr>
            <a:r>
              <a:rPr lang="en-US" sz="2400">
                <a:solidFill>
                  <a:schemeClr val="tx1"/>
                </a:solidFill>
              </a:rPr>
              <a:t>Peek()-returns an element from the top of the stack.</a:t>
            </a:r>
          </a:p>
          <a:p>
            <a:pPr marL="742950" lvl="1" indent="-285750">
              <a:buFont typeface="Arial" panose="020B0604020202020204" pitchFamily="34" charset="0"/>
              <a:buChar char="•"/>
            </a:pPr>
            <a:r>
              <a:rPr lang="en-US" sz="2400">
                <a:solidFill>
                  <a:schemeClr val="tx1"/>
                </a:solidFill>
              </a:rPr>
              <a:t>Pop()-returns and removes an element from the top of the stack.</a:t>
            </a:r>
            <a:endParaRPr lang="en-IN" sz="2400">
              <a:solidFill>
                <a:schemeClr val="tx1"/>
              </a:solidFill>
            </a:endParaRPr>
          </a:p>
        </p:txBody>
      </p:sp>
      <p:sp>
        <p:nvSpPr>
          <p:cNvPr id="4" name="Date Placeholder 3">
            <a:extLst>
              <a:ext uri="{FF2B5EF4-FFF2-40B4-BE49-F238E27FC236}">
                <a16:creationId xmlns:a16="http://schemas.microsoft.com/office/drawing/2014/main" id="{5774F74E-0E90-42D8-906C-BE5AFC97B22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E240CCF-4063-42A6-8E0F-EA0504F0EFF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5E0D35B-13E3-4128-BB31-48599BD62499}"/>
              </a:ext>
            </a:extLst>
          </p:cNvPr>
          <p:cNvSpPr>
            <a:spLocks noGrp="1"/>
          </p:cNvSpPr>
          <p:nvPr>
            <p:ph type="sldNum" sz="quarter" idx="12"/>
          </p:nvPr>
        </p:nvSpPr>
        <p:spPr/>
        <p:txBody>
          <a:bodyPr/>
          <a:lstStyle/>
          <a:p>
            <a:fld id="{A49DFD55-3C28-40EF-9E31-A92D2E4017FF}" type="slidenum">
              <a:rPr lang="en-US" smtClean="0"/>
              <a:pPr/>
              <a:t>60</a:t>
            </a:fld>
            <a:endParaRPr lang="en-US"/>
          </a:p>
        </p:txBody>
      </p:sp>
    </p:spTree>
    <p:extLst>
      <p:ext uri="{BB962C8B-B14F-4D97-AF65-F5344CB8AC3E}">
        <p14:creationId xmlns:p14="http://schemas.microsoft.com/office/powerpoint/2010/main" val="1100828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909060" y="2800350"/>
            <a:ext cx="7280911" cy="1097280"/>
          </a:xfrm>
        </p:spPr>
        <p:txBody>
          <a:bodyPr>
            <a:normAutofit/>
          </a:bodyPr>
          <a:lstStyle/>
          <a:p>
            <a:r>
              <a:rPr lang="en-US" sz="7200" b="1">
                <a:effectLst>
                  <a:outerShdw blurRad="38100" dist="38100" dir="2700000" algn="tl">
                    <a:srgbClr val="000000">
                      <a:alpha val="43137"/>
                    </a:srgbClr>
                  </a:outerShdw>
                </a:effectLst>
              </a:rPr>
              <a:t> Thank you</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61</a:t>
            </a:fld>
            <a:endParaRPr lang="en-US"/>
          </a:p>
        </p:txBody>
      </p:sp>
    </p:spTree>
    <p:extLst>
      <p:ext uri="{BB962C8B-B14F-4D97-AF65-F5344CB8AC3E}">
        <p14:creationId xmlns:p14="http://schemas.microsoft.com/office/powerpoint/2010/main" val="151049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A6863-3A36-4E36-8060-A303B47F7BA0}"/>
              </a:ext>
            </a:extLst>
          </p:cNvPr>
          <p:cNvSpPr>
            <a:spLocks noGrp="1"/>
          </p:cNvSpPr>
          <p:nvPr>
            <p:ph type="sldNum" sz="quarter" idx="12"/>
          </p:nvPr>
        </p:nvSpPr>
        <p:spPr/>
        <p:txBody>
          <a:bodyPr/>
          <a:lstStyle/>
          <a:p>
            <a:fld id="{A49DFD55-3C28-40EF-9E31-A92D2E4017FF}" type="slidenum">
              <a:rPr lang="en-US" sz="1200" smtClean="0"/>
              <a:pPr/>
              <a:t>7</a:t>
            </a:fld>
            <a:endParaRPr lang="en-US" sz="1200"/>
          </a:p>
        </p:txBody>
      </p:sp>
      <p:sp>
        <p:nvSpPr>
          <p:cNvPr id="9" name="TextBox 8">
            <a:extLst>
              <a:ext uri="{FF2B5EF4-FFF2-40B4-BE49-F238E27FC236}">
                <a16:creationId xmlns:a16="http://schemas.microsoft.com/office/drawing/2014/main" id="{90CFE93C-DE0F-4433-930E-207F694862BC}"/>
              </a:ext>
            </a:extLst>
          </p:cNvPr>
          <p:cNvSpPr txBox="1"/>
          <p:nvPr/>
        </p:nvSpPr>
        <p:spPr>
          <a:xfrm>
            <a:off x="1266825" y="1905000"/>
            <a:ext cx="9553575" cy="391305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b="1">
                <a:solidFill>
                  <a:srgbClr val="333333"/>
                </a:solidFill>
                <a:latin typeface="inter-regular"/>
              </a:rPr>
              <a:t>add() - </a:t>
            </a:r>
            <a:r>
              <a:rPr kumimoji="0" lang="en-US" altLang="en-US" sz="2400" b="0" i="0" u="none" strike="noStrike" cap="none" normalizeH="0" baseline="0">
                <a:ln>
                  <a:noFill/>
                </a:ln>
                <a:solidFill>
                  <a:schemeClr val="tx1"/>
                </a:solidFill>
                <a:effectLst/>
                <a:latin typeface="euclid_circular_a"/>
              </a:rPr>
              <a:t>Inserts the specified element into the queue. If the task is successful, returns </a:t>
            </a:r>
            <a:r>
              <a:rPr kumimoji="0" lang="en-US" altLang="en-US" sz="2400" b="0" i="0" u="none" strike="noStrike" cap="none" normalizeH="0" baseline="0">
                <a:ln>
                  <a:noFill/>
                </a:ln>
                <a:solidFill>
                  <a:schemeClr val="tx1"/>
                </a:solidFill>
                <a:effectLst/>
                <a:latin typeface="Droid Sans Mono"/>
              </a:rPr>
              <a:t>true</a:t>
            </a:r>
            <a:r>
              <a:rPr kumimoji="0" lang="en-US" altLang="en-US" sz="2400" b="0" i="0" u="none" strike="noStrike" cap="none" normalizeH="0" baseline="0">
                <a:ln>
                  <a:noFill/>
                </a:ln>
                <a:solidFill>
                  <a:schemeClr val="tx1"/>
                </a:solidFill>
                <a:effectLst/>
                <a:latin typeface="euclid_circular_a"/>
              </a:rPr>
              <a:t> if not it throws an exception</a:t>
            </a:r>
            <a:endParaRPr lang="en-US" sz="2400" b="1">
              <a:solidFill>
                <a:srgbClr val="333333"/>
              </a:solidFill>
              <a:latin typeface="inter-regular"/>
            </a:endParaRPr>
          </a:p>
          <a:p>
            <a:pPr marL="342900" indent="-342900" algn="just">
              <a:lnSpc>
                <a:spcPct val="150000"/>
              </a:lnSpc>
              <a:buFont typeface="Arial" panose="020B0604020202020204" pitchFamily="34" charset="0"/>
              <a:buChar char="•"/>
            </a:pPr>
            <a:r>
              <a:rPr lang="en-US" sz="2400" b="1">
                <a:solidFill>
                  <a:srgbClr val="333333"/>
                </a:solidFill>
                <a:latin typeface="inter-regular"/>
              </a:rPr>
              <a:t>element() - </a:t>
            </a:r>
            <a:r>
              <a:rPr kumimoji="0" lang="en-US" altLang="en-US" sz="2400" b="0" i="0" u="none" strike="noStrike" cap="none" normalizeH="0" baseline="0">
                <a:ln>
                  <a:noFill/>
                </a:ln>
                <a:solidFill>
                  <a:schemeClr val="tx1"/>
                </a:solidFill>
                <a:effectLst/>
                <a:latin typeface="euclid_circular_a"/>
              </a:rPr>
              <a:t>Returns the head of the queue. Throws an exception if the queue is empty</a:t>
            </a:r>
            <a:endParaRPr lang="en-US" sz="2400" b="1">
              <a:solidFill>
                <a:srgbClr val="333333"/>
              </a:solidFill>
              <a:latin typeface="inter-regular"/>
            </a:endParaRPr>
          </a:p>
          <a:p>
            <a:pPr marL="342900" indent="-342900" algn="just">
              <a:lnSpc>
                <a:spcPct val="150000"/>
              </a:lnSpc>
              <a:buFont typeface="Arial" panose="020B0604020202020204" pitchFamily="34" charset="0"/>
              <a:buChar char="•"/>
            </a:pPr>
            <a:r>
              <a:rPr lang="en-US" sz="2400" b="1">
                <a:solidFill>
                  <a:srgbClr val="333333"/>
                </a:solidFill>
                <a:latin typeface="inter-regular"/>
              </a:rPr>
              <a:t>poll() - </a:t>
            </a:r>
            <a:r>
              <a:rPr lang="en-US" sz="2400" b="0" i="0">
                <a:solidFill>
                  <a:srgbClr val="333333"/>
                </a:solidFill>
                <a:effectLst/>
                <a:latin typeface="inter-regular"/>
              </a:rPr>
              <a:t>Removes the head of the queue and returns it. If the queue is empty, it returns null</a:t>
            </a:r>
          </a:p>
          <a:p>
            <a:pPr marL="285750" indent="-285750" algn="just">
              <a:lnSpc>
                <a:spcPct val="150000"/>
              </a:lnSpc>
              <a:buFont typeface="Arial" panose="020B0604020202020204" pitchFamily="34" charset="0"/>
              <a:buChar char="•"/>
            </a:pPr>
            <a:r>
              <a:rPr lang="en-IN" sz="2400" b="1">
                <a:solidFill>
                  <a:srgbClr val="333333"/>
                </a:solidFill>
                <a:latin typeface="inter-regular"/>
              </a:rPr>
              <a:t>s</a:t>
            </a:r>
            <a:r>
              <a:rPr lang="en-IN" sz="2400" b="1" i="0">
                <a:solidFill>
                  <a:srgbClr val="333333"/>
                </a:solidFill>
                <a:effectLst/>
                <a:latin typeface="inter-regular"/>
              </a:rPr>
              <a:t>ize() - </a:t>
            </a:r>
            <a:r>
              <a:rPr lang="en-US" sz="2400" b="0" i="0">
                <a:solidFill>
                  <a:srgbClr val="333333"/>
                </a:solidFill>
                <a:effectLst/>
                <a:latin typeface="inter-regular"/>
              </a:rPr>
              <a:t>Returns the size or number of elements in the queue</a:t>
            </a:r>
            <a:endParaRPr lang="en-US" sz="2400" b="1" i="0">
              <a:solidFill>
                <a:srgbClr val="333333"/>
              </a:solidFill>
              <a:effectLst/>
              <a:latin typeface="inter-regular"/>
            </a:endParaRPr>
          </a:p>
        </p:txBody>
      </p:sp>
      <p:sp>
        <p:nvSpPr>
          <p:cNvPr id="13" name="TextBox 12">
            <a:extLst>
              <a:ext uri="{FF2B5EF4-FFF2-40B4-BE49-F238E27FC236}">
                <a16:creationId xmlns:a16="http://schemas.microsoft.com/office/drawing/2014/main" id="{BD63B102-C436-4C73-8A6B-4CD08A66D742}"/>
              </a:ext>
            </a:extLst>
          </p:cNvPr>
          <p:cNvSpPr txBox="1"/>
          <p:nvPr/>
        </p:nvSpPr>
        <p:spPr>
          <a:xfrm>
            <a:off x="1524000" y="889000"/>
            <a:ext cx="6197600" cy="646331"/>
          </a:xfrm>
          <a:prstGeom prst="rect">
            <a:avLst/>
          </a:prstGeom>
          <a:noFill/>
        </p:spPr>
        <p:txBody>
          <a:bodyPr wrap="square" rtlCol="0">
            <a:spAutoFit/>
          </a:bodyPr>
          <a:lstStyle/>
          <a:p>
            <a:r>
              <a:rPr lang="en-US" sz="3600"/>
              <a:t>METHODS OF QUEUE</a:t>
            </a:r>
            <a:endParaRPr lang="en-IN" sz="3600"/>
          </a:p>
        </p:txBody>
      </p:sp>
    </p:spTree>
    <p:extLst>
      <p:ext uri="{BB962C8B-B14F-4D97-AF65-F5344CB8AC3E}">
        <p14:creationId xmlns:p14="http://schemas.microsoft.com/office/powerpoint/2010/main" val="202738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A6863-3A36-4E36-8060-A303B47F7BA0}"/>
              </a:ext>
            </a:extLst>
          </p:cNvPr>
          <p:cNvSpPr>
            <a:spLocks noGrp="1"/>
          </p:cNvSpPr>
          <p:nvPr>
            <p:ph type="sldNum" sz="quarter" idx="12"/>
          </p:nvPr>
        </p:nvSpPr>
        <p:spPr/>
        <p:txBody>
          <a:bodyPr/>
          <a:lstStyle/>
          <a:p>
            <a:fld id="{A49DFD55-3C28-40EF-9E31-A92D2E4017FF}" type="slidenum">
              <a:rPr lang="en-US" sz="1400" smtClean="0"/>
              <a:pPr/>
              <a:t>8</a:t>
            </a:fld>
            <a:endParaRPr lang="en-US" sz="1400"/>
          </a:p>
        </p:txBody>
      </p:sp>
      <p:sp>
        <p:nvSpPr>
          <p:cNvPr id="9" name="TextBox 8">
            <a:extLst>
              <a:ext uri="{FF2B5EF4-FFF2-40B4-BE49-F238E27FC236}">
                <a16:creationId xmlns:a16="http://schemas.microsoft.com/office/drawing/2014/main" id="{90CFE93C-DE0F-4433-930E-207F694862BC}"/>
              </a:ext>
            </a:extLst>
          </p:cNvPr>
          <p:cNvSpPr txBox="1"/>
          <p:nvPr/>
        </p:nvSpPr>
        <p:spPr>
          <a:xfrm>
            <a:off x="1266825" y="1247775"/>
            <a:ext cx="9582150" cy="44670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i="0">
                <a:solidFill>
                  <a:srgbClr val="333333"/>
                </a:solidFill>
                <a:effectLst/>
                <a:latin typeface="inter-regular"/>
              </a:rPr>
              <a:t>Offer() - </a:t>
            </a:r>
            <a:r>
              <a:rPr lang="en-US" sz="2400" b="0" i="0">
                <a:solidFill>
                  <a:srgbClr val="333333"/>
                </a:solidFill>
                <a:effectLst/>
                <a:latin typeface="inter-regular"/>
              </a:rPr>
              <a:t>Insert the new element e into the queue without violating capacity restrictions</a:t>
            </a:r>
            <a:endParaRPr kumimoji="0" lang="en-US" altLang="en-US" sz="2400" b="1" i="0" u="none" strike="noStrike" cap="none" normalizeH="0" baseline="0">
              <a:ln>
                <a:noFill/>
              </a:ln>
              <a:solidFill>
                <a:schemeClr val="tx1"/>
              </a:solidFill>
              <a:effectLst/>
              <a:latin typeface="euclid_circular_a"/>
            </a:endParaRPr>
          </a:p>
          <a:p>
            <a:pPr marL="342900" indent="-342900" algn="just">
              <a:lnSpc>
                <a:spcPct val="150000"/>
              </a:lnSpc>
              <a:buFont typeface="Arial" panose="020B0604020202020204" pitchFamily="34" charset="0"/>
              <a:buChar char="•"/>
            </a:pPr>
            <a:r>
              <a:rPr kumimoji="0" lang="en-US" altLang="en-US" sz="2400" b="1" i="0" u="none" strike="noStrike" cap="none" normalizeH="0" baseline="0">
                <a:ln>
                  <a:noFill/>
                </a:ln>
                <a:solidFill>
                  <a:schemeClr val="tx1"/>
                </a:solidFill>
                <a:effectLst/>
                <a:latin typeface="euclid_circular_a"/>
              </a:rPr>
              <a:t>peek()</a:t>
            </a:r>
            <a:r>
              <a:rPr kumimoji="0" lang="en-US" altLang="en-US" sz="2400" b="0" i="0" u="none" strike="noStrike" cap="none" normalizeH="0" baseline="0">
                <a:ln>
                  <a:noFill/>
                </a:ln>
                <a:solidFill>
                  <a:schemeClr val="tx1"/>
                </a:solidFill>
                <a:effectLst/>
                <a:latin typeface="euclid_circular_a"/>
              </a:rPr>
              <a:t> - Returns the head of the queue. Returns null if the queue is empty</a:t>
            </a:r>
          </a:p>
          <a:p>
            <a:pPr marL="342900" indent="-342900" algn="just">
              <a:lnSpc>
                <a:spcPct val="150000"/>
              </a:lnSpc>
              <a:buFont typeface="Arial" panose="020B0604020202020204" pitchFamily="34" charset="0"/>
              <a:buChar char="•"/>
            </a:pPr>
            <a:r>
              <a:rPr kumimoji="0" lang="en-US" altLang="en-US" sz="2400" b="1" i="0" u="none" strike="noStrike" cap="none" normalizeH="0" baseline="0">
                <a:ln>
                  <a:noFill/>
                </a:ln>
                <a:solidFill>
                  <a:schemeClr val="tx1"/>
                </a:solidFill>
                <a:effectLst/>
                <a:latin typeface="euclid_circular_a"/>
              </a:rPr>
              <a:t>remove()</a:t>
            </a:r>
            <a:r>
              <a:rPr kumimoji="0" lang="en-US" altLang="en-US" sz="2400" b="0" i="0" u="none" strike="noStrike" cap="none" normalizeH="0" baseline="0">
                <a:ln>
                  <a:noFill/>
                </a:ln>
                <a:solidFill>
                  <a:schemeClr val="tx1"/>
                </a:solidFill>
                <a:effectLst/>
                <a:latin typeface="euclid_circular_a"/>
              </a:rPr>
              <a:t> - Returns and removes the head of the queue. Throws an exception if the queue is empty</a:t>
            </a:r>
          </a:p>
          <a:p>
            <a:pPr marL="342900" indent="-342900" algn="just">
              <a:lnSpc>
                <a:spcPct val="150000"/>
              </a:lnSpc>
              <a:buFont typeface="Arial" panose="020B0604020202020204" pitchFamily="34" charset="0"/>
              <a:buChar char="•"/>
            </a:pPr>
            <a:endParaRPr kumimoji="0" lang="en-US" altLang="en-US" sz="2400" b="0" i="0" u="none" strike="noStrike" cap="none" normalizeH="0" baseline="0">
              <a:ln>
                <a:noFill/>
              </a:ln>
              <a:solidFill>
                <a:schemeClr val="tx1"/>
              </a:solidFill>
              <a:effectLst/>
              <a:latin typeface="euclid_circular_a"/>
            </a:endParaRPr>
          </a:p>
          <a:p>
            <a:pPr marL="342900" indent="-342900" algn="just">
              <a:lnSpc>
                <a:spcPct val="150000"/>
              </a:lnSpc>
              <a:buFont typeface="Arial" panose="020B0604020202020204" pitchFamily="34" charset="0"/>
              <a:buChar char="•"/>
            </a:pPr>
            <a:endParaRPr kumimoji="0" lang="en-US" altLang="en-US" sz="2400" b="0" i="0" u="none" strike="noStrike" cap="none" normalizeH="0" baseline="0">
              <a:ln>
                <a:noFill/>
              </a:ln>
              <a:solidFill>
                <a:schemeClr val="tx1"/>
              </a:solidFill>
              <a:effectLst/>
              <a:latin typeface="euclid_circular_a"/>
            </a:endParaRPr>
          </a:p>
        </p:txBody>
      </p:sp>
    </p:spTree>
    <p:extLst>
      <p:ext uri="{BB962C8B-B14F-4D97-AF65-F5344CB8AC3E}">
        <p14:creationId xmlns:p14="http://schemas.microsoft.com/office/powerpoint/2010/main" val="140074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A6863-3A36-4E36-8060-A303B47F7BA0}"/>
              </a:ext>
            </a:extLst>
          </p:cNvPr>
          <p:cNvSpPr>
            <a:spLocks noGrp="1"/>
          </p:cNvSpPr>
          <p:nvPr>
            <p:ph type="sldNum" sz="quarter" idx="12"/>
          </p:nvPr>
        </p:nvSpPr>
        <p:spPr/>
        <p:txBody>
          <a:bodyPr/>
          <a:lstStyle/>
          <a:p>
            <a:fld id="{A49DFD55-3C28-40EF-9E31-A92D2E4017FF}" type="slidenum">
              <a:rPr lang="en-US" sz="1400" smtClean="0"/>
              <a:pPr/>
              <a:t>9</a:t>
            </a:fld>
            <a:endParaRPr lang="en-US" sz="1400"/>
          </a:p>
        </p:txBody>
      </p:sp>
      <p:sp>
        <p:nvSpPr>
          <p:cNvPr id="9" name="TextBox 8">
            <a:extLst>
              <a:ext uri="{FF2B5EF4-FFF2-40B4-BE49-F238E27FC236}">
                <a16:creationId xmlns:a16="http://schemas.microsoft.com/office/drawing/2014/main" id="{90CFE93C-DE0F-4433-930E-207F694862BC}"/>
              </a:ext>
            </a:extLst>
          </p:cNvPr>
          <p:cNvSpPr txBox="1"/>
          <p:nvPr/>
        </p:nvSpPr>
        <p:spPr>
          <a:xfrm>
            <a:off x="1424668" y="2412513"/>
            <a:ext cx="9582150" cy="28050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i="0">
                <a:solidFill>
                  <a:srgbClr val="273239"/>
                </a:solidFill>
                <a:effectLst/>
                <a:latin typeface="urw-din"/>
              </a:rPr>
              <a:t> Adding Elements - </a:t>
            </a:r>
            <a:r>
              <a:rPr lang="en-IN" sz="2400" i="0">
                <a:solidFill>
                  <a:srgbClr val="273239"/>
                </a:solidFill>
                <a:effectLst/>
                <a:latin typeface="urw-din"/>
              </a:rPr>
              <a:t>add() method</a:t>
            </a:r>
          </a:p>
          <a:p>
            <a:pPr marL="342900" indent="-342900" algn="just">
              <a:lnSpc>
                <a:spcPct val="150000"/>
              </a:lnSpc>
              <a:buFont typeface="Arial" panose="020B0604020202020204" pitchFamily="34" charset="0"/>
              <a:buChar char="•"/>
            </a:pPr>
            <a:r>
              <a:rPr kumimoji="0" lang="en-IN" altLang="en-US" sz="2400" b="1" u="none" strike="noStrike" cap="none" normalizeH="0" baseline="0">
                <a:ln>
                  <a:noFill/>
                </a:ln>
                <a:solidFill>
                  <a:srgbClr val="273239"/>
                </a:solidFill>
                <a:latin typeface="urw-din"/>
              </a:rPr>
              <a:t>Removing Elements </a:t>
            </a:r>
            <a:r>
              <a:rPr lang="en-IN" altLang="en-US" sz="2400" b="1">
                <a:solidFill>
                  <a:srgbClr val="273239"/>
                </a:solidFill>
                <a:latin typeface="urw-din"/>
              </a:rPr>
              <a:t>-</a:t>
            </a:r>
            <a:r>
              <a:rPr kumimoji="0" lang="en-IN" altLang="en-US" sz="2400" b="1" u="none" strike="noStrike" cap="none" normalizeH="0" baseline="0">
                <a:ln>
                  <a:noFill/>
                </a:ln>
                <a:solidFill>
                  <a:srgbClr val="273239"/>
                </a:solidFill>
                <a:latin typeface="urw-din"/>
              </a:rPr>
              <a:t> </a:t>
            </a:r>
            <a:r>
              <a:rPr kumimoji="0" lang="en-IN" altLang="en-US" sz="2400" u="none" strike="noStrike" cap="none" normalizeH="0" baseline="0">
                <a:ln>
                  <a:noFill/>
                </a:ln>
                <a:solidFill>
                  <a:srgbClr val="273239"/>
                </a:solidFill>
                <a:latin typeface="urw-din"/>
              </a:rPr>
              <a:t>remove() method</a:t>
            </a:r>
          </a:p>
          <a:p>
            <a:pPr marL="342900" indent="-342900" algn="just">
              <a:lnSpc>
                <a:spcPct val="150000"/>
              </a:lnSpc>
              <a:buFont typeface="Arial" panose="020B0604020202020204" pitchFamily="34" charset="0"/>
              <a:buChar char="•"/>
            </a:pPr>
            <a:r>
              <a:rPr lang="en-IN" sz="2400" b="1" i="0">
                <a:solidFill>
                  <a:srgbClr val="273239"/>
                </a:solidFill>
                <a:effectLst/>
                <a:latin typeface="urw-din"/>
              </a:rPr>
              <a:t> Iterating the Queue - </a:t>
            </a:r>
            <a:r>
              <a:rPr lang="en-US" sz="2400" b="0" i="0">
                <a:solidFill>
                  <a:srgbClr val="273239"/>
                </a:solidFill>
                <a:effectLst/>
                <a:latin typeface="urw-din"/>
              </a:rPr>
              <a:t>queue  has an inbuilt iterator which can be used to iterate through the queue</a:t>
            </a:r>
            <a:endParaRPr kumimoji="0" lang="en-US" altLang="en-US" sz="2400" i="0" u="none" strike="noStrike" cap="none" normalizeH="0" baseline="0">
              <a:ln>
                <a:noFill/>
              </a:ln>
              <a:solidFill>
                <a:schemeClr val="tx1"/>
              </a:solidFill>
              <a:effectLst/>
              <a:latin typeface="euclid_circular_a"/>
            </a:endParaRPr>
          </a:p>
          <a:p>
            <a:pPr marL="342900" indent="-342900" algn="just">
              <a:lnSpc>
                <a:spcPct val="150000"/>
              </a:lnSpc>
              <a:buFont typeface="Arial" panose="020B0604020202020204" pitchFamily="34" charset="0"/>
              <a:buChar char="•"/>
            </a:pPr>
            <a:endParaRPr kumimoji="0" lang="en-US" altLang="en-US" sz="2400" b="0" i="0" u="none" strike="noStrike" cap="none" normalizeH="0" baseline="0">
              <a:ln>
                <a:noFill/>
              </a:ln>
              <a:solidFill>
                <a:schemeClr val="tx1"/>
              </a:solidFill>
              <a:effectLst/>
              <a:latin typeface="euclid_circular_a"/>
            </a:endParaRPr>
          </a:p>
        </p:txBody>
      </p:sp>
      <p:sp>
        <p:nvSpPr>
          <p:cNvPr id="3" name="TextBox 2">
            <a:extLst>
              <a:ext uri="{FF2B5EF4-FFF2-40B4-BE49-F238E27FC236}">
                <a16:creationId xmlns:a16="http://schemas.microsoft.com/office/drawing/2014/main" id="{6F076A78-22D4-4264-91A4-5A8000C54FA3}"/>
              </a:ext>
            </a:extLst>
          </p:cNvPr>
          <p:cNvSpPr txBox="1"/>
          <p:nvPr/>
        </p:nvSpPr>
        <p:spPr>
          <a:xfrm>
            <a:off x="1556657" y="1099457"/>
            <a:ext cx="8305800" cy="646331"/>
          </a:xfrm>
          <a:prstGeom prst="rect">
            <a:avLst/>
          </a:prstGeom>
          <a:noFill/>
        </p:spPr>
        <p:txBody>
          <a:bodyPr wrap="square" rtlCol="0">
            <a:spAutoFit/>
          </a:bodyPr>
          <a:lstStyle/>
          <a:p>
            <a:r>
              <a:rPr lang="en-US" sz="3600"/>
              <a:t>OPERATIONS ON QUEUE INTERFACE</a:t>
            </a:r>
            <a:endParaRPr lang="en-IN" sz="3600"/>
          </a:p>
        </p:txBody>
      </p:sp>
    </p:spTree>
    <p:extLst>
      <p:ext uri="{BB962C8B-B14F-4D97-AF65-F5344CB8AC3E}">
        <p14:creationId xmlns:p14="http://schemas.microsoft.com/office/powerpoint/2010/main" val="53157489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47a4bc9-86f8-4752-a3f5-d332bda031f5" xsi:nil="true"/>
    <lcf76f155ced4ddcb4097134ff3c332f xmlns="3f1b19a1-ec80-4ead-b989-6245eb278180">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8" ma:contentTypeDescription="Create a new document." ma:contentTypeScope="" ma:versionID="db7e4d16d82e232ff69b4ff2e55e3a41">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9c9ebf03186c079015b4412e2eda5728" ns2:_="" ns3:_="">
    <xsd:import namespace="3f1b19a1-ec80-4ead-b989-6245eb278180"/>
    <xsd:import namespace="047a4bc9-86f8-4752-a3f5-d332bda031f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5add62e-f9ae-43b8-a7b9-536eaaf2e1dd}"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047a4bc9-86f8-4752-a3f5-d332bda031f5"/>
    <ds:schemaRef ds:uri="3f1b19a1-ec80-4ead-b989-6245eb2781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34CB758-86FA-4B3D-A5AD-433209C07B88}">
  <ds:schemaRefs>
    <ds:schemaRef ds:uri="047a4bc9-86f8-4752-a3f5-d332bda031f5"/>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{9AB4063C-DD6E-4BBB-BD6B-0D0FF206F5D5}tf67328976_win32</Template>
  <TotalTime>686</TotalTime>
  <Words>3197</Words>
  <Application>Microsoft Office PowerPoint</Application>
  <PresentationFormat>Widescreen</PresentationFormat>
  <Paragraphs>479</Paragraphs>
  <Slides>61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61</vt:i4>
      </vt:variant>
    </vt:vector>
  </HeadingPairs>
  <TitlesOfParts>
    <vt:vector size="72" baseType="lpstr">
      <vt:lpstr>Arabic Typesetting</vt:lpstr>
      <vt:lpstr>Arial</vt:lpstr>
      <vt:lpstr>Calibri</vt:lpstr>
      <vt:lpstr>Droid Sans Mono</vt:lpstr>
      <vt:lpstr>euclid_circular_a</vt:lpstr>
      <vt:lpstr>inter-regular</vt:lpstr>
      <vt:lpstr>Tenorite</vt:lpstr>
      <vt:lpstr>Times New Roman</vt:lpstr>
      <vt:lpstr>urw-din</vt:lpstr>
      <vt:lpstr>Office Theme</vt:lpstr>
      <vt:lpstr>Office Theme</vt:lpstr>
      <vt:lpstr>TEAM:TROJAN HORSES</vt:lpstr>
      <vt:lpstr>Contents</vt:lpstr>
      <vt:lpstr>QUEue</vt:lpstr>
      <vt:lpstr>JAVA Queue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Queue</vt:lpstr>
      <vt:lpstr>Advantages of Queue</vt:lpstr>
      <vt:lpstr>Disadvantages of Queue</vt:lpstr>
      <vt:lpstr>CLASSES THAT IMPLEMENTS QUEUE </vt:lpstr>
      <vt:lpstr>Interfaces that extends queue </vt:lpstr>
      <vt:lpstr>DEQUE</vt:lpstr>
      <vt:lpstr>PowerPoint Presentation</vt:lpstr>
      <vt:lpstr>Working of deque</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applications</vt:lpstr>
      <vt:lpstr> Priority queue</vt:lpstr>
      <vt:lpstr>PowerPoint Presentation</vt:lpstr>
      <vt:lpstr>Properties of Priority Queue </vt:lpstr>
      <vt:lpstr>How is Priority assigned to the elements in a Priority Queue? </vt:lpstr>
      <vt:lpstr>Types of Priority Queue</vt:lpstr>
      <vt:lpstr> </vt:lpstr>
      <vt:lpstr>Operations of a Priority Queue: </vt:lpstr>
      <vt:lpstr>PowerPoint Presentation</vt:lpstr>
      <vt:lpstr>PowerPoint Presentation</vt:lpstr>
      <vt:lpstr>PowerPoint Presentation</vt:lpstr>
      <vt:lpstr>Constructors: </vt:lpstr>
      <vt:lpstr>PowerPoint Presentation</vt:lpstr>
      <vt:lpstr>Applications of Priority Queue:  </vt:lpstr>
      <vt:lpstr>Advantages of Priority Queue: </vt:lpstr>
      <vt:lpstr>Disadvantages of Priority Queue:</vt:lpstr>
      <vt:lpstr> Array deque</vt:lpstr>
      <vt:lpstr>Array Deque in Java</vt:lpstr>
      <vt:lpstr>important features of Array Deque</vt:lpstr>
      <vt:lpstr>Advantages of using Array Deque</vt:lpstr>
      <vt:lpstr>Disadvantages of using            Array Deque </vt:lpstr>
      <vt:lpstr>Interfaces implemented by                  Array Deque</vt:lpstr>
      <vt:lpstr>PowerPoint Presentation</vt:lpstr>
      <vt:lpstr>PowerPoint Presentation</vt:lpstr>
      <vt:lpstr>Methods in Array Deque</vt:lpstr>
      <vt:lpstr>Syntax: Declaration</vt:lpstr>
      <vt:lpstr>constructors </vt:lpstr>
      <vt:lpstr>various operations on the Array Deque</vt:lpstr>
      <vt:lpstr>Operation 1: Adding Elements</vt:lpstr>
      <vt:lpstr>Operation 2: Accessing the Elements</vt:lpstr>
      <vt:lpstr>Operation 3. Removing Elements</vt:lpstr>
      <vt:lpstr>Operation 4: Iterating through the Deque</vt:lpstr>
      <vt:lpstr>ARRAY DEQUE AS A STACK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TEAM:TROJAN HORSES</dc:title>
  <dc:creator>Ameena Abubacker(UST,IN)</dc:creator>
  <cp:lastModifiedBy>Haritha</cp:lastModifiedBy>
  <cp:revision>12</cp:revision>
  <dcterms:created xsi:type="dcterms:W3CDTF">2023-02-28T10:40:36Z</dcterms:created>
  <dcterms:modified xsi:type="dcterms:W3CDTF">2023-03-03T12:13:02Z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y fmtid="{D5CDD505-2E9C-101B-9397-08002B2CF9AE}" pid="3" name="MediaServiceImageTags">
    <vt:lpwstr/>
  </property>
</Properties>
</file>