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4"/>
  </p:normalViewPr>
  <p:slideViewPr>
    <p:cSldViewPr snapToGrid="0" snapToObjects="1">
      <p:cViewPr varScale="1">
        <p:scale>
          <a:sx n="102" d="100"/>
          <a:sy n="102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Quattrocento Sans"/>
              <a:buNone/>
              <a:defRPr sz="3600" b="0" i="0" u="none" strike="noStrike" cap="non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タイトルと 縦書きテキスト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縦書きタイトルと 縦書きテキスト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60640" y="1979041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6640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セクション見出し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Quattrocento Sans"/>
              <a:buNone/>
              <a:defRPr sz="3600" b="0" i="0" u="none" strike="noStrike" cap="non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較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白紙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タイトル付きの コンテンツ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Quattrocento Sans"/>
              <a:buNone/>
              <a:defRPr sz="36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タイトル付きの図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Quattrocento Sans"/>
              <a:buNone/>
              <a:defRPr sz="36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7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  <a:defRPr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3600" marR="0" lvl="0" indent="-6930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84048" marR="0" lvl="1" indent="-9194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566928" marR="0" lvl="2" indent="-97027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749808" marR="0" lvl="3" indent="-11480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932688" marR="0" lvl="4" indent="-113538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55555"/>
              <a:buNone/>
              <a:defRPr sz="9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88720" y="1272623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k.jp/wiki.cgi?page=HARK+Installation+Instru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x.sourceforge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k.jp/wiki.cgi?page=Softwares#p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x.sourceforge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2860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Quattrocento Sans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 Installation instruction and manual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n-US" sz="4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Installation on Ubuntu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97280" y="1272624"/>
            <a:ext cx="10058400" cy="50608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rmAutofit lnSpcReduction="10000"/>
          </a:bodyPr>
          <a:lstStyle/>
          <a:p>
            <a:pPr marL="384048" marR="0" lvl="1" indent="-193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Required packages for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marL="566928" marR="0" lvl="2" indent="-18592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HARK</a:t>
            </a:r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altLang="ja-JP" sz="1600" u="sng" dirty="0">
                <a:solidFill>
                  <a:schemeClr val="hlink"/>
                </a:solidFill>
              </a:rPr>
              <a:t>HARK-Python</a:t>
            </a:r>
            <a:endParaRPr lang="en-US" sz="1600" b="0" i="0" u="sng" strike="noStrike" cap="none" dirty="0">
              <a:solidFill>
                <a:schemeClr val="hlink"/>
              </a:solidFill>
              <a:latin typeface="Quattrocento Sans"/>
              <a:ea typeface="Quattrocento Sans"/>
              <a:cs typeface="Quattrocento Sans"/>
              <a:sym typeface="Quattrocento Sans"/>
              <a:hlinkClick r:id="rId3"/>
            </a:endParaRPr>
          </a:p>
          <a:p>
            <a:pPr marL="566928" marR="0" lvl="2" indent="-18592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sox</a:t>
            </a:r>
          </a:p>
          <a:p>
            <a:pPr lvl="3" indent="-185928">
              <a:spcBef>
                <a:spcPts val="600"/>
              </a:spcBef>
              <a:spcAft>
                <a:spcPts val="0"/>
              </a:spcAft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Execute “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sudo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apt-get install </a:t>
            </a:r>
            <a:r>
              <a:rPr lang="en-US" sz="1400" dirty="0"/>
              <a:t>sox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</a:t>
            </a:r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altLang="ja-JP" sz="1600" dirty="0"/>
              <a:t>Follow the installation instruction on HARK website for HARK and HARK-Python</a:t>
            </a:r>
            <a:endParaRPr lang="en-US" sz="1600" dirty="0"/>
          </a:p>
          <a:p>
            <a:pPr lvl="1" indent="-185928">
              <a:spcBef>
                <a:spcPts val="600"/>
              </a:spcBef>
              <a:spcAft>
                <a:spcPts val="0"/>
              </a:spcAft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Required python packages:</a:t>
            </a:r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sz="1600" dirty="0" err="1"/>
              <a:t>PySide</a:t>
            </a:r>
            <a:endParaRPr lang="en-US" sz="1600" dirty="0"/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pandas</a:t>
            </a:r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altLang="ja-JP" sz="1600" dirty="0" err="1"/>
              <a:t>pysoundfile</a:t>
            </a:r>
            <a:endParaRPr lang="en-US" altLang="ja-JP" sz="1600" dirty="0"/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altLang="ja-JP" sz="1600" dirty="0"/>
              <a:t>These packages can be installed by executing “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pip install ‘package name’”</a:t>
            </a:r>
          </a:p>
          <a:p>
            <a:pPr lvl="1" indent="-185928">
              <a:spcBef>
                <a:spcPts val="600"/>
              </a:spcBef>
              <a:spcAft>
                <a:spcPts val="0"/>
              </a:spcAft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installation and startup</a:t>
            </a:r>
          </a:p>
          <a:p>
            <a:pPr marL="648000" marR="0" lvl="2" indent="-2542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 harkbird.zip in any directory</a:t>
            </a:r>
          </a:p>
          <a:p>
            <a:pPr marL="648000" marR="0" lvl="2" indent="-2542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Execute install.sh without superuser privilege (not use “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sudo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”)</a:t>
            </a:r>
            <a:endParaRPr lang="en-US" sz="1600" dirty="0"/>
          </a:p>
          <a:p>
            <a:pPr marL="862331" lvl="3" indent="-285750">
              <a:spcBef>
                <a:spcPts val="600"/>
              </a:spcBef>
              <a:spcAft>
                <a:spcPts val="0"/>
              </a:spcAft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can execute it by “./install.sh”, “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install.sh”, and so on</a:t>
            </a:r>
          </a:p>
          <a:p>
            <a:pPr marL="648000" marR="0" lvl="2" indent="-2542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shortcut named “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 will appear on the desktop, and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can be run by double clicking it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Installation on Windows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097280" y="1272626"/>
            <a:ext cx="10058400" cy="453428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384048" marR="0" lvl="1" indent="-193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Required packages for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marL="566928" marR="0" lvl="2" indent="-18592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HARK for Windows</a:t>
            </a:r>
          </a:p>
          <a:p>
            <a:pPr marL="749808" marR="0" lvl="3" indent="-1910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the installation process fails during installation of HARK-Python, execute ‘python “C:\Program Files (x86)\HARK\</a:t>
            </a:r>
            <a:b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HARK-Python\setup.py”’</a:t>
            </a:r>
          </a:p>
          <a:p>
            <a:pPr marL="566928" marR="0" lvl="2" indent="-18592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sox</a:t>
            </a:r>
          </a:p>
          <a:p>
            <a:pPr marL="749808" marR="0" lvl="3" indent="-1910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installation, add </a:t>
            </a:r>
            <a:r>
              <a:rPr lang="en-US" sz="1400" dirty="0"/>
              <a:t>“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C:\Program Files (x86)\sox-14-4-2” to the environment variable “Path”</a:t>
            </a:r>
          </a:p>
          <a:p>
            <a:pPr lvl="1" indent="-185928">
              <a:spcBef>
                <a:spcPts val="600"/>
              </a:spcBef>
              <a:spcAft>
                <a:spcPts val="0"/>
              </a:spcAft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Required python packages:</a:t>
            </a:r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PySide</a:t>
            </a:r>
            <a:endParaRPr lang="en-US" sz="1600" b="0" i="0" u="none" strike="noStrike" cap="none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2" indent="-185928">
              <a:spcBef>
                <a:spcPts val="600"/>
              </a:spcBef>
              <a:spcAft>
                <a:spcPts val="0"/>
              </a:spcAft>
            </a:pPr>
            <a:r>
              <a:rPr lang="en-US" sz="1600" dirty="0" err="1"/>
              <a:t>pysoundfile</a:t>
            </a:r>
            <a:endParaRPr lang="en-US" sz="1600" b="0" i="0" u="none" strike="noStrike" cap="none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2" indent="-191008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packages can be installed by executing “pip install </a:t>
            </a:r>
            <a:r>
              <a:rPr lang="en-US" sz="1600" dirty="0"/>
              <a:t>‘package name’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 on a command prompt</a:t>
            </a:r>
            <a:endParaRPr lang="en-US" sz="1800" b="0" i="0" u="none" strike="noStrike" cap="none" dirty="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1" indent="-191008">
              <a:spcBef>
                <a:spcPts val="600"/>
              </a:spcBef>
              <a:spcAft>
                <a:spcPts val="0"/>
              </a:spcAft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installation and startup</a:t>
            </a:r>
          </a:p>
          <a:p>
            <a:pPr marL="648000" marR="0" lvl="2" indent="-2542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harkbird.zip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any directory</a:t>
            </a:r>
          </a:p>
          <a:p>
            <a:pPr marL="648000" marR="0" lvl="2" indent="-2542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Execute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install.bat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648000" marR="0" lvl="2" indent="-2542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attrocento Sans"/>
              <a:buAutoNum type="arabicPeriod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shortcut named “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 will appear on the desktop, and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HARKBird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can be run by double clicking it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4416" y="1746943"/>
            <a:ext cx="5495423" cy="4316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Recording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lang="en-US" sz="105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608173" y="2795052"/>
            <a:ext cx="2457347" cy="3050854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9" name="Shape 129"/>
          <p:cNvCxnSpPr>
            <a:cxnSpLocks/>
            <a:stCxn id="130" idx="0"/>
            <a:endCxn id="128" idx="1"/>
          </p:cNvCxnSpPr>
          <p:nvPr/>
        </p:nvCxnSpPr>
        <p:spPr>
          <a:xfrm flipV="1">
            <a:off x="1685430" y="4320479"/>
            <a:ext cx="1922743" cy="75773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332646" y="5078218"/>
            <a:ext cx="2705567" cy="2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of wav files in the working directory</a:t>
            </a:r>
          </a:p>
        </p:txBody>
      </p:sp>
      <p:sp>
        <p:nvSpPr>
          <p:cNvPr id="131" name="Shape 131"/>
          <p:cNvSpPr/>
          <p:nvPr/>
        </p:nvSpPr>
        <p:spPr>
          <a:xfrm>
            <a:off x="3611645" y="2566369"/>
            <a:ext cx="2220744" cy="182008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2" name="Shape 132"/>
          <p:cNvCxnSpPr>
            <a:cxnSpLocks/>
            <a:stCxn id="133" idx="2"/>
            <a:endCxn id="131" idx="1"/>
          </p:cNvCxnSpPr>
          <p:nvPr/>
        </p:nvCxnSpPr>
        <p:spPr>
          <a:xfrm>
            <a:off x="1685429" y="1798373"/>
            <a:ext cx="1926216" cy="859000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267092" y="1521374"/>
            <a:ext cx="283667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Directory in which recorded files are saved</a:t>
            </a:r>
          </a:p>
        </p:txBody>
      </p:sp>
      <p:cxnSp>
        <p:nvCxnSpPr>
          <p:cNvPr id="134" name="Shape 134"/>
          <p:cNvCxnSpPr>
            <a:cxnSpLocks/>
            <a:stCxn id="135" idx="2"/>
          </p:cNvCxnSpPr>
          <p:nvPr/>
        </p:nvCxnSpPr>
        <p:spPr>
          <a:xfrm>
            <a:off x="4353553" y="1630049"/>
            <a:ext cx="1604187" cy="952895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3118345" y="1346294"/>
            <a:ext cx="2470415" cy="283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Refreshing the directory information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659933" y="1349672"/>
            <a:ext cx="485095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 name of the recording (default: “Prefix-YYYYMMDD_HHMMSS.wav”)</a:t>
            </a:r>
          </a:p>
        </p:txBody>
      </p:sp>
      <p:cxnSp>
        <p:nvCxnSpPr>
          <p:cNvPr id="137" name="Shape 137"/>
          <p:cNvCxnSpPr>
            <a:cxnSpLocks/>
            <a:stCxn id="138" idx="0"/>
            <a:endCxn id="136" idx="2"/>
          </p:cNvCxnSpPr>
          <p:nvPr/>
        </p:nvCxnSpPr>
        <p:spPr>
          <a:xfrm flipV="1">
            <a:off x="6847608" y="1626671"/>
            <a:ext cx="1237802" cy="725834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6239680" y="2352505"/>
            <a:ext cx="1215855" cy="442547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455536" y="2352505"/>
            <a:ext cx="1242116" cy="442547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" name="Shape 140"/>
          <p:cNvCxnSpPr>
            <a:cxnSpLocks/>
            <a:stCxn id="139" idx="0"/>
            <a:endCxn id="141" idx="1"/>
          </p:cNvCxnSpPr>
          <p:nvPr/>
        </p:nvCxnSpPr>
        <p:spPr>
          <a:xfrm flipV="1">
            <a:off x="8076594" y="1871076"/>
            <a:ext cx="898684" cy="48142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Shape 141"/>
          <p:cNvSpPr txBox="1"/>
          <p:nvPr/>
        </p:nvSpPr>
        <p:spPr>
          <a:xfrm>
            <a:off x="8975278" y="1732576"/>
            <a:ext cx="248260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Prefix of the filename (default: none)</a:t>
            </a:r>
          </a:p>
        </p:txBody>
      </p:sp>
      <p:sp>
        <p:nvSpPr>
          <p:cNvPr id="142" name="Shape 142"/>
          <p:cNvSpPr/>
          <p:nvPr/>
        </p:nvSpPr>
        <p:spPr>
          <a:xfrm>
            <a:off x="6239679" y="3477693"/>
            <a:ext cx="1224819" cy="427042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79837" y="3858814"/>
            <a:ext cx="261118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Recording duration (default: 3600sec)</a:t>
            </a:r>
          </a:p>
        </p:txBody>
      </p:sp>
      <p:cxnSp>
        <p:nvCxnSpPr>
          <p:cNvPr id="144" name="Shape 144"/>
          <p:cNvCxnSpPr>
            <a:cxnSpLocks/>
            <a:stCxn id="142" idx="1"/>
            <a:endCxn id="143" idx="3"/>
          </p:cNvCxnSpPr>
          <p:nvPr/>
        </p:nvCxnSpPr>
        <p:spPr>
          <a:xfrm flipH="1">
            <a:off x="2991021" y="3691214"/>
            <a:ext cx="3248658" cy="306100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12544" y="2752014"/>
            <a:ext cx="3345770" cy="8763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Only for Ubuntu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device names of microphones can be specified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multiple microphones are connected, enumerate their device names, separating them with “;”</a:t>
            </a:r>
          </a:p>
        </p:txBody>
      </p:sp>
      <p:cxnSp>
        <p:nvCxnSpPr>
          <p:cNvPr id="146" name="Shape 146"/>
          <p:cNvCxnSpPr>
            <a:cxnSpLocks/>
            <a:stCxn id="147" idx="1"/>
            <a:endCxn id="145" idx="3"/>
          </p:cNvCxnSpPr>
          <p:nvPr/>
        </p:nvCxnSpPr>
        <p:spPr>
          <a:xfrm flipH="1">
            <a:off x="3358314" y="3152477"/>
            <a:ext cx="2886528" cy="37704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/>
          <p:nvPr/>
        </p:nvSpPr>
        <p:spPr>
          <a:xfrm>
            <a:off x="6244842" y="2918607"/>
            <a:ext cx="1210694" cy="467739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8" name="Shape 148"/>
          <p:cNvCxnSpPr>
            <a:cxnSpLocks/>
            <a:endCxn id="149" idx="1"/>
          </p:cNvCxnSpPr>
          <p:nvPr/>
        </p:nvCxnSpPr>
        <p:spPr>
          <a:xfrm flipV="1">
            <a:off x="8672660" y="4109881"/>
            <a:ext cx="302618" cy="13218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8975278" y="3971381"/>
            <a:ext cx="1210166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Starts recording</a:t>
            </a:r>
          </a:p>
        </p:txBody>
      </p:sp>
      <p:cxnSp>
        <p:nvCxnSpPr>
          <p:cNvPr id="150" name="Shape 150"/>
          <p:cNvCxnSpPr>
            <a:cxnSpLocks/>
            <a:endCxn id="151" idx="1"/>
          </p:cNvCxnSpPr>
          <p:nvPr/>
        </p:nvCxnSpPr>
        <p:spPr>
          <a:xfrm flipV="1">
            <a:off x="8667241" y="4835479"/>
            <a:ext cx="308037" cy="138498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8975278" y="4696979"/>
            <a:ext cx="2539221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Plays the wav file specified by left box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975278" y="2535169"/>
            <a:ext cx="242861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 of channels of a microphone array</a:t>
            </a:r>
          </a:p>
        </p:txBody>
      </p:sp>
      <p:cxnSp>
        <p:nvCxnSpPr>
          <p:cNvPr id="153" name="Shape 153"/>
          <p:cNvCxnSpPr>
            <a:cxnSpLocks/>
            <a:stCxn id="154" idx="3"/>
            <a:endCxn id="152" idx="1"/>
          </p:cNvCxnSpPr>
          <p:nvPr/>
        </p:nvCxnSpPr>
        <p:spPr>
          <a:xfrm flipV="1">
            <a:off x="8697652" y="2673669"/>
            <a:ext cx="277626" cy="478055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/>
          <p:nvPr/>
        </p:nvSpPr>
        <p:spPr>
          <a:xfrm>
            <a:off x="7455536" y="2918511"/>
            <a:ext cx="1242116" cy="466426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464498" y="3477693"/>
            <a:ext cx="1233153" cy="427042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8975278" y="3277939"/>
            <a:ext cx="2639204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duration of each recording session (default: 600sec)</a:t>
            </a:r>
          </a:p>
        </p:txBody>
      </p:sp>
      <p:cxnSp>
        <p:nvCxnSpPr>
          <p:cNvPr id="157" name="Shape 157"/>
          <p:cNvCxnSpPr>
            <a:cxnSpLocks/>
            <a:stCxn id="155" idx="3"/>
            <a:endCxn id="156" idx="1"/>
          </p:cNvCxnSpPr>
          <p:nvPr/>
        </p:nvCxnSpPr>
        <p:spPr>
          <a:xfrm flipV="1">
            <a:off x="8697651" y="3508772"/>
            <a:ext cx="277627" cy="18244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Shape 158"/>
          <p:cNvSpPr txBox="1"/>
          <p:nvPr/>
        </p:nvSpPr>
        <p:spPr>
          <a:xfrm>
            <a:off x="8975278" y="5399670"/>
            <a:ext cx="230860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Divides the specified wav file into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several short recording files</a:t>
            </a:r>
          </a:p>
        </p:txBody>
      </p:sp>
      <p:cxnSp>
        <p:nvCxnSpPr>
          <p:cNvPr id="159" name="Shape 159"/>
          <p:cNvCxnSpPr>
            <a:cxnSpLocks/>
            <a:endCxn id="158" idx="1"/>
          </p:cNvCxnSpPr>
          <p:nvPr/>
        </p:nvCxnSpPr>
        <p:spPr>
          <a:xfrm>
            <a:off x="8667267" y="5630502"/>
            <a:ext cx="308011" cy="1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2824" y="1746000"/>
            <a:ext cx="5497200" cy="431822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Localization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261717" y="2564089"/>
            <a:ext cx="2070446" cy="184288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8" name="Shape 168"/>
          <p:cNvCxnSpPr>
            <a:cxnSpLocks/>
            <a:stCxn id="169" idx="2"/>
            <a:endCxn id="167" idx="0"/>
          </p:cNvCxnSpPr>
          <p:nvPr/>
        </p:nvCxnSpPr>
        <p:spPr>
          <a:xfrm>
            <a:off x="6934743" y="1622580"/>
            <a:ext cx="362197" cy="94150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5601686" y="1345581"/>
            <a:ext cx="266611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Loads a JSON file of localization setting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902532" y="1576632"/>
            <a:ext cx="2666114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Saves the current setting to a JSON file</a:t>
            </a:r>
          </a:p>
        </p:txBody>
      </p:sp>
      <p:cxnSp>
        <p:nvCxnSpPr>
          <p:cNvPr id="171" name="Shape 171"/>
          <p:cNvCxnSpPr>
            <a:cxnSpLocks/>
            <a:stCxn id="170" idx="2"/>
          </p:cNvCxnSpPr>
          <p:nvPr/>
        </p:nvCxnSpPr>
        <p:spPr>
          <a:xfrm flipH="1">
            <a:off x="8558229" y="1853631"/>
            <a:ext cx="1677360" cy="71422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Shape 172"/>
          <p:cNvSpPr/>
          <p:nvPr/>
        </p:nvSpPr>
        <p:spPr>
          <a:xfrm>
            <a:off x="6227546" y="2775379"/>
            <a:ext cx="2502568" cy="1545100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3" name="Shape 173"/>
          <p:cNvCxnSpPr>
            <a:cxnSpLocks/>
            <a:stCxn id="174" idx="1"/>
            <a:endCxn id="172" idx="3"/>
          </p:cNvCxnSpPr>
          <p:nvPr/>
        </p:nvCxnSpPr>
        <p:spPr>
          <a:xfrm flipH="1">
            <a:off x="8730114" y="3123650"/>
            <a:ext cx="172418" cy="42427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 txBox="1"/>
          <p:nvPr/>
        </p:nvSpPr>
        <p:spPr>
          <a:xfrm>
            <a:off x="8902532" y="2699370"/>
            <a:ext cx="2865820" cy="848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Marker in the network file of HARK will be replaced by the corresponding Value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Markers and Values can be edited by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double-clicking each cell</a:t>
            </a:r>
          </a:p>
        </p:txBody>
      </p:sp>
      <p:sp>
        <p:nvSpPr>
          <p:cNvPr id="175" name="Shape 175"/>
          <p:cNvSpPr/>
          <p:nvPr/>
        </p:nvSpPr>
        <p:spPr>
          <a:xfrm>
            <a:off x="6178799" y="4347481"/>
            <a:ext cx="2589307" cy="417718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6" name="Shape 176"/>
          <p:cNvCxnSpPr>
            <a:cxnSpLocks/>
            <a:stCxn id="175" idx="3"/>
            <a:endCxn id="177" idx="1"/>
          </p:cNvCxnSpPr>
          <p:nvPr/>
        </p:nvCxnSpPr>
        <p:spPr>
          <a:xfrm>
            <a:off x="8768106" y="4556340"/>
            <a:ext cx="134426" cy="10844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 txBox="1"/>
          <p:nvPr/>
        </p:nvSpPr>
        <p:spPr>
          <a:xfrm>
            <a:off x="8902532" y="4421001"/>
            <a:ext cx="2513801" cy="487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localization results will be saved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specified directory</a:t>
            </a:r>
          </a:p>
        </p:txBody>
      </p:sp>
      <p:sp>
        <p:nvSpPr>
          <p:cNvPr id="178" name="Shape 178"/>
          <p:cNvSpPr/>
          <p:nvPr/>
        </p:nvSpPr>
        <p:spPr>
          <a:xfrm>
            <a:off x="6178799" y="4792201"/>
            <a:ext cx="532481" cy="374931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9" name="Shape 179"/>
          <p:cNvCxnSpPr>
            <a:cxnSpLocks/>
            <a:stCxn id="178" idx="1"/>
            <a:endCxn id="180" idx="0"/>
          </p:cNvCxnSpPr>
          <p:nvPr/>
        </p:nvCxnSpPr>
        <p:spPr>
          <a:xfrm flipH="1">
            <a:off x="5875333" y="4979667"/>
            <a:ext cx="303466" cy="1083734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 txBox="1"/>
          <p:nvPr/>
        </p:nvSpPr>
        <p:spPr>
          <a:xfrm>
            <a:off x="3607346" y="6063401"/>
            <a:ext cx="453597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Increase or decrease the gain of the recording file before localization</a:t>
            </a:r>
          </a:p>
        </p:txBody>
      </p:sp>
      <p:sp>
        <p:nvSpPr>
          <p:cNvPr id="181" name="Shape 181"/>
          <p:cNvSpPr/>
          <p:nvPr/>
        </p:nvSpPr>
        <p:spPr>
          <a:xfrm>
            <a:off x="6711280" y="4792201"/>
            <a:ext cx="1432039" cy="374931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2" name="Shape 182"/>
          <p:cNvCxnSpPr>
            <a:cxnSpLocks/>
            <a:stCxn id="183" idx="1"/>
            <a:endCxn id="181" idx="3"/>
          </p:cNvCxnSpPr>
          <p:nvPr/>
        </p:nvCxnSpPr>
        <p:spPr>
          <a:xfrm flipH="1" flipV="1">
            <a:off x="8143319" y="4979667"/>
            <a:ext cx="759213" cy="124208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Shape 183"/>
          <p:cNvSpPr txBox="1"/>
          <p:nvPr/>
        </p:nvSpPr>
        <p:spPr>
          <a:xfrm>
            <a:off x="8902532" y="4873648"/>
            <a:ext cx="3073883" cy="4604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checked, the recording file will be converted 16kHz before localization</a:t>
            </a:r>
          </a:p>
        </p:txBody>
      </p:sp>
      <p:cxnSp>
        <p:nvCxnSpPr>
          <p:cNvPr id="184" name="Shape 184"/>
          <p:cNvCxnSpPr>
            <a:cxnSpLocks/>
            <a:stCxn id="185" idx="1"/>
          </p:cNvCxnSpPr>
          <p:nvPr/>
        </p:nvCxnSpPr>
        <p:spPr>
          <a:xfrm flipH="1" flipV="1">
            <a:off x="8730114" y="5542961"/>
            <a:ext cx="172418" cy="403213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 txBox="1"/>
          <p:nvPr/>
        </p:nvSpPr>
        <p:spPr>
          <a:xfrm>
            <a:off x="8902532" y="5623008"/>
            <a:ext cx="289261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Starts localize the specified wav file with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setting above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files can be analyzed at one time</a:t>
            </a:r>
          </a:p>
        </p:txBody>
      </p:sp>
      <p:sp>
        <p:nvSpPr>
          <p:cNvPr id="186" name="Shape 186"/>
          <p:cNvSpPr/>
          <p:nvPr/>
        </p:nvSpPr>
        <p:spPr>
          <a:xfrm>
            <a:off x="3608173" y="2795052"/>
            <a:ext cx="2457347" cy="3050854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7" name="Shape 187"/>
          <p:cNvCxnSpPr>
            <a:cxnSpLocks/>
            <a:stCxn id="188" idx="3"/>
            <a:endCxn id="186" idx="1"/>
          </p:cNvCxnSpPr>
          <p:nvPr/>
        </p:nvCxnSpPr>
        <p:spPr>
          <a:xfrm>
            <a:off x="2873695" y="3644346"/>
            <a:ext cx="734478" cy="676133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Shape 188"/>
          <p:cNvSpPr txBox="1"/>
          <p:nvPr/>
        </p:nvSpPr>
        <p:spPr>
          <a:xfrm>
            <a:off x="175101" y="3505846"/>
            <a:ext cx="2698594" cy="27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of wav files in the working directory</a:t>
            </a:r>
          </a:p>
        </p:txBody>
      </p:sp>
      <p:sp>
        <p:nvSpPr>
          <p:cNvPr id="189" name="Shape 189"/>
          <p:cNvSpPr/>
          <p:nvPr/>
        </p:nvSpPr>
        <p:spPr>
          <a:xfrm>
            <a:off x="3611645" y="2566369"/>
            <a:ext cx="2220744" cy="182008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0" name="Shape 190"/>
          <p:cNvCxnSpPr>
            <a:cxnSpLocks/>
            <a:stCxn id="193" idx="2"/>
            <a:endCxn id="189" idx="1"/>
          </p:cNvCxnSpPr>
          <p:nvPr/>
        </p:nvCxnSpPr>
        <p:spPr>
          <a:xfrm>
            <a:off x="1524399" y="1711921"/>
            <a:ext cx="2087246" cy="94545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>
            <a:cxnSpLocks/>
            <a:stCxn id="192" idx="2"/>
          </p:cNvCxnSpPr>
          <p:nvPr/>
        </p:nvCxnSpPr>
        <p:spPr>
          <a:xfrm>
            <a:off x="4258742" y="1622580"/>
            <a:ext cx="1708425" cy="941511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3005471" y="1345581"/>
            <a:ext cx="2506542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Refreshing the directory information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8163" y="1434922"/>
            <a:ext cx="2872471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Directory in which recorded files are saved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4277" y="4828666"/>
            <a:ext cx="3289800" cy="1271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Once localization was done successfully,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folder “localized_&lt;filename&gt;” will be created, and there are some files: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separated sounds (</a:t>
            </a:r>
            <a:r>
              <a:rPr lang="en-US" sz="1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_*.wav)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MUSIC spectrum (spectrum.txt)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localization results (separated.csv)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8902532" y="3679446"/>
            <a:ext cx="3248563" cy="46045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Network files and transfer functions should be in the corresponding folders in localization folder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4375" y="1746001"/>
            <a:ext cx="5497200" cy="4318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3" name="Shape 203"/>
          <p:cNvCxnSpPr>
            <a:cxnSpLocks/>
            <a:stCxn id="205" idx="1"/>
            <a:endCxn id="204" idx="0"/>
          </p:cNvCxnSpPr>
          <p:nvPr/>
        </p:nvCxnSpPr>
        <p:spPr>
          <a:xfrm flipH="1">
            <a:off x="6914167" y="2072296"/>
            <a:ext cx="2028257" cy="25252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/>
          <p:nvPr/>
        </p:nvSpPr>
        <p:spPr>
          <a:xfrm>
            <a:off x="6156999" y="2324818"/>
            <a:ext cx="1514336" cy="470234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8942424" y="1926608"/>
            <a:ext cx="2808848" cy="291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pages of the exported PDF</a:t>
            </a:r>
          </a:p>
        </p:txBody>
      </p:sp>
      <p:sp>
        <p:nvSpPr>
          <p:cNvPr id="206" name="Shape 206"/>
          <p:cNvSpPr/>
          <p:nvPr/>
        </p:nvSpPr>
        <p:spPr>
          <a:xfrm>
            <a:off x="7671335" y="2324819"/>
            <a:ext cx="597762" cy="470234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7" name="Shape 207"/>
          <p:cNvCxnSpPr>
            <a:cxnSpLocks/>
            <a:stCxn id="208" idx="1"/>
            <a:endCxn id="206" idx="3"/>
          </p:cNvCxnSpPr>
          <p:nvPr/>
        </p:nvCxnSpPr>
        <p:spPr>
          <a:xfrm flipH="1" flipV="1">
            <a:off x="8269097" y="2559936"/>
            <a:ext cx="673327" cy="924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8942424" y="2246019"/>
            <a:ext cx="299191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localized sources were regarded as ones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conspecifics if the DOA difference is within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degree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  <p:cxnSp>
        <p:nvCxnSpPr>
          <p:cNvPr id="209" name="Shape 209"/>
          <p:cNvCxnSpPr>
            <a:cxnSpLocks/>
            <a:stCxn id="210" idx="1"/>
          </p:cNvCxnSpPr>
          <p:nvPr/>
        </p:nvCxnSpPr>
        <p:spPr>
          <a:xfrm flipH="1" flipV="1">
            <a:off x="8738648" y="3042563"/>
            <a:ext cx="203776" cy="638510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/>
          <p:nvPr/>
        </p:nvSpPr>
        <p:spPr>
          <a:xfrm>
            <a:off x="8942424" y="2950403"/>
            <a:ext cx="2808848" cy="1461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Exports the analyzation results using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localized results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files can be specified at one time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localized and classified results (</a:t>
            </a:r>
            <a:r>
              <a:rPr lang="en-US" sz="1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sourceinfo</a:t>
            </a: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[.csv|.</a:t>
            </a:r>
            <a:r>
              <a:rPr lang="en-US" sz="1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json</a:t>
            </a: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])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of localized sources (sourcelist.csv)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Visualized result (visualized.pdf)</a:t>
            </a:r>
          </a:p>
        </p:txBody>
      </p:sp>
      <p:cxnSp>
        <p:nvCxnSpPr>
          <p:cNvPr id="211" name="Shape 211"/>
          <p:cNvCxnSpPr>
            <a:cxnSpLocks/>
            <a:stCxn id="212" idx="1"/>
          </p:cNvCxnSpPr>
          <p:nvPr/>
        </p:nvCxnSpPr>
        <p:spPr>
          <a:xfrm flipH="1" flipV="1">
            <a:off x="7466030" y="3803783"/>
            <a:ext cx="1476394" cy="973356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Shape 212"/>
          <p:cNvSpPr txBox="1"/>
          <p:nvPr/>
        </p:nvSpPr>
        <p:spPr>
          <a:xfrm>
            <a:off x="8942424" y="4546306"/>
            <a:ext cx="207751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Launches annotation tool for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specified analyzed file</a:t>
            </a:r>
          </a:p>
        </p:txBody>
      </p:sp>
      <p:sp>
        <p:nvSpPr>
          <p:cNvPr id="213" name="Shape 213"/>
          <p:cNvSpPr/>
          <p:nvPr/>
        </p:nvSpPr>
        <p:spPr>
          <a:xfrm>
            <a:off x="3608173" y="2795052"/>
            <a:ext cx="2457347" cy="3050854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4" name="Shape 214"/>
          <p:cNvCxnSpPr>
            <a:cxnSpLocks/>
            <a:stCxn id="215" idx="0"/>
            <a:endCxn id="213" idx="1"/>
          </p:cNvCxnSpPr>
          <p:nvPr/>
        </p:nvCxnSpPr>
        <p:spPr>
          <a:xfrm flipV="1">
            <a:off x="1713208" y="4320479"/>
            <a:ext cx="1894965" cy="448711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Shape 215"/>
          <p:cNvSpPr txBox="1"/>
          <p:nvPr/>
        </p:nvSpPr>
        <p:spPr>
          <a:xfrm>
            <a:off x="47612" y="4769190"/>
            <a:ext cx="3331191" cy="230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of “localized_” folders in the working directory</a:t>
            </a:r>
            <a:endParaRPr lang="en-US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3611645" y="2566369"/>
            <a:ext cx="2220744" cy="182008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7" name="Shape 217"/>
          <p:cNvCxnSpPr>
            <a:cxnSpLocks/>
            <a:stCxn id="220" idx="2"/>
            <a:endCxn id="216" idx="1"/>
          </p:cNvCxnSpPr>
          <p:nvPr/>
        </p:nvCxnSpPr>
        <p:spPr>
          <a:xfrm>
            <a:off x="1713207" y="1959031"/>
            <a:ext cx="1898438" cy="69834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Shape 218"/>
          <p:cNvCxnSpPr>
            <a:cxnSpLocks/>
            <a:stCxn id="219" idx="2"/>
          </p:cNvCxnSpPr>
          <p:nvPr/>
        </p:nvCxnSpPr>
        <p:spPr>
          <a:xfrm>
            <a:off x="4575723" y="1623291"/>
            <a:ext cx="1384630" cy="943078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Shape 219"/>
          <p:cNvSpPr txBox="1"/>
          <p:nvPr/>
        </p:nvSpPr>
        <p:spPr>
          <a:xfrm>
            <a:off x="3338950" y="1346294"/>
            <a:ext cx="2473546" cy="276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altLang="ja-JP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Refreshing the directory information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7612" y="1662933"/>
            <a:ext cx="3331190" cy="296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Directory in which results of localization are saved</a:t>
            </a:r>
            <a:endParaRPr lang="en-US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87" y="1407870"/>
            <a:ext cx="6925421" cy="39597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986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attrocento Sans"/>
              <a:buNone/>
            </a:pPr>
            <a:r>
              <a:rPr lang="en-US" sz="4400" b="0" i="0" u="none" strike="noStrike" cap="none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Annotation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lang="en-US" sz="105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8" name="Shape 228"/>
          <p:cNvCxnSpPr>
            <a:cxnSpLocks/>
            <a:stCxn id="229" idx="1"/>
            <a:endCxn id="245" idx="0"/>
          </p:cNvCxnSpPr>
          <p:nvPr/>
        </p:nvCxnSpPr>
        <p:spPr>
          <a:xfrm flipH="1">
            <a:off x="5647085" y="1571336"/>
            <a:ext cx="1483106" cy="8420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7130191" y="1348693"/>
            <a:ext cx="3594657" cy="4452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Loads localized and classified results or annotated files </a:t>
            </a:r>
            <a:b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JSON format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09221" y="5500138"/>
            <a:ext cx="4561743" cy="65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rectangle represents the information of a localized sound source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information can be modified by dragging, moving, or changing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length of the rectangle</a:t>
            </a:r>
          </a:p>
        </p:txBody>
      </p:sp>
      <p:cxnSp>
        <p:nvCxnSpPr>
          <p:cNvPr id="231" name="Shape 231"/>
          <p:cNvCxnSpPr>
            <a:cxnSpLocks/>
            <a:stCxn id="233" idx="1"/>
            <a:endCxn id="232" idx="3"/>
          </p:cNvCxnSpPr>
          <p:nvPr/>
        </p:nvCxnSpPr>
        <p:spPr>
          <a:xfrm flipH="1">
            <a:off x="6939816" y="2595636"/>
            <a:ext cx="190375" cy="202460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Shape 232"/>
          <p:cNvSpPr/>
          <p:nvPr/>
        </p:nvSpPr>
        <p:spPr>
          <a:xfrm>
            <a:off x="5191752" y="1937315"/>
            <a:ext cx="1748064" cy="1721562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130191" y="2366742"/>
            <a:ext cx="3794400" cy="457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Displays the information on the selected sound source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value can be modified by directly editing the values</a:t>
            </a:r>
          </a:p>
        </p:txBody>
      </p:sp>
      <p:sp>
        <p:nvSpPr>
          <p:cNvPr id="234" name="Shape 234"/>
          <p:cNvSpPr/>
          <p:nvPr/>
        </p:nvSpPr>
        <p:spPr>
          <a:xfrm>
            <a:off x="198994" y="3354031"/>
            <a:ext cx="4871970" cy="1631093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5" name="Shape 235"/>
          <p:cNvCxnSpPr>
            <a:cxnSpLocks/>
            <a:stCxn id="230" idx="0"/>
            <a:endCxn id="234" idx="2"/>
          </p:cNvCxnSpPr>
          <p:nvPr/>
        </p:nvCxnSpPr>
        <p:spPr>
          <a:xfrm flipH="1" flipV="1">
            <a:off x="2634979" y="4985124"/>
            <a:ext cx="155114" cy="515014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>
            <a:cxnSpLocks/>
            <a:stCxn id="237" idx="1"/>
          </p:cNvCxnSpPr>
          <p:nvPr/>
        </p:nvCxnSpPr>
        <p:spPr>
          <a:xfrm flipH="1">
            <a:off x="6938129" y="3617490"/>
            <a:ext cx="192062" cy="332341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Shape 237"/>
          <p:cNvSpPr txBox="1"/>
          <p:nvPr/>
        </p:nvSpPr>
        <p:spPr>
          <a:xfrm>
            <a:off x="7130191" y="3461005"/>
            <a:ext cx="4568473" cy="3129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Plays the corresponding separated sound of the selected sound source </a:t>
            </a:r>
          </a:p>
        </p:txBody>
      </p:sp>
      <p:cxnSp>
        <p:nvCxnSpPr>
          <p:cNvPr id="238" name="Shape 238"/>
          <p:cNvCxnSpPr>
            <a:cxnSpLocks/>
            <a:stCxn id="239" idx="1"/>
          </p:cNvCxnSpPr>
          <p:nvPr/>
        </p:nvCxnSpPr>
        <p:spPr>
          <a:xfrm flipH="1">
            <a:off x="5784783" y="3131383"/>
            <a:ext cx="1345408" cy="791515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Shape 239"/>
          <p:cNvSpPr txBox="1"/>
          <p:nvPr/>
        </p:nvSpPr>
        <p:spPr>
          <a:xfrm>
            <a:off x="7130191" y="2877830"/>
            <a:ext cx="4229108" cy="507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Plays the original recording during the corresponding duration of the selected sound source</a:t>
            </a:r>
          </a:p>
        </p:txBody>
      </p:sp>
      <p:cxnSp>
        <p:nvCxnSpPr>
          <p:cNvPr id="240" name="Shape 240"/>
          <p:cNvCxnSpPr>
            <a:cxnSpLocks/>
            <a:stCxn id="242" idx="1"/>
          </p:cNvCxnSpPr>
          <p:nvPr/>
        </p:nvCxnSpPr>
        <p:spPr>
          <a:xfrm flipH="1">
            <a:off x="6371925" y="4285706"/>
            <a:ext cx="758266" cy="122665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hape 241"/>
          <p:cNvCxnSpPr>
            <a:cxnSpLocks/>
            <a:stCxn id="243" idx="1"/>
          </p:cNvCxnSpPr>
          <p:nvPr/>
        </p:nvCxnSpPr>
        <p:spPr>
          <a:xfrm flipH="1" flipV="1">
            <a:off x="6931287" y="4418567"/>
            <a:ext cx="198904" cy="175376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7130191" y="4147206"/>
            <a:ext cx="2395601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Deletes the selected sound source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130191" y="4455443"/>
            <a:ext cx="2065201" cy="276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Undo the previous operation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130191" y="5396600"/>
            <a:ext cx="4682531" cy="83099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mouse wheel: the scale of the graph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Left click: source selection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Left double-click: creating a new sound source information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Right drag: selection of multiple sources (enabled and disabled by Q/A)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  <p:sp>
        <p:nvSpPr>
          <p:cNvPr id="245" name="Shape 245"/>
          <p:cNvSpPr/>
          <p:nvPr/>
        </p:nvSpPr>
        <p:spPr>
          <a:xfrm>
            <a:off x="5191752" y="1655545"/>
            <a:ext cx="910666" cy="282357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6" name="Shape 246"/>
          <p:cNvCxnSpPr>
            <a:cxnSpLocks/>
            <a:stCxn id="247" idx="1"/>
          </p:cNvCxnSpPr>
          <p:nvPr/>
        </p:nvCxnSpPr>
        <p:spPr>
          <a:xfrm flipH="1" flipV="1">
            <a:off x="6931285" y="4867688"/>
            <a:ext cx="198906" cy="169952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 txBox="1"/>
          <p:nvPr/>
        </p:nvSpPr>
        <p:spPr>
          <a:xfrm>
            <a:off x="7130191" y="4794553"/>
            <a:ext cx="4949883" cy="486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Saves the annotation result shown in the current window as PDF or PNG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sub-figures can also be specified</a:t>
            </a:r>
          </a:p>
        </p:txBody>
      </p:sp>
      <p:sp>
        <p:nvSpPr>
          <p:cNvPr id="248" name="Shape 248"/>
          <p:cNvSpPr/>
          <p:nvPr/>
        </p:nvSpPr>
        <p:spPr>
          <a:xfrm>
            <a:off x="6105558" y="1654958"/>
            <a:ext cx="834258" cy="282357"/>
          </a:xfrm>
          <a:prstGeom prst="rect">
            <a:avLst/>
          </a:prstGeom>
          <a:noFill/>
          <a:ln w="25400" cap="flat" cmpd="sng">
            <a:solidFill>
              <a:srgbClr val="A65F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7130191" y="1906196"/>
            <a:ext cx="3336854" cy="2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Saves the current annotation as a JSON or CSV file</a:t>
            </a:r>
          </a:p>
        </p:txBody>
      </p:sp>
      <p:cxnSp>
        <p:nvCxnSpPr>
          <p:cNvPr id="250" name="Shape 250"/>
          <p:cNvCxnSpPr>
            <a:cxnSpLocks/>
            <a:stCxn id="249" idx="1"/>
            <a:endCxn id="248" idx="3"/>
          </p:cNvCxnSpPr>
          <p:nvPr/>
        </p:nvCxnSpPr>
        <p:spPr>
          <a:xfrm flipH="1" flipV="1">
            <a:off x="6939816" y="1796137"/>
            <a:ext cx="190375" cy="251209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7130192" y="3850044"/>
            <a:ext cx="2287186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Changes the color map of species</a:t>
            </a:r>
          </a:p>
        </p:txBody>
      </p:sp>
      <p:cxnSp>
        <p:nvCxnSpPr>
          <p:cNvPr id="252" name="Shape 252"/>
          <p:cNvCxnSpPr>
            <a:cxnSpLocks/>
            <a:stCxn id="251" idx="1"/>
          </p:cNvCxnSpPr>
          <p:nvPr/>
        </p:nvCxnSpPr>
        <p:spPr>
          <a:xfrm flipH="1">
            <a:off x="5524110" y="3988494"/>
            <a:ext cx="1606082" cy="234714"/>
          </a:xfrm>
          <a:prstGeom prst="straightConnector1">
            <a:avLst/>
          </a:prstGeom>
          <a:noFill/>
          <a:ln w="25400" cap="flat" cmpd="sng">
            <a:solidFill>
              <a:srgbClr val="A75F0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595</Words>
  <Application>Microsoft Office PowerPoint</Application>
  <PresentationFormat>ワイド画面</PresentationFormat>
  <Paragraphs>103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Quattrocento Sans</vt:lpstr>
      <vt:lpstr>Arial</vt:lpstr>
      <vt:lpstr>Calibri</vt:lpstr>
      <vt:lpstr>レトロスペクト</vt:lpstr>
      <vt:lpstr>HARKBird Installation instruction and manual</vt:lpstr>
      <vt:lpstr>Installation on Ubuntu</vt:lpstr>
      <vt:lpstr>Installation on Windows</vt:lpstr>
      <vt:lpstr>Recording</vt:lpstr>
      <vt:lpstr>Localization</vt:lpstr>
      <vt:lpstr>Analysis</vt:lpstr>
      <vt:lpstr>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HARKBird Installation instruction and manual</dc:title>
  <dc:creator>Chiba</dc:creator>
  <cp:lastModifiedBy>千葉尚彬</cp:lastModifiedBy>
  <cp:revision>33</cp:revision>
  <cp:lastPrinted>2017-11-23T07:39:23Z</cp:lastPrinted>
  <dcterms:modified xsi:type="dcterms:W3CDTF">2018-02-14T03:23:24Z</dcterms:modified>
</cp:coreProperties>
</file>