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72" r:id="rId1"/>
  </p:sldMasterIdLst>
  <p:notesMasterIdLst>
    <p:notesMasterId r:id="rId13"/>
  </p:notesMasterIdLst>
  <p:sldIdLst>
    <p:sldId id="256" r:id="rId2"/>
    <p:sldId id="260" r:id="rId3"/>
    <p:sldId id="283" r:id="rId4"/>
    <p:sldId id="284" r:id="rId5"/>
    <p:sldId id="262" r:id="rId6"/>
    <p:sldId id="285" r:id="rId7"/>
    <p:sldId id="272" r:id="rId8"/>
    <p:sldId id="273" r:id="rId9"/>
    <p:sldId id="278" r:id="rId10"/>
    <p:sldId id="259" r:id="rId11"/>
    <p:sldId id="286" r:id="rId12"/>
  </p:sldIdLst>
  <p:sldSz cx="9144000" cy="6858000" type="screen4x3"/>
  <p:notesSz cx="6858000" cy="9144000"/>
  <p:embeddedFontLst>
    <p:embeddedFont>
      <p:font typeface="Corbel" panose="020B0503020204020204" pitchFamily="34" charset="0"/>
      <p:regular r:id="rId14"/>
      <p:bold r:id="rId15"/>
      <p:italic r:id="rId16"/>
      <p:boldItalic r:id="rId17"/>
    </p:embeddedFont>
    <p:embeddedFont>
      <p:font typeface="Consolas" panose="020B0609020204030204" pitchFamily="49" charset="0"/>
      <p:regular r:id="rId18"/>
      <p:bold r:id="rId19"/>
      <p:italic r:id="rId20"/>
      <p:bold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96433" autoAdjust="0"/>
  </p:normalViewPr>
  <p:slideViewPr>
    <p:cSldViewPr>
      <p:cViewPr>
        <p:scale>
          <a:sx n="100" d="100"/>
          <a:sy n="100" d="100"/>
        </p:scale>
        <p:origin x="1938" y="3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555E27-A0E6-45CF-BAB7-E5FC8A47E6EB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979F0-220C-4DB9-9B82-AC6077A36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342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107" y="1905000"/>
            <a:ext cx="6859786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107" y="5105400"/>
            <a:ext cx="6859786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188982" y="4724400"/>
            <a:ext cx="6475638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142108" y="1514475"/>
            <a:ext cx="7929246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16B1E20-C6ED-4249-B237-A398811F5FC6}" type="datetime1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4338754" y="3480593"/>
            <a:ext cx="6492240" cy="48019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73233" y="274639"/>
            <a:ext cx="1028968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6128" y="277814"/>
            <a:ext cx="6859787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8395858-7EBD-497F-A158-BFA317996A89}" type="datetime1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142108" y="1514475"/>
            <a:ext cx="7929246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A804A70-A8F6-4E5C-BB1A-F47142DFA4D9}" type="datetime1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188982" y="4724400"/>
            <a:ext cx="6475638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7" y="1905000"/>
            <a:ext cx="6859786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7" y="5102526"/>
            <a:ext cx="6859786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FF67A79-8D1E-4E4E-BB0B-E54E3690DCBF}" type="datetime1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142108" y="1514475"/>
            <a:ext cx="7929246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2107" y="1905000"/>
            <a:ext cx="3315563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32" y="1905000"/>
            <a:ext cx="3315562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AF81D7E-8132-4C92-8ACF-1E7306883854}" type="datetime1">
              <a:rPr lang="en-US" smtClean="0"/>
              <a:t>7/4/2019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142108" y="1514475"/>
            <a:ext cx="7929246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7" y="1905000"/>
            <a:ext cx="3313277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2107" y="2819400"/>
            <a:ext cx="3313277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8616" y="1905000"/>
            <a:ext cx="3313277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88616" y="2819400"/>
            <a:ext cx="3313277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39C1B12-81CC-45A0-A757-4F4335AD3B17}" type="datetime1">
              <a:rPr lang="en-US" smtClean="0"/>
              <a:t>7/4/2019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142108" y="1514475"/>
            <a:ext cx="7929246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B42E639-1B06-4816-BA8D-1E1953CDF492}" type="datetime1">
              <a:rPr lang="en-US" smtClean="0"/>
              <a:t>7/4/2019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91E4F34-E988-4288-B03F-887ED94F99D9}" type="datetime1">
              <a:rPr lang="en-US" smtClean="0"/>
              <a:t>7/4/2019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3314242" y="1630822"/>
            <a:ext cx="4719500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3436" y="1905000"/>
            <a:ext cx="4253068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2107" y="3429000"/>
            <a:ext cx="2057936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6359E3C-798A-4C50-9F89-017062E65D70}" type="datetime1">
              <a:rPr lang="en-US" smtClean="0"/>
              <a:t>7/4/2019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085908" y="1630822"/>
            <a:ext cx="4719500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09719" y="1884311"/>
            <a:ext cx="4253068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1014" y="3411748"/>
            <a:ext cx="2057936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ED07EF3-C3D4-4227-BC31-9DBECDD5042E}" type="datetime1">
              <a:rPr lang="en-US" smtClean="0"/>
              <a:t>7/4/2019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8" y="1905000"/>
            <a:ext cx="6859786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58287" y="6400801"/>
            <a:ext cx="933137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latinLnBrk="0" hangingPunct="1"/>
            <a:fld id="{66F928FD-753C-4628-81F2-F9AF39E16452}" type="datetime1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2107" y="6400801"/>
            <a:ext cx="4744685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44419" y="6400801"/>
            <a:ext cx="857475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aws.amazon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180" y="1847417"/>
            <a:ext cx="6029220" cy="261482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4240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die Flower" panose="02000000000000000000" pitchFamily="2" charset="0"/>
              </a:rPr>
              <a:t>Why AWS ?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ndie Flower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399"/>
            <a:ext cx="8534400" cy="4900615"/>
          </a:xfrm>
        </p:spPr>
        <p:txBody>
          <a:bodyPr>
            <a:noAutofit/>
          </a:bodyPr>
          <a:lstStyle/>
          <a:p>
            <a:pPr algn="just"/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Low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Ongoing Cost: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,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Indie Flower" panose="02000000000000000000" pitchFamily="2" charset="0"/>
              </a:rPr>
              <a:t>pay-as-you-go </a:t>
            </a:r>
            <a:r>
              <a:rPr lang="en-US" sz="1600" dirty="0">
                <a:latin typeface="Indie Flower" panose="02000000000000000000" pitchFamily="2" charset="0"/>
              </a:rPr>
              <a:t>pricing with 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Indie Flower" panose="02000000000000000000" pitchFamily="2" charset="0"/>
              </a:rPr>
              <a:t>no up-front expenses </a:t>
            </a:r>
            <a:r>
              <a:rPr lang="en-US" sz="1600" dirty="0">
                <a:latin typeface="Indie Flower" panose="02000000000000000000" pitchFamily="2" charset="0"/>
              </a:rPr>
              <a:t>or long-term </a:t>
            </a:r>
            <a:r>
              <a:rPr lang="en-US" sz="1600" dirty="0" smtClean="0">
                <a:latin typeface="Indie Flower" panose="02000000000000000000" pitchFamily="2" charset="0"/>
              </a:rPr>
              <a:t>commitments.</a:t>
            </a:r>
          </a:p>
          <a:p>
            <a:pPr algn="just"/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Instant Elasticity &amp; Flexible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Capacity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: (scaling up and down)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 </a:t>
            </a:r>
            <a:r>
              <a:rPr lang="en-US" sz="1600" dirty="0">
                <a:latin typeface="Indie Flower" panose="02000000000000000000" pitchFamily="2" charset="0"/>
              </a:rPr>
              <a:t>Eliminate guessing on your infrastructure capacity </a:t>
            </a:r>
            <a:r>
              <a:rPr lang="en-US" sz="1600" dirty="0" smtClean="0">
                <a:latin typeface="Indie Flower" panose="02000000000000000000" pitchFamily="2" charset="0"/>
              </a:rPr>
              <a:t>needs.</a:t>
            </a:r>
            <a:endParaRPr lang="en-US" sz="1600" dirty="0">
              <a:latin typeface="Indie Flower" panose="02000000000000000000" pitchFamily="2" charset="0"/>
            </a:endParaRPr>
          </a:p>
          <a:p>
            <a:pPr algn="just"/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Speed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&amp; Agility: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 </a:t>
            </a:r>
            <a:r>
              <a:rPr lang="en-US" sz="1600" dirty="0">
                <a:latin typeface="Indie Flower" panose="02000000000000000000" pitchFamily="2" charset="0"/>
              </a:rPr>
              <a:t>Develop and deploy applications </a:t>
            </a:r>
            <a:r>
              <a:rPr lang="en-US" sz="1600" dirty="0" smtClean="0">
                <a:latin typeface="Indie Flower" panose="02000000000000000000" pitchFamily="2" charset="0"/>
              </a:rPr>
              <a:t>faster </a:t>
            </a:r>
            <a:r>
              <a:rPr lang="en-US" sz="1600" dirty="0">
                <a:latin typeface="Indie Flower" panose="02000000000000000000" pitchFamily="2" charset="0"/>
              </a:rPr>
              <a:t>Instead of waiting weeks or months for </a:t>
            </a:r>
            <a:r>
              <a:rPr lang="en-US" sz="1600" dirty="0" smtClean="0">
                <a:latin typeface="Indie Flower" panose="02000000000000000000" pitchFamily="2" charset="0"/>
              </a:rPr>
              <a:t>hardware to arrive and get installed.</a:t>
            </a:r>
          </a:p>
          <a:p>
            <a:pPr algn="just"/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Global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Reach: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 </a:t>
            </a:r>
            <a:r>
              <a:rPr lang="en-US" sz="1600" dirty="0">
                <a:latin typeface="Indie Flower" panose="02000000000000000000" pitchFamily="2" charset="0"/>
              </a:rPr>
              <a:t>Take your apps global in </a:t>
            </a:r>
            <a:r>
              <a:rPr lang="en-US" sz="1600" dirty="0" smtClean="0">
                <a:latin typeface="Indie Flower" panose="02000000000000000000" pitchFamily="2" charset="0"/>
              </a:rPr>
              <a:t>minutes.</a:t>
            </a:r>
            <a:endParaRPr lang="en-US" sz="1600" dirty="0">
              <a:latin typeface="Indie Flower" panose="02000000000000000000" pitchFamily="2" charset="0"/>
            </a:endParaRPr>
          </a:p>
          <a:p>
            <a:pPr algn="just"/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Open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and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Flexible: </a:t>
            </a:r>
            <a:r>
              <a:rPr lang="en-US" sz="1600" dirty="0" smtClean="0">
                <a:latin typeface="Indie Flower" panose="02000000000000000000" pitchFamily="2" charset="0"/>
              </a:rPr>
              <a:t>You </a:t>
            </a:r>
            <a:r>
              <a:rPr lang="en-US" sz="1600" dirty="0">
                <a:latin typeface="Indie Flower" panose="02000000000000000000" pitchFamily="2" charset="0"/>
              </a:rPr>
              <a:t>choose the development platform or programming model that makes the most sense for your business. </a:t>
            </a:r>
          </a:p>
          <a:p>
            <a:pPr algn="just"/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Secure:  </a:t>
            </a:r>
            <a:r>
              <a:rPr lang="en-US" sz="1600" dirty="0" smtClean="0">
                <a:latin typeface="Indie Flower" panose="02000000000000000000" pitchFamily="2" charset="0"/>
              </a:rPr>
              <a:t>Allows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 </a:t>
            </a:r>
            <a:r>
              <a:rPr lang="en-US" sz="1600" dirty="0" smtClean="0">
                <a:latin typeface="Indie Flower" panose="02000000000000000000" pitchFamily="2" charset="0"/>
              </a:rPr>
              <a:t>your application to take advantage of the multiple </a:t>
            </a:r>
            <a:r>
              <a:rPr lang="en-US" sz="1600" dirty="0">
                <a:latin typeface="Indie Flower" panose="02000000000000000000" pitchFamily="2" charset="0"/>
              </a:rPr>
              <a:t>layers of operational and physical security </a:t>
            </a:r>
            <a:r>
              <a:rPr lang="en-US" sz="1600" dirty="0" smtClean="0">
                <a:latin typeface="Indie Flower" panose="02000000000000000000" pitchFamily="2" charset="0"/>
              </a:rPr>
              <a:t>in the AWS data </a:t>
            </a:r>
            <a:r>
              <a:rPr lang="en-US" sz="1600" dirty="0">
                <a:latin typeface="Indie Flower" panose="02000000000000000000" pitchFamily="2" charset="0"/>
              </a:rPr>
              <a:t>centers </a:t>
            </a:r>
            <a:r>
              <a:rPr lang="en-US" sz="1600" dirty="0" smtClean="0">
                <a:latin typeface="Indie Flower" panose="02000000000000000000" pitchFamily="2" charset="0"/>
              </a:rPr>
              <a:t>to </a:t>
            </a:r>
            <a:r>
              <a:rPr lang="en-US" sz="1600" dirty="0">
                <a:latin typeface="Indie Flower" panose="02000000000000000000" pitchFamily="2" charset="0"/>
              </a:rPr>
              <a:t>ensure the integrity and safety of your data.</a:t>
            </a:r>
          </a:p>
          <a:p>
            <a:pPr algn="just"/>
            <a:endParaRPr lang="en-US" sz="1600" dirty="0">
              <a:latin typeface="Indie Flower" panose="020000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10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57182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0" y="533400"/>
            <a:ext cx="6859785" cy="1020762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11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8014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die Flower" panose="02000000000000000000" pitchFamily="2" charset="0"/>
              </a:rPr>
              <a:t>What is Amazon Web Services ?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ndie Flower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534400" cy="2819400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Amazon Web Services 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(AWS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) </a:t>
            </a:r>
            <a:r>
              <a:rPr lang="en-US" sz="3200" dirty="0">
                <a:latin typeface="Indie Flower" panose="02000000000000000000" pitchFamily="2" charset="0"/>
              </a:rPr>
              <a:t>is a collection of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remote computing services 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(web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services) </a:t>
            </a:r>
            <a:r>
              <a:rPr lang="en-US" sz="3200" dirty="0">
                <a:latin typeface="Indie Flower" panose="02000000000000000000" pitchFamily="2" charset="0"/>
              </a:rPr>
              <a:t>that together make up a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cloud computing platform</a:t>
            </a:r>
            <a:r>
              <a:rPr lang="en-US" sz="3200" dirty="0">
                <a:latin typeface="Indie Flower" panose="02000000000000000000" pitchFamily="2" charset="0"/>
              </a:rPr>
              <a:t>, offered over the Internet by Amazon.com. </a:t>
            </a:r>
            <a:endParaRPr lang="en-US" sz="3200" dirty="0" smtClean="0">
              <a:latin typeface="Indie Flower" panose="02000000000000000000" pitchFamily="2" charset="0"/>
            </a:endParaRPr>
          </a:p>
          <a:p>
            <a:pPr algn="just"/>
            <a:r>
              <a:rPr lang="en-US" sz="3200" dirty="0" smtClean="0">
                <a:latin typeface="Indie Flower" panose="02000000000000000000" pitchFamily="2" charset="0"/>
              </a:rPr>
              <a:t>Website: </a:t>
            </a:r>
            <a:r>
              <a:rPr lang="en-US" sz="3200" dirty="0">
                <a:latin typeface="Indie Flower" panose="02000000000000000000" pitchFamily="2" charset="0"/>
              </a:rPr>
              <a:t>	</a:t>
            </a:r>
            <a:r>
              <a:rPr lang="en-US" sz="3200" dirty="0" smtClean="0">
                <a:latin typeface="Indie Flower" panose="02000000000000000000" pitchFamily="2" charset="0"/>
                <a:hlinkClick r:id="rId2"/>
              </a:rPr>
              <a:t>http://</a:t>
            </a:r>
            <a:r>
              <a:rPr lang="en-US" sz="3200" dirty="0" smtClean="0">
                <a:latin typeface="Indie Flower" panose="02000000000000000000" pitchFamily="2" charset="0"/>
                <a:hlinkClick r:id="rId2"/>
              </a:rPr>
              <a:t>aws.amazon.com</a:t>
            </a:r>
            <a:endParaRPr lang="en-US" sz="3200" dirty="0" smtClean="0">
              <a:latin typeface="Indie Flower" panose="02000000000000000000" pitchFamily="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39755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What is cloud </a:t>
            </a:r>
            <a:r>
              <a:rPr lang="en-US" u="sng" dirty="0" smtClean="0"/>
              <a:t>computing?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 computing is a general term for anything that involves delivering hosted services over the Internet.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70008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Ec2</a:t>
            </a:r>
          </a:p>
          <a:p>
            <a:r>
              <a:rPr lang="en-US" dirty="0" smtClean="0"/>
              <a:t>S3</a:t>
            </a:r>
          </a:p>
          <a:p>
            <a:r>
              <a:rPr lang="en-US" dirty="0" smtClean="0"/>
              <a:t>VPS</a:t>
            </a:r>
          </a:p>
          <a:p>
            <a:r>
              <a:rPr lang="en-US" dirty="0" smtClean="0"/>
              <a:t>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70403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4508" y="350838"/>
            <a:ext cx="7849492" cy="1020762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Indie Flower" panose="02000000000000000000" pitchFamily="2" charset="0"/>
              </a:rPr>
              <a:t>Amazon Elastic Compute Cloud </a:t>
            </a:r>
            <a:r>
              <a:rPr lang="en-US" sz="3600" dirty="0" smtClean="0">
                <a:latin typeface="Indie Flower" panose="02000000000000000000" pitchFamily="2" charset="0"/>
              </a:rPr>
              <a:t>(EC2</a:t>
            </a:r>
            <a:r>
              <a:rPr lang="en-US" sz="3600" dirty="0">
                <a:latin typeface="Indie Flower" panose="02000000000000000000" pitchFamily="2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8153400" cy="4267200"/>
          </a:xfrm>
        </p:spPr>
        <p:txBody>
          <a:bodyPr>
            <a:noAutofit/>
          </a:bodyPr>
          <a:lstStyle/>
          <a:p>
            <a:pPr algn="just"/>
            <a:r>
              <a:rPr lang="en-US" sz="1600" dirty="0" smtClean="0">
                <a:latin typeface="Indie Flower" panose="02000000000000000000" pitchFamily="2" charset="0"/>
              </a:rPr>
              <a:t>EC2 </a:t>
            </a:r>
            <a:r>
              <a:rPr lang="en-US" sz="1600" dirty="0" smtClean="0">
                <a:latin typeface="Indie Flower" panose="02000000000000000000" pitchFamily="2" charset="0"/>
              </a:rPr>
              <a:t>allows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creating Virtual Machines (VM) on-demand</a:t>
            </a:r>
            <a:r>
              <a:rPr lang="en-US" sz="1600" dirty="0" smtClean="0">
                <a:latin typeface="Indie Flower" panose="02000000000000000000" pitchFamily="2" charset="0"/>
              </a:rPr>
              <a:t>. </a:t>
            </a:r>
            <a:endParaRPr lang="en-US" sz="1600" dirty="0" smtClean="0">
              <a:latin typeface="Indie Flower" panose="02000000000000000000" pitchFamily="2" charset="0"/>
            </a:endParaRPr>
          </a:p>
          <a:p>
            <a:pPr algn="just"/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Auto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Scaling </a:t>
            </a:r>
            <a:r>
              <a:rPr lang="en-US" sz="1600" dirty="0">
                <a:latin typeface="Indie Flower" panose="02000000000000000000" pitchFamily="2" charset="0"/>
              </a:rPr>
              <a:t>allows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automatically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scale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of the capacity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up </a:t>
            </a:r>
            <a:r>
              <a:rPr lang="en-US" sz="1600" dirty="0" smtClean="0">
                <a:latin typeface="Indie Flower" panose="02000000000000000000" pitchFamily="2" charset="0"/>
              </a:rPr>
              <a:t>seamlessly </a:t>
            </a:r>
            <a:r>
              <a:rPr lang="en-US" sz="1600" dirty="0">
                <a:latin typeface="Indie Flower" panose="02000000000000000000" pitchFamily="2" charset="0"/>
              </a:rPr>
              <a:t>during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demand spikes </a:t>
            </a:r>
            <a:r>
              <a:rPr lang="en-US" sz="1600" dirty="0">
                <a:latin typeface="Indie Flower" panose="02000000000000000000" pitchFamily="2" charset="0"/>
              </a:rPr>
              <a:t>to maintain performance, and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scales down </a:t>
            </a:r>
            <a:r>
              <a:rPr lang="en-US" sz="1600" dirty="0" smtClean="0">
                <a:latin typeface="Indie Flower" panose="02000000000000000000" pitchFamily="2" charset="0"/>
              </a:rPr>
              <a:t>during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demand lulls </a:t>
            </a:r>
            <a:r>
              <a:rPr lang="en-US" sz="1600" dirty="0">
                <a:latin typeface="Indie Flower" panose="02000000000000000000" pitchFamily="2" charset="0"/>
              </a:rPr>
              <a:t>to minimize costs</a:t>
            </a:r>
            <a:r>
              <a:rPr lang="en-US" sz="1600" dirty="0" smtClean="0">
                <a:latin typeface="Indie Flower" panose="02000000000000000000" pitchFamily="2" charset="0"/>
              </a:rPr>
              <a:t>.</a:t>
            </a:r>
          </a:p>
          <a:p>
            <a:pPr algn="just"/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Elastic Load Balancing</a:t>
            </a:r>
            <a:r>
              <a:rPr lang="en-US" sz="1600" dirty="0" smtClean="0">
                <a:latin typeface="Indie Flower" panose="02000000000000000000" pitchFamily="2" charset="0"/>
              </a:rPr>
              <a:t> automatically distributes incoming application traffic across multiple Amazon EC2 instances. </a:t>
            </a:r>
          </a:p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VM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Import/Export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 </a:t>
            </a:r>
            <a:r>
              <a:rPr lang="en-US" sz="1600" dirty="0" smtClean="0">
                <a:latin typeface="Indie Flower" panose="02000000000000000000" pitchFamily="2" charset="0"/>
              </a:rPr>
              <a:t>enables </a:t>
            </a:r>
            <a:r>
              <a:rPr lang="en-US" sz="1600" dirty="0">
                <a:latin typeface="Indie Flower" panose="02000000000000000000" pitchFamily="2" charset="0"/>
              </a:rPr>
              <a:t>you to easily import virtual machine images from your existing environment to Amazon EC2 instances and export them back at any time. </a:t>
            </a:r>
          </a:p>
          <a:p>
            <a:pPr algn="just"/>
            <a:endParaRPr lang="en-US" sz="1800" dirty="0">
              <a:latin typeface="Indie Flower" panose="020000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5</a:t>
            </a:fld>
            <a:endParaRPr kumimoji="0"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886220"/>
            <a:ext cx="2667000" cy="5996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5937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Virtual Machine?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virtual machine is a computer file, typically called an image, which behaves like an actual computer. In other words, creating a computer within a computer.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runs in </a:t>
            </a:r>
            <a:r>
              <a:rPr lang="en-US" dirty="0" smtClean="0"/>
              <a:t>any operating System, </a:t>
            </a:r>
            <a:r>
              <a:rPr lang="en-US" dirty="0"/>
              <a:t>much like any other </a:t>
            </a:r>
            <a:r>
              <a:rPr lang="en-US" dirty="0" err="1"/>
              <a:t>programme</a:t>
            </a:r>
            <a:r>
              <a:rPr lang="en-US" dirty="0"/>
              <a:t>, giving the end user the same experience on a virtual machine as they would have on the host operating system itself.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41524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4508" y="350838"/>
            <a:ext cx="7620892" cy="1020762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Indie Flower" panose="02000000000000000000" pitchFamily="2" charset="0"/>
              </a:rPr>
              <a:t>Amazon Simple Storage </a:t>
            </a:r>
            <a:r>
              <a:rPr lang="en-US" sz="3600" dirty="0" smtClean="0">
                <a:latin typeface="Indie Flower" panose="02000000000000000000" pitchFamily="2" charset="0"/>
              </a:rPr>
              <a:t>Service (S3)</a:t>
            </a:r>
            <a:endParaRPr lang="en-US" sz="3600" dirty="0">
              <a:latin typeface="Indie Flower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610600" cy="4724400"/>
          </a:xfrm>
        </p:spPr>
        <p:txBody>
          <a:bodyPr>
            <a:noAutofit/>
          </a:bodyPr>
          <a:lstStyle/>
          <a:p>
            <a:pPr algn="just"/>
            <a:r>
              <a:rPr lang="en-US" sz="1400" dirty="0" smtClean="0">
                <a:latin typeface="Indie Flower" panose="02000000000000000000" pitchFamily="2" charset="0"/>
              </a:rPr>
              <a:t>Amazon </a:t>
            </a:r>
            <a:r>
              <a:rPr lang="en-US" sz="1400" dirty="0">
                <a:latin typeface="Indie Flower" panose="02000000000000000000" pitchFamily="2" charset="0"/>
              </a:rPr>
              <a:t>S3 provides a simple web services interface that can be 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used to store and retrieve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Indie Flower" panose="02000000000000000000" pitchFamily="2" charset="0"/>
              </a:rPr>
              <a:t>any amount of data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,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Indie Flower" panose="02000000000000000000" pitchFamily="2" charset="0"/>
              </a:rPr>
              <a:t>at any time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,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Indie Flower" panose="02000000000000000000" pitchFamily="2" charset="0"/>
              </a:rPr>
              <a:t>from anywhere 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on the web</a:t>
            </a:r>
            <a:r>
              <a:rPr lang="en-US" sz="1400" dirty="0">
                <a:latin typeface="Indie Flower" panose="02000000000000000000" pitchFamily="2" charset="0"/>
              </a:rPr>
              <a:t>. </a:t>
            </a:r>
            <a:endParaRPr lang="en-US" sz="1400" dirty="0" smtClean="0">
              <a:latin typeface="Indie Flower" panose="02000000000000000000" pitchFamily="2" charset="0"/>
            </a:endParaRPr>
          </a:p>
          <a:p>
            <a:r>
              <a:rPr lang="en-US" sz="1400" dirty="0">
                <a:latin typeface="Indie Flower" panose="02000000000000000000" pitchFamily="2" charset="0"/>
              </a:rPr>
              <a:t>Write, read, and delete objects containing from 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1 byte to 5 terabytes of data each</a:t>
            </a:r>
            <a:r>
              <a:rPr lang="en-US" sz="1400" dirty="0">
                <a:latin typeface="Indie Flower" panose="02000000000000000000" pitchFamily="2" charset="0"/>
              </a:rPr>
              <a:t>. The 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number of objects </a:t>
            </a:r>
            <a:r>
              <a:rPr lang="en-US" sz="1400" dirty="0">
                <a:latin typeface="Indie Flower" panose="02000000000000000000" pitchFamily="2" charset="0"/>
              </a:rPr>
              <a:t>you can store is 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unlimited</a:t>
            </a:r>
            <a:r>
              <a:rPr lang="en-US" sz="1400" dirty="0">
                <a:latin typeface="Indie Flower" panose="02000000000000000000" pitchFamily="2" charset="0"/>
              </a:rPr>
              <a:t>.</a:t>
            </a:r>
          </a:p>
          <a:p>
            <a:r>
              <a:rPr lang="en-US" sz="1400" dirty="0">
                <a:latin typeface="Indie Flower" panose="02000000000000000000" pitchFamily="2" charset="0"/>
              </a:rPr>
              <a:t>Each object is stored in a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Indie Flower" panose="02000000000000000000" pitchFamily="2" charset="0"/>
              </a:rPr>
              <a:t>bucket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Indie Flower" panose="02000000000000000000" pitchFamily="2" charset="0"/>
              </a:rPr>
              <a:t> </a:t>
            </a:r>
            <a:r>
              <a:rPr lang="en-US" sz="1400" dirty="0">
                <a:latin typeface="Indie Flower" panose="02000000000000000000" pitchFamily="2" charset="0"/>
              </a:rPr>
              <a:t>and retrieved via a unique, developer-assigned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Indie Flower" panose="02000000000000000000" pitchFamily="2" charset="0"/>
              </a:rPr>
              <a:t>key</a:t>
            </a:r>
            <a:r>
              <a:rPr lang="en-US" sz="1400" dirty="0">
                <a:latin typeface="Indie Flower" panose="02000000000000000000" pitchFamily="2" charset="0"/>
              </a:rPr>
              <a:t>.</a:t>
            </a:r>
          </a:p>
          <a:p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Authentication 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mechanisms </a:t>
            </a:r>
            <a:r>
              <a:rPr lang="en-US" sz="1400" dirty="0">
                <a:latin typeface="Indie Flower" panose="02000000000000000000" pitchFamily="2" charset="0"/>
              </a:rPr>
              <a:t>are provided to ensure that data is kept secure from unauthorized access. </a:t>
            </a:r>
            <a:endParaRPr lang="en-US" sz="1400" dirty="0" smtClean="0">
              <a:latin typeface="Indie Flower" panose="02000000000000000000" pitchFamily="2" charset="0"/>
            </a:endParaRPr>
          </a:p>
          <a:p>
            <a:pPr lvl="1"/>
            <a:r>
              <a:rPr lang="en-US" sz="1400" dirty="0" smtClean="0">
                <a:latin typeface="Indie Flower" panose="02000000000000000000" pitchFamily="2" charset="0"/>
              </a:rPr>
              <a:t>Objects </a:t>
            </a:r>
            <a:r>
              <a:rPr lang="en-US" sz="1400" dirty="0">
                <a:latin typeface="Indie Flower" panose="02000000000000000000" pitchFamily="2" charset="0"/>
              </a:rPr>
              <a:t>can be made 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private or public, and rights can be granted to specific users</a:t>
            </a:r>
            <a:r>
              <a:rPr lang="en-US" sz="1400" dirty="0" smtClean="0">
                <a:latin typeface="Indie Flower" panose="02000000000000000000" pitchFamily="2" charset="0"/>
              </a:rPr>
              <a:t>.</a:t>
            </a:r>
            <a:endParaRPr lang="en-US" sz="1400" dirty="0" smtClean="0">
              <a:latin typeface="Indie Flower" panose="020000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7</a:t>
            </a:fld>
            <a:endParaRPr kumimoji="0"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883921"/>
            <a:ext cx="2473535" cy="5541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2199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4508" y="350838"/>
            <a:ext cx="7620892" cy="1020762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Indie Flower" panose="02000000000000000000" pitchFamily="2" charset="0"/>
              </a:rPr>
              <a:t>Amazon Virtual Private Cloud </a:t>
            </a:r>
            <a:r>
              <a:rPr lang="en-US" sz="3600" dirty="0" smtClean="0">
                <a:latin typeface="Indie Flower" panose="02000000000000000000" pitchFamily="2" charset="0"/>
              </a:rPr>
              <a:t>(VPC)</a:t>
            </a:r>
            <a:endParaRPr lang="en-US" sz="3600" dirty="0">
              <a:latin typeface="Indie Flower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610600" cy="4724400"/>
          </a:xfrm>
        </p:spPr>
        <p:txBody>
          <a:bodyPr>
            <a:noAutofit/>
          </a:bodyPr>
          <a:lstStyle/>
          <a:p>
            <a:pPr algn="just"/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Amazon VPC </a:t>
            </a:r>
            <a:r>
              <a:rPr lang="en-US" sz="1800" dirty="0"/>
              <a:t>allows a developer to create a virtual network for resources in an isolated section of the Amazon Web Services </a:t>
            </a:r>
            <a:r>
              <a:rPr lang="en-US" sz="1800" dirty="0" smtClean="0"/>
              <a:t>cloud</a:t>
            </a:r>
            <a:r>
              <a:rPr lang="en-US" sz="1600" dirty="0" smtClean="0">
                <a:latin typeface="Indie Flower" panose="02000000000000000000" pitchFamily="2" charset="0"/>
              </a:rPr>
              <a:t>.</a:t>
            </a:r>
            <a:endParaRPr lang="en-US" sz="1600" dirty="0" smtClean="0">
              <a:latin typeface="Indie Flower" panose="02000000000000000000" pitchFamily="2" charset="0"/>
            </a:endParaRPr>
          </a:p>
          <a:p>
            <a:pPr algn="just"/>
            <a:r>
              <a:rPr lang="en-US" sz="1600" dirty="0" smtClean="0">
                <a:latin typeface="Indie Flower" panose="02000000000000000000" pitchFamily="2" charset="0"/>
              </a:rPr>
              <a:t>You </a:t>
            </a:r>
            <a:r>
              <a:rPr lang="en-US" sz="1600" dirty="0">
                <a:latin typeface="Indie Flower" panose="02000000000000000000" pitchFamily="2" charset="0"/>
              </a:rPr>
              <a:t>have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complete control </a:t>
            </a:r>
            <a:r>
              <a:rPr lang="en-US" sz="1600" dirty="0">
                <a:latin typeface="Indie Flower" panose="02000000000000000000" pitchFamily="2" charset="0"/>
              </a:rPr>
              <a:t>over your virtual networking environment, </a:t>
            </a:r>
            <a:r>
              <a:rPr lang="en-US" sz="1600" dirty="0" smtClean="0">
                <a:latin typeface="Indie Flower" panose="02000000000000000000" pitchFamily="2" charset="0"/>
              </a:rPr>
              <a:t>including: </a:t>
            </a:r>
          </a:p>
          <a:p>
            <a:pPr lvl="1" algn="just"/>
            <a:r>
              <a:rPr lang="en-US" sz="1600" dirty="0" smtClean="0">
                <a:latin typeface="Indie Flower" panose="02000000000000000000" pitchFamily="2" charset="0"/>
              </a:rPr>
              <a:t>selection </a:t>
            </a:r>
            <a:r>
              <a:rPr lang="en-US" sz="1600" dirty="0">
                <a:latin typeface="Indie Flower" panose="02000000000000000000" pitchFamily="2" charset="0"/>
              </a:rPr>
              <a:t>of your own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IP address range</a:t>
            </a:r>
            <a:r>
              <a:rPr lang="en-US" sz="1600" dirty="0">
                <a:latin typeface="Indie Flower" panose="02000000000000000000" pitchFamily="2" charset="0"/>
              </a:rPr>
              <a:t>, </a:t>
            </a:r>
            <a:endParaRPr lang="en-US" sz="1600" dirty="0" smtClean="0">
              <a:latin typeface="Indie Flower" panose="02000000000000000000" pitchFamily="2" charset="0"/>
            </a:endParaRPr>
          </a:p>
          <a:p>
            <a:pPr lvl="1" algn="just"/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creation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of subnets</a:t>
            </a:r>
            <a:r>
              <a:rPr lang="en-US" sz="1600" dirty="0">
                <a:latin typeface="Indie Flower" panose="02000000000000000000" pitchFamily="2" charset="0"/>
              </a:rPr>
              <a:t>, and </a:t>
            </a:r>
            <a:endParaRPr lang="en-US" sz="1600" dirty="0" smtClean="0">
              <a:latin typeface="Indie Flower" panose="02000000000000000000" pitchFamily="2" charset="0"/>
            </a:endParaRPr>
          </a:p>
          <a:p>
            <a:pPr lvl="1" algn="just"/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configuration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of route tables </a:t>
            </a:r>
            <a:r>
              <a:rPr lang="en-US" sz="1600" dirty="0">
                <a:latin typeface="Indie Flower" panose="02000000000000000000" pitchFamily="2" charset="0"/>
              </a:rPr>
              <a:t>and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network gateways</a:t>
            </a:r>
            <a:r>
              <a:rPr lang="en-US" sz="1600" dirty="0" smtClean="0">
                <a:latin typeface="Indie Flower" panose="02000000000000000000" pitchFamily="2" charset="0"/>
              </a:rPr>
              <a:t>.</a:t>
            </a:r>
          </a:p>
          <a:p>
            <a:pPr algn="just"/>
            <a:endParaRPr lang="en-US" sz="1600" b="1" dirty="0">
              <a:solidFill>
                <a:schemeClr val="accent2">
                  <a:lumMod val="75000"/>
                </a:schemeClr>
              </a:solidFill>
              <a:latin typeface="Indie Flower" panose="020000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8</a:t>
            </a:fld>
            <a:endParaRPr kumimoji="0"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52400"/>
            <a:ext cx="2256304" cy="5541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5435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4508" y="350838"/>
            <a:ext cx="7849492" cy="1020762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Indie Flower" panose="02000000000000000000" pitchFamily="2" charset="0"/>
              </a:rPr>
              <a:t>Amazon Relational Database Service </a:t>
            </a:r>
            <a:r>
              <a:rPr lang="en-US" sz="3600" dirty="0" smtClean="0">
                <a:latin typeface="Indie Flower" panose="02000000000000000000" pitchFamily="2" charset="0"/>
              </a:rPr>
              <a:t>(RDS)</a:t>
            </a:r>
            <a:endParaRPr lang="en-US" sz="3600" dirty="0">
              <a:latin typeface="Indie Flower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15400" cy="4724400"/>
          </a:xfrm>
        </p:spPr>
        <p:txBody>
          <a:bodyPr>
            <a:noAutofit/>
          </a:bodyPr>
          <a:lstStyle/>
          <a:p>
            <a:pPr algn="just"/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Amazon RDS </a:t>
            </a:r>
            <a:r>
              <a:rPr lang="en-US" sz="1600" dirty="0">
                <a:latin typeface="Indie Flower" panose="02000000000000000000" pitchFamily="2" charset="0"/>
              </a:rPr>
              <a:t>is a web service that makes it easy to set up, operate, and scale a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relational database in the cloud</a:t>
            </a:r>
            <a:r>
              <a:rPr lang="en-US" sz="1600" dirty="0">
                <a:latin typeface="Indie Flower" panose="02000000000000000000" pitchFamily="2" charset="0"/>
              </a:rPr>
              <a:t>. </a:t>
            </a:r>
            <a:endParaRPr lang="en-US" sz="1600" dirty="0" smtClean="0">
              <a:latin typeface="Indie Flower" panose="02000000000000000000" pitchFamily="2" charset="0"/>
            </a:endParaRPr>
          </a:p>
          <a:p>
            <a:pPr algn="just"/>
            <a:r>
              <a:rPr lang="en-US" sz="1600" dirty="0" smtClean="0">
                <a:latin typeface="Indie Flower" panose="02000000000000000000" pitchFamily="2" charset="0"/>
              </a:rPr>
              <a:t>Amazon </a:t>
            </a:r>
            <a:r>
              <a:rPr lang="en-US" sz="1600" dirty="0">
                <a:latin typeface="Indie Flower" panose="02000000000000000000" pitchFamily="2" charset="0"/>
              </a:rPr>
              <a:t>RDS gives </a:t>
            </a:r>
            <a:r>
              <a:rPr lang="en-US" sz="1600" dirty="0" smtClean="0">
                <a:latin typeface="Indie Flower" panose="02000000000000000000" pitchFamily="2" charset="0"/>
              </a:rPr>
              <a:t>access </a:t>
            </a:r>
            <a:r>
              <a:rPr lang="en-US" sz="1600" dirty="0">
                <a:latin typeface="Indie Flower" panose="02000000000000000000" pitchFamily="2" charset="0"/>
              </a:rPr>
              <a:t>to the capabilities of a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familiar MySQL, Oracle or Microsoft SQL Server database engine. </a:t>
            </a:r>
            <a:endParaRPr lang="en-US" sz="1600" b="1" dirty="0" smtClean="0">
              <a:solidFill>
                <a:schemeClr val="accent2">
                  <a:lumMod val="75000"/>
                </a:schemeClr>
              </a:solidFill>
              <a:latin typeface="Indie Flower" panose="02000000000000000000" pitchFamily="2" charset="0"/>
            </a:endParaRPr>
          </a:p>
          <a:p>
            <a:pPr algn="just"/>
            <a:r>
              <a:rPr lang="en-US" sz="1600" dirty="0" smtClean="0">
                <a:latin typeface="Indie Flower" panose="02000000000000000000" pitchFamily="2" charset="0"/>
              </a:rPr>
              <a:t>Amazon </a:t>
            </a:r>
            <a:r>
              <a:rPr lang="en-US" sz="1600" dirty="0">
                <a:latin typeface="Indie Flower" panose="02000000000000000000" pitchFamily="2" charset="0"/>
              </a:rPr>
              <a:t>RDS </a:t>
            </a:r>
            <a:r>
              <a:rPr lang="en-US" sz="1600" dirty="0" smtClean="0">
                <a:latin typeface="Indie Flower" panose="02000000000000000000" pitchFamily="2" charset="0"/>
              </a:rPr>
              <a:t>provides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scaling</a:t>
            </a:r>
            <a:r>
              <a:rPr lang="en-US" sz="1600" dirty="0" smtClean="0">
                <a:latin typeface="Indie Flower" panose="02000000000000000000" pitchFamily="2" charset="0"/>
              </a:rPr>
              <a:t> </a:t>
            </a:r>
            <a:r>
              <a:rPr lang="en-US" sz="1600" dirty="0">
                <a:latin typeface="Indie Flower" panose="02000000000000000000" pitchFamily="2" charset="0"/>
              </a:rPr>
              <a:t>the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compute resources </a:t>
            </a:r>
            <a:r>
              <a:rPr lang="en-US" sz="1600" dirty="0">
                <a:latin typeface="Indie Flower" panose="02000000000000000000" pitchFamily="2" charset="0"/>
              </a:rPr>
              <a:t>or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storage capacity </a:t>
            </a:r>
            <a:r>
              <a:rPr lang="en-US" sz="1600" dirty="0">
                <a:latin typeface="Indie Flower" panose="02000000000000000000" pitchFamily="2" charset="0"/>
              </a:rPr>
              <a:t>associated with </a:t>
            </a:r>
            <a:r>
              <a:rPr lang="en-US" sz="1600" dirty="0" smtClean="0">
                <a:latin typeface="Indie Flower" panose="02000000000000000000" pitchFamily="2" charset="0"/>
              </a:rPr>
              <a:t>the Database Instance</a:t>
            </a:r>
            <a:r>
              <a:rPr lang="en-US" sz="1600" dirty="0" smtClean="0">
                <a:latin typeface="Indie Flower" panose="02000000000000000000" pitchFamily="2" charset="0"/>
              </a:rPr>
              <a:t>.</a:t>
            </a:r>
            <a:endParaRPr lang="en-US" sz="1600" dirty="0" smtClean="0">
              <a:latin typeface="Indie Flower" panose="020000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9</a:t>
            </a:fld>
            <a:endParaRPr kumimoji="0"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667" y="884045"/>
            <a:ext cx="3227503" cy="5637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5102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TS102804846</Template>
  <TotalTime>4337</TotalTime>
  <Words>470</Words>
  <Application>Microsoft Office PowerPoint</Application>
  <PresentationFormat>On-screen Show (4:3)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Corbel</vt:lpstr>
      <vt:lpstr>Consolas</vt:lpstr>
      <vt:lpstr>Calibri</vt:lpstr>
      <vt:lpstr>Indie Flower</vt:lpstr>
      <vt:lpstr>Chalkboard 16x9</vt:lpstr>
      <vt:lpstr>PowerPoint Presentation</vt:lpstr>
      <vt:lpstr>What is Amazon Web Services ?</vt:lpstr>
      <vt:lpstr>What is cloud computing?</vt:lpstr>
      <vt:lpstr>Topics:</vt:lpstr>
      <vt:lpstr>Amazon Elastic Compute Cloud (EC2)</vt:lpstr>
      <vt:lpstr>What is Virtual Machine?</vt:lpstr>
      <vt:lpstr>Amazon Simple Storage Service (S3)</vt:lpstr>
      <vt:lpstr>Amazon Virtual Private Cloud (VPC)</vt:lpstr>
      <vt:lpstr>Amazon Relational Database Service (RDS)</vt:lpstr>
      <vt:lpstr>Why AWS ?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shadi</dc:creator>
  <cp:lastModifiedBy>Singh, Harmandeep</cp:lastModifiedBy>
  <cp:revision>132</cp:revision>
  <dcterms:created xsi:type="dcterms:W3CDTF">2013-10-08T20:05:47Z</dcterms:created>
  <dcterms:modified xsi:type="dcterms:W3CDTF">2019-07-04T09:45:56Z</dcterms:modified>
</cp:coreProperties>
</file>