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27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9"/>
  </p:normalViewPr>
  <p:slideViewPr>
    <p:cSldViewPr snapToGrid="0">
      <p:cViewPr varScale="1">
        <p:scale>
          <a:sx n="151" d="100"/>
          <a:sy n="15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4F00D-2F1A-431D-E4CD-58581E61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1379B8-E4D4-CEF3-583D-80ACA631E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FE00D7-2BC2-90A2-7FF9-78C41C04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D67-5761-964E-9601-A10DD5F6E6D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D60529-0C28-164C-9A8A-D0B33168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654F75-E02C-8967-072D-40BA16B5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FF9B-D6D8-0C42-94AE-4758B98A6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42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DE0FA-8C0D-E6F0-0255-D15548E5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C146F3-CB50-DAAC-037C-7EA8DA175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92CC9A-1C22-8812-F9FE-00CAFAD4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D67-5761-964E-9601-A10DD5F6E6D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73F0E6-DE1B-3E2E-EF2A-63C52744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99B02E-A02F-9D8B-E2CA-1318DEA0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FF9B-D6D8-0C42-94AE-4758B98A6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78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112D326-B9B6-17E4-9ACA-6B5FB5902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D88211-BD34-82EE-7796-6E037ADA0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BB754C-5230-F4F5-4C05-070B65A7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D67-5761-964E-9601-A10DD5F6E6D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E2437E-1195-9963-481A-2270DDFD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FA7963-50C6-320B-B45A-EBDA8D2D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FF9B-D6D8-0C42-94AE-4758B98A6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36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41B62-B2FE-605B-849C-943CEB42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C48B36-5762-3EA0-F43C-69BBB495D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7EA819-81D4-632E-FA19-748B6E9C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D67-5761-964E-9601-A10DD5F6E6D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BDF287-AE6B-2857-24D7-81996A76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BAB470-2038-5EFD-C9F9-D6011D1D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FF9B-D6D8-0C42-94AE-4758B98A6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97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3FF36-D599-0165-992E-B54FD6E04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2CFFA7-806F-9901-FF28-384846EEA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EAE6FC-9A0B-B18F-8AC6-3B0CDA0C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D67-5761-964E-9601-A10DD5F6E6D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B53B6C-D379-9A5D-DEDE-F437AB9B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AB686B-96FA-F47E-991B-38B5319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FF9B-D6D8-0C42-94AE-4758B98A6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45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36ED0-D536-297B-1711-493D7CD2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B3A79C-36BA-0320-881F-347B4B6E6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BCC58F-E0F1-A777-B487-3D6AAE71F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FA36E7-9CBA-AAB4-0E6F-0AFE2AB3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D67-5761-964E-9601-A10DD5F6E6D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09CA59-628F-899F-C518-E23270AC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8E188D-156A-C8FD-A6E9-B090798A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FF9B-D6D8-0C42-94AE-4758B98A6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53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D4F44-6FA2-FC67-D393-B88677B5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E71891-F126-9816-B2C8-5BFFB33E9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EA79D8-E16D-E350-53D5-30C34AD5F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DF32BB-DE7C-91E7-B66F-240F925BB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D0750BF-8A27-35AF-FB0D-B0917FFFA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6BA98A-B627-E7F2-1F91-57440811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D67-5761-964E-9601-A10DD5F6E6D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886E9C5-D9B6-1FAF-9519-83C2B389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907DD3-55AB-652A-B560-DF9006C8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FF9B-D6D8-0C42-94AE-4758B98A6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42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EA0C7-BE58-8172-9B52-CEC5E21B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B13AECC-8034-008F-10AA-A76E9863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D67-5761-964E-9601-A10DD5F6E6D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4DEBC8-14E0-C54F-96C7-DF9CDDE5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1EA48E-9C2F-5DC5-54EE-3A2CD45C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FF9B-D6D8-0C42-94AE-4758B98A6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44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B909509-6BDE-BE3D-74B3-6A0D1C15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D67-5761-964E-9601-A10DD5F6E6D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5EFEBD6-605B-C7C2-D839-945E7ABE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B5F520-5B82-4197-A408-D9D9B4A3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FF9B-D6D8-0C42-94AE-4758B98A6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61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5287A-05F1-E7DD-A72A-65C5188C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C399BD-F83C-21D5-7ABA-A9A488E22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14CA19-4441-65E4-E59D-01CF6BA26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7A186C-555B-47EE-E5E7-20D28B9A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D67-5761-964E-9601-A10DD5F6E6D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432A64-2812-2E7E-C725-AB5C4A3C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59A293-57A6-C9DD-F830-C78142F4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FF9B-D6D8-0C42-94AE-4758B98A6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9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7F32B-3C80-2416-EF0A-2901D0E26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2160B02-1BFC-FD44-3963-8E44291BC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B196E6-07FF-9247-83FB-0EBFC1AD1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582D18-7E95-6D1F-C5DB-D3097254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D67-5761-964E-9601-A10DD5F6E6D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1E2DCD-D6D8-1A74-4246-DA941DFC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4F8F15-06C7-0347-1BE0-D6A23A63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FF9B-D6D8-0C42-94AE-4758B98A6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04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93FD8-1B6B-0541-FFD2-9AFC149E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EC56B5-F34E-78B6-7951-4630B1CB8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EC6F91-09C0-6CDD-510B-DA1E39D38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4D67-5761-964E-9601-A10DD5F6E6D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A347AB-1CF4-487A-0907-9FBFBED3F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8A84B4-3314-E805-05EF-52B5BFEB3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FF9B-D6D8-0C42-94AE-4758B98A6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12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h6vQioexOsljhakuLh6z_ecT036K6Xjk/edit#slide=id.p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google.com/document/d/1kCmRx19PeF9VjI_VH7s63YkBYwWHtLF2/edit" TargetMode="External"/><Relationship Id="rId5" Type="http://schemas.openxmlformats.org/officeDocument/2006/relationships/hyperlink" Target="https://docs.google.com/presentation/d/1R4Bb7GiCWsyOGRKjas9HTt-zYL7Gy3CX/edit#slide=id.p1" TargetMode="External"/><Relationship Id="rId4" Type="http://schemas.openxmlformats.org/officeDocument/2006/relationships/hyperlink" Target="https://docs.google.com/presentation/d/1ic1qsc3ZL3N5dhyI-Q_z2YkERUzbw-EC/edit#slide=id.p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93113A1-53D4-A437-EB2B-A57B76F30D89}"/>
              </a:ext>
            </a:extLst>
          </p:cNvPr>
          <p:cNvSpPr/>
          <p:nvPr/>
        </p:nvSpPr>
        <p:spPr>
          <a:xfrm>
            <a:off x="0" y="0"/>
            <a:ext cx="12192000" cy="808074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Изображение выглядит как Графика, рисунок, искусство, творческий подход&#10;&#10;Автоматически созданное описание">
            <a:extLst>
              <a:ext uri="{FF2B5EF4-FFF2-40B4-BE49-F238E27FC236}">
                <a16:creationId xmlns:a16="http://schemas.microsoft.com/office/drawing/2014/main" id="{925CC565-B206-3198-77A2-84313427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65115"/>
            <a:ext cx="5425951" cy="50370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DEDABC-18F0-472C-4E1F-F5B6DB598D6C}"/>
              </a:ext>
            </a:extLst>
          </p:cNvPr>
          <p:cNvSpPr txBox="1"/>
          <p:nvPr/>
        </p:nvSpPr>
        <p:spPr>
          <a:xfrm>
            <a:off x="670049" y="1366897"/>
            <a:ext cx="61447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Анализ поведения системы с использованием контекстных диаграмм </a:t>
            </a:r>
            <a:r>
              <a:rPr lang="ru-RU" sz="3200" b="1" dirty="0">
                <a:solidFill>
                  <a:schemeClr val="bg1"/>
                </a:solidFill>
              </a:rPr>
              <a:t>(</a:t>
            </a:r>
            <a:r>
              <a:rPr lang="en-US" sz="3200" b="1" dirty="0">
                <a:solidFill>
                  <a:schemeClr val="bg1"/>
                </a:solidFill>
              </a:rPr>
              <a:t>DFD)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на примере </a:t>
            </a:r>
            <a:br>
              <a:rPr lang="ru-RU" sz="3200" dirty="0">
                <a:solidFill>
                  <a:schemeClr val="bg1"/>
                </a:solidFill>
              </a:rPr>
            </a:br>
            <a:r>
              <a:rPr lang="ru-RU" sz="3200" b="1" dirty="0">
                <a:solidFill>
                  <a:schemeClr val="bg1"/>
                </a:solidFill>
              </a:rPr>
              <a:t>бюро проката яхт Сан-Хуана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9157A5-9C53-A3CB-9266-FDB3073AE15E}"/>
              </a:ext>
            </a:extLst>
          </p:cNvPr>
          <p:cNvSpPr txBox="1"/>
          <p:nvPr/>
        </p:nvSpPr>
        <p:spPr>
          <a:xfrm>
            <a:off x="316992" y="219371"/>
            <a:ext cx="2950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Университет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ИТМО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53C29-9015-70E6-E171-2901F2A500F9}"/>
              </a:ext>
            </a:extLst>
          </p:cNvPr>
          <p:cNvSpPr txBox="1"/>
          <p:nvPr/>
        </p:nvSpPr>
        <p:spPr>
          <a:xfrm>
            <a:off x="499871" y="4925568"/>
            <a:ext cx="4133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Работу выполнил: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Бочкарь Артём Артёмович </a:t>
            </a:r>
            <a:r>
              <a:rPr lang="en-US" dirty="0">
                <a:solidFill>
                  <a:schemeClr val="bg1"/>
                </a:solidFill>
              </a:rPr>
              <a:t>K33392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Преподаватель: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Говорова Марина Михайловна</a:t>
            </a:r>
          </a:p>
        </p:txBody>
      </p:sp>
    </p:spTree>
    <p:extLst>
      <p:ext uri="{BB962C8B-B14F-4D97-AF65-F5344CB8AC3E}">
        <p14:creationId xmlns:p14="http://schemas.microsoft.com/office/powerpoint/2010/main" val="370394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93113A1-53D4-A437-EB2B-A57B76F30D89}"/>
              </a:ext>
            </a:extLst>
          </p:cNvPr>
          <p:cNvSpPr/>
          <p:nvPr/>
        </p:nvSpPr>
        <p:spPr>
          <a:xfrm>
            <a:off x="0" y="0"/>
            <a:ext cx="12192000" cy="808074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Изображение выглядит как Графика, рисунок, искусство, творческий подход&#10;&#10;Автоматически созданное описание">
            <a:extLst>
              <a:ext uri="{FF2B5EF4-FFF2-40B4-BE49-F238E27FC236}">
                <a16:creationId xmlns:a16="http://schemas.microsoft.com/office/drawing/2014/main" id="{925CC565-B206-3198-77A2-84313427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737" y="187165"/>
            <a:ext cx="500383" cy="464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9157A5-9C53-A3CB-9266-FDB3073AE15E}"/>
              </a:ext>
            </a:extLst>
          </p:cNvPr>
          <p:cNvSpPr txBox="1"/>
          <p:nvPr/>
        </p:nvSpPr>
        <p:spPr>
          <a:xfrm>
            <a:off x="316992" y="219371"/>
            <a:ext cx="2950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Предметная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область</a:t>
            </a:r>
            <a:r>
              <a:rPr lang="ru-RU" sz="2000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8" name="Рисунок 7" descr="Изображение выглядит как на открытом воздухе, корабль, небо, лодка&#10;&#10;Автоматически созданное описание">
            <a:extLst>
              <a:ext uri="{FF2B5EF4-FFF2-40B4-BE49-F238E27FC236}">
                <a16:creationId xmlns:a16="http://schemas.microsoft.com/office/drawing/2014/main" id="{D5D66AF9-5035-E862-E3C8-671CE4450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" y="2431456"/>
            <a:ext cx="5792466" cy="385787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D8C982-8343-BA57-3F61-245005D82214}"/>
              </a:ext>
            </a:extLst>
          </p:cNvPr>
          <p:cNvSpPr txBox="1"/>
          <p:nvPr/>
        </p:nvSpPr>
        <p:spPr>
          <a:xfrm>
            <a:off x="621792" y="1036320"/>
            <a:ext cx="11137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Бюро проката яхт Сан-Хуана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посредническая фирма, занимающаяся прокатом парусных яхт. Фирма сдает яхты от имени владельцев, которые хотят получать доход от своих яхт, когда не пользуются ими.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A14EC7-573F-5240-2878-BFD2DC9E464E}"/>
              </a:ext>
            </a:extLst>
          </p:cNvPr>
          <p:cNvSpPr txBox="1"/>
          <p:nvPr/>
        </p:nvSpPr>
        <p:spPr>
          <a:xfrm>
            <a:off x="6967472" y="2431456"/>
            <a:ext cx="4791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свои услуги фирма Сан-Хуана берет плату. Фирма специализируется на яхтах, которые могут использоваться для многодневных или недельных походов.</a:t>
            </a:r>
            <a:b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Фирма ведет четкий учёт инвентаря, так как ответственность за него во время поездок несёт клиент. Также фирма ведёт учёт клиентов для маркетинговых целей.</a:t>
            </a:r>
          </a:p>
        </p:txBody>
      </p:sp>
    </p:spTree>
    <p:extLst>
      <p:ext uri="{BB962C8B-B14F-4D97-AF65-F5344CB8AC3E}">
        <p14:creationId xmlns:p14="http://schemas.microsoft.com/office/powerpoint/2010/main" val="2304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93113A1-53D4-A437-EB2B-A57B76F30D89}"/>
              </a:ext>
            </a:extLst>
          </p:cNvPr>
          <p:cNvSpPr/>
          <p:nvPr/>
        </p:nvSpPr>
        <p:spPr>
          <a:xfrm>
            <a:off x="0" y="0"/>
            <a:ext cx="12192000" cy="808074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Изображение выглядит как Графика, рисунок, искусство, творческий подход&#10;&#10;Автоматически созданное описание">
            <a:extLst>
              <a:ext uri="{FF2B5EF4-FFF2-40B4-BE49-F238E27FC236}">
                <a16:creationId xmlns:a16="http://schemas.microsoft.com/office/drawing/2014/main" id="{925CC565-B206-3198-77A2-84313427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737" y="187165"/>
            <a:ext cx="500383" cy="464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9157A5-9C53-A3CB-9266-FDB3073AE15E}"/>
              </a:ext>
            </a:extLst>
          </p:cNvPr>
          <p:cNvSpPr txBox="1"/>
          <p:nvPr/>
        </p:nvSpPr>
        <p:spPr>
          <a:xfrm>
            <a:off x="316992" y="219371"/>
            <a:ext cx="2950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Цель и задачи</a:t>
            </a:r>
            <a:r>
              <a:rPr lang="ru-RU" sz="20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1536B-D1DE-759F-DB3E-44BD162D66F6}"/>
              </a:ext>
            </a:extLst>
          </p:cNvPr>
          <p:cNvSpPr txBox="1"/>
          <p:nvPr/>
        </p:nvSpPr>
        <p:spPr>
          <a:xfrm>
            <a:off x="316992" y="1605509"/>
            <a:ext cx="9034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функциональную модель АИС для бюро проката яхт Сан-Хуана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30C44-4A22-99B2-35AB-7131235836F4}"/>
              </a:ext>
            </a:extLst>
          </p:cNvPr>
          <p:cNvSpPr txBox="1"/>
          <p:nvPr/>
        </p:nvSpPr>
        <p:spPr>
          <a:xfrm>
            <a:off x="316992" y="2697946"/>
            <a:ext cx="10607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назначение информационной системы.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Выделить основной процесс и внешние сущности по отношению к нему.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Выделить потоки для внешних сущностей по отношению к основному событию</a:t>
            </a:r>
            <a:b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(функции/ процессу/ работе).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контекстную диаграмму нулевого уровня.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события (функции / работы/ процессы), определить связи по потокам данных между сущностями, событиями, накопителями данных.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детализированную контекстную диаграмму.</a:t>
            </a:r>
          </a:p>
        </p:txBody>
      </p:sp>
    </p:spTree>
    <p:extLst>
      <p:ext uri="{BB962C8B-B14F-4D97-AF65-F5344CB8AC3E}">
        <p14:creationId xmlns:p14="http://schemas.microsoft.com/office/powerpoint/2010/main" val="299343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89F4A150-F024-6916-C7C2-5CA243A3BC54}"/>
              </a:ext>
            </a:extLst>
          </p:cNvPr>
          <p:cNvSpPr/>
          <p:nvPr/>
        </p:nvSpPr>
        <p:spPr>
          <a:xfrm>
            <a:off x="7966705" y="2445924"/>
            <a:ext cx="3389376" cy="10956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93113A1-53D4-A437-EB2B-A57B76F30D89}"/>
              </a:ext>
            </a:extLst>
          </p:cNvPr>
          <p:cNvSpPr/>
          <p:nvPr/>
        </p:nvSpPr>
        <p:spPr>
          <a:xfrm>
            <a:off x="0" y="0"/>
            <a:ext cx="12192000" cy="808074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Изображение выглядит как Графика, рисунок, искусство, творческий подход&#10;&#10;Автоматически созданное описание">
            <a:extLst>
              <a:ext uri="{FF2B5EF4-FFF2-40B4-BE49-F238E27FC236}">
                <a16:creationId xmlns:a16="http://schemas.microsoft.com/office/drawing/2014/main" id="{925CC565-B206-3198-77A2-84313427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737" y="187165"/>
            <a:ext cx="500383" cy="464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9157A5-9C53-A3CB-9266-FDB3073AE15E}"/>
              </a:ext>
            </a:extLst>
          </p:cNvPr>
          <p:cNvSpPr txBox="1"/>
          <p:nvPr/>
        </p:nvSpPr>
        <p:spPr>
          <a:xfrm>
            <a:off x="316992" y="219371"/>
            <a:ext cx="558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Методы и средства выполнения проекта: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AFC98B-1B1B-B684-EE13-79D928646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21" y="2365334"/>
            <a:ext cx="4053903" cy="368459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 descr="Изображение выглядит как снимок экрана, Графика, Шрифт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8CB2D7B0-05D3-131D-2BF6-284FE2758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817" y="547739"/>
            <a:ext cx="4892040" cy="4892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BE11A3-873F-946A-07AD-78EAD46FFBBA}"/>
              </a:ext>
            </a:extLst>
          </p:cNvPr>
          <p:cNvSpPr txBox="1"/>
          <p:nvPr/>
        </p:nvSpPr>
        <p:spPr>
          <a:xfrm>
            <a:off x="688784" y="1719072"/>
            <a:ext cx="4651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Методология: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 (Data Flow Diagram)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A999B-DC33-9F35-2582-5D15DF6341C7}"/>
              </a:ext>
            </a:extLst>
          </p:cNvPr>
          <p:cNvSpPr txBox="1"/>
          <p:nvPr/>
        </p:nvSpPr>
        <p:spPr>
          <a:xfrm>
            <a:off x="6513639" y="1755648"/>
            <a:ext cx="2950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–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средство: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draw.io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93113A1-53D4-A437-EB2B-A57B76F30D89}"/>
              </a:ext>
            </a:extLst>
          </p:cNvPr>
          <p:cNvSpPr/>
          <p:nvPr/>
        </p:nvSpPr>
        <p:spPr>
          <a:xfrm>
            <a:off x="0" y="0"/>
            <a:ext cx="12192000" cy="808074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Изображение выглядит как Графика, рисунок, искусство, творческий подход&#10;&#10;Автоматически созданное описание">
            <a:extLst>
              <a:ext uri="{FF2B5EF4-FFF2-40B4-BE49-F238E27FC236}">
                <a16:creationId xmlns:a16="http://schemas.microsoft.com/office/drawing/2014/main" id="{925CC565-B206-3198-77A2-84313427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737" y="187165"/>
            <a:ext cx="500383" cy="464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9157A5-9C53-A3CB-9266-FDB3073AE15E}"/>
              </a:ext>
            </a:extLst>
          </p:cNvPr>
          <p:cNvSpPr txBox="1"/>
          <p:nvPr/>
        </p:nvSpPr>
        <p:spPr>
          <a:xfrm>
            <a:off x="316992" y="219371"/>
            <a:ext cx="538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Назначение информационной системы</a:t>
            </a:r>
            <a:r>
              <a:rPr lang="ru-RU" sz="20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251A0-8906-CAD7-4220-CD7E21D000C4}"/>
              </a:ext>
            </a:extLst>
          </p:cNvPr>
          <p:cNvSpPr txBox="1"/>
          <p:nvPr/>
        </p:nvSpPr>
        <p:spPr>
          <a:xfrm>
            <a:off x="683263" y="1828562"/>
            <a:ext cx="71323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ru-RU" sz="24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Структуризация и хранение совокупности данных о потоках информации, средствах, методах и персонале фирмы с возможностью быстрого доступа к ней, а также удобства ее обновления и выработке управленческих решений.</a:t>
            </a:r>
            <a:br>
              <a:rPr lang="ru-RU" dirty="0"/>
            </a:br>
            <a:endParaRPr lang="ru-RU" dirty="0"/>
          </a:p>
        </p:txBody>
      </p:sp>
      <p:pic>
        <p:nvPicPr>
          <p:cNvPr id="7" name="Рисунок 6" descr="Изображение выглядит как транспорт, плавсредство, парусное судно, мачта&#10;&#10;Автоматически созданное описание">
            <a:extLst>
              <a:ext uri="{FF2B5EF4-FFF2-40B4-BE49-F238E27FC236}">
                <a16:creationId xmlns:a16="http://schemas.microsoft.com/office/drawing/2014/main" id="{527956FA-5085-3490-D491-6B8F2FF82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099" y="941592"/>
            <a:ext cx="3326638" cy="544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1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93113A1-53D4-A437-EB2B-A57B76F30D89}"/>
              </a:ext>
            </a:extLst>
          </p:cNvPr>
          <p:cNvSpPr/>
          <p:nvPr/>
        </p:nvSpPr>
        <p:spPr>
          <a:xfrm>
            <a:off x="0" y="0"/>
            <a:ext cx="12192000" cy="808074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Изображение выглядит как Графика, рисунок, искусство, творческий подход&#10;&#10;Автоматически созданное описание">
            <a:extLst>
              <a:ext uri="{FF2B5EF4-FFF2-40B4-BE49-F238E27FC236}">
                <a16:creationId xmlns:a16="http://schemas.microsoft.com/office/drawing/2014/main" id="{925CC565-B206-3198-77A2-84313427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737" y="187165"/>
            <a:ext cx="500383" cy="464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9157A5-9C53-A3CB-9266-FDB3073AE15E}"/>
              </a:ext>
            </a:extLst>
          </p:cNvPr>
          <p:cNvSpPr txBox="1"/>
          <p:nvPr/>
        </p:nvSpPr>
        <p:spPr>
          <a:xfrm>
            <a:off x="316992" y="219371"/>
            <a:ext cx="2950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Уровень (А-0)</a:t>
            </a:r>
            <a:r>
              <a:rPr lang="ru-RU" sz="20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A99D3-6053-1448-6B45-A53E48CC152B}"/>
              </a:ext>
            </a:extLst>
          </p:cNvPr>
          <p:cNvSpPr txBox="1"/>
          <p:nvPr/>
        </p:nvSpPr>
        <p:spPr>
          <a:xfrm>
            <a:off x="573107" y="5347396"/>
            <a:ext cx="11143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процесс: Бюро Сан-Хуана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Внешние сущности: Клиент, Владельцы, Капитан или команда, Диспетчер компании, Менеджер по работе с клиентами, Менеджер по работе с владельцами яхт, Ответственное за инвентарь лицо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данных для внешних сущностей</a:t>
            </a:r>
          </a:p>
        </p:txBody>
      </p:sp>
      <p:pic>
        <p:nvPicPr>
          <p:cNvPr id="8" name="Рисунок 7" descr="Изображение выглядит как диаграмма, План, Технический чертеж, схематичный&#10;&#10;Автоматически созданное описание">
            <a:extLst>
              <a:ext uri="{FF2B5EF4-FFF2-40B4-BE49-F238E27FC236}">
                <a16:creationId xmlns:a16="http://schemas.microsoft.com/office/drawing/2014/main" id="{F4ADA722-7D92-F7BD-2927-2EEB780ED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50" y="1001445"/>
            <a:ext cx="70231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7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93113A1-53D4-A437-EB2B-A57B76F30D89}"/>
              </a:ext>
            </a:extLst>
          </p:cNvPr>
          <p:cNvSpPr/>
          <p:nvPr/>
        </p:nvSpPr>
        <p:spPr>
          <a:xfrm>
            <a:off x="0" y="0"/>
            <a:ext cx="12192000" cy="808074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Изображение выглядит как Графика, рисунок, искусство, творческий подход&#10;&#10;Автоматически созданное описание">
            <a:extLst>
              <a:ext uri="{FF2B5EF4-FFF2-40B4-BE49-F238E27FC236}">
                <a16:creationId xmlns:a16="http://schemas.microsoft.com/office/drawing/2014/main" id="{925CC565-B206-3198-77A2-84313427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737" y="187165"/>
            <a:ext cx="500383" cy="464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9157A5-9C53-A3CB-9266-FDB3073AE15E}"/>
              </a:ext>
            </a:extLst>
          </p:cNvPr>
          <p:cNvSpPr txBox="1"/>
          <p:nvPr/>
        </p:nvSpPr>
        <p:spPr>
          <a:xfrm>
            <a:off x="316992" y="219371"/>
            <a:ext cx="596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Детализированная контекстная диаграмма</a:t>
            </a:r>
            <a:r>
              <a:rPr lang="ru-RU" sz="2000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7" name="Рисунок 6" descr="Изображение выглядит как диаграмма, План, Технический чертеж, схематичный&#10;&#10;Автоматически созданное описание">
            <a:extLst>
              <a:ext uri="{FF2B5EF4-FFF2-40B4-BE49-F238E27FC236}">
                <a16:creationId xmlns:a16="http://schemas.microsoft.com/office/drawing/2014/main" id="{FA5633C0-5E38-9EBE-179C-2021C778C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400" y="1027445"/>
            <a:ext cx="8585200" cy="563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0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70FD08D-931C-1106-ED5D-09DF7CEEE107}"/>
              </a:ext>
            </a:extLst>
          </p:cNvPr>
          <p:cNvSpPr/>
          <p:nvPr/>
        </p:nvSpPr>
        <p:spPr>
          <a:xfrm>
            <a:off x="0" y="4941314"/>
            <a:ext cx="12192000" cy="808074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8526C38-28B2-B1D5-AE01-603A8F1106E6}"/>
              </a:ext>
            </a:extLst>
          </p:cNvPr>
          <p:cNvSpPr/>
          <p:nvPr/>
        </p:nvSpPr>
        <p:spPr>
          <a:xfrm>
            <a:off x="0" y="2544893"/>
            <a:ext cx="12192000" cy="808074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93113A1-53D4-A437-EB2B-A57B76F30D89}"/>
              </a:ext>
            </a:extLst>
          </p:cNvPr>
          <p:cNvSpPr/>
          <p:nvPr/>
        </p:nvSpPr>
        <p:spPr>
          <a:xfrm>
            <a:off x="0" y="0"/>
            <a:ext cx="12192000" cy="808074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Изображение выглядит как Графика, рисунок, искусство, творческий подход&#10;&#10;Автоматически созданное описание">
            <a:extLst>
              <a:ext uri="{FF2B5EF4-FFF2-40B4-BE49-F238E27FC236}">
                <a16:creationId xmlns:a16="http://schemas.microsoft.com/office/drawing/2014/main" id="{925CC565-B206-3198-77A2-84313427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737" y="187165"/>
            <a:ext cx="500383" cy="464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9157A5-9C53-A3CB-9266-FDB3073AE15E}"/>
              </a:ext>
            </a:extLst>
          </p:cNvPr>
          <p:cNvSpPr txBox="1"/>
          <p:nvPr/>
        </p:nvSpPr>
        <p:spPr>
          <a:xfrm>
            <a:off x="316992" y="219371"/>
            <a:ext cx="2950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Выводы</a:t>
            </a:r>
            <a:r>
              <a:rPr lang="ru-RU" sz="20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5CC51A-E5BC-3F1D-2356-074EBFA6EB8D}"/>
              </a:ext>
            </a:extLst>
          </p:cNvPr>
          <p:cNvSpPr txBox="1"/>
          <p:nvPr/>
        </p:nvSpPr>
        <p:spPr>
          <a:xfrm>
            <a:off x="451103" y="1027445"/>
            <a:ext cx="101681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оставлена двухуровневая диаграмма потоков данных для бюро проката яхт Сан-Хуан.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0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зучена методология структурного анализа потоков данных – </a:t>
            </a:r>
            <a:r>
              <a:rPr lang="en" sz="20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r>
              <a:rPr lang="ru-RU" sz="20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Diagram)</a:t>
            </a:r>
            <a:endParaRPr lang="ru-RU" sz="2000" b="0" i="0" u="none" strike="noStrike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Получены</a:t>
            </a:r>
            <a:r>
              <a:rPr lang="ru-RU" sz="20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теоретический навыки работы с </a:t>
            </a:r>
            <a:r>
              <a:rPr lang="en" sz="2000" b="0" i="0" u="none" strike="noStrike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ERwin</a:t>
            </a:r>
            <a:r>
              <a:rPr lang="en" sz="20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Process Modeler</a:t>
            </a:r>
            <a:r>
              <a:rPr lang="ru-RU" sz="20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0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олучены практические навыки работы с 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draw.io</a:t>
            </a:r>
            <a:endParaRPr lang="ru-RU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Изображение выглядит как Графика, рисунок, искусство, творческий подход&#10;&#10;Автоматически созданное описание">
            <a:extLst>
              <a:ext uri="{FF2B5EF4-FFF2-40B4-BE49-F238E27FC236}">
                <a16:creationId xmlns:a16="http://schemas.microsoft.com/office/drawing/2014/main" id="{CDD514E8-DD67-A0A2-7902-B691EB8CF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737" y="5113090"/>
            <a:ext cx="500383" cy="464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107703-B32E-67CD-4F9C-7F7554568D91}"/>
              </a:ext>
            </a:extLst>
          </p:cNvPr>
          <p:cNvSpPr txBox="1"/>
          <p:nvPr/>
        </p:nvSpPr>
        <p:spPr>
          <a:xfrm>
            <a:off x="451102" y="2716669"/>
            <a:ext cx="5132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Список используемых источников</a:t>
            </a:r>
            <a:r>
              <a:rPr lang="ru-RU" sz="20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3662DC-4668-1D02-5C96-9E3AC1DAA930}"/>
              </a:ext>
            </a:extLst>
          </p:cNvPr>
          <p:cNvSpPr txBox="1"/>
          <p:nvPr/>
        </p:nvSpPr>
        <p:spPr>
          <a:xfrm>
            <a:off x="451102" y="3546976"/>
            <a:ext cx="1070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hlinkClick r:id="rId3"/>
              </a:rPr>
              <a:t>Лекция: Актуальность проблематики АИС и лежащих в их основе БД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hlinkClick r:id="rId4"/>
              </a:rPr>
              <a:t>Лекция: Структурный подход к проектированию ИС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hlinkClick r:id="rId5"/>
              </a:rPr>
              <a:t>Лекция: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DFD: </a:t>
            </a:r>
            <a:r>
              <a:rPr lang="ru-RU" dirty="0">
                <a:solidFill>
                  <a:schemeClr val="bg1"/>
                </a:solidFill>
                <a:hlinkClick r:id="rId5"/>
              </a:rPr>
              <a:t>нотации Гейна-Сарсона и Йордона Де Марко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hlinkClick r:id="rId6"/>
              </a:rPr>
              <a:t>Конспект: Диаграммы потоков данных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E2763-99D4-40A0-AC25-04ACFE27E70C}"/>
              </a:ext>
            </a:extLst>
          </p:cNvPr>
          <p:cNvSpPr txBox="1"/>
          <p:nvPr/>
        </p:nvSpPr>
        <p:spPr>
          <a:xfrm>
            <a:off x="451101" y="5115947"/>
            <a:ext cx="5132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Благодарность</a:t>
            </a:r>
            <a:r>
              <a:rPr lang="ru-RU" sz="20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A62152-FE94-F214-E9AC-FCBBA2BA1834}"/>
              </a:ext>
            </a:extLst>
          </p:cNvPr>
          <p:cNvSpPr txBox="1"/>
          <p:nvPr/>
        </p:nvSpPr>
        <p:spPr>
          <a:xfrm>
            <a:off x="451101" y="6034837"/>
            <a:ext cx="32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pic>
        <p:nvPicPr>
          <p:cNvPr id="14" name="Рисунок 13" descr="Изображение выглядит как Графика, рисунок, искусство, творческий подход&#10;&#10;Автоматически созданное описание">
            <a:extLst>
              <a:ext uri="{FF2B5EF4-FFF2-40B4-BE49-F238E27FC236}">
                <a16:creationId xmlns:a16="http://schemas.microsoft.com/office/drawing/2014/main" id="{95D2FA42-F3E9-D6EF-4CCA-7D804BAE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737" y="2713812"/>
            <a:ext cx="500383" cy="4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161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394</Words>
  <Application>Microsoft Macintosh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Бочкарь Артём Артёмович</dc:creator>
  <cp:lastModifiedBy>Бочкарь Артём Артёмович</cp:lastModifiedBy>
  <cp:revision>14</cp:revision>
  <dcterms:created xsi:type="dcterms:W3CDTF">2023-05-15T09:18:42Z</dcterms:created>
  <dcterms:modified xsi:type="dcterms:W3CDTF">2024-02-19T12:49:54Z</dcterms:modified>
</cp:coreProperties>
</file>