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34" d="100"/>
          <a:sy n="34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Hydrologic Analysis</a:t>
            </a:r>
            <a:r>
              <a:rPr lang="en-US" sz="28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 Program (HARP)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8718649658683434"/>
          <c:y val="1.8023339365512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3397274921166973"/>
          <c:y val="8.4267146585140576E-2"/>
          <c:w val="0.55394890983887635"/>
          <c:h val="0.8738786317096511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Startdate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Sheet1!$B$2:$B$25</c:f>
              <c:strCache>
                <c:ptCount val="24"/>
                <c:pt idx="0">
                  <c:v>HARP Conception</c:v>
                </c:pt>
                <c:pt idx="1">
                  <c:v>2015 State Water Resources Plan Graphics</c:v>
                </c:pt>
                <c:pt idx="2">
                  <c:v>Permit Models (Support DEQ on As-Needed Basis)</c:v>
                </c:pt>
                <c:pt idx="3">
                  <c:v>IFIM Habitat Study Research/Processing/Analysis</c:v>
                </c:pt>
                <c:pt idx="4">
                  <c:v>Drupal CMS Development</c:v>
                </c:pt>
                <c:pt idx="5">
                  <c:v>Maximum Likelihood Logistic Regression (MLLR)</c:v>
                </c:pt>
                <c:pt idx="6">
                  <c:v>Impoundment Evaporation</c:v>
                </c:pt>
                <c:pt idx="7">
                  <c:v>Flow-Ecology Framework (elfgen)</c:v>
                </c:pt>
                <c:pt idx="8">
                  <c:v>Virginia Southern Rivers HSPF (Land Use, Calibration)</c:v>
                </c:pt>
                <c:pt idx="9">
                  <c:v>Cumulative Role of Impoundments in Streamflow Alteration</c:v>
                </c:pt>
                <c:pt idx="10">
                  <c:v>openmi-om: (OpenMI for Porting the OM Meta Model to R)</c:v>
                </c:pt>
                <c:pt idx="11">
                  <c:v>Chesapeake Bay Watershed Model Phase 6</c:v>
                </c:pt>
                <c:pt idx="12">
                  <c:v>Climate Change Modeling</c:v>
                </c:pt>
                <c:pt idx="13">
                  <c:v>Permit Exemptions (w/ Climate Change &amp; Demand Growth)</c:v>
                </c:pt>
                <c:pt idx="14">
                  <c:v>Model Vis. (R Shiny, Cumulative Impacts, Unmet Demand)</c:v>
                </c:pt>
                <c:pt idx="15">
                  <c:v>Hydrology Dashboard PDFs (USGS Gages &amp; Model Segments)</c:v>
                </c:pt>
                <c:pt idx="16">
                  <c:v>2020 State Water Resources Plan Graphics</c:v>
                </c:pt>
                <c:pt idx="17">
                  <c:v>Model Meteorology (Expansion/Climate Change/Real-Time)</c:v>
                </c:pt>
                <c:pt idx="18">
                  <c:v>Model Period Synthesis (Drought Forecasting)</c:v>
                </c:pt>
                <c:pt idx="19">
                  <c:v>VAHydro Model 3.0 (HSP2) - Operational Model in Python </c:v>
                </c:pt>
                <c:pt idx="20">
                  <c:v>Water Supply Planning Tools for Local Governments</c:v>
                </c:pt>
                <c:pt idx="22">
                  <c:v>WUDR (Consumptive Use Data Transfer, Export, and Analysis)</c:v>
                </c:pt>
                <c:pt idx="23">
                  <c:v>WUDR (Quantifying Unreported Water Use for Crop Irrigation)  </c:v>
                </c:pt>
              </c:strCache>
            </c:strRef>
          </c:cat>
          <c:val>
            <c:numRef>
              <c:f>Sheet1!$C$2:$C$25</c:f>
              <c:numCache>
                <c:formatCode>m/d/yy;@</c:formatCode>
                <c:ptCount val="24"/>
                <c:pt idx="0">
                  <c:v>41275</c:v>
                </c:pt>
                <c:pt idx="1">
                  <c:v>41365</c:v>
                </c:pt>
                <c:pt idx="2">
                  <c:v>41365</c:v>
                </c:pt>
                <c:pt idx="3">
                  <c:v>41640</c:v>
                </c:pt>
                <c:pt idx="4">
                  <c:v>41793</c:v>
                </c:pt>
                <c:pt idx="5">
                  <c:v>41829</c:v>
                </c:pt>
                <c:pt idx="6">
                  <c:v>42150</c:v>
                </c:pt>
                <c:pt idx="7">
                  <c:v>42493</c:v>
                </c:pt>
                <c:pt idx="8">
                  <c:v>42856</c:v>
                </c:pt>
                <c:pt idx="9">
                  <c:v>42856</c:v>
                </c:pt>
                <c:pt idx="10">
                  <c:v>43313</c:v>
                </c:pt>
                <c:pt idx="11">
                  <c:v>43586</c:v>
                </c:pt>
                <c:pt idx="12">
                  <c:v>43619</c:v>
                </c:pt>
                <c:pt idx="13">
                  <c:v>43783</c:v>
                </c:pt>
                <c:pt idx="14">
                  <c:v>43952</c:v>
                </c:pt>
                <c:pt idx="15">
                  <c:v>43952</c:v>
                </c:pt>
                <c:pt idx="16">
                  <c:v>44153</c:v>
                </c:pt>
                <c:pt idx="17">
                  <c:v>44317</c:v>
                </c:pt>
                <c:pt idx="18">
                  <c:v>44562</c:v>
                </c:pt>
                <c:pt idx="19">
                  <c:v>44718</c:v>
                </c:pt>
                <c:pt idx="20">
                  <c:v>45061</c:v>
                </c:pt>
                <c:pt idx="22">
                  <c:v>42948</c:v>
                </c:pt>
                <c:pt idx="23">
                  <c:v>44075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4A-4700-BDBF-D3873F266CD3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B5-4971-B38F-1DA2BCD59A2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B5-4971-B38F-1DA2BCD59A2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B5-4971-B38F-1DA2BCD59A2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3B5-4971-B38F-1DA2BCD59A2E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3B5-4971-B38F-1DA2BCD59A2E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3B5-4971-B38F-1DA2BCD59A2E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3B5-4971-B38F-1DA2BCD59A2E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3B5-4971-B38F-1DA2BCD59A2E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394-4DE1-AD32-157694A9252E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cat>
            <c:strRef>
              <c:f>Sheet1!$B$2:$B$25</c:f>
              <c:strCache>
                <c:ptCount val="24"/>
                <c:pt idx="0">
                  <c:v>HARP Conception</c:v>
                </c:pt>
                <c:pt idx="1">
                  <c:v>2015 State Water Resources Plan Graphics</c:v>
                </c:pt>
                <c:pt idx="2">
                  <c:v>Permit Models (Support DEQ on As-Needed Basis)</c:v>
                </c:pt>
                <c:pt idx="3">
                  <c:v>IFIM Habitat Study Research/Processing/Analysis</c:v>
                </c:pt>
                <c:pt idx="4">
                  <c:v>Drupal CMS Development</c:v>
                </c:pt>
                <c:pt idx="5">
                  <c:v>Maximum Likelihood Logistic Regression (MLLR)</c:v>
                </c:pt>
                <c:pt idx="6">
                  <c:v>Impoundment Evaporation</c:v>
                </c:pt>
                <c:pt idx="7">
                  <c:v>Flow-Ecology Framework (elfgen)</c:v>
                </c:pt>
                <c:pt idx="8">
                  <c:v>Virginia Southern Rivers HSPF (Land Use, Calibration)</c:v>
                </c:pt>
                <c:pt idx="9">
                  <c:v>Cumulative Role of Impoundments in Streamflow Alteration</c:v>
                </c:pt>
                <c:pt idx="10">
                  <c:v>openmi-om: (OpenMI for Porting the OM Meta Model to R)</c:v>
                </c:pt>
                <c:pt idx="11">
                  <c:v>Chesapeake Bay Watershed Model Phase 6</c:v>
                </c:pt>
                <c:pt idx="12">
                  <c:v>Climate Change Modeling</c:v>
                </c:pt>
                <c:pt idx="13">
                  <c:v>Permit Exemptions (w/ Climate Change &amp; Demand Growth)</c:v>
                </c:pt>
                <c:pt idx="14">
                  <c:v>Model Vis. (R Shiny, Cumulative Impacts, Unmet Demand)</c:v>
                </c:pt>
                <c:pt idx="15">
                  <c:v>Hydrology Dashboard PDFs (USGS Gages &amp; Model Segments)</c:v>
                </c:pt>
                <c:pt idx="16">
                  <c:v>2020 State Water Resources Plan Graphics</c:v>
                </c:pt>
                <c:pt idx="17">
                  <c:v>Model Meteorology (Expansion/Climate Change/Real-Time)</c:v>
                </c:pt>
                <c:pt idx="18">
                  <c:v>Model Period Synthesis (Drought Forecasting)</c:v>
                </c:pt>
                <c:pt idx="19">
                  <c:v>VAHydro Model 3.0 (HSP2) - Operational Model in Python </c:v>
                </c:pt>
                <c:pt idx="20">
                  <c:v>Water Supply Planning Tools for Local Governments</c:v>
                </c:pt>
                <c:pt idx="22">
                  <c:v>WUDR (Consumptive Use Data Transfer, Export, and Analysis)</c:v>
                </c:pt>
                <c:pt idx="23">
                  <c:v>WUDR (Quantifying Unreported Water Use for Crop Irrigation)  </c:v>
                </c:pt>
              </c:strCache>
            </c:str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90</c:v>
                </c:pt>
                <c:pt idx="1">
                  <c:v>852</c:v>
                </c:pt>
                <c:pt idx="2">
                  <c:v>3561</c:v>
                </c:pt>
                <c:pt idx="3">
                  <c:v>509</c:v>
                </c:pt>
                <c:pt idx="4">
                  <c:v>125</c:v>
                </c:pt>
                <c:pt idx="5">
                  <c:v>320</c:v>
                </c:pt>
                <c:pt idx="6">
                  <c:v>1071</c:v>
                </c:pt>
                <c:pt idx="7">
                  <c:v>1587</c:v>
                </c:pt>
                <c:pt idx="8">
                  <c:v>744</c:v>
                </c:pt>
                <c:pt idx="9">
                  <c:v>1708</c:v>
                </c:pt>
                <c:pt idx="10">
                  <c:v>425</c:v>
                </c:pt>
                <c:pt idx="11">
                  <c:v>273</c:v>
                </c:pt>
                <c:pt idx="12">
                  <c:v>389</c:v>
                </c:pt>
                <c:pt idx="13">
                  <c:v>1143</c:v>
                </c:pt>
                <c:pt idx="14">
                  <c:v>362</c:v>
                </c:pt>
                <c:pt idx="15">
                  <c:v>365</c:v>
                </c:pt>
                <c:pt idx="16">
                  <c:v>147</c:v>
                </c:pt>
                <c:pt idx="17">
                  <c:v>396</c:v>
                </c:pt>
                <c:pt idx="18">
                  <c:v>151</c:v>
                </c:pt>
                <c:pt idx="19">
                  <c:v>342</c:v>
                </c:pt>
                <c:pt idx="20">
                  <c:v>100</c:v>
                </c:pt>
                <c:pt idx="22">
                  <c:v>729</c:v>
                </c:pt>
                <c:pt idx="23">
                  <c:v>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4-4DE1-AD32-157694A92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726365728"/>
        <c:axId val="7263528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Enddate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Sheet1!$B$2:$B$25</c15:sqref>
                        </c15:formulaRef>
                      </c:ext>
                    </c:extLst>
                    <c:strCache>
                      <c:ptCount val="24"/>
                      <c:pt idx="0">
                        <c:v>HARP Conception</c:v>
                      </c:pt>
                      <c:pt idx="1">
                        <c:v>2015 State Water Resources Plan Graphics</c:v>
                      </c:pt>
                      <c:pt idx="2">
                        <c:v>Permit Models (Support DEQ on As-Needed Basis)</c:v>
                      </c:pt>
                      <c:pt idx="3">
                        <c:v>IFIM Habitat Study Research/Processing/Analysis</c:v>
                      </c:pt>
                      <c:pt idx="4">
                        <c:v>Drupal CMS Development</c:v>
                      </c:pt>
                      <c:pt idx="5">
                        <c:v>Maximum Likelihood Logistic Regression (MLLR)</c:v>
                      </c:pt>
                      <c:pt idx="6">
                        <c:v>Impoundment Evaporation</c:v>
                      </c:pt>
                      <c:pt idx="7">
                        <c:v>Flow-Ecology Framework (elfgen)</c:v>
                      </c:pt>
                      <c:pt idx="8">
                        <c:v>Virginia Southern Rivers HSPF (Land Use, Calibration)</c:v>
                      </c:pt>
                      <c:pt idx="9">
                        <c:v>Cumulative Role of Impoundments in Streamflow Alteration</c:v>
                      </c:pt>
                      <c:pt idx="10">
                        <c:v>openmi-om: (OpenMI for Porting the OM Meta Model to R)</c:v>
                      </c:pt>
                      <c:pt idx="11">
                        <c:v>Chesapeake Bay Watershed Model Phase 6</c:v>
                      </c:pt>
                      <c:pt idx="12">
                        <c:v>Climate Change Modeling</c:v>
                      </c:pt>
                      <c:pt idx="13">
                        <c:v>Permit Exemptions (w/ Climate Change &amp; Demand Growth)</c:v>
                      </c:pt>
                      <c:pt idx="14">
                        <c:v>Model Vis. (R Shiny, Cumulative Impacts, Unmet Demand)</c:v>
                      </c:pt>
                      <c:pt idx="15">
                        <c:v>Hydrology Dashboard PDFs (USGS Gages &amp; Model Segments)</c:v>
                      </c:pt>
                      <c:pt idx="16">
                        <c:v>2020 State Water Resources Plan Graphics</c:v>
                      </c:pt>
                      <c:pt idx="17">
                        <c:v>Model Meteorology (Expansion/Climate Change/Real-Time)</c:v>
                      </c:pt>
                      <c:pt idx="18">
                        <c:v>Model Period Synthesis (Drought Forecasting)</c:v>
                      </c:pt>
                      <c:pt idx="19">
                        <c:v>VAHydro Model 3.0 (HSP2) - Operational Model in Python </c:v>
                      </c:pt>
                      <c:pt idx="20">
                        <c:v>Water Supply Planning Tools for Local Governments</c:v>
                      </c:pt>
                      <c:pt idx="22">
                        <c:v>WUDR (Consumptive Use Data Transfer, Export, and Analysis)</c:v>
                      </c:pt>
                      <c:pt idx="23">
                        <c:v>WUDR (Quantifying Unreported Water Use for Crop Irrigation) 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Sheet1!$D$2:$D$25</c15:sqref>
                        </c15:formulaRef>
                      </c:ext>
                    </c:extLst>
                    <c:numCache>
                      <c:formatCode>m/d/yy;@</c:formatCode>
                      <c:ptCount val="24"/>
                      <c:pt idx="0">
                        <c:v>41364</c:v>
                      </c:pt>
                      <c:pt idx="1">
                        <c:v>42217</c:v>
                      </c:pt>
                      <c:pt idx="2">
                        <c:v>44926</c:v>
                      </c:pt>
                      <c:pt idx="3">
                        <c:v>42149</c:v>
                      </c:pt>
                      <c:pt idx="4">
                        <c:v>41918</c:v>
                      </c:pt>
                      <c:pt idx="5">
                        <c:v>42149</c:v>
                      </c:pt>
                      <c:pt idx="6">
                        <c:v>43221</c:v>
                      </c:pt>
                      <c:pt idx="7">
                        <c:v>44080</c:v>
                      </c:pt>
                      <c:pt idx="8">
                        <c:v>43600</c:v>
                      </c:pt>
                      <c:pt idx="9">
                        <c:v>44564</c:v>
                      </c:pt>
                      <c:pt idx="10">
                        <c:v>43738</c:v>
                      </c:pt>
                      <c:pt idx="11">
                        <c:v>43859</c:v>
                      </c:pt>
                      <c:pt idx="12">
                        <c:v>44008</c:v>
                      </c:pt>
                      <c:pt idx="13">
                        <c:v>44926</c:v>
                      </c:pt>
                      <c:pt idx="14">
                        <c:v>44314</c:v>
                      </c:pt>
                      <c:pt idx="15">
                        <c:v>44317</c:v>
                      </c:pt>
                      <c:pt idx="16">
                        <c:v>44300</c:v>
                      </c:pt>
                      <c:pt idx="17">
                        <c:v>44713</c:v>
                      </c:pt>
                      <c:pt idx="18">
                        <c:v>44713</c:v>
                      </c:pt>
                      <c:pt idx="19">
                        <c:v>45060</c:v>
                      </c:pt>
                      <c:pt idx="20">
                        <c:v>45161</c:v>
                      </c:pt>
                      <c:pt idx="22">
                        <c:v>43677</c:v>
                      </c:pt>
                      <c:pt idx="23">
                        <c:v>44804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E4A-4700-BDBF-D3873F266CD3}"/>
                  </c:ext>
                </c:extLst>
              </c15:ser>
            </c15:filteredBarSeries>
          </c:ext>
        </c:extLst>
      </c:barChart>
      <c:catAx>
        <c:axId val="726365728"/>
        <c:scaling>
          <c:orientation val="maxMin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bg1">
                <a:lumMod val="50000"/>
              </a:schemeClr>
            </a:solidFill>
            <a:round/>
            <a:headEnd type="none" w="lg" len="lg"/>
          </a:ln>
          <a:effectLst/>
        </c:spPr>
        <c:txPr>
          <a:bodyPr rot="0" spcFirstLastPara="1" vertOverflow="ellipsis" wrap="square" anchor="ctr" anchorCtr="1"/>
          <a:lstStyle/>
          <a:p>
            <a:pPr algn="just"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26352832"/>
        <c:crosses val="autoZero"/>
        <c:auto val="1"/>
        <c:lblAlgn val="ctr"/>
        <c:lblOffset val="100"/>
        <c:noMultiLvlLbl val="0"/>
      </c:catAx>
      <c:valAx>
        <c:axId val="726352832"/>
        <c:scaling>
          <c:orientation val="minMax"/>
          <c:min val="4127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yy;@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365728"/>
        <c:crosses val="autoZero"/>
        <c:crossBetween val="between"/>
        <c:majorUnit val="365"/>
        <c:minorUnit val="365"/>
      </c:valAx>
      <c:spPr>
        <a:noFill/>
        <a:ln>
          <a:solidFill>
            <a:schemeClr val="tx1">
              <a:lumMod val="15000"/>
              <a:lumOff val="85000"/>
            </a:schemeClr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6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9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210232-C129-4A42-84B0-6E00B0E82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48969"/>
              </p:ext>
            </p:extLst>
          </p:nvPr>
        </p:nvGraphicFramePr>
        <p:xfrm>
          <a:off x="139699" y="138023"/>
          <a:ext cx="12052301" cy="1338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67287"/>
              </p:ext>
            </p:extLst>
          </p:nvPr>
        </p:nvGraphicFramePr>
        <p:xfrm>
          <a:off x="5348377" y="12980197"/>
          <a:ext cx="6703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661">
                  <a:extLst>
                    <a:ext uri="{9D8B030D-6E8A-4147-A177-3AD203B41FA5}">
                      <a16:colId xmlns:a16="http://schemas.microsoft.com/office/drawing/2014/main" val="3270616706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2367470675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378166885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292921580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2012000667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28157963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3822475548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3260906801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4170611317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2755681698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1841187129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377393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35319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46720" y="1261872"/>
            <a:ext cx="385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*30+ Total HARP analysts through 2022</a:t>
            </a:r>
          </a:p>
        </p:txBody>
      </p:sp>
    </p:spTree>
    <p:extLst>
      <p:ext uri="{BB962C8B-B14F-4D97-AF65-F5344CB8AC3E}">
        <p14:creationId xmlns:p14="http://schemas.microsoft.com/office/powerpoint/2010/main" val="317147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4833</TotalTime>
  <Words>27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Kleiner</dc:creator>
  <cp:lastModifiedBy>Kleiner, Joseph (DEQ)</cp:lastModifiedBy>
  <cp:revision>95</cp:revision>
  <dcterms:created xsi:type="dcterms:W3CDTF">2022-04-11T15:13:18Z</dcterms:created>
  <dcterms:modified xsi:type="dcterms:W3CDTF">2023-05-15T19:51:01Z</dcterms:modified>
</cp:coreProperties>
</file>