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41"/>
  </p:notesMasterIdLst>
  <p:handoutMasterIdLst>
    <p:handoutMasterId r:id="rId42"/>
  </p:handoutMasterIdLst>
  <p:sldIdLst>
    <p:sldId id="300" r:id="rId3"/>
    <p:sldId id="302" r:id="rId4"/>
    <p:sldId id="479" r:id="rId5"/>
    <p:sldId id="480" r:id="rId6"/>
    <p:sldId id="481" r:id="rId7"/>
    <p:sldId id="482" r:id="rId8"/>
    <p:sldId id="483" r:id="rId9"/>
    <p:sldId id="487" r:id="rId10"/>
    <p:sldId id="436" r:id="rId11"/>
    <p:sldId id="305" r:id="rId12"/>
    <p:sldId id="478" r:id="rId13"/>
    <p:sldId id="475" r:id="rId14"/>
    <p:sldId id="488" r:id="rId15"/>
    <p:sldId id="476" r:id="rId16"/>
    <p:sldId id="450" r:id="rId17"/>
    <p:sldId id="489" r:id="rId18"/>
    <p:sldId id="459" r:id="rId19"/>
    <p:sldId id="461" r:id="rId20"/>
    <p:sldId id="462" r:id="rId21"/>
    <p:sldId id="463" r:id="rId22"/>
    <p:sldId id="464" r:id="rId23"/>
    <p:sldId id="465" r:id="rId24"/>
    <p:sldId id="466" r:id="rId25"/>
    <p:sldId id="467" r:id="rId26"/>
    <p:sldId id="468" r:id="rId27"/>
    <p:sldId id="469" r:id="rId28"/>
    <p:sldId id="470" r:id="rId29"/>
    <p:sldId id="471" r:id="rId30"/>
    <p:sldId id="473" r:id="rId31"/>
    <p:sldId id="451" r:id="rId32"/>
    <p:sldId id="353" r:id="rId33"/>
    <p:sldId id="452" r:id="rId34"/>
    <p:sldId id="453" r:id="rId35"/>
    <p:sldId id="315" r:id="rId36"/>
    <p:sldId id="454" r:id="rId37"/>
    <p:sldId id="484" r:id="rId38"/>
    <p:sldId id="485" r:id="rId39"/>
    <p:sldId id="486" r:id="rId40"/>
  </p:sldIdLst>
  <p:sldSz cx="9144000" cy="6858000" type="screen4x3"/>
  <p:notesSz cx="6881813"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nlbarbe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780A9B"/>
    <a:srgbClr val="3E5DAB"/>
    <a:srgbClr val="476DAB"/>
    <a:srgbClr val="4059D4"/>
    <a:srgbClr val="FF8E96"/>
    <a:srgbClr val="FFFFCC"/>
    <a:srgbClr val="180F9B"/>
    <a:srgbClr val="007B71"/>
    <a:srgbClr val="006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07" autoAdjust="0"/>
    <p:restoredTop sz="74969" autoAdjust="0"/>
  </p:normalViewPr>
  <p:slideViewPr>
    <p:cSldViewPr snapToGrid="0">
      <p:cViewPr>
        <p:scale>
          <a:sx n="74" d="100"/>
          <a:sy n="74" d="100"/>
        </p:scale>
        <p:origin x="-1974" y="-300"/>
      </p:cViewPr>
      <p:guideLst>
        <p:guide orient="horz" pos="2160"/>
        <p:guide pos="2880"/>
      </p:guideLst>
    </p:cSldViewPr>
  </p:slideViewPr>
  <p:outlineViewPr>
    <p:cViewPr>
      <p:scale>
        <a:sx n="33" d="100"/>
        <a:sy n="33" d="100"/>
      </p:scale>
      <p:origin x="0" y="11994"/>
    </p:cViewPr>
  </p:outlineViewPr>
  <p:notesTextViewPr>
    <p:cViewPr>
      <p:scale>
        <a:sx n="100" d="100"/>
        <a:sy n="100" d="100"/>
      </p:scale>
      <p:origin x="0" y="0"/>
    </p:cViewPr>
  </p:notesTextViewPr>
  <p:sorterViewPr>
    <p:cViewPr>
      <p:scale>
        <a:sx n="125" d="100"/>
        <a:sy n="125" d="100"/>
      </p:scale>
      <p:origin x="0" y="1784"/>
    </p:cViewPr>
  </p:sorterViewPr>
  <p:notesViewPr>
    <p:cSldViewPr snapToGrid="0">
      <p:cViewPr varScale="1">
        <p:scale>
          <a:sx n="73" d="100"/>
          <a:sy n="73" d="100"/>
        </p:scale>
        <p:origin x="-1938" y="-90"/>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B792C3-DECC-455D-BD96-C303CCA217C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10070C0-B2BE-497A-AA9A-7688C0107FC2}">
      <dgm:prSet phldrT="[Text]"/>
      <dgm:spPr>
        <a:solidFill>
          <a:schemeClr val="accent2"/>
        </a:solidFill>
      </dgm:spPr>
      <dgm:t>
        <a:bodyPr/>
        <a:lstStyle/>
        <a:p>
          <a:r>
            <a:rPr lang="en-US" dirty="0" smtClean="0"/>
            <a:t>Site File</a:t>
          </a:r>
          <a:endParaRPr lang="en-US" dirty="0"/>
        </a:p>
      </dgm:t>
    </dgm:pt>
    <dgm:pt modelId="{EA7E25C7-1D58-4AAD-A3FA-F16444488CF6}" type="parTrans" cxnId="{8193F140-6680-41E2-A300-316F2B212A06}">
      <dgm:prSet/>
      <dgm:spPr/>
      <dgm:t>
        <a:bodyPr/>
        <a:lstStyle/>
        <a:p>
          <a:endParaRPr lang="en-US"/>
        </a:p>
      </dgm:t>
    </dgm:pt>
    <dgm:pt modelId="{9C27DB0D-E0BC-40D2-A187-0704525B6A77}" type="sibTrans" cxnId="{8193F140-6680-41E2-A300-316F2B212A06}">
      <dgm:prSet/>
      <dgm:spPr/>
      <dgm:t>
        <a:bodyPr/>
        <a:lstStyle/>
        <a:p>
          <a:endParaRPr lang="en-US"/>
        </a:p>
      </dgm:t>
    </dgm:pt>
    <dgm:pt modelId="{FD840CA0-A3FC-4E11-90CB-64C26C3E158C}">
      <dgm:prSet phldrT="[Text]"/>
      <dgm:spPr/>
      <dgm:t>
        <a:bodyPr/>
        <a:lstStyle/>
        <a:p>
          <a:r>
            <a:rPr lang="en-US" dirty="0" smtClean="0"/>
            <a:t>GWSI</a:t>
          </a:r>
          <a:endParaRPr lang="en-US" dirty="0"/>
        </a:p>
      </dgm:t>
    </dgm:pt>
    <dgm:pt modelId="{073D500F-053D-4D69-8B4B-30EBFD5C12E0}" type="parTrans" cxnId="{4829B605-E73A-4E5D-8D7B-FA1AE7C8653F}">
      <dgm:prSet/>
      <dgm:spPr>
        <a:ln w="38100">
          <a:solidFill>
            <a:schemeClr val="bg1"/>
          </a:solidFill>
        </a:ln>
      </dgm:spPr>
      <dgm:t>
        <a:bodyPr/>
        <a:lstStyle/>
        <a:p>
          <a:endParaRPr lang="en-US"/>
        </a:p>
      </dgm:t>
    </dgm:pt>
    <dgm:pt modelId="{1BF54949-88F8-4DD1-9F00-CDE0F7EE8CBB}" type="sibTrans" cxnId="{4829B605-E73A-4E5D-8D7B-FA1AE7C8653F}">
      <dgm:prSet/>
      <dgm:spPr/>
      <dgm:t>
        <a:bodyPr/>
        <a:lstStyle/>
        <a:p>
          <a:endParaRPr lang="en-US"/>
        </a:p>
      </dgm:t>
    </dgm:pt>
    <dgm:pt modelId="{69414952-143F-4B37-9CF1-4AE66B7A9754}">
      <dgm:prSet phldrT="[Text]"/>
      <dgm:spPr/>
      <dgm:t>
        <a:bodyPr/>
        <a:lstStyle/>
        <a:p>
          <a:r>
            <a:rPr lang="en-US" dirty="0" smtClean="0"/>
            <a:t>QWDATA</a:t>
          </a:r>
          <a:endParaRPr lang="en-US" dirty="0"/>
        </a:p>
      </dgm:t>
    </dgm:pt>
    <dgm:pt modelId="{E3A062D5-58EF-4318-91D2-D38A1CDD21E8}" type="parTrans" cxnId="{A9E3C31C-4627-41B3-A494-1F5EAC5EFB8C}">
      <dgm:prSet/>
      <dgm:spPr>
        <a:ln w="38100">
          <a:solidFill>
            <a:schemeClr val="bg1"/>
          </a:solidFill>
        </a:ln>
      </dgm:spPr>
      <dgm:t>
        <a:bodyPr/>
        <a:lstStyle/>
        <a:p>
          <a:endParaRPr lang="en-US"/>
        </a:p>
      </dgm:t>
    </dgm:pt>
    <dgm:pt modelId="{17D87193-2940-422D-A0A6-521D9B9A0AC1}" type="sibTrans" cxnId="{A9E3C31C-4627-41B3-A494-1F5EAC5EFB8C}">
      <dgm:prSet/>
      <dgm:spPr/>
      <dgm:t>
        <a:bodyPr/>
        <a:lstStyle/>
        <a:p>
          <a:endParaRPr lang="en-US"/>
        </a:p>
      </dgm:t>
    </dgm:pt>
    <dgm:pt modelId="{7ADB5FF5-E944-4CCF-8DD6-34A8714F070E}">
      <dgm:prSet phldrT="[Text]"/>
      <dgm:spPr/>
      <dgm:t>
        <a:bodyPr/>
        <a:lstStyle/>
        <a:p>
          <a:r>
            <a:rPr lang="en-US" dirty="0" smtClean="0"/>
            <a:t>ADAPS</a:t>
          </a:r>
        </a:p>
      </dgm:t>
    </dgm:pt>
    <dgm:pt modelId="{CAB3107C-2BDA-43AC-9C87-AF7B0FFBD44C}" type="parTrans" cxnId="{5AE27C32-8D6D-4B51-BA90-63746D1E18A2}">
      <dgm:prSet/>
      <dgm:spPr>
        <a:ln w="38100">
          <a:solidFill>
            <a:schemeClr val="bg1"/>
          </a:solidFill>
        </a:ln>
      </dgm:spPr>
      <dgm:t>
        <a:bodyPr/>
        <a:lstStyle/>
        <a:p>
          <a:endParaRPr lang="en-US"/>
        </a:p>
      </dgm:t>
    </dgm:pt>
    <dgm:pt modelId="{DE79F8A2-F934-48DC-B007-E350BC055851}" type="sibTrans" cxnId="{5AE27C32-8D6D-4B51-BA90-63746D1E18A2}">
      <dgm:prSet/>
      <dgm:spPr/>
      <dgm:t>
        <a:bodyPr/>
        <a:lstStyle/>
        <a:p>
          <a:endParaRPr lang="en-US"/>
        </a:p>
      </dgm:t>
    </dgm:pt>
    <dgm:pt modelId="{5CF51240-A249-43B1-BF29-A5485A77E056}">
      <dgm:prSet/>
      <dgm:spPr>
        <a:solidFill>
          <a:schemeClr val="accent1"/>
        </a:solidFill>
      </dgm:spPr>
      <dgm:t>
        <a:bodyPr/>
        <a:lstStyle/>
        <a:p>
          <a:r>
            <a:rPr lang="en-US" dirty="0" smtClean="0"/>
            <a:t>SWUDS</a:t>
          </a:r>
          <a:endParaRPr lang="en-US" dirty="0"/>
        </a:p>
      </dgm:t>
    </dgm:pt>
    <dgm:pt modelId="{A0DDFF4E-220D-4D99-9044-F9C38AF01066}" type="parTrans" cxnId="{77B399D2-F74D-454A-B4E5-6F88115D1DCD}">
      <dgm:prSet/>
      <dgm:spPr>
        <a:ln w="38100">
          <a:solidFill>
            <a:schemeClr val="bg1"/>
          </a:solidFill>
        </a:ln>
      </dgm:spPr>
      <dgm:t>
        <a:bodyPr/>
        <a:lstStyle/>
        <a:p>
          <a:endParaRPr lang="en-US"/>
        </a:p>
      </dgm:t>
    </dgm:pt>
    <dgm:pt modelId="{9343366E-F727-4570-95D0-293616C74CAC}" type="sibTrans" cxnId="{77B399D2-F74D-454A-B4E5-6F88115D1DCD}">
      <dgm:prSet/>
      <dgm:spPr/>
      <dgm:t>
        <a:bodyPr/>
        <a:lstStyle/>
        <a:p>
          <a:endParaRPr lang="en-US"/>
        </a:p>
      </dgm:t>
    </dgm:pt>
    <dgm:pt modelId="{6FB276EB-288D-4DB4-8F8B-E920C989EA0D}" type="pres">
      <dgm:prSet presAssocID="{93B792C3-DECC-455D-BD96-C303CCA217C8}" presName="hierChild1" presStyleCnt="0">
        <dgm:presLayoutVars>
          <dgm:orgChart val="1"/>
          <dgm:chPref val="1"/>
          <dgm:dir/>
          <dgm:animOne val="branch"/>
          <dgm:animLvl val="lvl"/>
          <dgm:resizeHandles/>
        </dgm:presLayoutVars>
      </dgm:prSet>
      <dgm:spPr/>
      <dgm:t>
        <a:bodyPr/>
        <a:lstStyle/>
        <a:p>
          <a:endParaRPr lang="en-US"/>
        </a:p>
      </dgm:t>
    </dgm:pt>
    <dgm:pt modelId="{6FADFCBD-A122-4DF4-8048-ACCEDBBA783E}" type="pres">
      <dgm:prSet presAssocID="{810070C0-B2BE-497A-AA9A-7688C0107FC2}" presName="hierRoot1" presStyleCnt="0">
        <dgm:presLayoutVars>
          <dgm:hierBranch val="init"/>
        </dgm:presLayoutVars>
      </dgm:prSet>
      <dgm:spPr/>
    </dgm:pt>
    <dgm:pt modelId="{E4923A84-199F-4933-89E0-9BB1A6C8BE3A}" type="pres">
      <dgm:prSet presAssocID="{810070C0-B2BE-497A-AA9A-7688C0107FC2}" presName="rootComposite1" presStyleCnt="0"/>
      <dgm:spPr/>
    </dgm:pt>
    <dgm:pt modelId="{745E615A-DCBD-4D46-AF0E-70EA2458487C}" type="pres">
      <dgm:prSet presAssocID="{810070C0-B2BE-497A-AA9A-7688C0107FC2}" presName="rootText1" presStyleLbl="node0" presStyleIdx="0" presStyleCnt="1">
        <dgm:presLayoutVars>
          <dgm:chPref val="3"/>
        </dgm:presLayoutVars>
      </dgm:prSet>
      <dgm:spPr/>
      <dgm:t>
        <a:bodyPr/>
        <a:lstStyle/>
        <a:p>
          <a:endParaRPr lang="en-US"/>
        </a:p>
      </dgm:t>
    </dgm:pt>
    <dgm:pt modelId="{0739607A-8673-4606-978A-6045620EC509}" type="pres">
      <dgm:prSet presAssocID="{810070C0-B2BE-497A-AA9A-7688C0107FC2}" presName="rootConnector1" presStyleLbl="node1" presStyleIdx="0" presStyleCnt="0"/>
      <dgm:spPr/>
      <dgm:t>
        <a:bodyPr/>
        <a:lstStyle/>
        <a:p>
          <a:endParaRPr lang="en-US"/>
        </a:p>
      </dgm:t>
    </dgm:pt>
    <dgm:pt modelId="{CC8724CB-46C8-450A-A72A-C8D3CB4847AD}" type="pres">
      <dgm:prSet presAssocID="{810070C0-B2BE-497A-AA9A-7688C0107FC2}" presName="hierChild2" presStyleCnt="0"/>
      <dgm:spPr/>
    </dgm:pt>
    <dgm:pt modelId="{EE0B719F-1FB5-4B39-9A35-1B429C649309}" type="pres">
      <dgm:prSet presAssocID="{073D500F-053D-4D69-8B4B-30EBFD5C12E0}" presName="Name37" presStyleLbl="parChTrans1D2" presStyleIdx="0" presStyleCnt="4"/>
      <dgm:spPr/>
      <dgm:t>
        <a:bodyPr/>
        <a:lstStyle/>
        <a:p>
          <a:endParaRPr lang="en-US"/>
        </a:p>
      </dgm:t>
    </dgm:pt>
    <dgm:pt modelId="{72B7DBAE-D69A-4199-B1D5-875D65A784BD}" type="pres">
      <dgm:prSet presAssocID="{FD840CA0-A3FC-4E11-90CB-64C26C3E158C}" presName="hierRoot2" presStyleCnt="0">
        <dgm:presLayoutVars>
          <dgm:hierBranch val="init"/>
        </dgm:presLayoutVars>
      </dgm:prSet>
      <dgm:spPr/>
    </dgm:pt>
    <dgm:pt modelId="{2964426C-C04B-4E01-B11D-A25872AADDCB}" type="pres">
      <dgm:prSet presAssocID="{FD840CA0-A3FC-4E11-90CB-64C26C3E158C}" presName="rootComposite" presStyleCnt="0"/>
      <dgm:spPr/>
    </dgm:pt>
    <dgm:pt modelId="{361E4127-BA0E-46A7-A59B-9F700E0837F0}" type="pres">
      <dgm:prSet presAssocID="{FD840CA0-A3FC-4E11-90CB-64C26C3E158C}" presName="rootText" presStyleLbl="node2" presStyleIdx="0" presStyleCnt="4">
        <dgm:presLayoutVars>
          <dgm:chPref val="3"/>
        </dgm:presLayoutVars>
      </dgm:prSet>
      <dgm:spPr/>
      <dgm:t>
        <a:bodyPr/>
        <a:lstStyle/>
        <a:p>
          <a:endParaRPr lang="en-US"/>
        </a:p>
      </dgm:t>
    </dgm:pt>
    <dgm:pt modelId="{53CE3A04-FD00-402D-85C1-991F47E47667}" type="pres">
      <dgm:prSet presAssocID="{FD840CA0-A3FC-4E11-90CB-64C26C3E158C}" presName="rootConnector" presStyleLbl="node2" presStyleIdx="0" presStyleCnt="4"/>
      <dgm:spPr/>
      <dgm:t>
        <a:bodyPr/>
        <a:lstStyle/>
        <a:p>
          <a:endParaRPr lang="en-US"/>
        </a:p>
      </dgm:t>
    </dgm:pt>
    <dgm:pt modelId="{7BA57625-3D61-44DA-9E4A-7C65B64F8797}" type="pres">
      <dgm:prSet presAssocID="{FD840CA0-A3FC-4E11-90CB-64C26C3E158C}" presName="hierChild4" presStyleCnt="0"/>
      <dgm:spPr/>
    </dgm:pt>
    <dgm:pt modelId="{829BEFAA-B21C-439A-A003-B5F91C7C203B}" type="pres">
      <dgm:prSet presAssocID="{FD840CA0-A3FC-4E11-90CB-64C26C3E158C}" presName="hierChild5" presStyleCnt="0"/>
      <dgm:spPr/>
    </dgm:pt>
    <dgm:pt modelId="{255C86AC-7774-465F-AD9D-9E2D99662D34}" type="pres">
      <dgm:prSet presAssocID="{E3A062D5-58EF-4318-91D2-D38A1CDD21E8}" presName="Name37" presStyleLbl="parChTrans1D2" presStyleIdx="1" presStyleCnt="4"/>
      <dgm:spPr/>
      <dgm:t>
        <a:bodyPr/>
        <a:lstStyle/>
        <a:p>
          <a:endParaRPr lang="en-US"/>
        </a:p>
      </dgm:t>
    </dgm:pt>
    <dgm:pt modelId="{DCBC3918-00E3-423A-B06D-7BD8DCAB0E5E}" type="pres">
      <dgm:prSet presAssocID="{69414952-143F-4B37-9CF1-4AE66B7A9754}" presName="hierRoot2" presStyleCnt="0">
        <dgm:presLayoutVars>
          <dgm:hierBranch val="init"/>
        </dgm:presLayoutVars>
      </dgm:prSet>
      <dgm:spPr/>
    </dgm:pt>
    <dgm:pt modelId="{34E004F0-6BBF-4601-8D87-28B5C7E7854C}" type="pres">
      <dgm:prSet presAssocID="{69414952-143F-4B37-9CF1-4AE66B7A9754}" presName="rootComposite" presStyleCnt="0"/>
      <dgm:spPr/>
    </dgm:pt>
    <dgm:pt modelId="{2A4FA008-13C6-45E6-87C5-B8D918AA0260}" type="pres">
      <dgm:prSet presAssocID="{69414952-143F-4B37-9CF1-4AE66B7A9754}" presName="rootText" presStyleLbl="node2" presStyleIdx="1" presStyleCnt="4">
        <dgm:presLayoutVars>
          <dgm:chPref val="3"/>
        </dgm:presLayoutVars>
      </dgm:prSet>
      <dgm:spPr/>
      <dgm:t>
        <a:bodyPr/>
        <a:lstStyle/>
        <a:p>
          <a:endParaRPr lang="en-US"/>
        </a:p>
      </dgm:t>
    </dgm:pt>
    <dgm:pt modelId="{1481E07F-980D-4AEB-A688-C082F5D50EEF}" type="pres">
      <dgm:prSet presAssocID="{69414952-143F-4B37-9CF1-4AE66B7A9754}" presName="rootConnector" presStyleLbl="node2" presStyleIdx="1" presStyleCnt="4"/>
      <dgm:spPr/>
      <dgm:t>
        <a:bodyPr/>
        <a:lstStyle/>
        <a:p>
          <a:endParaRPr lang="en-US"/>
        </a:p>
      </dgm:t>
    </dgm:pt>
    <dgm:pt modelId="{F36462A8-E7C1-4673-AE57-88BFD83FE4E8}" type="pres">
      <dgm:prSet presAssocID="{69414952-143F-4B37-9CF1-4AE66B7A9754}" presName="hierChild4" presStyleCnt="0"/>
      <dgm:spPr/>
    </dgm:pt>
    <dgm:pt modelId="{92464E3F-9A6E-487F-B12C-3EC9F50AD74B}" type="pres">
      <dgm:prSet presAssocID="{69414952-143F-4B37-9CF1-4AE66B7A9754}" presName="hierChild5" presStyleCnt="0"/>
      <dgm:spPr/>
    </dgm:pt>
    <dgm:pt modelId="{AE07AADF-D8A0-4C10-9D07-FE31904B04B1}" type="pres">
      <dgm:prSet presAssocID="{CAB3107C-2BDA-43AC-9C87-AF7B0FFBD44C}" presName="Name37" presStyleLbl="parChTrans1D2" presStyleIdx="2" presStyleCnt="4"/>
      <dgm:spPr/>
      <dgm:t>
        <a:bodyPr/>
        <a:lstStyle/>
        <a:p>
          <a:endParaRPr lang="en-US"/>
        </a:p>
      </dgm:t>
    </dgm:pt>
    <dgm:pt modelId="{E234C25A-5910-4601-AF6C-633308A8A203}" type="pres">
      <dgm:prSet presAssocID="{7ADB5FF5-E944-4CCF-8DD6-34A8714F070E}" presName="hierRoot2" presStyleCnt="0">
        <dgm:presLayoutVars>
          <dgm:hierBranch val="init"/>
        </dgm:presLayoutVars>
      </dgm:prSet>
      <dgm:spPr/>
    </dgm:pt>
    <dgm:pt modelId="{C0ECFBC5-8905-44BC-B0F1-7756326E6E0A}" type="pres">
      <dgm:prSet presAssocID="{7ADB5FF5-E944-4CCF-8DD6-34A8714F070E}" presName="rootComposite" presStyleCnt="0"/>
      <dgm:spPr/>
    </dgm:pt>
    <dgm:pt modelId="{590328B0-0263-430A-B3FF-ADE2401C83F0}" type="pres">
      <dgm:prSet presAssocID="{7ADB5FF5-E944-4CCF-8DD6-34A8714F070E}" presName="rootText" presStyleLbl="node2" presStyleIdx="2" presStyleCnt="4">
        <dgm:presLayoutVars>
          <dgm:chPref val="3"/>
        </dgm:presLayoutVars>
      </dgm:prSet>
      <dgm:spPr/>
      <dgm:t>
        <a:bodyPr/>
        <a:lstStyle/>
        <a:p>
          <a:endParaRPr lang="en-US"/>
        </a:p>
      </dgm:t>
    </dgm:pt>
    <dgm:pt modelId="{B7832D10-674F-4C6E-B1E1-E7611BF2CCD3}" type="pres">
      <dgm:prSet presAssocID="{7ADB5FF5-E944-4CCF-8DD6-34A8714F070E}" presName="rootConnector" presStyleLbl="node2" presStyleIdx="2" presStyleCnt="4"/>
      <dgm:spPr/>
      <dgm:t>
        <a:bodyPr/>
        <a:lstStyle/>
        <a:p>
          <a:endParaRPr lang="en-US"/>
        </a:p>
      </dgm:t>
    </dgm:pt>
    <dgm:pt modelId="{A0979683-C1AE-430A-841A-447F33B1ECD9}" type="pres">
      <dgm:prSet presAssocID="{7ADB5FF5-E944-4CCF-8DD6-34A8714F070E}" presName="hierChild4" presStyleCnt="0"/>
      <dgm:spPr/>
    </dgm:pt>
    <dgm:pt modelId="{8D1CBE6E-F63C-4810-9C1E-498802DBB82C}" type="pres">
      <dgm:prSet presAssocID="{7ADB5FF5-E944-4CCF-8DD6-34A8714F070E}" presName="hierChild5" presStyleCnt="0"/>
      <dgm:spPr/>
    </dgm:pt>
    <dgm:pt modelId="{52E6F166-297C-4A91-967B-6D1DD533AE59}" type="pres">
      <dgm:prSet presAssocID="{A0DDFF4E-220D-4D99-9044-F9C38AF01066}" presName="Name37" presStyleLbl="parChTrans1D2" presStyleIdx="3" presStyleCnt="4"/>
      <dgm:spPr/>
      <dgm:t>
        <a:bodyPr/>
        <a:lstStyle/>
        <a:p>
          <a:endParaRPr lang="en-US"/>
        </a:p>
      </dgm:t>
    </dgm:pt>
    <dgm:pt modelId="{10AD3A25-78E3-4309-8D40-AE1DE626901B}" type="pres">
      <dgm:prSet presAssocID="{5CF51240-A249-43B1-BF29-A5485A77E056}" presName="hierRoot2" presStyleCnt="0">
        <dgm:presLayoutVars>
          <dgm:hierBranch val="init"/>
        </dgm:presLayoutVars>
      </dgm:prSet>
      <dgm:spPr/>
    </dgm:pt>
    <dgm:pt modelId="{090374BD-7646-402B-8C3C-6DD7E67C134F}" type="pres">
      <dgm:prSet presAssocID="{5CF51240-A249-43B1-BF29-A5485A77E056}" presName="rootComposite" presStyleCnt="0"/>
      <dgm:spPr/>
    </dgm:pt>
    <dgm:pt modelId="{172DA068-16AB-47CC-B148-3EB0FAC0B3F7}" type="pres">
      <dgm:prSet presAssocID="{5CF51240-A249-43B1-BF29-A5485A77E056}" presName="rootText" presStyleLbl="node2" presStyleIdx="3" presStyleCnt="4">
        <dgm:presLayoutVars>
          <dgm:chPref val="3"/>
        </dgm:presLayoutVars>
      </dgm:prSet>
      <dgm:spPr/>
      <dgm:t>
        <a:bodyPr/>
        <a:lstStyle/>
        <a:p>
          <a:endParaRPr lang="en-US"/>
        </a:p>
      </dgm:t>
    </dgm:pt>
    <dgm:pt modelId="{95545672-4069-497E-8DEF-698497C2D73F}" type="pres">
      <dgm:prSet presAssocID="{5CF51240-A249-43B1-BF29-A5485A77E056}" presName="rootConnector" presStyleLbl="node2" presStyleIdx="3" presStyleCnt="4"/>
      <dgm:spPr/>
      <dgm:t>
        <a:bodyPr/>
        <a:lstStyle/>
        <a:p>
          <a:endParaRPr lang="en-US"/>
        </a:p>
      </dgm:t>
    </dgm:pt>
    <dgm:pt modelId="{E24227A2-8605-46FB-9221-5B0F34C6EF30}" type="pres">
      <dgm:prSet presAssocID="{5CF51240-A249-43B1-BF29-A5485A77E056}" presName="hierChild4" presStyleCnt="0"/>
      <dgm:spPr/>
    </dgm:pt>
    <dgm:pt modelId="{258BB501-3381-4001-BA57-DEDE5789A1E3}" type="pres">
      <dgm:prSet presAssocID="{5CF51240-A249-43B1-BF29-A5485A77E056}" presName="hierChild5" presStyleCnt="0"/>
      <dgm:spPr/>
    </dgm:pt>
    <dgm:pt modelId="{F5F0793F-F93B-4B5A-ABB5-31154145CD1A}" type="pres">
      <dgm:prSet presAssocID="{810070C0-B2BE-497A-AA9A-7688C0107FC2}" presName="hierChild3" presStyleCnt="0"/>
      <dgm:spPr/>
    </dgm:pt>
  </dgm:ptLst>
  <dgm:cxnLst>
    <dgm:cxn modelId="{1EB29652-4845-426D-8500-4F5AC8FDC1CF}" type="presOf" srcId="{CAB3107C-2BDA-43AC-9C87-AF7B0FFBD44C}" destId="{AE07AADF-D8A0-4C10-9D07-FE31904B04B1}" srcOrd="0" destOrd="0" presId="urn:microsoft.com/office/officeart/2005/8/layout/orgChart1"/>
    <dgm:cxn modelId="{23322616-09CB-406D-895C-D539F59B4138}" type="presOf" srcId="{93B792C3-DECC-455D-BD96-C303CCA217C8}" destId="{6FB276EB-288D-4DB4-8F8B-E920C989EA0D}" srcOrd="0" destOrd="0" presId="urn:microsoft.com/office/officeart/2005/8/layout/orgChart1"/>
    <dgm:cxn modelId="{5E208FEB-1AA4-4DCB-A456-84CF697876FF}" type="presOf" srcId="{073D500F-053D-4D69-8B4B-30EBFD5C12E0}" destId="{EE0B719F-1FB5-4B39-9A35-1B429C649309}" srcOrd="0" destOrd="0" presId="urn:microsoft.com/office/officeart/2005/8/layout/orgChart1"/>
    <dgm:cxn modelId="{15DC4964-B16F-486D-91AE-6BD206DDC301}" type="presOf" srcId="{5CF51240-A249-43B1-BF29-A5485A77E056}" destId="{172DA068-16AB-47CC-B148-3EB0FAC0B3F7}" srcOrd="0" destOrd="0" presId="urn:microsoft.com/office/officeart/2005/8/layout/orgChart1"/>
    <dgm:cxn modelId="{27852204-B34D-4987-864B-75C3E381B40E}" type="presOf" srcId="{69414952-143F-4B37-9CF1-4AE66B7A9754}" destId="{2A4FA008-13C6-45E6-87C5-B8D918AA0260}" srcOrd="0" destOrd="0" presId="urn:microsoft.com/office/officeart/2005/8/layout/orgChart1"/>
    <dgm:cxn modelId="{A9E3C31C-4627-41B3-A494-1F5EAC5EFB8C}" srcId="{810070C0-B2BE-497A-AA9A-7688C0107FC2}" destId="{69414952-143F-4B37-9CF1-4AE66B7A9754}" srcOrd="1" destOrd="0" parTransId="{E3A062D5-58EF-4318-91D2-D38A1CDD21E8}" sibTransId="{17D87193-2940-422D-A0A6-521D9B9A0AC1}"/>
    <dgm:cxn modelId="{58ACA5DD-78AA-4170-99C7-183A2B2FCA35}" type="presOf" srcId="{FD840CA0-A3FC-4E11-90CB-64C26C3E158C}" destId="{361E4127-BA0E-46A7-A59B-9F700E0837F0}" srcOrd="0" destOrd="0" presId="urn:microsoft.com/office/officeart/2005/8/layout/orgChart1"/>
    <dgm:cxn modelId="{17548AAA-F32C-47F9-B141-B04609BA8E82}" type="presOf" srcId="{A0DDFF4E-220D-4D99-9044-F9C38AF01066}" destId="{52E6F166-297C-4A91-967B-6D1DD533AE59}" srcOrd="0" destOrd="0" presId="urn:microsoft.com/office/officeart/2005/8/layout/orgChart1"/>
    <dgm:cxn modelId="{5CCC9D69-9ADC-403E-8533-D0A8F13B722C}" type="presOf" srcId="{E3A062D5-58EF-4318-91D2-D38A1CDD21E8}" destId="{255C86AC-7774-465F-AD9D-9E2D99662D34}" srcOrd="0" destOrd="0" presId="urn:microsoft.com/office/officeart/2005/8/layout/orgChart1"/>
    <dgm:cxn modelId="{77B399D2-F74D-454A-B4E5-6F88115D1DCD}" srcId="{810070C0-B2BE-497A-AA9A-7688C0107FC2}" destId="{5CF51240-A249-43B1-BF29-A5485A77E056}" srcOrd="3" destOrd="0" parTransId="{A0DDFF4E-220D-4D99-9044-F9C38AF01066}" sibTransId="{9343366E-F727-4570-95D0-293616C74CAC}"/>
    <dgm:cxn modelId="{D6A9815F-0885-4A42-B3C9-25A7395A6E27}" type="presOf" srcId="{7ADB5FF5-E944-4CCF-8DD6-34A8714F070E}" destId="{590328B0-0263-430A-B3FF-ADE2401C83F0}" srcOrd="0" destOrd="0" presId="urn:microsoft.com/office/officeart/2005/8/layout/orgChart1"/>
    <dgm:cxn modelId="{8193F140-6680-41E2-A300-316F2B212A06}" srcId="{93B792C3-DECC-455D-BD96-C303CCA217C8}" destId="{810070C0-B2BE-497A-AA9A-7688C0107FC2}" srcOrd="0" destOrd="0" parTransId="{EA7E25C7-1D58-4AAD-A3FA-F16444488CF6}" sibTransId="{9C27DB0D-E0BC-40D2-A187-0704525B6A77}"/>
    <dgm:cxn modelId="{0DC5936D-3D39-4F7D-BA1F-2D5B6DF4C542}" type="presOf" srcId="{7ADB5FF5-E944-4CCF-8DD6-34A8714F070E}" destId="{B7832D10-674F-4C6E-B1E1-E7611BF2CCD3}" srcOrd="1" destOrd="0" presId="urn:microsoft.com/office/officeart/2005/8/layout/orgChart1"/>
    <dgm:cxn modelId="{F8BF754D-5CEC-4C60-ABF5-6E00FE6D8184}" type="presOf" srcId="{810070C0-B2BE-497A-AA9A-7688C0107FC2}" destId="{745E615A-DCBD-4D46-AF0E-70EA2458487C}" srcOrd="0" destOrd="0" presId="urn:microsoft.com/office/officeart/2005/8/layout/orgChart1"/>
    <dgm:cxn modelId="{EA1E33EA-625A-46B2-98A0-B4AB3D7616D9}" type="presOf" srcId="{810070C0-B2BE-497A-AA9A-7688C0107FC2}" destId="{0739607A-8673-4606-978A-6045620EC509}" srcOrd="1" destOrd="0" presId="urn:microsoft.com/office/officeart/2005/8/layout/orgChart1"/>
    <dgm:cxn modelId="{0E4C22FC-8670-4418-8AA4-2D2AE8EBCCE5}" type="presOf" srcId="{69414952-143F-4B37-9CF1-4AE66B7A9754}" destId="{1481E07F-980D-4AEB-A688-C082F5D50EEF}" srcOrd="1" destOrd="0" presId="urn:microsoft.com/office/officeart/2005/8/layout/orgChart1"/>
    <dgm:cxn modelId="{585953CC-EAA9-427F-94F2-13BA152EAC60}" type="presOf" srcId="{FD840CA0-A3FC-4E11-90CB-64C26C3E158C}" destId="{53CE3A04-FD00-402D-85C1-991F47E47667}" srcOrd="1" destOrd="0" presId="urn:microsoft.com/office/officeart/2005/8/layout/orgChart1"/>
    <dgm:cxn modelId="{4829B605-E73A-4E5D-8D7B-FA1AE7C8653F}" srcId="{810070C0-B2BE-497A-AA9A-7688C0107FC2}" destId="{FD840CA0-A3FC-4E11-90CB-64C26C3E158C}" srcOrd="0" destOrd="0" parTransId="{073D500F-053D-4D69-8B4B-30EBFD5C12E0}" sibTransId="{1BF54949-88F8-4DD1-9F00-CDE0F7EE8CBB}"/>
    <dgm:cxn modelId="{5AE27C32-8D6D-4B51-BA90-63746D1E18A2}" srcId="{810070C0-B2BE-497A-AA9A-7688C0107FC2}" destId="{7ADB5FF5-E944-4CCF-8DD6-34A8714F070E}" srcOrd="2" destOrd="0" parTransId="{CAB3107C-2BDA-43AC-9C87-AF7B0FFBD44C}" sibTransId="{DE79F8A2-F934-48DC-B007-E350BC055851}"/>
    <dgm:cxn modelId="{3383A2B9-5FE0-46E2-BB53-8DC9B46617B9}" type="presOf" srcId="{5CF51240-A249-43B1-BF29-A5485A77E056}" destId="{95545672-4069-497E-8DEF-698497C2D73F}" srcOrd="1" destOrd="0" presId="urn:microsoft.com/office/officeart/2005/8/layout/orgChart1"/>
    <dgm:cxn modelId="{CD067AB4-9126-4EDE-9EC1-F55C00B0552A}" type="presParOf" srcId="{6FB276EB-288D-4DB4-8F8B-E920C989EA0D}" destId="{6FADFCBD-A122-4DF4-8048-ACCEDBBA783E}" srcOrd="0" destOrd="0" presId="urn:microsoft.com/office/officeart/2005/8/layout/orgChart1"/>
    <dgm:cxn modelId="{F0AB9BEA-9B9F-4DB5-9457-1668352A767D}" type="presParOf" srcId="{6FADFCBD-A122-4DF4-8048-ACCEDBBA783E}" destId="{E4923A84-199F-4933-89E0-9BB1A6C8BE3A}" srcOrd="0" destOrd="0" presId="urn:microsoft.com/office/officeart/2005/8/layout/orgChart1"/>
    <dgm:cxn modelId="{8F597F0B-B4DB-4D91-9F04-7E0FC7CF3412}" type="presParOf" srcId="{E4923A84-199F-4933-89E0-9BB1A6C8BE3A}" destId="{745E615A-DCBD-4D46-AF0E-70EA2458487C}" srcOrd="0" destOrd="0" presId="urn:microsoft.com/office/officeart/2005/8/layout/orgChart1"/>
    <dgm:cxn modelId="{52F73C3C-4DFB-471A-A6D1-C73973FE7BA6}" type="presParOf" srcId="{E4923A84-199F-4933-89E0-9BB1A6C8BE3A}" destId="{0739607A-8673-4606-978A-6045620EC509}" srcOrd="1" destOrd="0" presId="urn:microsoft.com/office/officeart/2005/8/layout/orgChart1"/>
    <dgm:cxn modelId="{58B8C35A-9802-421F-8F33-B845B2B1DDBC}" type="presParOf" srcId="{6FADFCBD-A122-4DF4-8048-ACCEDBBA783E}" destId="{CC8724CB-46C8-450A-A72A-C8D3CB4847AD}" srcOrd="1" destOrd="0" presId="urn:microsoft.com/office/officeart/2005/8/layout/orgChart1"/>
    <dgm:cxn modelId="{CCAAD1C9-D4D2-436D-ACB9-63F6B1104519}" type="presParOf" srcId="{CC8724CB-46C8-450A-A72A-C8D3CB4847AD}" destId="{EE0B719F-1FB5-4B39-9A35-1B429C649309}" srcOrd="0" destOrd="0" presId="urn:microsoft.com/office/officeart/2005/8/layout/orgChart1"/>
    <dgm:cxn modelId="{9778F872-283F-4EBA-A055-8E5763187166}" type="presParOf" srcId="{CC8724CB-46C8-450A-A72A-C8D3CB4847AD}" destId="{72B7DBAE-D69A-4199-B1D5-875D65A784BD}" srcOrd="1" destOrd="0" presId="urn:microsoft.com/office/officeart/2005/8/layout/orgChart1"/>
    <dgm:cxn modelId="{FFEB1212-6377-4E2A-AE59-FCA9D2E19257}" type="presParOf" srcId="{72B7DBAE-D69A-4199-B1D5-875D65A784BD}" destId="{2964426C-C04B-4E01-B11D-A25872AADDCB}" srcOrd="0" destOrd="0" presId="urn:microsoft.com/office/officeart/2005/8/layout/orgChart1"/>
    <dgm:cxn modelId="{FA5318E8-6950-4426-A496-9E22AFF6384C}" type="presParOf" srcId="{2964426C-C04B-4E01-B11D-A25872AADDCB}" destId="{361E4127-BA0E-46A7-A59B-9F700E0837F0}" srcOrd="0" destOrd="0" presId="urn:microsoft.com/office/officeart/2005/8/layout/orgChart1"/>
    <dgm:cxn modelId="{05812772-DBA9-4E3B-8C69-5B0DA3C787F2}" type="presParOf" srcId="{2964426C-C04B-4E01-B11D-A25872AADDCB}" destId="{53CE3A04-FD00-402D-85C1-991F47E47667}" srcOrd="1" destOrd="0" presId="urn:microsoft.com/office/officeart/2005/8/layout/orgChart1"/>
    <dgm:cxn modelId="{A7751D9E-1846-47C5-B728-AAD3F9A443F7}" type="presParOf" srcId="{72B7DBAE-D69A-4199-B1D5-875D65A784BD}" destId="{7BA57625-3D61-44DA-9E4A-7C65B64F8797}" srcOrd="1" destOrd="0" presId="urn:microsoft.com/office/officeart/2005/8/layout/orgChart1"/>
    <dgm:cxn modelId="{B1431BED-AA97-417A-AA08-D9074667E616}" type="presParOf" srcId="{72B7DBAE-D69A-4199-B1D5-875D65A784BD}" destId="{829BEFAA-B21C-439A-A003-B5F91C7C203B}" srcOrd="2" destOrd="0" presId="urn:microsoft.com/office/officeart/2005/8/layout/orgChart1"/>
    <dgm:cxn modelId="{8E42E462-8ECE-486A-B63D-9F3A04EDF718}" type="presParOf" srcId="{CC8724CB-46C8-450A-A72A-C8D3CB4847AD}" destId="{255C86AC-7774-465F-AD9D-9E2D99662D34}" srcOrd="2" destOrd="0" presId="urn:microsoft.com/office/officeart/2005/8/layout/orgChart1"/>
    <dgm:cxn modelId="{48396BEB-82A5-4F36-AC13-F6A3B2DD8460}" type="presParOf" srcId="{CC8724CB-46C8-450A-A72A-C8D3CB4847AD}" destId="{DCBC3918-00E3-423A-B06D-7BD8DCAB0E5E}" srcOrd="3" destOrd="0" presId="urn:microsoft.com/office/officeart/2005/8/layout/orgChart1"/>
    <dgm:cxn modelId="{89ED13D3-55B8-41D0-A11E-E25D0850B8DD}" type="presParOf" srcId="{DCBC3918-00E3-423A-B06D-7BD8DCAB0E5E}" destId="{34E004F0-6BBF-4601-8D87-28B5C7E7854C}" srcOrd="0" destOrd="0" presId="urn:microsoft.com/office/officeart/2005/8/layout/orgChart1"/>
    <dgm:cxn modelId="{F1EE2294-DD6F-4102-B5B6-696A0183810C}" type="presParOf" srcId="{34E004F0-6BBF-4601-8D87-28B5C7E7854C}" destId="{2A4FA008-13C6-45E6-87C5-B8D918AA0260}" srcOrd="0" destOrd="0" presId="urn:microsoft.com/office/officeart/2005/8/layout/orgChart1"/>
    <dgm:cxn modelId="{F0639A1E-11E9-49F1-84C6-E3E39BC7D00C}" type="presParOf" srcId="{34E004F0-6BBF-4601-8D87-28B5C7E7854C}" destId="{1481E07F-980D-4AEB-A688-C082F5D50EEF}" srcOrd="1" destOrd="0" presId="urn:microsoft.com/office/officeart/2005/8/layout/orgChart1"/>
    <dgm:cxn modelId="{FD0E8BFA-1E74-4712-BC50-EF6179A6ED18}" type="presParOf" srcId="{DCBC3918-00E3-423A-B06D-7BD8DCAB0E5E}" destId="{F36462A8-E7C1-4673-AE57-88BFD83FE4E8}" srcOrd="1" destOrd="0" presId="urn:microsoft.com/office/officeart/2005/8/layout/orgChart1"/>
    <dgm:cxn modelId="{3B6A90A5-3C22-4685-B103-41A3CC9AB265}" type="presParOf" srcId="{DCBC3918-00E3-423A-B06D-7BD8DCAB0E5E}" destId="{92464E3F-9A6E-487F-B12C-3EC9F50AD74B}" srcOrd="2" destOrd="0" presId="urn:microsoft.com/office/officeart/2005/8/layout/orgChart1"/>
    <dgm:cxn modelId="{DA12FAB6-3C4C-427A-AA93-861CE96D6EF8}" type="presParOf" srcId="{CC8724CB-46C8-450A-A72A-C8D3CB4847AD}" destId="{AE07AADF-D8A0-4C10-9D07-FE31904B04B1}" srcOrd="4" destOrd="0" presId="urn:microsoft.com/office/officeart/2005/8/layout/orgChart1"/>
    <dgm:cxn modelId="{75615237-D04A-4FD5-AE88-DA221FF60C6A}" type="presParOf" srcId="{CC8724CB-46C8-450A-A72A-C8D3CB4847AD}" destId="{E234C25A-5910-4601-AF6C-633308A8A203}" srcOrd="5" destOrd="0" presId="urn:microsoft.com/office/officeart/2005/8/layout/orgChart1"/>
    <dgm:cxn modelId="{26310130-27D1-4C92-B974-E999A15688CC}" type="presParOf" srcId="{E234C25A-5910-4601-AF6C-633308A8A203}" destId="{C0ECFBC5-8905-44BC-B0F1-7756326E6E0A}" srcOrd="0" destOrd="0" presId="urn:microsoft.com/office/officeart/2005/8/layout/orgChart1"/>
    <dgm:cxn modelId="{34989D2F-70EC-4545-8048-2B5CB02B59AF}" type="presParOf" srcId="{C0ECFBC5-8905-44BC-B0F1-7756326E6E0A}" destId="{590328B0-0263-430A-B3FF-ADE2401C83F0}" srcOrd="0" destOrd="0" presId="urn:microsoft.com/office/officeart/2005/8/layout/orgChart1"/>
    <dgm:cxn modelId="{8A1C6A36-0FE3-4D81-941B-E7DC06B4B306}" type="presParOf" srcId="{C0ECFBC5-8905-44BC-B0F1-7756326E6E0A}" destId="{B7832D10-674F-4C6E-B1E1-E7611BF2CCD3}" srcOrd="1" destOrd="0" presId="urn:microsoft.com/office/officeart/2005/8/layout/orgChart1"/>
    <dgm:cxn modelId="{93FD5FFA-A86F-411E-8AC3-16B86CF79BC0}" type="presParOf" srcId="{E234C25A-5910-4601-AF6C-633308A8A203}" destId="{A0979683-C1AE-430A-841A-447F33B1ECD9}" srcOrd="1" destOrd="0" presId="urn:microsoft.com/office/officeart/2005/8/layout/orgChart1"/>
    <dgm:cxn modelId="{A0E5DE6E-62B5-429A-B3E0-711FB4D7BCEB}" type="presParOf" srcId="{E234C25A-5910-4601-AF6C-633308A8A203}" destId="{8D1CBE6E-F63C-4810-9C1E-498802DBB82C}" srcOrd="2" destOrd="0" presId="urn:microsoft.com/office/officeart/2005/8/layout/orgChart1"/>
    <dgm:cxn modelId="{D8CE576C-89BD-42E7-8197-A14CD69A4EB3}" type="presParOf" srcId="{CC8724CB-46C8-450A-A72A-C8D3CB4847AD}" destId="{52E6F166-297C-4A91-967B-6D1DD533AE59}" srcOrd="6" destOrd="0" presId="urn:microsoft.com/office/officeart/2005/8/layout/orgChart1"/>
    <dgm:cxn modelId="{BE05FAB8-4746-4386-840D-291E6ED2BDC8}" type="presParOf" srcId="{CC8724CB-46C8-450A-A72A-C8D3CB4847AD}" destId="{10AD3A25-78E3-4309-8D40-AE1DE626901B}" srcOrd="7" destOrd="0" presId="urn:microsoft.com/office/officeart/2005/8/layout/orgChart1"/>
    <dgm:cxn modelId="{B572C1C7-A247-40B3-B201-45D0A8E7F31C}" type="presParOf" srcId="{10AD3A25-78E3-4309-8D40-AE1DE626901B}" destId="{090374BD-7646-402B-8C3C-6DD7E67C134F}" srcOrd="0" destOrd="0" presId="urn:microsoft.com/office/officeart/2005/8/layout/orgChart1"/>
    <dgm:cxn modelId="{72431F16-281E-4079-9E8B-E14FEA0C79BA}" type="presParOf" srcId="{090374BD-7646-402B-8C3C-6DD7E67C134F}" destId="{172DA068-16AB-47CC-B148-3EB0FAC0B3F7}" srcOrd="0" destOrd="0" presId="urn:microsoft.com/office/officeart/2005/8/layout/orgChart1"/>
    <dgm:cxn modelId="{AEE728B0-B3EB-444C-B8C2-127FC475002F}" type="presParOf" srcId="{090374BD-7646-402B-8C3C-6DD7E67C134F}" destId="{95545672-4069-497E-8DEF-698497C2D73F}" srcOrd="1" destOrd="0" presId="urn:microsoft.com/office/officeart/2005/8/layout/orgChart1"/>
    <dgm:cxn modelId="{3D864ED2-F9AA-42C1-8800-87EF8977E9EA}" type="presParOf" srcId="{10AD3A25-78E3-4309-8D40-AE1DE626901B}" destId="{E24227A2-8605-46FB-9221-5B0F34C6EF30}" srcOrd="1" destOrd="0" presId="urn:microsoft.com/office/officeart/2005/8/layout/orgChart1"/>
    <dgm:cxn modelId="{8B1A0EC4-E508-4841-9940-187C63AD8A85}" type="presParOf" srcId="{10AD3A25-78E3-4309-8D40-AE1DE626901B}" destId="{258BB501-3381-4001-BA57-DEDE5789A1E3}" srcOrd="2" destOrd="0" presId="urn:microsoft.com/office/officeart/2005/8/layout/orgChart1"/>
    <dgm:cxn modelId="{9E57284B-1D8D-4F5B-BA06-F46A1B28E01E}" type="presParOf" srcId="{6FADFCBD-A122-4DF4-8048-ACCEDBBA783E}" destId="{F5F0793F-F93B-4B5A-ABB5-31154145CD1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B792C3-DECC-455D-BD96-C303CCA217C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10070C0-B2BE-497A-AA9A-7688C0107FC2}">
      <dgm:prSet phldrT="[Text]"/>
      <dgm:spPr>
        <a:solidFill>
          <a:schemeClr val="accent1"/>
        </a:solidFill>
      </dgm:spPr>
      <dgm:t>
        <a:bodyPr/>
        <a:lstStyle/>
        <a:p>
          <a:r>
            <a:rPr lang="en-US" dirty="0" smtClean="0"/>
            <a:t>Site File</a:t>
          </a:r>
          <a:endParaRPr lang="en-US" dirty="0"/>
        </a:p>
      </dgm:t>
    </dgm:pt>
    <dgm:pt modelId="{EA7E25C7-1D58-4AAD-A3FA-F16444488CF6}" type="parTrans" cxnId="{8193F140-6680-41E2-A300-316F2B212A06}">
      <dgm:prSet/>
      <dgm:spPr/>
      <dgm:t>
        <a:bodyPr/>
        <a:lstStyle/>
        <a:p>
          <a:endParaRPr lang="en-US"/>
        </a:p>
      </dgm:t>
    </dgm:pt>
    <dgm:pt modelId="{9C27DB0D-E0BC-40D2-A187-0704525B6A77}" type="sibTrans" cxnId="{8193F140-6680-41E2-A300-316F2B212A06}">
      <dgm:prSet/>
      <dgm:spPr/>
      <dgm:t>
        <a:bodyPr/>
        <a:lstStyle/>
        <a:p>
          <a:endParaRPr lang="en-US"/>
        </a:p>
      </dgm:t>
    </dgm:pt>
    <dgm:pt modelId="{FD840CA0-A3FC-4E11-90CB-64C26C3E158C}">
      <dgm:prSet phldrT="[Text]"/>
      <dgm:spPr>
        <a:solidFill>
          <a:schemeClr val="accent1"/>
        </a:solidFill>
      </dgm:spPr>
      <dgm:t>
        <a:bodyPr/>
        <a:lstStyle/>
        <a:p>
          <a:r>
            <a:rPr lang="en-US" dirty="0" smtClean="0"/>
            <a:t>GWSI</a:t>
          </a:r>
          <a:endParaRPr lang="en-US" dirty="0"/>
        </a:p>
      </dgm:t>
    </dgm:pt>
    <dgm:pt modelId="{073D500F-053D-4D69-8B4B-30EBFD5C12E0}" type="parTrans" cxnId="{4829B605-E73A-4E5D-8D7B-FA1AE7C8653F}">
      <dgm:prSet/>
      <dgm:spPr>
        <a:ln w="38100">
          <a:solidFill>
            <a:schemeClr val="bg1"/>
          </a:solidFill>
        </a:ln>
      </dgm:spPr>
      <dgm:t>
        <a:bodyPr/>
        <a:lstStyle/>
        <a:p>
          <a:endParaRPr lang="en-US"/>
        </a:p>
      </dgm:t>
    </dgm:pt>
    <dgm:pt modelId="{1BF54949-88F8-4DD1-9F00-CDE0F7EE8CBB}" type="sibTrans" cxnId="{4829B605-E73A-4E5D-8D7B-FA1AE7C8653F}">
      <dgm:prSet/>
      <dgm:spPr/>
      <dgm:t>
        <a:bodyPr/>
        <a:lstStyle/>
        <a:p>
          <a:endParaRPr lang="en-US"/>
        </a:p>
      </dgm:t>
    </dgm:pt>
    <dgm:pt modelId="{69414952-143F-4B37-9CF1-4AE66B7A9754}">
      <dgm:prSet phldrT="[Text]"/>
      <dgm:spPr/>
      <dgm:t>
        <a:bodyPr/>
        <a:lstStyle/>
        <a:p>
          <a:r>
            <a:rPr lang="en-US" dirty="0" smtClean="0"/>
            <a:t>QWDATA</a:t>
          </a:r>
          <a:endParaRPr lang="en-US" dirty="0"/>
        </a:p>
      </dgm:t>
    </dgm:pt>
    <dgm:pt modelId="{E3A062D5-58EF-4318-91D2-D38A1CDD21E8}" type="parTrans" cxnId="{A9E3C31C-4627-41B3-A494-1F5EAC5EFB8C}">
      <dgm:prSet/>
      <dgm:spPr>
        <a:ln w="38100">
          <a:solidFill>
            <a:schemeClr val="bg1"/>
          </a:solidFill>
        </a:ln>
      </dgm:spPr>
      <dgm:t>
        <a:bodyPr/>
        <a:lstStyle/>
        <a:p>
          <a:endParaRPr lang="en-US"/>
        </a:p>
      </dgm:t>
    </dgm:pt>
    <dgm:pt modelId="{17D87193-2940-422D-A0A6-521D9B9A0AC1}" type="sibTrans" cxnId="{A9E3C31C-4627-41B3-A494-1F5EAC5EFB8C}">
      <dgm:prSet/>
      <dgm:spPr/>
      <dgm:t>
        <a:bodyPr/>
        <a:lstStyle/>
        <a:p>
          <a:endParaRPr lang="en-US"/>
        </a:p>
      </dgm:t>
    </dgm:pt>
    <dgm:pt modelId="{7ADB5FF5-E944-4CCF-8DD6-34A8714F070E}">
      <dgm:prSet phldrT="[Text]"/>
      <dgm:spPr/>
      <dgm:t>
        <a:bodyPr/>
        <a:lstStyle/>
        <a:p>
          <a:r>
            <a:rPr lang="en-US" dirty="0" smtClean="0"/>
            <a:t>ADAPS</a:t>
          </a:r>
        </a:p>
      </dgm:t>
    </dgm:pt>
    <dgm:pt modelId="{CAB3107C-2BDA-43AC-9C87-AF7B0FFBD44C}" type="parTrans" cxnId="{5AE27C32-8D6D-4B51-BA90-63746D1E18A2}">
      <dgm:prSet/>
      <dgm:spPr>
        <a:ln w="38100">
          <a:solidFill>
            <a:schemeClr val="bg1"/>
          </a:solidFill>
        </a:ln>
      </dgm:spPr>
      <dgm:t>
        <a:bodyPr/>
        <a:lstStyle/>
        <a:p>
          <a:endParaRPr lang="en-US"/>
        </a:p>
      </dgm:t>
    </dgm:pt>
    <dgm:pt modelId="{DE79F8A2-F934-48DC-B007-E350BC055851}" type="sibTrans" cxnId="{5AE27C32-8D6D-4B51-BA90-63746D1E18A2}">
      <dgm:prSet/>
      <dgm:spPr/>
      <dgm:t>
        <a:bodyPr/>
        <a:lstStyle/>
        <a:p>
          <a:endParaRPr lang="en-US"/>
        </a:p>
      </dgm:t>
    </dgm:pt>
    <dgm:pt modelId="{5CF51240-A249-43B1-BF29-A5485A77E056}">
      <dgm:prSet/>
      <dgm:spPr>
        <a:solidFill>
          <a:schemeClr val="accent2"/>
        </a:solidFill>
      </dgm:spPr>
      <dgm:t>
        <a:bodyPr/>
        <a:lstStyle/>
        <a:p>
          <a:r>
            <a:rPr lang="en-US" dirty="0" smtClean="0"/>
            <a:t>SWUDS</a:t>
          </a:r>
          <a:endParaRPr lang="en-US" dirty="0"/>
        </a:p>
      </dgm:t>
    </dgm:pt>
    <dgm:pt modelId="{A0DDFF4E-220D-4D99-9044-F9C38AF01066}" type="parTrans" cxnId="{77B399D2-F74D-454A-B4E5-6F88115D1DCD}">
      <dgm:prSet/>
      <dgm:spPr>
        <a:ln w="38100">
          <a:solidFill>
            <a:schemeClr val="bg1"/>
          </a:solidFill>
        </a:ln>
      </dgm:spPr>
      <dgm:t>
        <a:bodyPr/>
        <a:lstStyle/>
        <a:p>
          <a:endParaRPr lang="en-US"/>
        </a:p>
      </dgm:t>
    </dgm:pt>
    <dgm:pt modelId="{9343366E-F727-4570-95D0-293616C74CAC}" type="sibTrans" cxnId="{77B399D2-F74D-454A-B4E5-6F88115D1DCD}">
      <dgm:prSet/>
      <dgm:spPr/>
      <dgm:t>
        <a:bodyPr/>
        <a:lstStyle/>
        <a:p>
          <a:endParaRPr lang="en-US"/>
        </a:p>
      </dgm:t>
    </dgm:pt>
    <dgm:pt modelId="{6FB276EB-288D-4DB4-8F8B-E920C989EA0D}" type="pres">
      <dgm:prSet presAssocID="{93B792C3-DECC-455D-BD96-C303CCA217C8}" presName="hierChild1" presStyleCnt="0">
        <dgm:presLayoutVars>
          <dgm:orgChart val="1"/>
          <dgm:chPref val="1"/>
          <dgm:dir/>
          <dgm:animOne val="branch"/>
          <dgm:animLvl val="lvl"/>
          <dgm:resizeHandles/>
        </dgm:presLayoutVars>
      </dgm:prSet>
      <dgm:spPr/>
      <dgm:t>
        <a:bodyPr/>
        <a:lstStyle/>
        <a:p>
          <a:endParaRPr lang="en-US"/>
        </a:p>
      </dgm:t>
    </dgm:pt>
    <dgm:pt modelId="{6FADFCBD-A122-4DF4-8048-ACCEDBBA783E}" type="pres">
      <dgm:prSet presAssocID="{810070C0-B2BE-497A-AA9A-7688C0107FC2}" presName="hierRoot1" presStyleCnt="0">
        <dgm:presLayoutVars>
          <dgm:hierBranch val="init"/>
        </dgm:presLayoutVars>
      </dgm:prSet>
      <dgm:spPr/>
    </dgm:pt>
    <dgm:pt modelId="{E4923A84-199F-4933-89E0-9BB1A6C8BE3A}" type="pres">
      <dgm:prSet presAssocID="{810070C0-B2BE-497A-AA9A-7688C0107FC2}" presName="rootComposite1" presStyleCnt="0"/>
      <dgm:spPr/>
    </dgm:pt>
    <dgm:pt modelId="{745E615A-DCBD-4D46-AF0E-70EA2458487C}" type="pres">
      <dgm:prSet presAssocID="{810070C0-B2BE-497A-AA9A-7688C0107FC2}" presName="rootText1" presStyleLbl="node0" presStyleIdx="0" presStyleCnt="1">
        <dgm:presLayoutVars>
          <dgm:chPref val="3"/>
        </dgm:presLayoutVars>
      </dgm:prSet>
      <dgm:spPr/>
      <dgm:t>
        <a:bodyPr/>
        <a:lstStyle/>
        <a:p>
          <a:endParaRPr lang="en-US"/>
        </a:p>
      </dgm:t>
    </dgm:pt>
    <dgm:pt modelId="{0739607A-8673-4606-978A-6045620EC509}" type="pres">
      <dgm:prSet presAssocID="{810070C0-B2BE-497A-AA9A-7688C0107FC2}" presName="rootConnector1" presStyleLbl="node1" presStyleIdx="0" presStyleCnt="0"/>
      <dgm:spPr/>
      <dgm:t>
        <a:bodyPr/>
        <a:lstStyle/>
        <a:p>
          <a:endParaRPr lang="en-US"/>
        </a:p>
      </dgm:t>
    </dgm:pt>
    <dgm:pt modelId="{CC8724CB-46C8-450A-A72A-C8D3CB4847AD}" type="pres">
      <dgm:prSet presAssocID="{810070C0-B2BE-497A-AA9A-7688C0107FC2}" presName="hierChild2" presStyleCnt="0"/>
      <dgm:spPr/>
    </dgm:pt>
    <dgm:pt modelId="{EE0B719F-1FB5-4B39-9A35-1B429C649309}" type="pres">
      <dgm:prSet presAssocID="{073D500F-053D-4D69-8B4B-30EBFD5C12E0}" presName="Name37" presStyleLbl="parChTrans1D2" presStyleIdx="0" presStyleCnt="4"/>
      <dgm:spPr/>
      <dgm:t>
        <a:bodyPr/>
        <a:lstStyle/>
        <a:p>
          <a:endParaRPr lang="en-US"/>
        </a:p>
      </dgm:t>
    </dgm:pt>
    <dgm:pt modelId="{72B7DBAE-D69A-4199-B1D5-875D65A784BD}" type="pres">
      <dgm:prSet presAssocID="{FD840CA0-A3FC-4E11-90CB-64C26C3E158C}" presName="hierRoot2" presStyleCnt="0">
        <dgm:presLayoutVars>
          <dgm:hierBranch val="init"/>
        </dgm:presLayoutVars>
      </dgm:prSet>
      <dgm:spPr/>
    </dgm:pt>
    <dgm:pt modelId="{2964426C-C04B-4E01-B11D-A25872AADDCB}" type="pres">
      <dgm:prSet presAssocID="{FD840CA0-A3FC-4E11-90CB-64C26C3E158C}" presName="rootComposite" presStyleCnt="0"/>
      <dgm:spPr/>
    </dgm:pt>
    <dgm:pt modelId="{361E4127-BA0E-46A7-A59B-9F700E0837F0}" type="pres">
      <dgm:prSet presAssocID="{FD840CA0-A3FC-4E11-90CB-64C26C3E158C}" presName="rootText" presStyleLbl="node2" presStyleIdx="0" presStyleCnt="4">
        <dgm:presLayoutVars>
          <dgm:chPref val="3"/>
        </dgm:presLayoutVars>
      </dgm:prSet>
      <dgm:spPr/>
      <dgm:t>
        <a:bodyPr/>
        <a:lstStyle/>
        <a:p>
          <a:endParaRPr lang="en-US"/>
        </a:p>
      </dgm:t>
    </dgm:pt>
    <dgm:pt modelId="{53CE3A04-FD00-402D-85C1-991F47E47667}" type="pres">
      <dgm:prSet presAssocID="{FD840CA0-A3FC-4E11-90CB-64C26C3E158C}" presName="rootConnector" presStyleLbl="node2" presStyleIdx="0" presStyleCnt="4"/>
      <dgm:spPr/>
      <dgm:t>
        <a:bodyPr/>
        <a:lstStyle/>
        <a:p>
          <a:endParaRPr lang="en-US"/>
        </a:p>
      </dgm:t>
    </dgm:pt>
    <dgm:pt modelId="{7BA57625-3D61-44DA-9E4A-7C65B64F8797}" type="pres">
      <dgm:prSet presAssocID="{FD840CA0-A3FC-4E11-90CB-64C26C3E158C}" presName="hierChild4" presStyleCnt="0"/>
      <dgm:spPr/>
    </dgm:pt>
    <dgm:pt modelId="{829BEFAA-B21C-439A-A003-B5F91C7C203B}" type="pres">
      <dgm:prSet presAssocID="{FD840CA0-A3FC-4E11-90CB-64C26C3E158C}" presName="hierChild5" presStyleCnt="0"/>
      <dgm:spPr/>
    </dgm:pt>
    <dgm:pt modelId="{255C86AC-7774-465F-AD9D-9E2D99662D34}" type="pres">
      <dgm:prSet presAssocID="{E3A062D5-58EF-4318-91D2-D38A1CDD21E8}" presName="Name37" presStyleLbl="parChTrans1D2" presStyleIdx="1" presStyleCnt="4"/>
      <dgm:spPr/>
      <dgm:t>
        <a:bodyPr/>
        <a:lstStyle/>
        <a:p>
          <a:endParaRPr lang="en-US"/>
        </a:p>
      </dgm:t>
    </dgm:pt>
    <dgm:pt modelId="{DCBC3918-00E3-423A-B06D-7BD8DCAB0E5E}" type="pres">
      <dgm:prSet presAssocID="{69414952-143F-4B37-9CF1-4AE66B7A9754}" presName="hierRoot2" presStyleCnt="0">
        <dgm:presLayoutVars>
          <dgm:hierBranch val="init"/>
        </dgm:presLayoutVars>
      </dgm:prSet>
      <dgm:spPr/>
    </dgm:pt>
    <dgm:pt modelId="{34E004F0-6BBF-4601-8D87-28B5C7E7854C}" type="pres">
      <dgm:prSet presAssocID="{69414952-143F-4B37-9CF1-4AE66B7A9754}" presName="rootComposite" presStyleCnt="0"/>
      <dgm:spPr/>
    </dgm:pt>
    <dgm:pt modelId="{2A4FA008-13C6-45E6-87C5-B8D918AA0260}" type="pres">
      <dgm:prSet presAssocID="{69414952-143F-4B37-9CF1-4AE66B7A9754}" presName="rootText" presStyleLbl="node2" presStyleIdx="1" presStyleCnt="4">
        <dgm:presLayoutVars>
          <dgm:chPref val="3"/>
        </dgm:presLayoutVars>
      </dgm:prSet>
      <dgm:spPr/>
      <dgm:t>
        <a:bodyPr/>
        <a:lstStyle/>
        <a:p>
          <a:endParaRPr lang="en-US"/>
        </a:p>
      </dgm:t>
    </dgm:pt>
    <dgm:pt modelId="{1481E07F-980D-4AEB-A688-C082F5D50EEF}" type="pres">
      <dgm:prSet presAssocID="{69414952-143F-4B37-9CF1-4AE66B7A9754}" presName="rootConnector" presStyleLbl="node2" presStyleIdx="1" presStyleCnt="4"/>
      <dgm:spPr/>
      <dgm:t>
        <a:bodyPr/>
        <a:lstStyle/>
        <a:p>
          <a:endParaRPr lang="en-US"/>
        </a:p>
      </dgm:t>
    </dgm:pt>
    <dgm:pt modelId="{F36462A8-E7C1-4673-AE57-88BFD83FE4E8}" type="pres">
      <dgm:prSet presAssocID="{69414952-143F-4B37-9CF1-4AE66B7A9754}" presName="hierChild4" presStyleCnt="0"/>
      <dgm:spPr/>
    </dgm:pt>
    <dgm:pt modelId="{92464E3F-9A6E-487F-B12C-3EC9F50AD74B}" type="pres">
      <dgm:prSet presAssocID="{69414952-143F-4B37-9CF1-4AE66B7A9754}" presName="hierChild5" presStyleCnt="0"/>
      <dgm:spPr/>
    </dgm:pt>
    <dgm:pt modelId="{AE07AADF-D8A0-4C10-9D07-FE31904B04B1}" type="pres">
      <dgm:prSet presAssocID="{CAB3107C-2BDA-43AC-9C87-AF7B0FFBD44C}" presName="Name37" presStyleLbl="parChTrans1D2" presStyleIdx="2" presStyleCnt="4"/>
      <dgm:spPr/>
      <dgm:t>
        <a:bodyPr/>
        <a:lstStyle/>
        <a:p>
          <a:endParaRPr lang="en-US"/>
        </a:p>
      </dgm:t>
    </dgm:pt>
    <dgm:pt modelId="{E234C25A-5910-4601-AF6C-633308A8A203}" type="pres">
      <dgm:prSet presAssocID="{7ADB5FF5-E944-4CCF-8DD6-34A8714F070E}" presName="hierRoot2" presStyleCnt="0">
        <dgm:presLayoutVars>
          <dgm:hierBranch val="init"/>
        </dgm:presLayoutVars>
      </dgm:prSet>
      <dgm:spPr/>
    </dgm:pt>
    <dgm:pt modelId="{C0ECFBC5-8905-44BC-B0F1-7756326E6E0A}" type="pres">
      <dgm:prSet presAssocID="{7ADB5FF5-E944-4CCF-8DD6-34A8714F070E}" presName="rootComposite" presStyleCnt="0"/>
      <dgm:spPr/>
    </dgm:pt>
    <dgm:pt modelId="{590328B0-0263-430A-B3FF-ADE2401C83F0}" type="pres">
      <dgm:prSet presAssocID="{7ADB5FF5-E944-4CCF-8DD6-34A8714F070E}" presName="rootText" presStyleLbl="node2" presStyleIdx="2" presStyleCnt="4">
        <dgm:presLayoutVars>
          <dgm:chPref val="3"/>
        </dgm:presLayoutVars>
      </dgm:prSet>
      <dgm:spPr/>
      <dgm:t>
        <a:bodyPr/>
        <a:lstStyle/>
        <a:p>
          <a:endParaRPr lang="en-US"/>
        </a:p>
      </dgm:t>
    </dgm:pt>
    <dgm:pt modelId="{B7832D10-674F-4C6E-B1E1-E7611BF2CCD3}" type="pres">
      <dgm:prSet presAssocID="{7ADB5FF5-E944-4CCF-8DD6-34A8714F070E}" presName="rootConnector" presStyleLbl="node2" presStyleIdx="2" presStyleCnt="4"/>
      <dgm:spPr/>
      <dgm:t>
        <a:bodyPr/>
        <a:lstStyle/>
        <a:p>
          <a:endParaRPr lang="en-US"/>
        </a:p>
      </dgm:t>
    </dgm:pt>
    <dgm:pt modelId="{A0979683-C1AE-430A-841A-447F33B1ECD9}" type="pres">
      <dgm:prSet presAssocID="{7ADB5FF5-E944-4CCF-8DD6-34A8714F070E}" presName="hierChild4" presStyleCnt="0"/>
      <dgm:spPr/>
    </dgm:pt>
    <dgm:pt modelId="{8D1CBE6E-F63C-4810-9C1E-498802DBB82C}" type="pres">
      <dgm:prSet presAssocID="{7ADB5FF5-E944-4CCF-8DD6-34A8714F070E}" presName="hierChild5" presStyleCnt="0"/>
      <dgm:spPr/>
    </dgm:pt>
    <dgm:pt modelId="{52E6F166-297C-4A91-967B-6D1DD533AE59}" type="pres">
      <dgm:prSet presAssocID="{A0DDFF4E-220D-4D99-9044-F9C38AF01066}" presName="Name37" presStyleLbl="parChTrans1D2" presStyleIdx="3" presStyleCnt="4"/>
      <dgm:spPr/>
      <dgm:t>
        <a:bodyPr/>
        <a:lstStyle/>
        <a:p>
          <a:endParaRPr lang="en-US"/>
        </a:p>
      </dgm:t>
    </dgm:pt>
    <dgm:pt modelId="{10AD3A25-78E3-4309-8D40-AE1DE626901B}" type="pres">
      <dgm:prSet presAssocID="{5CF51240-A249-43B1-BF29-A5485A77E056}" presName="hierRoot2" presStyleCnt="0">
        <dgm:presLayoutVars>
          <dgm:hierBranch val="init"/>
        </dgm:presLayoutVars>
      </dgm:prSet>
      <dgm:spPr/>
    </dgm:pt>
    <dgm:pt modelId="{090374BD-7646-402B-8C3C-6DD7E67C134F}" type="pres">
      <dgm:prSet presAssocID="{5CF51240-A249-43B1-BF29-A5485A77E056}" presName="rootComposite" presStyleCnt="0"/>
      <dgm:spPr/>
    </dgm:pt>
    <dgm:pt modelId="{172DA068-16AB-47CC-B148-3EB0FAC0B3F7}" type="pres">
      <dgm:prSet presAssocID="{5CF51240-A249-43B1-BF29-A5485A77E056}" presName="rootText" presStyleLbl="node2" presStyleIdx="3" presStyleCnt="4">
        <dgm:presLayoutVars>
          <dgm:chPref val="3"/>
        </dgm:presLayoutVars>
      </dgm:prSet>
      <dgm:spPr/>
      <dgm:t>
        <a:bodyPr/>
        <a:lstStyle/>
        <a:p>
          <a:endParaRPr lang="en-US"/>
        </a:p>
      </dgm:t>
    </dgm:pt>
    <dgm:pt modelId="{95545672-4069-497E-8DEF-698497C2D73F}" type="pres">
      <dgm:prSet presAssocID="{5CF51240-A249-43B1-BF29-A5485A77E056}" presName="rootConnector" presStyleLbl="node2" presStyleIdx="3" presStyleCnt="4"/>
      <dgm:spPr/>
      <dgm:t>
        <a:bodyPr/>
        <a:lstStyle/>
        <a:p>
          <a:endParaRPr lang="en-US"/>
        </a:p>
      </dgm:t>
    </dgm:pt>
    <dgm:pt modelId="{E24227A2-8605-46FB-9221-5B0F34C6EF30}" type="pres">
      <dgm:prSet presAssocID="{5CF51240-A249-43B1-BF29-A5485A77E056}" presName="hierChild4" presStyleCnt="0"/>
      <dgm:spPr/>
    </dgm:pt>
    <dgm:pt modelId="{258BB501-3381-4001-BA57-DEDE5789A1E3}" type="pres">
      <dgm:prSet presAssocID="{5CF51240-A249-43B1-BF29-A5485A77E056}" presName="hierChild5" presStyleCnt="0"/>
      <dgm:spPr/>
    </dgm:pt>
    <dgm:pt modelId="{F5F0793F-F93B-4B5A-ABB5-31154145CD1A}" type="pres">
      <dgm:prSet presAssocID="{810070C0-B2BE-497A-AA9A-7688C0107FC2}" presName="hierChild3" presStyleCnt="0"/>
      <dgm:spPr/>
    </dgm:pt>
  </dgm:ptLst>
  <dgm:cxnLst>
    <dgm:cxn modelId="{EC251C56-69C0-4855-8EAB-82F5F886274D}" type="presOf" srcId="{810070C0-B2BE-497A-AA9A-7688C0107FC2}" destId="{0739607A-8673-4606-978A-6045620EC509}" srcOrd="1" destOrd="0" presId="urn:microsoft.com/office/officeart/2005/8/layout/orgChart1"/>
    <dgm:cxn modelId="{B9A2BE47-58CA-466F-830A-D56E4E894732}" type="presOf" srcId="{CAB3107C-2BDA-43AC-9C87-AF7B0FFBD44C}" destId="{AE07AADF-D8A0-4C10-9D07-FE31904B04B1}" srcOrd="0" destOrd="0" presId="urn:microsoft.com/office/officeart/2005/8/layout/orgChart1"/>
    <dgm:cxn modelId="{B38CD80B-D1B8-47E6-B2FF-193C04460ACE}" type="presOf" srcId="{FD840CA0-A3FC-4E11-90CB-64C26C3E158C}" destId="{53CE3A04-FD00-402D-85C1-991F47E47667}" srcOrd="1" destOrd="0" presId="urn:microsoft.com/office/officeart/2005/8/layout/orgChart1"/>
    <dgm:cxn modelId="{28739C5F-A482-4368-907A-2D02F4EE0523}" type="presOf" srcId="{93B792C3-DECC-455D-BD96-C303CCA217C8}" destId="{6FB276EB-288D-4DB4-8F8B-E920C989EA0D}" srcOrd="0" destOrd="0" presId="urn:microsoft.com/office/officeart/2005/8/layout/orgChart1"/>
    <dgm:cxn modelId="{A0BF9C5F-5FC2-49C6-AA27-19F7F894D3B8}" type="presOf" srcId="{69414952-143F-4B37-9CF1-4AE66B7A9754}" destId="{2A4FA008-13C6-45E6-87C5-B8D918AA0260}" srcOrd="0" destOrd="0" presId="urn:microsoft.com/office/officeart/2005/8/layout/orgChart1"/>
    <dgm:cxn modelId="{5AE27C32-8D6D-4B51-BA90-63746D1E18A2}" srcId="{810070C0-B2BE-497A-AA9A-7688C0107FC2}" destId="{7ADB5FF5-E944-4CCF-8DD6-34A8714F070E}" srcOrd="2" destOrd="0" parTransId="{CAB3107C-2BDA-43AC-9C87-AF7B0FFBD44C}" sibTransId="{DE79F8A2-F934-48DC-B007-E350BC055851}"/>
    <dgm:cxn modelId="{77B399D2-F74D-454A-B4E5-6F88115D1DCD}" srcId="{810070C0-B2BE-497A-AA9A-7688C0107FC2}" destId="{5CF51240-A249-43B1-BF29-A5485A77E056}" srcOrd="3" destOrd="0" parTransId="{A0DDFF4E-220D-4D99-9044-F9C38AF01066}" sibTransId="{9343366E-F727-4570-95D0-293616C74CAC}"/>
    <dgm:cxn modelId="{4829B605-E73A-4E5D-8D7B-FA1AE7C8653F}" srcId="{810070C0-B2BE-497A-AA9A-7688C0107FC2}" destId="{FD840CA0-A3FC-4E11-90CB-64C26C3E158C}" srcOrd="0" destOrd="0" parTransId="{073D500F-053D-4D69-8B4B-30EBFD5C12E0}" sibTransId="{1BF54949-88F8-4DD1-9F00-CDE0F7EE8CBB}"/>
    <dgm:cxn modelId="{709A66F2-0D87-407D-B8D6-D296BD51BC85}" type="presOf" srcId="{7ADB5FF5-E944-4CCF-8DD6-34A8714F070E}" destId="{590328B0-0263-430A-B3FF-ADE2401C83F0}" srcOrd="0" destOrd="0" presId="urn:microsoft.com/office/officeart/2005/8/layout/orgChart1"/>
    <dgm:cxn modelId="{38E5B60F-2659-4E10-A5F5-4EA30DC12CA0}" type="presOf" srcId="{E3A062D5-58EF-4318-91D2-D38A1CDD21E8}" destId="{255C86AC-7774-465F-AD9D-9E2D99662D34}" srcOrd="0" destOrd="0" presId="urn:microsoft.com/office/officeart/2005/8/layout/orgChart1"/>
    <dgm:cxn modelId="{7069096C-4C90-4C36-AB81-62110381115A}" type="presOf" srcId="{5CF51240-A249-43B1-BF29-A5485A77E056}" destId="{172DA068-16AB-47CC-B148-3EB0FAC0B3F7}" srcOrd="0" destOrd="0" presId="urn:microsoft.com/office/officeart/2005/8/layout/orgChart1"/>
    <dgm:cxn modelId="{3AC9E73A-03FF-413A-A3E6-EFC5FEEA0D8A}" type="presOf" srcId="{FD840CA0-A3FC-4E11-90CB-64C26C3E158C}" destId="{361E4127-BA0E-46A7-A59B-9F700E0837F0}" srcOrd="0" destOrd="0" presId="urn:microsoft.com/office/officeart/2005/8/layout/orgChart1"/>
    <dgm:cxn modelId="{17E00C57-4B48-4F61-B7C3-5D7078F8B0F4}" type="presOf" srcId="{810070C0-B2BE-497A-AA9A-7688C0107FC2}" destId="{745E615A-DCBD-4D46-AF0E-70EA2458487C}" srcOrd="0" destOrd="0" presId="urn:microsoft.com/office/officeart/2005/8/layout/orgChart1"/>
    <dgm:cxn modelId="{A9E3C31C-4627-41B3-A494-1F5EAC5EFB8C}" srcId="{810070C0-B2BE-497A-AA9A-7688C0107FC2}" destId="{69414952-143F-4B37-9CF1-4AE66B7A9754}" srcOrd="1" destOrd="0" parTransId="{E3A062D5-58EF-4318-91D2-D38A1CDD21E8}" sibTransId="{17D87193-2940-422D-A0A6-521D9B9A0AC1}"/>
    <dgm:cxn modelId="{381AC7E3-A859-48C3-9959-8EC2622ED4E0}" type="presOf" srcId="{073D500F-053D-4D69-8B4B-30EBFD5C12E0}" destId="{EE0B719F-1FB5-4B39-9A35-1B429C649309}" srcOrd="0" destOrd="0" presId="urn:microsoft.com/office/officeart/2005/8/layout/orgChart1"/>
    <dgm:cxn modelId="{8193F140-6680-41E2-A300-316F2B212A06}" srcId="{93B792C3-DECC-455D-BD96-C303CCA217C8}" destId="{810070C0-B2BE-497A-AA9A-7688C0107FC2}" srcOrd="0" destOrd="0" parTransId="{EA7E25C7-1D58-4AAD-A3FA-F16444488CF6}" sibTransId="{9C27DB0D-E0BC-40D2-A187-0704525B6A77}"/>
    <dgm:cxn modelId="{6C781039-8499-4E9B-A134-E948789343DC}" type="presOf" srcId="{7ADB5FF5-E944-4CCF-8DD6-34A8714F070E}" destId="{B7832D10-674F-4C6E-B1E1-E7611BF2CCD3}" srcOrd="1" destOrd="0" presId="urn:microsoft.com/office/officeart/2005/8/layout/orgChart1"/>
    <dgm:cxn modelId="{01DDAD77-5F10-456F-985B-FC68CE91080F}" type="presOf" srcId="{69414952-143F-4B37-9CF1-4AE66B7A9754}" destId="{1481E07F-980D-4AEB-A688-C082F5D50EEF}" srcOrd="1" destOrd="0" presId="urn:microsoft.com/office/officeart/2005/8/layout/orgChart1"/>
    <dgm:cxn modelId="{22AE853D-F1F7-465D-A9CD-EFB62BCE76A6}" type="presOf" srcId="{5CF51240-A249-43B1-BF29-A5485A77E056}" destId="{95545672-4069-497E-8DEF-698497C2D73F}" srcOrd="1" destOrd="0" presId="urn:microsoft.com/office/officeart/2005/8/layout/orgChart1"/>
    <dgm:cxn modelId="{EE2832B7-719A-44FC-BBD4-7B91C3D9E39A}" type="presOf" srcId="{A0DDFF4E-220D-4D99-9044-F9C38AF01066}" destId="{52E6F166-297C-4A91-967B-6D1DD533AE59}" srcOrd="0" destOrd="0" presId="urn:microsoft.com/office/officeart/2005/8/layout/orgChart1"/>
    <dgm:cxn modelId="{0FF1808A-ADD9-45A5-97FF-AE4E4E29E78D}" type="presParOf" srcId="{6FB276EB-288D-4DB4-8F8B-E920C989EA0D}" destId="{6FADFCBD-A122-4DF4-8048-ACCEDBBA783E}" srcOrd="0" destOrd="0" presId="urn:microsoft.com/office/officeart/2005/8/layout/orgChart1"/>
    <dgm:cxn modelId="{C41167E4-8951-4D59-83DC-A63FECF7D02C}" type="presParOf" srcId="{6FADFCBD-A122-4DF4-8048-ACCEDBBA783E}" destId="{E4923A84-199F-4933-89E0-9BB1A6C8BE3A}" srcOrd="0" destOrd="0" presId="urn:microsoft.com/office/officeart/2005/8/layout/orgChart1"/>
    <dgm:cxn modelId="{57F51914-8D88-4A04-843B-3FCDA996E343}" type="presParOf" srcId="{E4923A84-199F-4933-89E0-9BB1A6C8BE3A}" destId="{745E615A-DCBD-4D46-AF0E-70EA2458487C}" srcOrd="0" destOrd="0" presId="urn:microsoft.com/office/officeart/2005/8/layout/orgChart1"/>
    <dgm:cxn modelId="{79FAFF6D-30DE-43FD-8DE6-B52F3037CFEB}" type="presParOf" srcId="{E4923A84-199F-4933-89E0-9BB1A6C8BE3A}" destId="{0739607A-8673-4606-978A-6045620EC509}" srcOrd="1" destOrd="0" presId="urn:microsoft.com/office/officeart/2005/8/layout/orgChart1"/>
    <dgm:cxn modelId="{DB8263C0-EFAE-4049-AF62-2B58194D0626}" type="presParOf" srcId="{6FADFCBD-A122-4DF4-8048-ACCEDBBA783E}" destId="{CC8724CB-46C8-450A-A72A-C8D3CB4847AD}" srcOrd="1" destOrd="0" presId="urn:microsoft.com/office/officeart/2005/8/layout/orgChart1"/>
    <dgm:cxn modelId="{B018D920-FB89-455C-8FB0-8D03C1FAF70E}" type="presParOf" srcId="{CC8724CB-46C8-450A-A72A-C8D3CB4847AD}" destId="{EE0B719F-1FB5-4B39-9A35-1B429C649309}" srcOrd="0" destOrd="0" presId="urn:microsoft.com/office/officeart/2005/8/layout/orgChart1"/>
    <dgm:cxn modelId="{92E892FE-A868-48F1-9A32-BED126A2B321}" type="presParOf" srcId="{CC8724CB-46C8-450A-A72A-C8D3CB4847AD}" destId="{72B7DBAE-D69A-4199-B1D5-875D65A784BD}" srcOrd="1" destOrd="0" presId="urn:microsoft.com/office/officeart/2005/8/layout/orgChart1"/>
    <dgm:cxn modelId="{F349EF61-EAC8-41F4-9990-B3202FCC2350}" type="presParOf" srcId="{72B7DBAE-D69A-4199-B1D5-875D65A784BD}" destId="{2964426C-C04B-4E01-B11D-A25872AADDCB}" srcOrd="0" destOrd="0" presId="urn:microsoft.com/office/officeart/2005/8/layout/orgChart1"/>
    <dgm:cxn modelId="{BEC40AE7-D30D-4639-8246-71B16CF11A59}" type="presParOf" srcId="{2964426C-C04B-4E01-B11D-A25872AADDCB}" destId="{361E4127-BA0E-46A7-A59B-9F700E0837F0}" srcOrd="0" destOrd="0" presId="urn:microsoft.com/office/officeart/2005/8/layout/orgChart1"/>
    <dgm:cxn modelId="{5DD73FCD-EF87-46C0-8013-1AC31F5904FF}" type="presParOf" srcId="{2964426C-C04B-4E01-B11D-A25872AADDCB}" destId="{53CE3A04-FD00-402D-85C1-991F47E47667}" srcOrd="1" destOrd="0" presId="urn:microsoft.com/office/officeart/2005/8/layout/orgChart1"/>
    <dgm:cxn modelId="{9C358D39-0A60-45CB-AB5E-A22DAC35FC92}" type="presParOf" srcId="{72B7DBAE-D69A-4199-B1D5-875D65A784BD}" destId="{7BA57625-3D61-44DA-9E4A-7C65B64F8797}" srcOrd="1" destOrd="0" presId="urn:microsoft.com/office/officeart/2005/8/layout/orgChart1"/>
    <dgm:cxn modelId="{5154FAED-F32B-4723-9018-23B5CEEA1375}" type="presParOf" srcId="{72B7DBAE-D69A-4199-B1D5-875D65A784BD}" destId="{829BEFAA-B21C-439A-A003-B5F91C7C203B}" srcOrd="2" destOrd="0" presId="urn:microsoft.com/office/officeart/2005/8/layout/orgChart1"/>
    <dgm:cxn modelId="{9EEF4393-DEA5-4677-8E98-2B9BB8A4A9CA}" type="presParOf" srcId="{CC8724CB-46C8-450A-A72A-C8D3CB4847AD}" destId="{255C86AC-7774-465F-AD9D-9E2D99662D34}" srcOrd="2" destOrd="0" presId="urn:microsoft.com/office/officeart/2005/8/layout/orgChart1"/>
    <dgm:cxn modelId="{EFFF8AE0-D502-4894-89F9-96FE12842144}" type="presParOf" srcId="{CC8724CB-46C8-450A-A72A-C8D3CB4847AD}" destId="{DCBC3918-00E3-423A-B06D-7BD8DCAB0E5E}" srcOrd="3" destOrd="0" presId="urn:microsoft.com/office/officeart/2005/8/layout/orgChart1"/>
    <dgm:cxn modelId="{CFA7EEB3-AC54-4E1A-BA50-E4F6FD833ACB}" type="presParOf" srcId="{DCBC3918-00E3-423A-B06D-7BD8DCAB0E5E}" destId="{34E004F0-6BBF-4601-8D87-28B5C7E7854C}" srcOrd="0" destOrd="0" presId="urn:microsoft.com/office/officeart/2005/8/layout/orgChart1"/>
    <dgm:cxn modelId="{3FE25BB6-FB45-4413-A8E6-C041D1391DC2}" type="presParOf" srcId="{34E004F0-6BBF-4601-8D87-28B5C7E7854C}" destId="{2A4FA008-13C6-45E6-87C5-B8D918AA0260}" srcOrd="0" destOrd="0" presId="urn:microsoft.com/office/officeart/2005/8/layout/orgChart1"/>
    <dgm:cxn modelId="{D5942954-8488-4971-A8FE-888D69B63C96}" type="presParOf" srcId="{34E004F0-6BBF-4601-8D87-28B5C7E7854C}" destId="{1481E07F-980D-4AEB-A688-C082F5D50EEF}" srcOrd="1" destOrd="0" presId="urn:microsoft.com/office/officeart/2005/8/layout/orgChart1"/>
    <dgm:cxn modelId="{B5332EE6-B702-48E5-BF81-9CA54242E23C}" type="presParOf" srcId="{DCBC3918-00E3-423A-B06D-7BD8DCAB0E5E}" destId="{F36462A8-E7C1-4673-AE57-88BFD83FE4E8}" srcOrd="1" destOrd="0" presId="urn:microsoft.com/office/officeart/2005/8/layout/orgChart1"/>
    <dgm:cxn modelId="{E8B4DB07-49A5-41AD-8B36-C9B96E10B5DB}" type="presParOf" srcId="{DCBC3918-00E3-423A-B06D-7BD8DCAB0E5E}" destId="{92464E3F-9A6E-487F-B12C-3EC9F50AD74B}" srcOrd="2" destOrd="0" presId="urn:microsoft.com/office/officeart/2005/8/layout/orgChart1"/>
    <dgm:cxn modelId="{95D07E8C-280D-409C-92E5-51C733248D8A}" type="presParOf" srcId="{CC8724CB-46C8-450A-A72A-C8D3CB4847AD}" destId="{AE07AADF-D8A0-4C10-9D07-FE31904B04B1}" srcOrd="4" destOrd="0" presId="urn:microsoft.com/office/officeart/2005/8/layout/orgChart1"/>
    <dgm:cxn modelId="{80583468-46D8-4A1F-AA21-44EFA102ADEB}" type="presParOf" srcId="{CC8724CB-46C8-450A-A72A-C8D3CB4847AD}" destId="{E234C25A-5910-4601-AF6C-633308A8A203}" srcOrd="5" destOrd="0" presId="urn:microsoft.com/office/officeart/2005/8/layout/orgChart1"/>
    <dgm:cxn modelId="{84A08200-CDB1-4C93-B117-28C4D40D874A}" type="presParOf" srcId="{E234C25A-5910-4601-AF6C-633308A8A203}" destId="{C0ECFBC5-8905-44BC-B0F1-7756326E6E0A}" srcOrd="0" destOrd="0" presId="urn:microsoft.com/office/officeart/2005/8/layout/orgChart1"/>
    <dgm:cxn modelId="{07E7D5FC-9E72-4E6C-9FB7-45F8D928D70F}" type="presParOf" srcId="{C0ECFBC5-8905-44BC-B0F1-7756326E6E0A}" destId="{590328B0-0263-430A-B3FF-ADE2401C83F0}" srcOrd="0" destOrd="0" presId="urn:microsoft.com/office/officeart/2005/8/layout/orgChart1"/>
    <dgm:cxn modelId="{754D11AE-387B-4269-AD2F-FA957127F621}" type="presParOf" srcId="{C0ECFBC5-8905-44BC-B0F1-7756326E6E0A}" destId="{B7832D10-674F-4C6E-B1E1-E7611BF2CCD3}" srcOrd="1" destOrd="0" presId="urn:microsoft.com/office/officeart/2005/8/layout/orgChart1"/>
    <dgm:cxn modelId="{3E333048-81F7-4960-A811-F8640810858A}" type="presParOf" srcId="{E234C25A-5910-4601-AF6C-633308A8A203}" destId="{A0979683-C1AE-430A-841A-447F33B1ECD9}" srcOrd="1" destOrd="0" presId="urn:microsoft.com/office/officeart/2005/8/layout/orgChart1"/>
    <dgm:cxn modelId="{51D3FB32-413F-4849-BBC1-9D689FAE1C27}" type="presParOf" srcId="{E234C25A-5910-4601-AF6C-633308A8A203}" destId="{8D1CBE6E-F63C-4810-9C1E-498802DBB82C}" srcOrd="2" destOrd="0" presId="urn:microsoft.com/office/officeart/2005/8/layout/orgChart1"/>
    <dgm:cxn modelId="{3C43123C-B00C-4E28-BC0A-E7D798C8A2C9}" type="presParOf" srcId="{CC8724CB-46C8-450A-A72A-C8D3CB4847AD}" destId="{52E6F166-297C-4A91-967B-6D1DD533AE59}" srcOrd="6" destOrd="0" presId="urn:microsoft.com/office/officeart/2005/8/layout/orgChart1"/>
    <dgm:cxn modelId="{4FEC539E-9AB9-40C3-A449-58EDA3B14EB2}" type="presParOf" srcId="{CC8724CB-46C8-450A-A72A-C8D3CB4847AD}" destId="{10AD3A25-78E3-4309-8D40-AE1DE626901B}" srcOrd="7" destOrd="0" presId="urn:microsoft.com/office/officeart/2005/8/layout/orgChart1"/>
    <dgm:cxn modelId="{9454A145-7F8F-4A7F-B9A8-3A5A0696DEDA}" type="presParOf" srcId="{10AD3A25-78E3-4309-8D40-AE1DE626901B}" destId="{090374BD-7646-402B-8C3C-6DD7E67C134F}" srcOrd="0" destOrd="0" presId="urn:microsoft.com/office/officeart/2005/8/layout/orgChart1"/>
    <dgm:cxn modelId="{32E13126-276E-4620-A2C6-C3C0E00D6E5C}" type="presParOf" srcId="{090374BD-7646-402B-8C3C-6DD7E67C134F}" destId="{172DA068-16AB-47CC-B148-3EB0FAC0B3F7}" srcOrd="0" destOrd="0" presId="urn:microsoft.com/office/officeart/2005/8/layout/orgChart1"/>
    <dgm:cxn modelId="{26D893C5-E57E-4573-B9B7-6FA1CE169083}" type="presParOf" srcId="{090374BD-7646-402B-8C3C-6DD7E67C134F}" destId="{95545672-4069-497E-8DEF-698497C2D73F}" srcOrd="1" destOrd="0" presId="urn:microsoft.com/office/officeart/2005/8/layout/orgChart1"/>
    <dgm:cxn modelId="{C0620983-2983-43B3-AC64-73E04539BF0A}" type="presParOf" srcId="{10AD3A25-78E3-4309-8D40-AE1DE626901B}" destId="{E24227A2-8605-46FB-9221-5B0F34C6EF30}" srcOrd="1" destOrd="0" presId="urn:microsoft.com/office/officeart/2005/8/layout/orgChart1"/>
    <dgm:cxn modelId="{B9636DD3-7BEF-4F10-AE2E-336FA838D69F}" type="presParOf" srcId="{10AD3A25-78E3-4309-8D40-AE1DE626901B}" destId="{258BB501-3381-4001-BA57-DEDE5789A1E3}" srcOrd="2" destOrd="0" presId="urn:microsoft.com/office/officeart/2005/8/layout/orgChart1"/>
    <dgm:cxn modelId="{A7D49AA9-4AF4-4EA1-91B2-F0459DAA585B}" type="presParOf" srcId="{6FADFCBD-A122-4DF4-8048-ACCEDBBA783E}" destId="{F5F0793F-F93B-4B5A-ABB5-31154145CD1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6F166-297C-4A91-967B-6D1DD533AE59}">
      <dsp:nvSpPr>
        <dsp:cNvPr id="0" name=""/>
        <dsp:cNvSpPr/>
      </dsp:nvSpPr>
      <dsp:spPr>
        <a:xfrm>
          <a:off x="1926670" y="657057"/>
          <a:ext cx="1508980" cy="174592"/>
        </a:xfrm>
        <a:custGeom>
          <a:avLst/>
          <a:gdLst/>
          <a:ahLst/>
          <a:cxnLst/>
          <a:rect l="0" t="0" r="0" b="0"/>
          <a:pathLst>
            <a:path>
              <a:moveTo>
                <a:pt x="0" y="0"/>
              </a:moveTo>
              <a:lnTo>
                <a:pt x="0" y="87296"/>
              </a:lnTo>
              <a:lnTo>
                <a:pt x="1508980" y="87296"/>
              </a:lnTo>
              <a:lnTo>
                <a:pt x="1508980"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E07AADF-D8A0-4C10-9D07-FE31904B04B1}">
      <dsp:nvSpPr>
        <dsp:cNvPr id="0" name=""/>
        <dsp:cNvSpPr/>
      </dsp:nvSpPr>
      <dsp:spPr>
        <a:xfrm>
          <a:off x="1926670" y="657057"/>
          <a:ext cx="502993" cy="174592"/>
        </a:xfrm>
        <a:custGeom>
          <a:avLst/>
          <a:gdLst/>
          <a:ahLst/>
          <a:cxnLst/>
          <a:rect l="0" t="0" r="0" b="0"/>
          <a:pathLst>
            <a:path>
              <a:moveTo>
                <a:pt x="0" y="0"/>
              </a:moveTo>
              <a:lnTo>
                <a:pt x="0" y="87296"/>
              </a:lnTo>
              <a:lnTo>
                <a:pt x="502993" y="87296"/>
              </a:lnTo>
              <a:lnTo>
                <a:pt x="502993"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55C86AC-7774-465F-AD9D-9E2D99662D34}">
      <dsp:nvSpPr>
        <dsp:cNvPr id="0" name=""/>
        <dsp:cNvSpPr/>
      </dsp:nvSpPr>
      <dsp:spPr>
        <a:xfrm>
          <a:off x="1423677" y="657057"/>
          <a:ext cx="502993" cy="174592"/>
        </a:xfrm>
        <a:custGeom>
          <a:avLst/>
          <a:gdLst/>
          <a:ahLst/>
          <a:cxnLst/>
          <a:rect l="0" t="0" r="0" b="0"/>
          <a:pathLst>
            <a:path>
              <a:moveTo>
                <a:pt x="502993" y="0"/>
              </a:moveTo>
              <a:lnTo>
                <a:pt x="502993" y="87296"/>
              </a:lnTo>
              <a:lnTo>
                <a:pt x="0" y="87296"/>
              </a:lnTo>
              <a:lnTo>
                <a:pt x="0"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E0B719F-1FB5-4B39-9A35-1B429C649309}">
      <dsp:nvSpPr>
        <dsp:cNvPr id="0" name=""/>
        <dsp:cNvSpPr/>
      </dsp:nvSpPr>
      <dsp:spPr>
        <a:xfrm>
          <a:off x="417690" y="657057"/>
          <a:ext cx="1508980" cy="174592"/>
        </a:xfrm>
        <a:custGeom>
          <a:avLst/>
          <a:gdLst/>
          <a:ahLst/>
          <a:cxnLst/>
          <a:rect l="0" t="0" r="0" b="0"/>
          <a:pathLst>
            <a:path>
              <a:moveTo>
                <a:pt x="1508980" y="0"/>
              </a:moveTo>
              <a:lnTo>
                <a:pt x="1508980" y="87296"/>
              </a:lnTo>
              <a:lnTo>
                <a:pt x="0" y="87296"/>
              </a:lnTo>
              <a:lnTo>
                <a:pt x="0"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5E615A-DCBD-4D46-AF0E-70EA2458487C}">
      <dsp:nvSpPr>
        <dsp:cNvPr id="0" name=""/>
        <dsp:cNvSpPr/>
      </dsp:nvSpPr>
      <dsp:spPr>
        <a:xfrm>
          <a:off x="1510973" y="241360"/>
          <a:ext cx="831394" cy="415697"/>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Site File</a:t>
          </a:r>
          <a:endParaRPr lang="en-US" sz="1500" kern="1200" dirty="0"/>
        </a:p>
      </dsp:txBody>
      <dsp:txXfrm>
        <a:off x="1510973" y="241360"/>
        <a:ext cx="831394" cy="415697"/>
      </dsp:txXfrm>
    </dsp:sp>
    <dsp:sp modelId="{361E4127-BA0E-46A7-A59B-9F700E0837F0}">
      <dsp:nvSpPr>
        <dsp:cNvPr id="0" name=""/>
        <dsp:cNvSpPr/>
      </dsp:nvSpPr>
      <dsp:spPr>
        <a:xfrm>
          <a:off x="1993" y="831649"/>
          <a:ext cx="831394" cy="415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GWSI</a:t>
          </a:r>
          <a:endParaRPr lang="en-US" sz="1500" kern="1200" dirty="0"/>
        </a:p>
      </dsp:txBody>
      <dsp:txXfrm>
        <a:off x="1993" y="831649"/>
        <a:ext cx="831394" cy="415697"/>
      </dsp:txXfrm>
    </dsp:sp>
    <dsp:sp modelId="{2A4FA008-13C6-45E6-87C5-B8D918AA0260}">
      <dsp:nvSpPr>
        <dsp:cNvPr id="0" name=""/>
        <dsp:cNvSpPr/>
      </dsp:nvSpPr>
      <dsp:spPr>
        <a:xfrm>
          <a:off x="1007980" y="831649"/>
          <a:ext cx="831394" cy="415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QWDATA</a:t>
          </a:r>
          <a:endParaRPr lang="en-US" sz="1500" kern="1200" dirty="0"/>
        </a:p>
      </dsp:txBody>
      <dsp:txXfrm>
        <a:off x="1007980" y="831649"/>
        <a:ext cx="831394" cy="415697"/>
      </dsp:txXfrm>
    </dsp:sp>
    <dsp:sp modelId="{590328B0-0263-430A-B3FF-ADE2401C83F0}">
      <dsp:nvSpPr>
        <dsp:cNvPr id="0" name=""/>
        <dsp:cNvSpPr/>
      </dsp:nvSpPr>
      <dsp:spPr>
        <a:xfrm>
          <a:off x="2013966" y="831649"/>
          <a:ext cx="831394" cy="415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ADAPS</a:t>
          </a:r>
        </a:p>
      </dsp:txBody>
      <dsp:txXfrm>
        <a:off x="2013966" y="831649"/>
        <a:ext cx="831394" cy="415697"/>
      </dsp:txXfrm>
    </dsp:sp>
    <dsp:sp modelId="{172DA068-16AB-47CC-B148-3EB0FAC0B3F7}">
      <dsp:nvSpPr>
        <dsp:cNvPr id="0" name=""/>
        <dsp:cNvSpPr/>
      </dsp:nvSpPr>
      <dsp:spPr>
        <a:xfrm>
          <a:off x="3019953" y="831649"/>
          <a:ext cx="831394" cy="415697"/>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SWUDS</a:t>
          </a:r>
          <a:endParaRPr lang="en-US" sz="1500" kern="1200" dirty="0"/>
        </a:p>
      </dsp:txBody>
      <dsp:txXfrm>
        <a:off x="3019953" y="831649"/>
        <a:ext cx="831394" cy="415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6F166-297C-4A91-967B-6D1DD533AE59}">
      <dsp:nvSpPr>
        <dsp:cNvPr id="0" name=""/>
        <dsp:cNvSpPr/>
      </dsp:nvSpPr>
      <dsp:spPr>
        <a:xfrm>
          <a:off x="1926670" y="657057"/>
          <a:ext cx="1508980" cy="174592"/>
        </a:xfrm>
        <a:custGeom>
          <a:avLst/>
          <a:gdLst/>
          <a:ahLst/>
          <a:cxnLst/>
          <a:rect l="0" t="0" r="0" b="0"/>
          <a:pathLst>
            <a:path>
              <a:moveTo>
                <a:pt x="0" y="0"/>
              </a:moveTo>
              <a:lnTo>
                <a:pt x="0" y="87296"/>
              </a:lnTo>
              <a:lnTo>
                <a:pt x="1508980" y="87296"/>
              </a:lnTo>
              <a:lnTo>
                <a:pt x="1508980"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AE07AADF-D8A0-4C10-9D07-FE31904B04B1}">
      <dsp:nvSpPr>
        <dsp:cNvPr id="0" name=""/>
        <dsp:cNvSpPr/>
      </dsp:nvSpPr>
      <dsp:spPr>
        <a:xfrm>
          <a:off x="1926670" y="657057"/>
          <a:ext cx="502993" cy="174592"/>
        </a:xfrm>
        <a:custGeom>
          <a:avLst/>
          <a:gdLst/>
          <a:ahLst/>
          <a:cxnLst/>
          <a:rect l="0" t="0" r="0" b="0"/>
          <a:pathLst>
            <a:path>
              <a:moveTo>
                <a:pt x="0" y="0"/>
              </a:moveTo>
              <a:lnTo>
                <a:pt x="0" y="87296"/>
              </a:lnTo>
              <a:lnTo>
                <a:pt x="502993" y="87296"/>
              </a:lnTo>
              <a:lnTo>
                <a:pt x="502993"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55C86AC-7774-465F-AD9D-9E2D99662D34}">
      <dsp:nvSpPr>
        <dsp:cNvPr id="0" name=""/>
        <dsp:cNvSpPr/>
      </dsp:nvSpPr>
      <dsp:spPr>
        <a:xfrm>
          <a:off x="1423677" y="657057"/>
          <a:ext cx="502993" cy="174592"/>
        </a:xfrm>
        <a:custGeom>
          <a:avLst/>
          <a:gdLst/>
          <a:ahLst/>
          <a:cxnLst/>
          <a:rect l="0" t="0" r="0" b="0"/>
          <a:pathLst>
            <a:path>
              <a:moveTo>
                <a:pt x="502993" y="0"/>
              </a:moveTo>
              <a:lnTo>
                <a:pt x="502993" y="87296"/>
              </a:lnTo>
              <a:lnTo>
                <a:pt x="0" y="87296"/>
              </a:lnTo>
              <a:lnTo>
                <a:pt x="0"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EE0B719F-1FB5-4B39-9A35-1B429C649309}">
      <dsp:nvSpPr>
        <dsp:cNvPr id="0" name=""/>
        <dsp:cNvSpPr/>
      </dsp:nvSpPr>
      <dsp:spPr>
        <a:xfrm>
          <a:off x="417690" y="657057"/>
          <a:ext cx="1508980" cy="174592"/>
        </a:xfrm>
        <a:custGeom>
          <a:avLst/>
          <a:gdLst/>
          <a:ahLst/>
          <a:cxnLst/>
          <a:rect l="0" t="0" r="0" b="0"/>
          <a:pathLst>
            <a:path>
              <a:moveTo>
                <a:pt x="1508980" y="0"/>
              </a:moveTo>
              <a:lnTo>
                <a:pt x="1508980" y="87296"/>
              </a:lnTo>
              <a:lnTo>
                <a:pt x="0" y="87296"/>
              </a:lnTo>
              <a:lnTo>
                <a:pt x="0" y="174592"/>
              </a:lnTo>
            </a:path>
          </a:pathLst>
        </a:custGeom>
        <a:noFill/>
        <a:ln w="381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745E615A-DCBD-4D46-AF0E-70EA2458487C}">
      <dsp:nvSpPr>
        <dsp:cNvPr id="0" name=""/>
        <dsp:cNvSpPr/>
      </dsp:nvSpPr>
      <dsp:spPr>
        <a:xfrm>
          <a:off x="1510973" y="241360"/>
          <a:ext cx="831394" cy="415697"/>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Site File</a:t>
          </a:r>
          <a:endParaRPr lang="en-US" sz="1500" kern="1200" dirty="0"/>
        </a:p>
      </dsp:txBody>
      <dsp:txXfrm>
        <a:off x="1510973" y="241360"/>
        <a:ext cx="831394" cy="415697"/>
      </dsp:txXfrm>
    </dsp:sp>
    <dsp:sp modelId="{361E4127-BA0E-46A7-A59B-9F700E0837F0}">
      <dsp:nvSpPr>
        <dsp:cNvPr id="0" name=""/>
        <dsp:cNvSpPr/>
      </dsp:nvSpPr>
      <dsp:spPr>
        <a:xfrm>
          <a:off x="1993" y="831649"/>
          <a:ext cx="831394" cy="415697"/>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GWSI</a:t>
          </a:r>
          <a:endParaRPr lang="en-US" sz="1500" kern="1200" dirty="0"/>
        </a:p>
      </dsp:txBody>
      <dsp:txXfrm>
        <a:off x="1993" y="831649"/>
        <a:ext cx="831394" cy="415697"/>
      </dsp:txXfrm>
    </dsp:sp>
    <dsp:sp modelId="{2A4FA008-13C6-45E6-87C5-B8D918AA0260}">
      <dsp:nvSpPr>
        <dsp:cNvPr id="0" name=""/>
        <dsp:cNvSpPr/>
      </dsp:nvSpPr>
      <dsp:spPr>
        <a:xfrm>
          <a:off x="1007980" y="831649"/>
          <a:ext cx="831394" cy="415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QWDATA</a:t>
          </a:r>
          <a:endParaRPr lang="en-US" sz="1500" kern="1200" dirty="0"/>
        </a:p>
      </dsp:txBody>
      <dsp:txXfrm>
        <a:off x="1007980" y="831649"/>
        <a:ext cx="831394" cy="415697"/>
      </dsp:txXfrm>
    </dsp:sp>
    <dsp:sp modelId="{590328B0-0263-430A-B3FF-ADE2401C83F0}">
      <dsp:nvSpPr>
        <dsp:cNvPr id="0" name=""/>
        <dsp:cNvSpPr/>
      </dsp:nvSpPr>
      <dsp:spPr>
        <a:xfrm>
          <a:off x="2013966" y="831649"/>
          <a:ext cx="831394" cy="415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ADAPS</a:t>
          </a:r>
        </a:p>
      </dsp:txBody>
      <dsp:txXfrm>
        <a:off x="2013966" y="831649"/>
        <a:ext cx="831394" cy="415697"/>
      </dsp:txXfrm>
    </dsp:sp>
    <dsp:sp modelId="{172DA068-16AB-47CC-B148-3EB0FAC0B3F7}">
      <dsp:nvSpPr>
        <dsp:cNvPr id="0" name=""/>
        <dsp:cNvSpPr/>
      </dsp:nvSpPr>
      <dsp:spPr>
        <a:xfrm>
          <a:off x="3019953" y="831649"/>
          <a:ext cx="831394" cy="415697"/>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SWUDS</a:t>
          </a:r>
          <a:endParaRPr lang="en-US" sz="1500" kern="1200" dirty="0"/>
        </a:p>
      </dsp:txBody>
      <dsp:txXfrm>
        <a:off x="3019953" y="831649"/>
        <a:ext cx="831394" cy="4156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3"/>
          </p:nvPr>
        </p:nvSpPr>
        <p:spPr>
          <a:xfrm>
            <a:off x="3898378" y="8829394"/>
            <a:ext cx="2981916" cy="465445"/>
          </a:xfrm>
          <a:prstGeom prst="rect">
            <a:avLst/>
          </a:prstGeom>
        </p:spPr>
        <p:txBody>
          <a:bodyPr vert="horz" lIns="88916" tIns="44458" rIns="88916" bIns="44458" rtlCol="0" anchor="b"/>
          <a:lstStyle>
            <a:lvl1pPr algn="r">
              <a:defRPr sz="1200"/>
            </a:lvl1pPr>
          </a:lstStyle>
          <a:p>
            <a:fld id="{EF3192FD-28BC-4CB0-8185-801D9F75ACE0}" type="slidenum">
              <a:rPr lang="en-US" smtClean="0"/>
              <a:pPr/>
              <a:t>‹#›</a:t>
            </a:fld>
            <a:endParaRPr lang="en-US"/>
          </a:p>
        </p:txBody>
      </p:sp>
    </p:spTree>
    <p:extLst>
      <p:ext uri="{BB962C8B-B14F-4D97-AF65-F5344CB8AC3E}">
        <p14:creationId xmlns:p14="http://schemas.microsoft.com/office/powerpoint/2010/main" val="307806709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6423" y="4416509"/>
            <a:ext cx="5048969" cy="4183221"/>
          </a:xfrm>
          <a:prstGeom prst="rect">
            <a:avLst/>
          </a:prstGeom>
          <a:noFill/>
          <a:ln w="12700">
            <a:noFill/>
            <a:miter lim="800000"/>
            <a:headEnd/>
            <a:tailEnd/>
          </a:ln>
          <a:effectLst/>
        </p:spPr>
        <p:txBody>
          <a:bodyPr vert="horz" wrap="square" lIns="91694" tIns="45043" rIns="91694" bIns="4504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117600" y="696913"/>
            <a:ext cx="4648200" cy="348615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2305391598"/>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[presentation to the </a:t>
            </a:r>
            <a:r>
              <a:rPr lang="en-US" sz="1200" b="0" i="0" kern="1200" dirty="0" smtClean="0">
                <a:solidFill>
                  <a:schemeClr val="tx1"/>
                </a:solidFill>
                <a:effectLst/>
                <a:latin typeface="Times New Roman" pitchFamily="18" charset="0"/>
                <a:ea typeface="+mn-ea"/>
                <a:cs typeface="+mn-cs"/>
              </a:rPr>
              <a:t>Connecticut</a:t>
            </a:r>
            <a:r>
              <a:rPr lang="en-US" sz="1200" b="0" i="0" kern="1200" baseline="0" dirty="0" smtClean="0">
                <a:solidFill>
                  <a:schemeClr val="tx1"/>
                </a:solidFill>
                <a:effectLst/>
                <a:latin typeface="Times New Roman" pitchFamily="18" charset="0"/>
                <a:ea typeface="+mn-ea"/>
                <a:cs typeface="+mn-cs"/>
              </a:rPr>
              <a:t> W</a:t>
            </a:r>
            <a:r>
              <a:rPr lang="en-US" sz="1200" b="0" i="0" kern="1200" dirty="0" smtClean="0">
                <a:solidFill>
                  <a:schemeClr val="tx1"/>
                </a:solidFill>
                <a:effectLst/>
                <a:latin typeface="Times New Roman" pitchFamily="18" charset="0"/>
                <a:ea typeface="+mn-ea"/>
                <a:cs typeface="+mn-cs"/>
              </a:rPr>
              <a:t>ater Planning Council,</a:t>
            </a:r>
            <a:r>
              <a:rPr lang="en-US" sz="1200" b="0" i="0" kern="1200" baseline="0" dirty="0" smtClean="0">
                <a:solidFill>
                  <a:schemeClr val="tx1"/>
                </a:solidFill>
                <a:effectLst/>
                <a:latin typeface="Times New Roman" pitchFamily="18" charset="0"/>
                <a:ea typeface="+mn-ea"/>
                <a:cs typeface="+mn-cs"/>
              </a:rPr>
              <a:t> Oct. 17, 2014 via WebEx]</a:t>
            </a:r>
          </a:p>
          <a:p>
            <a:endParaRPr lang="en-US" dirty="0" smtClean="0"/>
          </a:p>
          <a:p>
            <a:endParaRPr lang="en-US" dirty="0" smtClean="0"/>
          </a:p>
          <a:p>
            <a:endParaRPr lang="en-US" baseline="0" dirty="0" smtClean="0"/>
          </a:p>
          <a:p>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Sites:</a:t>
            </a:r>
          </a:p>
          <a:p>
            <a:r>
              <a:rPr lang="en-US" baseline="0" dirty="0" smtClean="0"/>
              <a:t>Also have sites to accommodate data that may not be at each source—permit systems that require combined reports for all wells or intakes under the single permit.</a:t>
            </a:r>
          </a:p>
          <a:p>
            <a:endParaRPr lang="en-US" baseline="0" dirty="0" smtClean="0"/>
          </a:p>
          <a:p>
            <a:r>
              <a:rPr lang="en-US" baseline="0" dirty="0" smtClean="0"/>
              <a:t>These sites do not have to have a single latitude and longitude in the site file, but can have geographic attributes like state, county, and HUC at whatever level encompasses the sites in the aggregate.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Monthly and annual values</a:t>
            </a:r>
          </a:p>
          <a:p>
            <a:endParaRPr lang="en-US" dirty="0" smtClean="0"/>
          </a:p>
          <a:p>
            <a:r>
              <a:rPr lang="en-US" dirty="0" smtClean="0"/>
              <a:t>Stores a method (metered,</a:t>
            </a:r>
            <a:r>
              <a:rPr lang="en-US" baseline="0" dirty="0" smtClean="0"/>
              <a:t> various estimation methods), source agency, and comments for each year’s record.</a:t>
            </a:r>
            <a:endParaRPr lang="en-US" dirty="0" smtClean="0"/>
          </a:p>
          <a:p>
            <a:endParaRPr lang="en-US" dirty="0" smtClean="0"/>
          </a:p>
          <a:p>
            <a:r>
              <a:rPr lang="en-US" dirty="0" smtClean="0"/>
              <a:t>Can store multiple records if the measurement method and/or</a:t>
            </a:r>
            <a:r>
              <a:rPr lang="en-US" baseline="0" dirty="0" smtClean="0"/>
              <a:t> source of data are different, say reported under a permit program and an estimate based on production data</a:t>
            </a:r>
          </a:p>
          <a:p>
            <a:r>
              <a:rPr lang="en-US" baseline="0" dirty="0" smtClean="0"/>
              <a:t>Multiple records require that one be flagged as the ‘preferred record’, will be the default for retrievals</a:t>
            </a:r>
            <a:endParaRPr lang="en-US" dirty="0"/>
          </a:p>
        </p:txBody>
      </p:sp>
    </p:spTree>
    <p:extLst>
      <p:ext uri="{BB962C8B-B14F-4D97-AF65-F5344CB8AC3E}">
        <p14:creationId xmlns:p14="http://schemas.microsoft.com/office/powerpoint/2010/main" val="2603095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544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A public-supply system that has a single groundwater source</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A public-supply system that has multiple groundwater sources</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An aggregate groundwater site is needed if you do not have separate withdrawal amounts for individual sources, although the individual wells should be input as well. The wells and aggregate GW site can each be connected to the distribution system site:</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NWIS,</a:t>
            </a:r>
          </a:p>
          <a:p>
            <a:r>
              <a:rPr lang="en-US" dirty="0" smtClean="0"/>
              <a:t>SWUDS is the Site-specific Water Use Data System, a subsystem</a:t>
            </a:r>
            <a:r>
              <a:rPr lang="en-US" baseline="0" dirty="0" smtClean="0"/>
              <a:t> of NWIS</a:t>
            </a:r>
          </a:p>
          <a:p>
            <a:endParaRPr lang="en-US" baseline="0" dirty="0" smtClean="0"/>
          </a:p>
          <a:p>
            <a:r>
              <a:rPr lang="en-US" baseline="0" dirty="0" smtClean="0"/>
              <a:t>Acronym heavy, sorry: Just want to give the basics.</a:t>
            </a:r>
          </a:p>
          <a:p>
            <a:r>
              <a:rPr lang="en-US" baseline="0" dirty="0" smtClean="0"/>
              <a:t>Site file is the unifying element, and we’ll come back to it.</a:t>
            </a:r>
          </a:p>
          <a:p>
            <a:r>
              <a:rPr lang="en-US" baseline="0" dirty="0" smtClean="0"/>
              <a:t>GWSI - groundwater site inventory system—well construction, water levels, well logs, aquifer test results</a:t>
            </a:r>
          </a:p>
          <a:p>
            <a:r>
              <a:rPr lang="en-US" baseline="0" dirty="0" smtClean="0"/>
              <a:t>QWDATA – water quality data</a:t>
            </a:r>
          </a:p>
          <a:p>
            <a:r>
              <a:rPr lang="en-US" baseline="0" dirty="0" smtClean="0"/>
              <a:t>ADAPS – Automated Data Processing System, continuous (by minutes or even seconds, up to daily, generally)</a:t>
            </a:r>
          </a:p>
          <a:p>
            <a:r>
              <a:rPr lang="en-US" baseline="0" dirty="0" smtClean="0"/>
              <a:t>SWUDS</a:t>
            </a:r>
          </a:p>
          <a:p>
            <a:endParaRPr lang="en-US" baseline="0" dirty="0" smtClean="0"/>
          </a:p>
          <a:p>
            <a:r>
              <a:rPr lang="en-US" baseline="0" dirty="0" smtClean="0"/>
              <a:t>AWUDS is another NWIS water-use database, not connected to </a:t>
            </a:r>
            <a:r>
              <a:rPr lang="en-US" baseline="0" dirty="0" err="1" smtClean="0"/>
              <a:t>sitefile</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Alternatively, the wells that make up the aggregate can be connected to the aggregate site:</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A public-supply system that has a single surface-water source</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A public-supply system that has a multiple surface-water sources</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An aggregate surface-water site is needed if you do not have separate withdrawal amounts for individual sources</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When you have withdrawal information by specific surface-water sources but not by specific groundwater sources</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err="1" smtClean="0">
                <a:solidFill>
                  <a:schemeClr val="tx1"/>
                </a:solidFill>
                <a:effectLst/>
                <a:latin typeface="Times New Roman" pitchFamily="18" charset="0"/>
                <a:ea typeface="+mn-ea"/>
                <a:cs typeface="+mn-cs"/>
              </a:rPr>
              <a:t>Offstream</a:t>
            </a:r>
            <a:r>
              <a:rPr lang="en-US" sz="1200" b="1" kern="1200" dirty="0" smtClean="0">
                <a:solidFill>
                  <a:schemeClr val="tx1"/>
                </a:solidFill>
                <a:effectLst/>
                <a:latin typeface="Times New Roman" pitchFamily="18" charset="0"/>
                <a:ea typeface="+mn-ea"/>
                <a:cs typeface="+mn-cs"/>
              </a:rPr>
              <a:t> Reservoir</a:t>
            </a:r>
            <a:r>
              <a:rPr lang="en-US" sz="1200" kern="1200" dirty="0" smtClean="0">
                <a:solidFill>
                  <a:schemeClr val="tx1"/>
                </a:solidFill>
                <a:effectLst/>
                <a:latin typeface="Times New Roman" pitchFamily="18" charset="0"/>
                <a:ea typeface="+mn-ea"/>
                <a:cs typeface="+mn-cs"/>
              </a:rPr>
              <a:t>: Water is pumped from a stream when streamflow allows to a treatment plant and/or an </a:t>
            </a:r>
            <a:r>
              <a:rPr lang="en-US" sz="1200" kern="1200" dirty="0" err="1" smtClean="0">
                <a:solidFill>
                  <a:schemeClr val="tx1"/>
                </a:solidFill>
                <a:effectLst/>
                <a:latin typeface="Times New Roman" pitchFamily="18" charset="0"/>
                <a:ea typeface="+mn-ea"/>
                <a:cs typeface="+mn-cs"/>
              </a:rPr>
              <a:t>offstream</a:t>
            </a:r>
            <a:r>
              <a:rPr lang="en-US" sz="1200" kern="1200" dirty="0" smtClean="0">
                <a:solidFill>
                  <a:schemeClr val="tx1"/>
                </a:solidFill>
                <a:effectLst/>
                <a:latin typeface="Times New Roman" pitchFamily="18" charset="0"/>
                <a:ea typeface="+mn-ea"/>
                <a:cs typeface="+mn-cs"/>
              </a:rPr>
              <a:t> reservoir, When streamflow falls too low to allow withdrawals from the stream, water is withdrawn from the reservoir.</a:t>
            </a: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This scenario will be modeled simply as a conveyance from the diversion to the distribution system—the blue conveyance—in the NAWQA SWUDS files.  However, these will be flagged so you will know there’s something more complicated going on and can decide if you need to deal with them differently.  If withdrawal amounts are available for both the stream diversion and the </a:t>
            </a:r>
            <a:r>
              <a:rPr lang="en-US" sz="1200" kern="1200" dirty="0" err="1" smtClean="0">
                <a:solidFill>
                  <a:schemeClr val="tx1"/>
                </a:solidFill>
                <a:effectLst/>
                <a:latin typeface="Times New Roman" pitchFamily="18" charset="0"/>
                <a:ea typeface="+mn-ea"/>
                <a:cs typeface="+mn-cs"/>
              </a:rPr>
              <a:t>offstream</a:t>
            </a:r>
            <a:r>
              <a:rPr lang="en-US" sz="1200" kern="1200" dirty="0" smtClean="0">
                <a:solidFill>
                  <a:schemeClr val="tx1"/>
                </a:solidFill>
                <a:effectLst/>
                <a:latin typeface="Times New Roman" pitchFamily="18" charset="0"/>
                <a:ea typeface="+mn-ea"/>
                <a:cs typeface="+mn-cs"/>
              </a:rPr>
              <a:t> reservoir, the more complicated model may be desirable. </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Deliveries to domestic users are modeled in SWUDS by creating conveyance between a place-of-use site representing the public supply system (a Distribution System or Water Treatment Plant site) and an Aggregate Water User place-of-use site representing all Domestic users in a county. </a:t>
            </a:r>
          </a:p>
          <a:p>
            <a:endParaRPr lang="en-US" sz="1200" kern="1200" dirty="0" smtClean="0">
              <a:solidFill>
                <a:schemeClr val="tx1"/>
              </a:solidFill>
              <a:effectLst/>
              <a:latin typeface="Times New Roman" pitchFamily="18" charset="0"/>
              <a:ea typeface="+mn-ea"/>
              <a:cs typeface="+mn-cs"/>
            </a:endParaRPr>
          </a:p>
          <a:p>
            <a:r>
              <a:rPr lang="en-US" sz="1200" b="1" kern="1200" dirty="0" smtClean="0">
                <a:solidFill>
                  <a:schemeClr val="tx1"/>
                </a:solidFill>
                <a:effectLst/>
                <a:latin typeface="Times New Roman" pitchFamily="18" charset="0"/>
                <a:ea typeface="+mn-ea"/>
                <a:cs typeface="+mn-cs"/>
              </a:rPr>
              <a:t>The NAWQA SWUDS data model</a:t>
            </a:r>
          </a:p>
          <a:p>
            <a:r>
              <a:rPr lang="en-US" sz="1200" kern="1200" dirty="0" smtClean="0">
                <a:solidFill>
                  <a:schemeClr val="tx1"/>
                </a:solidFill>
                <a:effectLst/>
                <a:latin typeface="Times New Roman" pitchFamily="18" charset="0"/>
                <a:ea typeface="+mn-ea"/>
                <a:cs typeface="+mn-cs"/>
              </a:rPr>
              <a:t> </a:t>
            </a:r>
          </a:p>
          <a:p>
            <a:r>
              <a:rPr lang="en-US" sz="1200" kern="1200" dirty="0" smtClean="0">
                <a:solidFill>
                  <a:schemeClr val="tx1"/>
                </a:solidFill>
                <a:effectLst/>
                <a:latin typeface="Times New Roman" pitchFamily="18" charset="0"/>
                <a:ea typeface="+mn-ea"/>
                <a:cs typeface="+mn-cs"/>
              </a:rPr>
              <a:t>The NAWQA SWUDS files have been created with the following data model:</a:t>
            </a:r>
          </a:p>
          <a:p>
            <a:pPr lvl="0"/>
            <a:r>
              <a:rPr lang="en-US" sz="1200" kern="1200" dirty="0" smtClean="0">
                <a:solidFill>
                  <a:schemeClr val="tx1"/>
                </a:solidFill>
                <a:effectLst/>
                <a:latin typeface="Times New Roman" pitchFamily="18" charset="0"/>
                <a:ea typeface="+mn-ea"/>
                <a:cs typeface="+mn-cs"/>
              </a:rPr>
              <a:t>Sources are entered individually, that is, no aggregate GW or SW sites are created. (No water withdrawal data are available from NAWQA SWUDS to determine whether such aggregate sites are needed.)</a:t>
            </a:r>
          </a:p>
          <a:p>
            <a:pPr lvl="0"/>
            <a:endParaRPr lang="en-US" sz="1200" kern="1200" dirty="0" smtClean="0">
              <a:solidFill>
                <a:schemeClr val="tx1"/>
              </a:solidFill>
              <a:effectLst/>
              <a:latin typeface="Times New Roman" pitchFamily="18" charset="0"/>
              <a:ea typeface="+mn-ea"/>
              <a:cs typeface="+mn-cs"/>
            </a:endParaRPr>
          </a:p>
          <a:p>
            <a:pPr lvl="0"/>
            <a:r>
              <a:rPr lang="en-US" sz="1200" kern="1200" dirty="0" smtClean="0">
                <a:solidFill>
                  <a:schemeClr val="tx1"/>
                </a:solidFill>
                <a:effectLst/>
                <a:latin typeface="Times New Roman" pitchFamily="18" charset="0"/>
                <a:ea typeface="+mn-ea"/>
                <a:cs typeface="+mn-cs"/>
              </a:rPr>
              <a:t>All sources are linked to one Water Distribution System site for the public supplier.</a:t>
            </a:r>
          </a:p>
          <a:p>
            <a:pPr lvl="0"/>
            <a:endParaRPr lang="en-US" sz="1200" kern="1200" dirty="0" smtClean="0">
              <a:solidFill>
                <a:schemeClr val="tx1"/>
              </a:solidFill>
              <a:effectLst/>
              <a:latin typeface="Times New Roman" pitchFamily="18" charset="0"/>
              <a:ea typeface="+mn-ea"/>
              <a:cs typeface="+mn-cs"/>
            </a:endParaRPr>
          </a:p>
          <a:p>
            <a:pPr lvl="0"/>
            <a:r>
              <a:rPr lang="en-US" sz="1200" kern="1200" dirty="0" smtClean="0">
                <a:solidFill>
                  <a:schemeClr val="tx1"/>
                </a:solidFill>
                <a:effectLst/>
                <a:latin typeface="Times New Roman" pitchFamily="18" charset="0"/>
                <a:ea typeface="+mn-ea"/>
                <a:cs typeface="+mn-cs"/>
              </a:rPr>
              <a:t>One County Domestic Aggregate User was created for each county, and each Water Distribution System is linked to the County Aggregate User site for the system.</a:t>
            </a:r>
          </a:p>
          <a:p>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effectLst/>
                <a:latin typeface="Times New Roman" pitchFamily="18" charset="0"/>
                <a:ea typeface="+mn-ea"/>
                <a:cs typeface="+mn-cs"/>
              </a:rPr>
              <a:t>An owner can be associated with multiple sources and(or) places of use</a:t>
            </a:r>
            <a:endParaRPr lang="en-US"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Permit is an</a:t>
            </a:r>
            <a:r>
              <a:rPr lang="en-US" baseline="0" dirty="0" smtClean="0"/>
              <a:t> identifier assigned under a regulatory or reporting program, such as drinking water programs (EPA and state), drilling permits, wastewater discharge permits, and EIA facility IDs. Input the permit and its associated data once, relate that entry to all the sites (of all types) that it applies to.</a:t>
            </a:r>
          </a:p>
          <a:p>
            <a:endParaRPr lang="en-US" baseline="0" dirty="0" smtClean="0"/>
          </a:p>
          <a:p>
            <a:r>
              <a:rPr lang="en-US" baseline="0" dirty="0" smtClean="0"/>
              <a:t>Note the well that has 2 permit records associated with it—one for the drinking water system, one might be a drilling permit, etc.</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3825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Monthly and annual values</a:t>
            </a:r>
            <a:endParaRPr lang="en-US" dirty="0"/>
          </a:p>
        </p:txBody>
      </p:sp>
    </p:spTree>
    <p:extLst>
      <p:ext uri="{BB962C8B-B14F-4D97-AF65-F5344CB8AC3E}">
        <p14:creationId xmlns:p14="http://schemas.microsoft.com/office/powerpoint/2010/main" val="3356876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Two other types of data we are allowing for in the data model: Population served and Deliveries</a:t>
            </a:r>
          </a:p>
          <a:p>
            <a:endParaRPr lang="en-US" baseline="0" dirty="0" smtClean="0"/>
          </a:p>
          <a:p>
            <a:r>
              <a:rPr lang="en-US" baseline="0" dirty="0" smtClean="0"/>
              <a:t>Pop Served is a count of the people supplied by the public supply system, and in the national water use compilation we ask for it separated by GW and SW pop served.</a:t>
            </a:r>
          </a:p>
          <a:p>
            <a:endParaRPr lang="en-US" baseline="0" dirty="0" smtClean="0"/>
          </a:p>
          <a:p>
            <a:r>
              <a:rPr lang="en-US" baseline="0" dirty="0" smtClean="0"/>
              <a:t>In SWUDS the data is stored on Place of Use sites</a:t>
            </a:r>
          </a:p>
          <a:p>
            <a:endParaRPr lang="en-US" baseline="0" dirty="0" smtClean="0"/>
          </a:p>
          <a:p>
            <a:r>
              <a:rPr lang="en-US" baseline="0" dirty="0" smtClean="0"/>
              <a:t>Ancillary data</a:t>
            </a:r>
          </a:p>
          <a:p>
            <a:endParaRPr lang="en-US" baseline="0" dirty="0" smtClean="0"/>
          </a:p>
          <a:p>
            <a:r>
              <a:rPr lang="en-US" baseline="0" dirty="0" smtClean="0"/>
              <a:t>Both of these can be stored as monthly and/or annual values.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Sitefile</a:t>
            </a:r>
            <a:r>
              <a:rPr lang="en-US" dirty="0" smtClean="0"/>
              <a:t> control means everything</a:t>
            </a:r>
            <a:r>
              <a:rPr lang="en-US" baseline="0" dirty="0" smtClean="0"/>
              <a:t> about a site is under one rating.</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913881">
              <a:defRPr/>
            </a:pPr>
            <a:r>
              <a:rPr lang="en-US" dirty="0" smtClean="0"/>
              <a:t>Reiterate that some views must be processed before others.</a:t>
            </a:r>
          </a:p>
          <a:p>
            <a:pPr defTabSz="913881">
              <a:defRPr/>
            </a:pPr>
            <a:endParaRPr lang="en-US" baseline="0" dirty="0" smtClean="0"/>
          </a:p>
          <a:p>
            <a:pPr defTabSz="913881">
              <a:defRPr/>
            </a:pPr>
            <a:r>
              <a:rPr lang="en-US" baseline="0" dirty="0" smtClean="0"/>
              <a:t>SWUDS will give you errors if things are out of order, say if you process a Conveyance record before the sites for it are in the site file.</a:t>
            </a:r>
          </a:p>
          <a:p>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SWUDS Template, with data from NAWQA SWUDS</a:t>
            </a:r>
          </a:p>
          <a:p>
            <a:r>
              <a:rPr lang="en-US" dirty="0" smtClean="0"/>
              <a:t>These must be processed one tab/worksheet at a time, sometimes in a specified order as shown on the previous slide.  Ex: cannot</a:t>
            </a:r>
            <a:r>
              <a:rPr lang="en-US" baseline="0" dirty="0" smtClean="0"/>
              <a:t> do anything before you have the sites.  Cannot enter any water-use data until the </a:t>
            </a:r>
            <a:r>
              <a:rPr lang="en-US" baseline="0" dirty="0" err="1" smtClean="0"/>
              <a:t>WUSite</a:t>
            </a:r>
            <a:r>
              <a:rPr lang="en-US" baseline="0" dirty="0" smtClean="0"/>
              <a:t> record has been entered. Only one type of data at a time, though.</a:t>
            </a:r>
          </a:p>
          <a:p>
            <a:endParaRPr lang="en-US" baseline="0" dirty="0" smtClean="0"/>
          </a:p>
          <a:p>
            <a:r>
              <a:rPr lang="en-US" baseline="0" dirty="0" smtClean="0"/>
              <a:t>Others can be entered as you wish: Owner and Permit any time, </a:t>
            </a:r>
            <a:r>
              <a:rPr lang="en-US" baseline="0" dirty="0" err="1" smtClean="0"/>
              <a:t>SiteOwner</a:t>
            </a:r>
            <a:r>
              <a:rPr lang="en-US" baseline="0" dirty="0" smtClean="0"/>
              <a:t> and </a:t>
            </a:r>
            <a:r>
              <a:rPr lang="en-US" baseline="0" dirty="0" err="1" smtClean="0"/>
              <a:t>SitePermit</a:t>
            </a:r>
            <a:r>
              <a:rPr lang="en-US" baseline="0" dirty="0" smtClean="0"/>
              <a:t> anytime after Site, Owner, and Permit have been entered.</a:t>
            </a:r>
          </a:p>
          <a:p>
            <a:r>
              <a:rPr lang="en-US" baseline="0" dirty="0" err="1" smtClean="0"/>
              <a:t>WaterQuantity</a:t>
            </a:r>
            <a:r>
              <a:rPr lang="en-US" baseline="0" dirty="0" smtClean="0"/>
              <a:t> will be a blank template, data must be entered from sources used for the 2010 compilation, or from other sources.</a:t>
            </a:r>
          </a:p>
          <a:p>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template in Excel</a:t>
            </a:r>
          </a:p>
          <a:p>
            <a:endParaRPr lang="en-US" dirty="0" smtClean="0"/>
          </a:p>
          <a:p>
            <a:r>
              <a:rPr lang="en-US" dirty="0" smtClean="0"/>
              <a:t>Column headings can be read by SWUDS to know what</a:t>
            </a:r>
            <a:r>
              <a:rPr lang="en-US" baseline="0" dirty="0" smtClean="0"/>
              <a:t> data is in each: “auto maps” the data during  batch input.</a:t>
            </a:r>
            <a:endParaRPr lang="en-US" dirty="0" smtClean="0"/>
          </a:p>
          <a:p>
            <a:pPr defTabSz="913881">
              <a:defRPr/>
            </a:pPr>
            <a:r>
              <a:rPr lang="en-US" dirty="0" smtClean="0"/>
              <a:t>Color coding of headings: Red are mandatory, Blue are conditionally mandatory—for example, if you enter lat-long, you must enter accuracy, datum, and method.  Lat-longs themselves are conditionally mandatory based on the site type.</a:t>
            </a:r>
            <a:r>
              <a:rPr lang="en-US" baseline="0" dirty="0" smtClean="0"/>
              <a:t> Black text in the heading means the entry is optional.</a:t>
            </a:r>
          </a:p>
          <a:p>
            <a:pPr defTabSz="913881">
              <a:defRPr/>
            </a:pPr>
            <a:endParaRPr lang="en-US" dirty="0" smtClean="0"/>
          </a:p>
          <a:p>
            <a:r>
              <a:rPr lang="en-US" dirty="0" smtClean="0"/>
              <a:t>Are comments/tool tips behind each column header with some additional information.  Hover over</a:t>
            </a:r>
            <a:r>
              <a:rPr lang="en-US" baseline="0" dirty="0" smtClean="0"/>
              <a:t> the heading cell with your mouse to make these appear.</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Everything</a:t>
            </a:r>
            <a:r>
              <a:rPr lang="en-US" baseline="0" dirty="0" smtClean="0"/>
              <a:t> in NWIS is connected to a site, sites can be used in multiple subsystems of NWIS. For example, can store water levels and water quality analyses for one well, or well construction in the GW subsystem for a well used in SWUDS.</a:t>
            </a:r>
          </a:p>
          <a:p>
            <a:endParaRPr lang="en-US" baseline="0" dirty="0" smtClean="0"/>
          </a:p>
          <a:p>
            <a:r>
              <a:rPr lang="en-US" baseline="0" dirty="0" smtClean="0"/>
              <a:t>A major advantage: we want to know if different kinds of data are in fact for one site.</a:t>
            </a:r>
          </a:p>
          <a:p>
            <a:endParaRPr lang="en-US" baseline="0" dirty="0" smtClean="0"/>
          </a:p>
          <a:p>
            <a:r>
              <a:rPr lang="en-US" baseline="0" dirty="0" smtClean="0"/>
              <a:t>Site type helps define what is being measured—is the data a characteristic of a river? Stream site.  If the measurement is of the amount of water being withdrawn from a river, it’s a measurement from an intake, called a Diversion in NWIS.</a:t>
            </a:r>
          </a:p>
          <a:p>
            <a:endParaRPr lang="en-US" baseline="0" dirty="0" smtClean="0"/>
          </a:p>
          <a:p>
            <a:r>
              <a:rPr lang="en-US" baseline="0" dirty="0" smtClean="0"/>
              <a:t>Also wanted to mention that some security is implemented at the Site level—I’ll come back to this at the end of my presentation.</a:t>
            </a:r>
          </a:p>
          <a:p>
            <a:endParaRPr lang="en-US" dirty="0"/>
          </a:p>
        </p:txBody>
      </p:sp>
    </p:spTree>
    <p:extLst>
      <p:ext uri="{BB962C8B-B14F-4D97-AF65-F5344CB8AC3E}">
        <p14:creationId xmlns:p14="http://schemas.microsoft.com/office/powerpoint/2010/main" val="1305344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Stores withdrawal, use, and return data in same database as </a:t>
            </a:r>
            <a:r>
              <a:rPr lang="en-US" dirty="0" err="1" smtClean="0"/>
              <a:t>streamflow</a:t>
            </a:r>
            <a:r>
              <a:rPr lang="en-US" dirty="0" smtClean="0"/>
              <a:t>, water levels, and water quality</a:t>
            </a:r>
          </a:p>
          <a:p>
            <a:r>
              <a:rPr lang="en-US" dirty="0" smtClean="0"/>
              <a:t>Can </a:t>
            </a:r>
            <a:r>
              <a:rPr lang="en-US" b="1" dirty="0" smtClean="0"/>
              <a:t>track</a:t>
            </a:r>
            <a:r>
              <a:rPr lang="en-US" dirty="0" smtClean="0"/>
              <a:t> water movement from withdrawal to use to return locations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Point locations (sites) are connected by one-way “conveyances” that show</a:t>
            </a:r>
            <a:r>
              <a:rPr lang="en-US" baseline="0" dirty="0" smtClean="0"/>
              <a:t> how water is being moved. ”—think of it as a virtual pipe, though it might really be a canal or some other way to move water from one point to another.</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lang="en-US" dirty="0" smtClean="0"/>
              <a:t>Water sales: can be major</a:t>
            </a:r>
            <a:r>
              <a:rPr lang="en-US" baseline="0" dirty="0" smtClean="0"/>
              <a:t> (wholesale) customers, to show water sources for public supply systems which only purchase water, or can indicate retail sales to customer groups, like all the commercial users for a given public supplier.</a:t>
            </a:r>
          </a:p>
          <a:p>
            <a:endParaRPr lang="en-US" dirty="0" smtClean="0"/>
          </a:p>
          <a:p>
            <a:r>
              <a:rPr lang="en-US" dirty="0" smtClean="0"/>
              <a:t>Can identify interbasin transfers</a:t>
            </a:r>
          </a:p>
          <a:p>
            <a:endParaRPr lang="en-US" dirty="0" smtClean="0"/>
          </a:p>
          <a:p>
            <a:endParaRPr lang="en-US" dirty="0" smtClean="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r>
              <a:rPr lang="en-US" smtClean="0"/>
              <a:t>Click to edit Master title style</a:t>
            </a:r>
            <a:endParaRPr lang="en-US"/>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pitchFamily="2" charset="2"/>
              <a:buNone/>
              <a:defRPr/>
            </a:lvl1pPr>
          </a:lstStyle>
          <a:p>
            <a:r>
              <a:rPr lang="en-US" smtClean="0"/>
              <a:t>Click to edit Master subtitle style</a:t>
            </a:r>
            <a:endParaRPr lang="en-US"/>
          </a:p>
        </p:txBody>
      </p:sp>
      <p:sp>
        <p:nvSpPr>
          <p:cNvPr id="104455" name="Rectangle 1031"/>
          <p:cNvSpPr>
            <a:spLocks noChangeArrowheads="1"/>
          </p:cNvSpPr>
          <p:nvPr/>
        </p:nvSpPr>
        <p:spPr bwMode="auto">
          <a:xfrm>
            <a:off x="404813" y="6083300"/>
            <a:ext cx="2016125" cy="393700"/>
          </a:xfrm>
          <a:prstGeom prst="rect">
            <a:avLst/>
          </a:prstGeom>
          <a:noFill/>
          <a:ln w="12700">
            <a:noFill/>
            <a:miter lim="800000"/>
            <a:headEnd/>
            <a:tailEnd/>
          </a:ln>
          <a:effectLst/>
        </p:spPr>
        <p:txBody>
          <a:bodyPr wrap="none" lIns="88900" tIns="44450" rIns="88900" bIns="44450">
            <a:spAutoFit/>
          </a:bodyPr>
          <a:lstStyle/>
          <a:p>
            <a:pPr defTabSz="885825"/>
            <a:r>
              <a:rPr lang="en-US" sz="1000" b="1" dirty="0">
                <a:solidFill>
                  <a:schemeClr val="bg1"/>
                </a:solidFill>
              </a:rPr>
              <a:t>U.S. Department of the Interior</a:t>
            </a:r>
          </a:p>
          <a:p>
            <a:pPr defTabSz="885825"/>
            <a:r>
              <a:rPr lang="en-US" sz="1000" b="1" dirty="0">
                <a:solidFill>
                  <a:schemeClr val="bg1"/>
                </a:solidFill>
              </a:rPr>
              <a:t>U.S. Geological Survey</a:t>
            </a:r>
          </a:p>
        </p:txBody>
      </p:sp>
      <p:pic>
        <p:nvPicPr>
          <p:cNvPr id="104457" name="Picture 1033" descr="D:\Vugraph Info\Vugraph Templates\Templates-NEW-NMP and Bureau\ident_4_onscreen_png.png"/>
          <p:cNvPicPr>
            <a:picLocks noChangeAspect="1" noChangeArrowheads="1"/>
          </p:cNvPicPr>
          <p:nvPr/>
        </p:nvPicPr>
        <p:blipFill>
          <a:blip r:embed="rId2" cstate="print">
            <a:lum bright="100000"/>
          </a:blip>
          <a:srcRect/>
          <a:stretch>
            <a:fillRect/>
          </a:stretch>
        </p:blipFill>
        <p:spPr bwMode="black">
          <a:xfrm>
            <a:off x="457200" y="461963"/>
            <a:ext cx="2057400" cy="757237"/>
          </a:xfrm>
          <a:prstGeom prst="rect">
            <a:avLst/>
          </a:prstGeom>
          <a:noFill/>
          <a:ln w="9525">
            <a:noFill/>
            <a:miter lim="800000"/>
            <a:headEnd/>
            <a:tailEnd/>
          </a:ln>
        </p:spPr>
      </p:pic>
      <p:sp>
        <p:nvSpPr>
          <p:cNvPr id="6"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r>
              <a:rPr lang="en-US" smtClean="0"/>
              <a:t>Click to edit Master title style</a:t>
            </a:r>
            <a:endParaRPr lang="en-US"/>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pitchFamily="2" charset="2"/>
              <a:buNone/>
              <a:defRPr/>
            </a:lvl1pPr>
          </a:lstStyle>
          <a:p>
            <a:r>
              <a:rPr lang="en-US" smtClean="0"/>
              <a:t>Click to edit Master subtitle style</a:t>
            </a:r>
            <a:endParaRPr lang="en-US"/>
          </a:p>
        </p:txBody>
      </p:sp>
      <p:sp>
        <p:nvSpPr>
          <p:cNvPr id="104455" name="Rectangle 1031"/>
          <p:cNvSpPr>
            <a:spLocks noChangeArrowheads="1"/>
          </p:cNvSpPr>
          <p:nvPr/>
        </p:nvSpPr>
        <p:spPr bwMode="auto">
          <a:xfrm>
            <a:off x="404813" y="6083300"/>
            <a:ext cx="2016125" cy="393700"/>
          </a:xfrm>
          <a:prstGeom prst="rect">
            <a:avLst/>
          </a:prstGeom>
          <a:noFill/>
          <a:ln w="12700">
            <a:noFill/>
            <a:miter lim="800000"/>
            <a:headEnd/>
            <a:tailEnd/>
          </a:ln>
          <a:effectLst/>
        </p:spPr>
        <p:txBody>
          <a:bodyPr wrap="none" lIns="88900" tIns="44450" rIns="88900" bIns="44450">
            <a:spAutoFit/>
          </a:bodyPr>
          <a:lstStyle/>
          <a:p>
            <a:pPr defTabSz="885825"/>
            <a:r>
              <a:rPr lang="en-US" sz="1000" b="1" dirty="0">
                <a:solidFill>
                  <a:schemeClr val="bg1"/>
                </a:solidFill>
              </a:rPr>
              <a:t>U.S. Department of the Interior</a:t>
            </a:r>
          </a:p>
          <a:p>
            <a:pPr defTabSz="885825"/>
            <a:r>
              <a:rPr lang="en-US" sz="1000" b="1" dirty="0">
                <a:solidFill>
                  <a:schemeClr val="bg1"/>
                </a:solidFill>
              </a:rPr>
              <a:t>U.S. Geological Survey</a:t>
            </a:r>
          </a:p>
        </p:txBody>
      </p:sp>
      <p:pic>
        <p:nvPicPr>
          <p:cNvPr id="104457" name="Picture 1033" descr="D:\Vugraph Info\Vugraph Templates\Templates-NEW-NMP and Bureau\ident_4_onscreen_png.png"/>
          <p:cNvPicPr>
            <a:picLocks noChangeAspect="1" noChangeArrowheads="1"/>
          </p:cNvPicPr>
          <p:nvPr/>
        </p:nvPicPr>
        <p:blipFill>
          <a:blip r:embed="rId2" cstate="print">
            <a:lum bright="100000"/>
          </a:blip>
          <a:srcRect/>
          <a:stretch>
            <a:fillRect/>
          </a:stretch>
        </p:blipFill>
        <p:spPr bwMode="black">
          <a:xfrm>
            <a:off x="457200" y="461963"/>
            <a:ext cx="2057400" cy="757237"/>
          </a:xfrm>
          <a:prstGeom prst="rect">
            <a:avLst/>
          </a:prstGeom>
          <a:noFill/>
          <a:ln w="9525">
            <a:noFill/>
            <a:miter lim="800000"/>
            <a:headEnd/>
            <a:tailEnd/>
          </a:ln>
        </p:spPr>
      </p:pic>
      <p:sp>
        <p:nvSpPr>
          <p:cNvPr id="6"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2788817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3032674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3757313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3247556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5729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3711726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1886826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196845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2455409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423108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2224467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5" name="Picture 11" descr="D:\Vugraph Info\Vugraph Templates\Templates-NEW-NMP and Bureau\ident-small_4_onscreen_png.png"/>
          <p:cNvPicPr>
            <a:picLocks noChangeAspect="1" noChangeArrowheads="1"/>
          </p:cNvPicPr>
          <p:nvPr/>
        </p:nvPicPr>
        <p:blipFill>
          <a:blip r:embed="rId14" cstate="print">
            <a:lum bright="100000"/>
          </a:blip>
          <a:srcRect/>
          <a:stretch>
            <a:fillRect/>
          </a:stretch>
        </p:blipFill>
        <p:spPr bwMode="black">
          <a:xfrm>
            <a:off x="457200" y="6094413"/>
            <a:ext cx="1143000" cy="420687"/>
          </a:xfrm>
          <a:prstGeom prst="rect">
            <a:avLst/>
          </a:prstGeom>
          <a:noFill/>
          <a:ln w="9525">
            <a:noFill/>
            <a:miter lim="800000"/>
            <a:headEnd/>
            <a:tailEnd/>
          </a:ln>
        </p:spPr>
      </p:pic>
      <p:sp>
        <p:nvSpPr>
          <p:cNvPr id="5"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3600" b="1">
          <a:solidFill>
            <a:srgbClr val="FFFF99"/>
          </a:solidFill>
          <a:latin typeface="+mj-lt"/>
          <a:ea typeface="+mj-ea"/>
          <a:cs typeface="+mj-cs"/>
        </a:defRPr>
      </a:lvl1pPr>
      <a:lvl2pPr algn="l" rtl="0" eaLnBrk="1" fontAlgn="base" hangingPunct="1">
        <a:spcBef>
          <a:spcPct val="0"/>
        </a:spcBef>
        <a:spcAft>
          <a:spcPct val="0"/>
        </a:spcAft>
        <a:defRPr sz="3600" b="1">
          <a:solidFill>
            <a:srgbClr val="FFFF99"/>
          </a:solidFill>
          <a:latin typeface="Arial" charset="0"/>
        </a:defRPr>
      </a:lvl2pPr>
      <a:lvl3pPr algn="l" rtl="0" eaLnBrk="1" fontAlgn="base" hangingPunct="1">
        <a:spcBef>
          <a:spcPct val="0"/>
        </a:spcBef>
        <a:spcAft>
          <a:spcPct val="0"/>
        </a:spcAft>
        <a:defRPr sz="3600" b="1">
          <a:solidFill>
            <a:srgbClr val="FFFF99"/>
          </a:solidFill>
          <a:latin typeface="Arial" charset="0"/>
        </a:defRPr>
      </a:lvl3pPr>
      <a:lvl4pPr algn="l" rtl="0" eaLnBrk="1" fontAlgn="base" hangingPunct="1">
        <a:spcBef>
          <a:spcPct val="0"/>
        </a:spcBef>
        <a:spcAft>
          <a:spcPct val="0"/>
        </a:spcAft>
        <a:defRPr sz="3600" b="1">
          <a:solidFill>
            <a:srgbClr val="FFFF99"/>
          </a:solidFill>
          <a:latin typeface="Arial" charset="0"/>
        </a:defRPr>
      </a:lvl4pPr>
      <a:lvl5pPr algn="l" rtl="0" eaLnBrk="1" fontAlgn="base" hangingPunct="1">
        <a:spcBef>
          <a:spcPct val="0"/>
        </a:spcBef>
        <a:spcAft>
          <a:spcPct val="0"/>
        </a:spcAft>
        <a:defRPr sz="3600" b="1">
          <a:solidFill>
            <a:srgbClr val="FFFF99"/>
          </a:solidFill>
          <a:latin typeface="Arial" charset="0"/>
        </a:defRPr>
      </a:lvl5pPr>
      <a:lvl6pPr marL="457200" algn="l" rtl="0" eaLnBrk="1" fontAlgn="base" hangingPunct="1">
        <a:spcBef>
          <a:spcPct val="0"/>
        </a:spcBef>
        <a:spcAft>
          <a:spcPct val="0"/>
        </a:spcAft>
        <a:defRPr sz="3600" b="1">
          <a:solidFill>
            <a:srgbClr val="FFFF99"/>
          </a:solidFill>
          <a:latin typeface="Arial" charset="0"/>
        </a:defRPr>
      </a:lvl6pPr>
      <a:lvl7pPr marL="914400" algn="l" rtl="0" eaLnBrk="1" fontAlgn="base" hangingPunct="1">
        <a:spcBef>
          <a:spcPct val="0"/>
        </a:spcBef>
        <a:spcAft>
          <a:spcPct val="0"/>
        </a:spcAft>
        <a:defRPr sz="3600" b="1">
          <a:solidFill>
            <a:srgbClr val="FFFF99"/>
          </a:solidFill>
          <a:latin typeface="Arial" charset="0"/>
        </a:defRPr>
      </a:lvl7pPr>
      <a:lvl8pPr marL="1371600" algn="l" rtl="0" eaLnBrk="1" fontAlgn="base" hangingPunct="1">
        <a:spcBef>
          <a:spcPct val="0"/>
        </a:spcBef>
        <a:spcAft>
          <a:spcPct val="0"/>
        </a:spcAft>
        <a:defRPr sz="3600" b="1">
          <a:solidFill>
            <a:srgbClr val="FFFF99"/>
          </a:solidFill>
          <a:latin typeface="Arial" charset="0"/>
        </a:defRPr>
      </a:lvl8pPr>
      <a:lvl9pPr marL="1828800" algn="l" rtl="0" eaLnBrk="1" fontAlgn="base" hangingPunct="1">
        <a:spcBef>
          <a:spcPct val="0"/>
        </a:spcBef>
        <a:spcAft>
          <a:spcPct val="0"/>
        </a:spcAft>
        <a:defRPr sz="3600" b="1">
          <a:solidFill>
            <a:srgbClr val="FFFF99"/>
          </a:solidFill>
          <a:latin typeface="Arial" charset="0"/>
        </a:defRPr>
      </a:lvl9pPr>
    </p:titleStyle>
    <p:bodyStyle>
      <a:lvl1pPr marL="342900" indent="-342900" algn="l" rtl="0" eaLnBrk="1" fontAlgn="base" hangingPunct="1">
        <a:spcBef>
          <a:spcPct val="20000"/>
        </a:spcBef>
        <a:spcAft>
          <a:spcPct val="0"/>
        </a:spcAft>
        <a:buClr>
          <a:srgbClr val="FFFF99"/>
        </a:buClr>
        <a:buSzPct val="125000"/>
        <a:buFont typeface="Wingdings" pitchFamily="2" charset="2"/>
        <a:buChar char="§"/>
        <a:defRPr sz="2800" b="1">
          <a:solidFill>
            <a:schemeClr val="bg1"/>
          </a:solidFill>
          <a:latin typeface="+mn-lt"/>
          <a:ea typeface="+mn-ea"/>
          <a:cs typeface="+mn-cs"/>
        </a:defRPr>
      </a:lvl1pPr>
      <a:lvl2pPr marL="742950" indent="-285750" algn="l" rtl="0" eaLnBrk="1" fontAlgn="base" hangingPunct="1">
        <a:spcBef>
          <a:spcPct val="20000"/>
        </a:spcBef>
        <a:spcAft>
          <a:spcPct val="0"/>
        </a:spcAft>
        <a:buClr>
          <a:srgbClr val="FFFF99"/>
        </a:buClr>
        <a:buSzPct val="125000"/>
        <a:buFont typeface="Wingdings" pitchFamily="2" charset="2"/>
        <a:buChar char="§"/>
        <a:defRPr sz="2400" b="1">
          <a:solidFill>
            <a:schemeClr val="bg1"/>
          </a:solidFill>
          <a:latin typeface="+mn-lt"/>
        </a:defRPr>
      </a:lvl2pPr>
      <a:lvl3pPr marL="1143000" indent="-228600" algn="l" rtl="0" eaLnBrk="1" fontAlgn="base" hangingPunct="1">
        <a:spcBef>
          <a:spcPct val="20000"/>
        </a:spcBef>
        <a:spcAft>
          <a:spcPct val="0"/>
        </a:spcAft>
        <a:buClr>
          <a:srgbClr val="FFFF99"/>
        </a:buClr>
        <a:buSzPct val="125000"/>
        <a:buFont typeface="Wingdings" pitchFamily="2" charset="2"/>
        <a:buChar char="§"/>
        <a:defRPr sz="2000" b="1">
          <a:solidFill>
            <a:schemeClr val="bg1"/>
          </a:solidFill>
          <a:latin typeface="+mn-lt"/>
        </a:defRPr>
      </a:lvl3pPr>
      <a:lvl4pPr marL="16002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4pPr>
      <a:lvl5pPr marL="20574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5pPr>
      <a:lvl6pPr marL="25146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6pPr>
      <a:lvl7pPr marL="29718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7pPr>
      <a:lvl8pPr marL="34290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8pPr>
      <a:lvl9pPr marL="38862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E5DAB"/>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5" name="Picture 11" descr="D:\Vugraph Info\Vugraph Templates\Templates-NEW-NMP and Bureau\ident-small_4_onscreen_png.png"/>
          <p:cNvPicPr>
            <a:picLocks noChangeAspect="1" noChangeArrowheads="1"/>
          </p:cNvPicPr>
          <p:nvPr/>
        </p:nvPicPr>
        <p:blipFill>
          <a:blip r:embed="rId13" cstate="print">
            <a:lum bright="100000"/>
          </a:blip>
          <a:srcRect/>
          <a:stretch>
            <a:fillRect/>
          </a:stretch>
        </p:blipFill>
        <p:spPr bwMode="black">
          <a:xfrm>
            <a:off x="457200" y="6094413"/>
            <a:ext cx="1143000" cy="420687"/>
          </a:xfrm>
          <a:prstGeom prst="rect">
            <a:avLst/>
          </a:prstGeom>
          <a:noFill/>
          <a:ln w="9525">
            <a:noFill/>
            <a:miter lim="800000"/>
            <a:headEnd/>
            <a:tailEnd/>
          </a:ln>
        </p:spPr>
      </p:pic>
      <p:sp>
        <p:nvSpPr>
          <p:cNvPr id="5" name="Slide Number Placeholder 4"/>
          <p:cNvSpPr>
            <a:spLocks noGrp="1"/>
          </p:cNvSpPr>
          <p:nvPr>
            <p:ph type="sldNum" sz="quarter" idx="4"/>
          </p:nvPr>
        </p:nvSpPr>
        <p:spPr>
          <a:xfrm>
            <a:off x="6986391" y="6372605"/>
            <a:ext cx="783772" cy="365125"/>
          </a:xfrm>
          <a:prstGeom prst="rect">
            <a:avLst/>
          </a:prstGeom>
        </p:spPr>
        <p:txBody>
          <a:bodyPr vert="horz" lIns="91440" tIns="45720" rIns="91440" bIns="45720" rtlCol="0" anchor="ctr"/>
          <a:lstStyle>
            <a:lvl1pPr algn="r">
              <a:defRPr sz="1200">
                <a:solidFill>
                  <a:schemeClr val="bg1"/>
                </a:solidFill>
              </a:defRPr>
            </a:lvl1pPr>
          </a:lstStyle>
          <a:p>
            <a:fld id="{E3A2D310-F07F-4A5E-A122-EB09B1B1C0A1}" type="slidenum">
              <a:rPr lang="en-US" smtClean="0"/>
              <a:pPr/>
              <a:t>‹#›</a:t>
            </a:fld>
            <a:endParaRPr lang="en-US" dirty="0"/>
          </a:p>
        </p:txBody>
      </p:sp>
    </p:spTree>
    <p:extLst>
      <p:ext uri="{BB962C8B-B14F-4D97-AF65-F5344CB8AC3E}">
        <p14:creationId xmlns:p14="http://schemas.microsoft.com/office/powerpoint/2010/main" val="173942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3600" b="1">
          <a:solidFill>
            <a:srgbClr val="FFFF99"/>
          </a:solidFill>
          <a:latin typeface="+mj-lt"/>
          <a:ea typeface="+mj-ea"/>
          <a:cs typeface="+mj-cs"/>
        </a:defRPr>
      </a:lvl1pPr>
      <a:lvl2pPr algn="l" rtl="0" eaLnBrk="1" fontAlgn="base" hangingPunct="1">
        <a:spcBef>
          <a:spcPct val="0"/>
        </a:spcBef>
        <a:spcAft>
          <a:spcPct val="0"/>
        </a:spcAft>
        <a:defRPr sz="3600" b="1">
          <a:solidFill>
            <a:srgbClr val="FFFF99"/>
          </a:solidFill>
          <a:latin typeface="Arial" charset="0"/>
        </a:defRPr>
      </a:lvl2pPr>
      <a:lvl3pPr algn="l" rtl="0" eaLnBrk="1" fontAlgn="base" hangingPunct="1">
        <a:spcBef>
          <a:spcPct val="0"/>
        </a:spcBef>
        <a:spcAft>
          <a:spcPct val="0"/>
        </a:spcAft>
        <a:defRPr sz="3600" b="1">
          <a:solidFill>
            <a:srgbClr val="FFFF99"/>
          </a:solidFill>
          <a:latin typeface="Arial" charset="0"/>
        </a:defRPr>
      </a:lvl3pPr>
      <a:lvl4pPr algn="l" rtl="0" eaLnBrk="1" fontAlgn="base" hangingPunct="1">
        <a:spcBef>
          <a:spcPct val="0"/>
        </a:spcBef>
        <a:spcAft>
          <a:spcPct val="0"/>
        </a:spcAft>
        <a:defRPr sz="3600" b="1">
          <a:solidFill>
            <a:srgbClr val="FFFF99"/>
          </a:solidFill>
          <a:latin typeface="Arial" charset="0"/>
        </a:defRPr>
      </a:lvl4pPr>
      <a:lvl5pPr algn="l" rtl="0" eaLnBrk="1" fontAlgn="base" hangingPunct="1">
        <a:spcBef>
          <a:spcPct val="0"/>
        </a:spcBef>
        <a:spcAft>
          <a:spcPct val="0"/>
        </a:spcAft>
        <a:defRPr sz="3600" b="1">
          <a:solidFill>
            <a:srgbClr val="FFFF99"/>
          </a:solidFill>
          <a:latin typeface="Arial" charset="0"/>
        </a:defRPr>
      </a:lvl5pPr>
      <a:lvl6pPr marL="457200" algn="l" rtl="0" eaLnBrk="1" fontAlgn="base" hangingPunct="1">
        <a:spcBef>
          <a:spcPct val="0"/>
        </a:spcBef>
        <a:spcAft>
          <a:spcPct val="0"/>
        </a:spcAft>
        <a:defRPr sz="3600" b="1">
          <a:solidFill>
            <a:srgbClr val="FFFF99"/>
          </a:solidFill>
          <a:latin typeface="Arial" charset="0"/>
        </a:defRPr>
      </a:lvl6pPr>
      <a:lvl7pPr marL="914400" algn="l" rtl="0" eaLnBrk="1" fontAlgn="base" hangingPunct="1">
        <a:spcBef>
          <a:spcPct val="0"/>
        </a:spcBef>
        <a:spcAft>
          <a:spcPct val="0"/>
        </a:spcAft>
        <a:defRPr sz="3600" b="1">
          <a:solidFill>
            <a:srgbClr val="FFFF99"/>
          </a:solidFill>
          <a:latin typeface="Arial" charset="0"/>
        </a:defRPr>
      </a:lvl7pPr>
      <a:lvl8pPr marL="1371600" algn="l" rtl="0" eaLnBrk="1" fontAlgn="base" hangingPunct="1">
        <a:spcBef>
          <a:spcPct val="0"/>
        </a:spcBef>
        <a:spcAft>
          <a:spcPct val="0"/>
        </a:spcAft>
        <a:defRPr sz="3600" b="1">
          <a:solidFill>
            <a:srgbClr val="FFFF99"/>
          </a:solidFill>
          <a:latin typeface="Arial" charset="0"/>
        </a:defRPr>
      </a:lvl8pPr>
      <a:lvl9pPr marL="1828800" algn="l" rtl="0" eaLnBrk="1" fontAlgn="base" hangingPunct="1">
        <a:spcBef>
          <a:spcPct val="0"/>
        </a:spcBef>
        <a:spcAft>
          <a:spcPct val="0"/>
        </a:spcAft>
        <a:defRPr sz="3600" b="1">
          <a:solidFill>
            <a:srgbClr val="FFFF99"/>
          </a:solidFill>
          <a:latin typeface="Arial" charset="0"/>
        </a:defRPr>
      </a:lvl9pPr>
    </p:titleStyle>
    <p:bodyStyle>
      <a:lvl1pPr marL="342900" indent="-342900" algn="l" rtl="0" eaLnBrk="1" fontAlgn="base" hangingPunct="1">
        <a:spcBef>
          <a:spcPct val="20000"/>
        </a:spcBef>
        <a:spcAft>
          <a:spcPct val="0"/>
        </a:spcAft>
        <a:buClr>
          <a:srgbClr val="FFFF99"/>
        </a:buClr>
        <a:buSzPct val="125000"/>
        <a:buFont typeface="Wingdings" pitchFamily="2" charset="2"/>
        <a:buChar char="§"/>
        <a:defRPr sz="2800" b="1">
          <a:solidFill>
            <a:schemeClr val="bg1"/>
          </a:solidFill>
          <a:latin typeface="+mn-lt"/>
          <a:ea typeface="+mn-ea"/>
          <a:cs typeface="+mn-cs"/>
        </a:defRPr>
      </a:lvl1pPr>
      <a:lvl2pPr marL="742950" indent="-285750" algn="l" rtl="0" eaLnBrk="1" fontAlgn="base" hangingPunct="1">
        <a:spcBef>
          <a:spcPct val="20000"/>
        </a:spcBef>
        <a:spcAft>
          <a:spcPct val="0"/>
        </a:spcAft>
        <a:buClr>
          <a:srgbClr val="FFFF99"/>
        </a:buClr>
        <a:buSzPct val="125000"/>
        <a:buFont typeface="Wingdings" pitchFamily="2" charset="2"/>
        <a:buChar char="§"/>
        <a:defRPr sz="2400" b="1">
          <a:solidFill>
            <a:schemeClr val="bg1"/>
          </a:solidFill>
          <a:latin typeface="+mn-lt"/>
        </a:defRPr>
      </a:lvl2pPr>
      <a:lvl3pPr marL="1143000" indent="-228600" algn="l" rtl="0" eaLnBrk="1" fontAlgn="base" hangingPunct="1">
        <a:spcBef>
          <a:spcPct val="20000"/>
        </a:spcBef>
        <a:spcAft>
          <a:spcPct val="0"/>
        </a:spcAft>
        <a:buClr>
          <a:srgbClr val="FFFF99"/>
        </a:buClr>
        <a:buSzPct val="125000"/>
        <a:buFont typeface="Wingdings" pitchFamily="2" charset="2"/>
        <a:buChar char="§"/>
        <a:defRPr sz="2000" b="1">
          <a:solidFill>
            <a:schemeClr val="bg1"/>
          </a:solidFill>
          <a:latin typeface="+mn-lt"/>
        </a:defRPr>
      </a:lvl3pPr>
      <a:lvl4pPr marL="16002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4pPr>
      <a:lvl5pPr marL="20574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5pPr>
      <a:lvl6pPr marL="25146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6pPr>
      <a:lvl7pPr marL="29718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7pPr>
      <a:lvl8pPr marL="34290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8pPr>
      <a:lvl9pPr marL="38862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r>
              <a:rPr lang="en-US" dirty="0" smtClean="0"/>
              <a:t>SWUDS</a:t>
            </a:r>
            <a:endParaRPr lang="en-US" dirty="0"/>
          </a:p>
        </p:txBody>
      </p:sp>
      <p:sp>
        <p:nvSpPr>
          <p:cNvPr id="7" name="Subtitle 6"/>
          <p:cNvSpPr>
            <a:spLocks noGrp="1"/>
          </p:cNvSpPr>
          <p:nvPr>
            <p:ph type="subTitle" idx="1"/>
          </p:nvPr>
        </p:nvSpPr>
        <p:spPr/>
        <p:txBody>
          <a:bodyPr/>
          <a:lstStyle/>
          <a:p>
            <a:r>
              <a:rPr lang="en-US" sz="3200" dirty="0" smtClean="0">
                <a:solidFill>
                  <a:srgbClr val="FFFF99"/>
                </a:solidFill>
              </a:rPr>
              <a:t>S</a:t>
            </a:r>
            <a:r>
              <a:rPr lang="en-US" sz="3200" dirty="0" smtClean="0"/>
              <a:t>ite-Specific </a:t>
            </a:r>
            <a:r>
              <a:rPr lang="en-US" sz="3200" dirty="0" smtClean="0">
                <a:solidFill>
                  <a:srgbClr val="FFFF99"/>
                </a:solidFill>
              </a:rPr>
              <a:t>W</a:t>
            </a:r>
            <a:r>
              <a:rPr lang="en-US" sz="3200" dirty="0" smtClean="0"/>
              <a:t>ater-</a:t>
            </a:r>
            <a:r>
              <a:rPr lang="en-US" sz="3200" dirty="0" smtClean="0">
                <a:solidFill>
                  <a:srgbClr val="FFFF99"/>
                </a:solidFill>
              </a:rPr>
              <a:t>U</a:t>
            </a:r>
            <a:r>
              <a:rPr lang="en-US" sz="3200" dirty="0" smtClean="0"/>
              <a:t>se </a:t>
            </a:r>
            <a:r>
              <a:rPr lang="en-US" sz="3200" dirty="0" smtClean="0">
                <a:solidFill>
                  <a:srgbClr val="FFFF99"/>
                </a:solidFill>
              </a:rPr>
              <a:t>D</a:t>
            </a:r>
            <a:r>
              <a:rPr lang="en-US" sz="3200" dirty="0" smtClean="0"/>
              <a:t>ata </a:t>
            </a:r>
            <a:r>
              <a:rPr lang="en-US" sz="3200" dirty="0" smtClean="0">
                <a:solidFill>
                  <a:srgbClr val="FFFF99"/>
                </a:solidFill>
              </a:rPr>
              <a:t>S</a:t>
            </a:r>
            <a:r>
              <a:rPr lang="en-US" sz="3200" dirty="0" smtClean="0"/>
              <a:t>ystem</a:t>
            </a:r>
          </a:p>
          <a:p>
            <a:endParaRPr lang="en-US" sz="3200" dirty="0" smtClean="0"/>
          </a:p>
          <a:p>
            <a:r>
              <a:rPr lang="en-US" sz="1800" dirty="0" smtClean="0"/>
              <a:t>Todd </a:t>
            </a:r>
            <a:r>
              <a:rPr lang="en-US" sz="1800" dirty="0" err="1" smtClean="0"/>
              <a:t>Augenstein</a:t>
            </a:r>
            <a:endParaRPr lang="en-US" sz="1800" dirty="0" smtClean="0"/>
          </a:p>
          <a:p>
            <a:r>
              <a:rPr lang="en-US" sz="1800" dirty="0" smtClean="0"/>
              <a:t>Office of Water Information</a:t>
            </a:r>
          </a:p>
          <a:p>
            <a:endParaRPr lang="en-US" sz="1800" dirty="0" smtClean="0"/>
          </a:p>
        </p:txBody>
      </p:sp>
      <p:sp>
        <p:nvSpPr>
          <p:cNvPr id="4" name="Slide Number Placeholder 3"/>
          <p:cNvSpPr>
            <a:spLocks noGrp="1"/>
          </p:cNvSpPr>
          <p:nvPr>
            <p:ph type="sldNum" sz="quarter" idx="4"/>
          </p:nvPr>
        </p:nvSpPr>
        <p:spPr/>
        <p:txBody>
          <a:bodyPr/>
          <a:lstStyle/>
          <a:p>
            <a:fld id="{E3A2D310-F07F-4A5E-A122-EB09B1B1C0A1}"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aseline="0" dirty="0" smtClean="0"/>
              <a:t>SWUDS</a:t>
            </a:r>
            <a:endParaRPr lang="en-US" dirty="0"/>
          </a:p>
        </p:txBody>
      </p:sp>
      <p:sp>
        <p:nvSpPr>
          <p:cNvPr id="3" name="Content Placeholder 2"/>
          <p:cNvSpPr>
            <a:spLocks noGrp="1"/>
          </p:cNvSpPr>
          <p:nvPr>
            <p:ph idx="1"/>
          </p:nvPr>
        </p:nvSpPr>
        <p:spPr>
          <a:xfrm>
            <a:off x="381000" y="1606062"/>
            <a:ext cx="7620000" cy="4261337"/>
          </a:xfrm>
        </p:spPr>
        <p:txBody>
          <a:bodyPr/>
          <a:lstStyle/>
          <a:p>
            <a:pPr lvl="0"/>
            <a:r>
              <a:rPr lang="en-US" dirty="0" smtClean="0"/>
              <a:t>Stores withdrawal, use,</a:t>
            </a:r>
            <a:r>
              <a:rPr lang="en-US" baseline="0" dirty="0" smtClean="0"/>
              <a:t> and return data </a:t>
            </a:r>
          </a:p>
          <a:p>
            <a:pPr lvl="0"/>
            <a:r>
              <a:rPr lang="en-US" baseline="0" dirty="0" smtClean="0"/>
              <a:t>Tracking database, not just point data</a:t>
            </a:r>
          </a:p>
        </p:txBody>
      </p:sp>
      <p:sp>
        <p:nvSpPr>
          <p:cNvPr id="4" name="Slide Number Placeholder 3"/>
          <p:cNvSpPr>
            <a:spLocks noGrp="1"/>
          </p:cNvSpPr>
          <p:nvPr>
            <p:ph type="sldNum" sz="quarter" idx="4"/>
          </p:nvPr>
        </p:nvSpPr>
        <p:spPr/>
        <p:txBody>
          <a:bodyPr/>
          <a:lstStyle/>
          <a:p>
            <a:fld id="{E3A2D310-F07F-4A5E-A122-EB09B1B1C0A1}" type="slidenum">
              <a:rPr lang="en-US" smtClean="0"/>
              <a:pPr/>
              <a:t>10</a:t>
            </a:fld>
            <a:endParaRPr lang="en-US" dirty="0"/>
          </a:p>
        </p:txBody>
      </p:sp>
      <p:sp>
        <p:nvSpPr>
          <p:cNvPr id="5" name="Oval 4"/>
          <p:cNvSpPr/>
          <p:nvPr/>
        </p:nvSpPr>
        <p:spPr bwMode="auto">
          <a:xfrm>
            <a:off x="685800" y="3369677"/>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200400" y="3217277"/>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Water treatment plant</a:t>
            </a:r>
          </a:p>
        </p:txBody>
      </p:sp>
      <p:sp>
        <p:nvSpPr>
          <p:cNvPr id="7" name="TextBox 6"/>
          <p:cNvSpPr txBox="1"/>
          <p:nvPr/>
        </p:nvSpPr>
        <p:spPr>
          <a:xfrm>
            <a:off x="533400" y="3598277"/>
            <a:ext cx="602749" cy="338554"/>
          </a:xfrm>
          <a:prstGeom prst="rect">
            <a:avLst/>
          </a:prstGeom>
          <a:noFill/>
        </p:spPr>
        <p:txBody>
          <a:bodyPr wrap="none" rtlCol="0">
            <a:spAutoFit/>
          </a:bodyPr>
          <a:lstStyle/>
          <a:p>
            <a:r>
              <a:rPr lang="en-US" sz="1600" b="1" dirty="0" smtClean="0">
                <a:solidFill>
                  <a:srgbClr val="FFFF00"/>
                </a:solidFill>
              </a:rPr>
              <a:t>Well</a:t>
            </a:r>
            <a:endParaRPr lang="en-US" sz="1600" b="1" dirty="0">
              <a:solidFill>
                <a:srgbClr val="FFFF00"/>
              </a:solidFill>
            </a:endParaRPr>
          </a:p>
        </p:txBody>
      </p:sp>
      <p:cxnSp>
        <p:nvCxnSpPr>
          <p:cNvPr id="8" name="Straight Arrow Connector 7"/>
          <p:cNvCxnSpPr>
            <a:stCxn id="5" idx="6"/>
            <a:endCxn id="6" idx="1"/>
          </p:cNvCxnSpPr>
          <p:nvPr/>
        </p:nvCxnSpPr>
        <p:spPr bwMode="auto">
          <a:xfrm>
            <a:off x="914400" y="3483977"/>
            <a:ext cx="2286000" cy="11430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sp>
        <p:nvSpPr>
          <p:cNvPr id="9" name="Rectangle 8"/>
          <p:cNvSpPr/>
          <p:nvPr/>
        </p:nvSpPr>
        <p:spPr bwMode="auto">
          <a:xfrm>
            <a:off x="2895600" y="5105400"/>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Wastewater</a:t>
            </a:r>
            <a:r>
              <a:rPr kumimoji="0" lang="en-US" sz="4000" b="0" i="0" u="none" strike="noStrike" cap="none" normalizeH="0" dirty="0" smtClean="0">
                <a:ln>
                  <a:noFill/>
                </a:ln>
                <a:solidFill>
                  <a:schemeClr val="tx1"/>
                </a:solidFill>
                <a:effectLst/>
                <a:latin typeface="Arial" charset="0"/>
              </a:rPr>
              <a:t> Treatment Plant</a:t>
            </a:r>
            <a:endParaRPr kumimoji="0" lang="en-US" sz="4000" b="0" i="0" u="none" strike="noStrike" cap="none" normalizeH="0" baseline="0" dirty="0" smtClean="0">
              <a:ln>
                <a:noFill/>
              </a:ln>
              <a:solidFill>
                <a:schemeClr val="tx1"/>
              </a:solidFill>
              <a:effectLst/>
              <a:latin typeface="Arial" charset="0"/>
            </a:endParaRPr>
          </a:p>
        </p:txBody>
      </p:sp>
      <p:cxnSp>
        <p:nvCxnSpPr>
          <p:cNvPr id="10" name="Straight Arrow Connector 9"/>
          <p:cNvCxnSpPr/>
          <p:nvPr/>
        </p:nvCxnSpPr>
        <p:spPr bwMode="auto">
          <a:xfrm>
            <a:off x="4267200" y="5410200"/>
            <a:ext cx="2286000" cy="11430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cxnSp>
        <p:nvCxnSpPr>
          <p:cNvPr id="11" name="Curved Connector 10"/>
          <p:cNvCxnSpPr/>
          <p:nvPr/>
        </p:nvCxnSpPr>
        <p:spPr bwMode="auto">
          <a:xfrm rot="5400000">
            <a:off x="5638800" y="4800600"/>
            <a:ext cx="2362200" cy="1295400"/>
          </a:xfrm>
          <a:prstGeom prst="curvedConnector3">
            <a:avLst>
              <a:gd name="adj1" fmla="val 50000"/>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p:spPr>
      </p:cxnSp>
      <p:sp>
        <p:nvSpPr>
          <p:cNvPr id="12" name="Rectangle 11"/>
          <p:cNvSpPr/>
          <p:nvPr/>
        </p:nvSpPr>
        <p:spPr bwMode="auto">
          <a:xfrm>
            <a:off x="6553200" y="5410200"/>
            <a:ext cx="152400" cy="152400"/>
          </a:xfrm>
          <a:prstGeom prst="rect">
            <a:avLst/>
          </a:prstGeom>
          <a:solidFill>
            <a:srgbClr val="FF6600"/>
          </a:solidFill>
          <a:ln w="127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6172200" y="5029200"/>
            <a:ext cx="834383" cy="338554"/>
          </a:xfrm>
          <a:prstGeom prst="rect">
            <a:avLst/>
          </a:prstGeom>
          <a:noFill/>
        </p:spPr>
        <p:txBody>
          <a:bodyPr wrap="none" rtlCol="0">
            <a:spAutoFit/>
          </a:bodyPr>
          <a:lstStyle/>
          <a:p>
            <a:r>
              <a:rPr lang="en-US" sz="1600" b="1" dirty="0" smtClean="0">
                <a:solidFill>
                  <a:srgbClr val="FF6600"/>
                </a:solidFill>
              </a:rPr>
              <a:t>Outfall</a:t>
            </a:r>
            <a:endParaRPr lang="en-US" sz="1600" b="1" dirty="0">
              <a:solidFill>
                <a:srgbClr val="FF6600"/>
              </a:solidFill>
            </a:endParaRPr>
          </a:p>
        </p:txBody>
      </p:sp>
      <p:sp>
        <p:nvSpPr>
          <p:cNvPr id="15" name="Rectangle 14"/>
          <p:cNvSpPr/>
          <p:nvPr/>
        </p:nvSpPr>
        <p:spPr bwMode="auto">
          <a:xfrm>
            <a:off x="6096000" y="3244565"/>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rPr>
              <a:t>Customers</a:t>
            </a:r>
            <a:endParaRPr lang="en-US" sz="1600" dirty="0"/>
          </a:p>
        </p:txBody>
      </p:sp>
      <p:cxnSp>
        <p:nvCxnSpPr>
          <p:cNvPr id="16" name="Straight Arrow Connector 15"/>
          <p:cNvCxnSpPr>
            <a:endCxn id="15" idx="1"/>
          </p:cNvCxnSpPr>
          <p:nvPr/>
        </p:nvCxnSpPr>
        <p:spPr bwMode="auto">
          <a:xfrm>
            <a:off x="4572000" y="3568415"/>
            <a:ext cx="1524000" cy="5715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graphicFrame>
        <p:nvGraphicFramePr>
          <p:cNvPr id="17" name="Diagram 16"/>
          <p:cNvGraphicFramePr/>
          <p:nvPr>
            <p:extLst>
              <p:ext uri="{D42A27DB-BD31-4B8C-83A1-F6EECF244321}">
                <p14:modId xmlns:p14="http://schemas.microsoft.com/office/powerpoint/2010/main" val="2514602483"/>
              </p:ext>
            </p:extLst>
          </p:nvPr>
        </p:nvGraphicFramePr>
        <p:xfrm>
          <a:off x="3886200" y="84403"/>
          <a:ext cx="3853341" cy="1488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11</a:t>
            </a:fld>
            <a:endParaRPr lang="en-US" dirty="0"/>
          </a:p>
        </p:txBody>
      </p:sp>
      <p:sp>
        <p:nvSpPr>
          <p:cNvPr id="19" name="Title 18"/>
          <p:cNvSpPr>
            <a:spLocks noGrp="1"/>
          </p:cNvSpPr>
          <p:nvPr>
            <p:ph type="title" idx="4294967295"/>
          </p:nvPr>
        </p:nvSpPr>
        <p:spPr>
          <a:xfrm>
            <a:off x="270932" y="152400"/>
            <a:ext cx="8034867" cy="1143000"/>
          </a:xfrm>
        </p:spPr>
        <p:txBody>
          <a:bodyPr/>
          <a:lstStyle/>
          <a:p>
            <a:pPr rtl="0" eaLnBrk="0" fontAlgn="base" hangingPunct="0"/>
            <a:r>
              <a:rPr lang="en-US" sz="4000" b="1" dirty="0" smtClean="0">
                <a:solidFill>
                  <a:srgbClr val="FFFF99"/>
                </a:solidFill>
                <a:effectLst>
                  <a:outerShdw blurRad="50800" dist="38100" algn="tr" rotWithShape="0">
                    <a:prstClr val="black">
                      <a:alpha val="40000"/>
                    </a:prstClr>
                  </a:outerShdw>
                </a:effectLst>
                <a:latin typeface="Arial"/>
                <a:ea typeface="Arial Unicode MS"/>
                <a:cs typeface="Tahoma"/>
              </a:rPr>
              <a:t>Sites- Sources </a:t>
            </a:r>
            <a:endParaRPr lang="en-US" dirty="0" smtClean="0"/>
          </a:p>
          <a:p>
            <a:endParaRPr lang="en-US" dirty="0"/>
          </a:p>
        </p:txBody>
      </p:sp>
      <p:sp>
        <p:nvSpPr>
          <p:cNvPr id="2" name="Rectangle 1"/>
          <p:cNvSpPr/>
          <p:nvPr/>
        </p:nvSpPr>
        <p:spPr>
          <a:xfrm>
            <a:off x="553793" y="1026125"/>
            <a:ext cx="8293994" cy="5016758"/>
          </a:xfrm>
          <a:prstGeom prst="rect">
            <a:avLst/>
          </a:prstGeom>
        </p:spPr>
        <p:txBody>
          <a:bodyPr wrap="square">
            <a:spAutoFit/>
          </a:bodyPr>
          <a:lstStyle/>
          <a:p>
            <a:r>
              <a:rPr lang="en-US" sz="3200" b="1" dirty="0" smtClean="0">
                <a:solidFill>
                  <a:srgbClr val="FFC000"/>
                </a:solidFill>
              </a:rPr>
              <a:t>Spring</a:t>
            </a:r>
            <a:endParaRPr lang="en-US" sz="3200" b="1" dirty="0">
              <a:solidFill>
                <a:srgbClr val="FFC000"/>
              </a:solidFill>
            </a:endParaRPr>
          </a:p>
          <a:p>
            <a:r>
              <a:rPr lang="en-US" sz="3200" b="1" dirty="0" smtClean="0">
                <a:solidFill>
                  <a:srgbClr val="FFC000"/>
                </a:solidFill>
              </a:rPr>
              <a:t>Well</a:t>
            </a:r>
            <a:endParaRPr lang="en-US" sz="3200" b="1" dirty="0">
              <a:solidFill>
                <a:srgbClr val="FFC000"/>
              </a:solidFill>
            </a:endParaRPr>
          </a:p>
          <a:p>
            <a:r>
              <a:rPr lang="en-US" sz="3200" dirty="0" smtClean="0">
                <a:solidFill>
                  <a:srgbClr val="FFFF00"/>
                </a:solidFill>
              </a:rPr>
              <a:t>Collector </a:t>
            </a:r>
            <a:r>
              <a:rPr lang="en-US" sz="3200" dirty="0">
                <a:solidFill>
                  <a:srgbClr val="FFFF00"/>
                </a:solidFill>
              </a:rPr>
              <a:t>or </a:t>
            </a:r>
            <a:r>
              <a:rPr lang="en-US" sz="3200" dirty="0" err="1">
                <a:solidFill>
                  <a:srgbClr val="FFFF00"/>
                </a:solidFill>
              </a:rPr>
              <a:t>Ranney</a:t>
            </a:r>
            <a:r>
              <a:rPr lang="en-US" sz="3200" dirty="0">
                <a:solidFill>
                  <a:srgbClr val="FFFF00"/>
                </a:solidFill>
              </a:rPr>
              <a:t>-type Well</a:t>
            </a:r>
          </a:p>
          <a:p>
            <a:r>
              <a:rPr lang="en-US" sz="3200" dirty="0" smtClean="0">
                <a:solidFill>
                  <a:srgbClr val="FFFF00"/>
                </a:solidFill>
              </a:rPr>
              <a:t>Interconnected </a:t>
            </a:r>
            <a:r>
              <a:rPr lang="en-US" sz="3200" dirty="0">
                <a:solidFill>
                  <a:srgbClr val="FFFF00"/>
                </a:solidFill>
              </a:rPr>
              <a:t>Wells</a:t>
            </a:r>
          </a:p>
          <a:p>
            <a:r>
              <a:rPr lang="en-US" sz="3200" dirty="0" smtClean="0">
                <a:solidFill>
                  <a:srgbClr val="FFFF00"/>
                </a:solidFill>
              </a:rPr>
              <a:t>Multiple </a:t>
            </a:r>
            <a:r>
              <a:rPr lang="en-US" sz="3200" dirty="0">
                <a:solidFill>
                  <a:srgbClr val="FFFF00"/>
                </a:solidFill>
              </a:rPr>
              <a:t>Wells</a:t>
            </a:r>
          </a:p>
          <a:p>
            <a:r>
              <a:rPr lang="en-US" sz="3200" dirty="0" smtClean="0">
                <a:solidFill>
                  <a:srgbClr val="FFFF00"/>
                </a:solidFill>
              </a:rPr>
              <a:t>Groundwater </a:t>
            </a:r>
            <a:r>
              <a:rPr lang="en-US" sz="3200" dirty="0">
                <a:solidFill>
                  <a:srgbClr val="FFFF00"/>
                </a:solidFill>
              </a:rPr>
              <a:t>Drain</a:t>
            </a:r>
          </a:p>
          <a:p>
            <a:r>
              <a:rPr lang="en-US" sz="3200" dirty="0" smtClean="0">
                <a:solidFill>
                  <a:srgbClr val="FFFF00"/>
                </a:solidFill>
              </a:rPr>
              <a:t>Aggregate </a:t>
            </a:r>
            <a:r>
              <a:rPr lang="en-US" sz="3200" dirty="0">
                <a:solidFill>
                  <a:srgbClr val="FFFF00"/>
                </a:solidFill>
              </a:rPr>
              <a:t>Groundwater Use</a:t>
            </a:r>
          </a:p>
          <a:p>
            <a:r>
              <a:rPr lang="en-US" sz="3200" b="1" dirty="0" smtClean="0">
                <a:solidFill>
                  <a:srgbClr val="FFC000"/>
                </a:solidFill>
              </a:rPr>
              <a:t>Diversion</a:t>
            </a:r>
            <a:endParaRPr lang="en-US" sz="3200" b="1" dirty="0">
              <a:solidFill>
                <a:srgbClr val="FFC000"/>
              </a:solidFill>
            </a:endParaRPr>
          </a:p>
          <a:p>
            <a:r>
              <a:rPr lang="en-US" sz="3200" dirty="0" smtClean="0">
                <a:solidFill>
                  <a:srgbClr val="FFFF00"/>
                </a:solidFill>
              </a:rPr>
              <a:t>Animal </a:t>
            </a:r>
            <a:r>
              <a:rPr lang="en-US" sz="3200" dirty="0">
                <a:solidFill>
                  <a:srgbClr val="FFFF00"/>
                </a:solidFill>
              </a:rPr>
              <a:t>Waste Lagoon</a:t>
            </a:r>
          </a:p>
          <a:p>
            <a:r>
              <a:rPr lang="en-US" sz="3200" dirty="0" smtClean="0">
                <a:solidFill>
                  <a:srgbClr val="FFFF00"/>
                </a:solidFill>
              </a:rPr>
              <a:t>Aggregate </a:t>
            </a:r>
            <a:r>
              <a:rPr lang="en-US" sz="3200" dirty="0">
                <a:solidFill>
                  <a:srgbClr val="FFFF00"/>
                </a:solidFill>
              </a:rPr>
              <a:t>Surface-Water Use</a:t>
            </a:r>
          </a:p>
        </p:txBody>
      </p:sp>
    </p:spTree>
    <p:extLst>
      <p:ext uri="{BB962C8B-B14F-4D97-AF65-F5344CB8AC3E}">
        <p14:creationId xmlns:p14="http://schemas.microsoft.com/office/powerpoint/2010/main" val="109228709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12</a:t>
            </a:fld>
            <a:endParaRPr lang="en-US" dirty="0"/>
          </a:p>
        </p:txBody>
      </p:sp>
      <p:sp>
        <p:nvSpPr>
          <p:cNvPr id="19" name="Title 18"/>
          <p:cNvSpPr>
            <a:spLocks noGrp="1"/>
          </p:cNvSpPr>
          <p:nvPr>
            <p:ph type="title" idx="4294967295"/>
          </p:nvPr>
        </p:nvSpPr>
        <p:spPr>
          <a:xfrm>
            <a:off x="219416" y="126642"/>
            <a:ext cx="8782916" cy="1143000"/>
          </a:xfrm>
        </p:spPr>
        <p:txBody>
          <a:bodyPr/>
          <a:lstStyle/>
          <a:p>
            <a:pPr eaLnBrk="0" hangingPunct="0"/>
            <a:r>
              <a:rPr lang="en-US" sz="4000" dirty="0">
                <a:effectLst>
                  <a:outerShdw blurRad="50800" dist="38100" algn="tr" rotWithShape="0">
                    <a:prstClr val="black">
                      <a:alpha val="40000"/>
                    </a:prstClr>
                  </a:outerShdw>
                </a:effectLst>
                <a:ea typeface="Arial Unicode MS"/>
                <a:cs typeface="Tahoma"/>
              </a:rPr>
              <a:t>Sites- Facilities that receive water </a:t>
            </a:r>
            <a:endParaRPr lang="en-US" dirty="0" smtClean="0"/>
          </a:p>
          <a:p>
            <a:endParaRPr lang="en-US" dirty="0"/>
          </a:p>
        </p:txBody>
      </p:sp>
      <p:sp>
        <p:nvSpPr>
          <p:cNvPr id="2" name="Rectangle 1"/>
          <p:cNvSpPr/>
          <p:nvPr/>
        </p:nvSpPr>
        <p:spPr>
          <a:xfrm>
            <a:off x="553793" y="1026125"/>
            <a:ext cx="8293994" cy="4031873"/>
          </a:xfrm>
          <a:prstGeom prst="rect">
            <a:avLst/>
          </a:prstGeom>
        </p:spPr>
        <p:txBody>
          <a:bodyPr wrap="square">
            <a:spAutoFit/>
          </a:bodyPr>
          <a:lstStyle/>
          <a:p>
            <a:r>
              <a:rPr lang="en-US" sz="3200" dirty="0" smtClean="0">
                <a:solidFill>
                  <a:srgbClr val="FFFF00"/>
                </a:solidFill>
              </a:rPr>
              <a:t>Aggregate </a:t>
            </a:r>
            <a:r>
              <a:rPr lang="en-US" sz="3200" dirty="0">
                <a:solidFill>
                  <a:srgbClr val="FFFF00"/>
                </a:solidFill>
              </a:rPr>
              <a:t>Water-Use Establishment</a:t>
            </a:r>
          </a:p>
          <a:p>
            <a:r>
              <a:rPr lang="en-US" sz="3200" dirty="0" smtClean="0">
                <a:solidFill>
                  <a:srgbClr val="FFFF00"/>
                </a:solidFill>
              </a:rPr>
              <a:t>Field</a:t>
            </a:r>
            <a:r>
              <a:rPr lang="en-US" sz="3200" dirty="0">
                <a:solidFill>
                  <a:srgbClr val="FFFF00"/>
                </a:solidFill>
              </a:rPr>
              <a:t>, Pasture, Orchard, or Nursery</a:t>
            </a:r>
          </a:p>
          <a:p>
            <a:r>
              <a:rPr lang="en-US" sz="3200" dirty="0" smtClean="0">
                <a:solidFill>
                  <a:srgbClr val="FFFF00"/>
                </a:solidFill>
              </a:rPr>
              <a:t>Golf </a:t>
            </a:r>
            <a:r>
              <a:rPr lang="en-US" sz="3200" dirty="0">
                <a:solidFill>
                  <a:srgbClr val="FFFF00"/>
                </a:solidFill>
              </a:rPr>
              <a:t>Course</a:t>
            </a:r>
          </a:p>
          <a:p>
            <a:r>
              <a:rPr lang="en-US" sz="3200" dirty="0" smtClean="0">
                <a:solidFill>
                  <a:srgbClr val="FFFF00"/>
                </a:solidFill>
              </a:rPr>
              <a:t>Hydroelectric </a:t>
            </a:r>
            <a:r>
              <a:rPr lang="en-US" sz="3200" dirty="0">
                <a:solidFill>
                  <a:srgbClr val="FFFF00"/>
                </a:solidFill>
              </a:rPr>
              <a:t>Plant</a:t>
            </a:r>
          </a:p>
          <a:p>
            <a:r>
              <a:rPr lang="en-US" sz="3200" dirty="0" smtClean="0">
                <a:solidFill>
                  <a:srgbClr val="FFFF00"/>
                </a:solidFill>
              </a:rPr>
              <a:t>Thermoelectric </a:t>
            </a:r>
            <a:r>
              <a:rPr lang="en-US" sz="3200" dirty="0">
                <a:solidFill>
                  <a:srgbClr val="FFFF00"/>
                </a:solidFill>
              </a:rPr>
              <a:t>Plant</a:t>
            </a:r>
          </a:p>
          <a:p>
            <a:r>
              <a:rPr lang="en-US" sz="3200" dirty="0" smtClean="0">
                <a:solidFill>
                  <a:srgbClr val="FFFF00"/>
                </a:solidFill>
              </a:rPr>
              <a:t>Water-Use </a:t>
            </a:r>
            <a:r>
              <a:rPr lang="en-US" sz="3200" dirty="0">
                <a:solidFill>
                  <a:srgbClr val="FFFF00"/>
                </a:solidFill>
              </a:rPr>
              <a:t>Establishment</a:t>
            </a:r>
          </a:p>
          <a:p>
            <a:r>
              <a:rPr lang="en-US" sz="3200" dirty="0" smtClean="0">
                <a:solidFill>
                  <a:srgbClr val="FFFF00"/>
                </a:solidFill>
              </a:rPr>
              <a:t>Water-Distribution </a:t>
            </a:r>
            <a:r>
              <a:rPr lang="en-US" sz="3200" dirty="0">
                <a:solidFill>
                  <a:srgbClr val="FFFF00"/>
                </a:solidFill>
              </a:rPr>
              <a:t>System</a:t>
            </a:r>
          </a:p>
          <a:p>
            <a:r>
              <a:rPr lang="en-US" sz="3200" dirty="0" smtClean="0">
                <a:solidFill>
                  <a:srgbClr val="FFFF00"/>
                </a:solidFill>
              </a:rPr>
              <a:t>Water-Supply </a:t>
            </a:r>
            <a:r>
              <a:rPr lang="en-US" sz="3200" dirty="0">
                <a:solidFill>
                  <a:srgbClr val="FFFF00"/>
                </a:solidFill>
              </a:rPr>
              <a:t>Treatment Plant</a:t>
            </a:r>
          </a:p>
        </p:txBody>
      </p:sp>
    </p:spTree>
    <p:extLst>
      <p:ext uri="{BB962C8B-B14F-4D97-AF65-F5344CB8AC3E}">
        <p14:creationId xmlns:p14="http://schemas.microsoft.com/office/powerpoint/2010/main" val="94809076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13</a:t>
            </a:fld>
            <a:endParaRPr lang="en-US" dirty="0"/>
          </a:p>
        </p:txBody>
      </p:sp>
      <p:sp>
        <p:nvSpPr>
          <p:cNvPr id="19" name="Title 18"/>
          <p:cNvSpPr>
            <a:spLocks noGrp="1"/>
          </p:cNvSpPr>
          <p:nvPr>
            <p:ph type="title" idx="4294967295"/>
          </p:nvPr>
        </p:nvSpPr>
        <p:spPr>
          <a:xfrm>
            <a:off x="219416" y="126642"/>
            <a:ext cx="8782916" cy="1143000"/>
          </a:xfrm>
        </p:spPr>
        <p:txBody>
          <a:bodyPr/>
          <a:lstStyle/>
          <a:p>
            <a:pPr eaLnBrk="0" hangingPunct="0"/>
            <a:r>
              <a:rPr lang="en-US" sz="4000" dirty="0">
                <a:effectLst>
                  <a:outerShdw blurRad="50800" dist="38100" algn="tr" rotWithShape="0">
                    <a:prstClr val="black">
                      <a:alpha val="40000"/>
                    </a:prstClr>
                  </a:outerShdw>
                </a:effectLst>
                <a:ea typeface="Arial Unicode MS"/>
                <a:cs typeface="Tahoma"/>
              </a:rPr>
              <a:t>Sites- </a:t>
            </a:r>
            <a:r>
              <a:rPr lang="en-US" sz="4000" dirty="0" smtClean="0">
                <a:effectLst>
                  <a:outerShdw blurRad="50800" dist="38100" algn="tr" rotWithShape="0">
                    <a:prstClr val="black">
                      <a:alpha val="40000"/>
                    </a:prstClr>
                  </a:outerShdw>
                </a:effectLst>
                <a:ea typeface="Arial Unicode MS"/>
                <a:cs typeface="Tahoma"/>
              </a:rPr>
              <a:t>Water-Use Establishment Sub Types</a:t>
            </a:r>
            <a:endParaRPr lang="en-US" dirty="0" smtClean="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68" y="1506828"/>
            <a:ext cx="9002332" cy="3219718"/>
          </a:xfrm>
          <a:prstGeom prst="rect">
            <a:avLst/>
          </a:prstGeom>
        </p:spPr>
      </p:pic>
    </p:spTree>
    <p:extLst>
      <p:ext uri="{BB962C8B-B14F-4D97-AF65-F5344CB8AC3E}">
        <p14:creationId xmlns:p14="http://schemas.microsoft.com/office/powerpoint/2010/main" val="9398548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14</a:t>
            </a:fld>
            <a:endParaRPr lang="en-US" dirty="0"/>
          </a:p>
        </p:txBody>
      </p:sp>
      <p:sp>
        <p:nvSpPr>
          <p:cNvPr id="19" name="Title 18"/>
          <p:cNvSpPr>
            <a:spLocks noGrp="1"/>
          </p:cNvSpPr>
          <p:nvPr>
            <p:ph type="title" idx="4294967295"/>
          </p:nvPr>
        </p:nvSpPr>
        <p:spPr>
          <a:xfrm>
            <a:off x="219416" y="126642"/>
            <a:ext cx="8782916" cy="1143000"/>
          </a:xfrm>
        </p:spPr>
        <p:txBody>
          <a:bodyPr/>
          <a:lstStyle/>
          <a:p>
            <a:pPr eaLnBrk="0" hangingPunct="0"/>
            <a:r>
              <a:rPr lang="en-US" sz="4000" dirty="0">
                <a:effectLst>
                  <a:outerShdw blurRad="50800" dist="38100" algn="tr" rotWithShape="0">
                    <a:prstClr val="black">
                      <a:alpha val="40000"/>
                    </a:prstClr>
                  </a:outerShdw>
                </a:effectLst>
                <a:ea typeface="Arial Unicode MS"/>
                <a:cs typeface="Tahoma"/>
              </a:rPr>
              <a:t>Sites- Water </a:t>
            </a:r>
            <a:r>
              <a:rPr lang="en-US" sz="4000" dirty="0" smtClean="0">
                <a:effectLst>
                  <a:outerShdw blurRad="50800" dist="38100" algn="tr" rotWithShape="0">
                    <a:prstClr val="black">
                      <a:alpha val="40000"/>
                    </a:prstClr>
                  </a:outerShdw>
                </a:effectLst>
                <a:ea typeface="Arial Unicode MS"/>
                <a:cs typeface="Tahoma"/>
              </a:rPr>
              <a:t>leaves and moves </a:t>
            </a:r>
            <a:r>
              <a:rPr lang="en-US" sz="4000" dirty="0">
                <a:effectLst>
                  <a:outerShdw blurRad="50800" dist="38100" algn="tr" rotWithShape="0">
                    <a:prstClr val="black">
                      <a:alpha val="40000"/>
                    </a:prstClr>
                  </a:outerShdw>
                </a:effectLst>
                <a:ea typeface="Arial Unicode MS"/>
                <a:cs typeface="Tahoma"/>
              </a:rPr>
              <a:t>to</a:t>
            </a:r>
            <a:endParaRPr lang="en-US" dirty="0" smtClean="0"/>
          </a:p>
          <a:p>
            <a:endParaRPr lang="en-US" dirty="0"/>
          </a:p>
        </p:txBody>
      </p:sp>
      <p:sp>
        <p:nvSpPr>
          <p:cNvPr id="2" name="Rectangle 1"/>
          <p:cNvSpPr/>
          <p:nvPr/>
        </p:nvSpPr>
        <p:spPr>
          <a:xfrm>
            <a:off x="553793" y="1026125"/>
            <a:ext cx="8293994" cy="4524315"/>
          </a:xfrm>
          <a:prstGeom prst="rect">
            <a:avLst/>
          </a:prstGeom>
        </p:spPr>
        <p:txBody>
          <a:bodyPr wrap="square">
            <a:spAutoFit/>
          </a:bodyPr>
          <a:lstStyle/>
          <a:p>
            <a:r>
              <a:rPr lang="en-US" sz="3200" dirty="0" smtClean="0">
                <a:solidFill>
                  <a:srgbClr val="FFFF00"/>
                </a:solidFill>
              </a:rPr>
              <a:t>Animal </a:t>
            </a:r>
            <a:r>
              <a:rPr lang="en-US" sz="3200" dirty="0">
                <a:solidFill>
                  <a:srgbClr val="FFFF00"/>
                </a:solidFill>
              </a:rPr>
              <a:t>Waste Lagoon</a:t>
            </a:r>
          </a:p>
          <a:p>
            <a:r>
              <a:rPr lang="en-US" sz="3200" dirty="0" smtClean="0">
                <a:solidFill>
                  <a:srgbClr val="FFFF00"/>
                </a:solidFill>
              </a:rPr>
              <a:t>Septic </a:t>
            </a:r>
            <a:r>
              <a:rPr lang="en-US" sz="3200" dirty="0">
                <a:solidFill>
                  <a:srgbClr val="FFFF00"/>
                </a:solidFill>
              </a:rPr>
              <a:t>System</a:t>
            </a:r>
          </a:p>
          <a:p>
            <a:r>
              <a:rPr lang="en-US" sz="3200" dirty="0" smtClean="0">
                <a:solidFill>
                  <a:srgbClr val="FFFF00"/>
                </a:solidFill>
              </a:rPr>
              <a:t>Storm </a:t>
            </a:r>
            <a:r>
              <a:rPr lang="en-US" sz="3200" dirty="0">
                <a:solidFill>
                  <a:srgbClr val="FFFF00"/>
                </a:solidFill>
              </a:rPr>
              <a:t>Sewer</a:t>
            </a:r>
          </a:p>
          <a:p>
            <a:r>
              <a:rPr lang="en-US" sz="3200" dirty="0" smtClean="0">
                <a:solidFill>
                  <a:srgbClr val="FFFF00"/>
                </a:solidFill>
              </a:rPr>
              <a:t>Combined </a:t>
            </a:r>
            <a:r>
              <a:rPr lang="en-US" sz="3200" dirty="0">
                <a:solidFill>
                  <a:srgbClr val="FFFF00"/>
                </a:solidFill>
              </a:rPr>
              <a:t>Sewer</a:t>
            </a:r>
          </a:p>
          <a:p>
            <a:r>
              <a:rPr lang="en-US" sz="3200" dirty="0" smtClean="0">
                <a:solidFill>
                  <a:srgbClr val="FFFF00"/>
                </a:solidFill>
              </a:rPr>
              <a:t>Wastewater </a:t>
            </a:r>
            <a:r>
              <a:rPr lang="en-US" sz="3200" dirty="0">
                <a:solidFill>
                  <a:srgbClr val="FFFF00"/>
                </a:solidFill>
              </a:rPr>
              <a:t>Sewer</a:t>
            </a:r>
          </a:p>
          <a:p>
            <a:r>
              <a:rPr lang="en-US" sz="3200" dirty="0" smtClean="0">
                <a:solidFill>
                  <a:srgbClr val="FFFF00"/>
                </a:solidFill>
              </a:rPr>
              <a:t>Water-Supply </a:t>
            </a:r>
            <a:r>
              <a:rPr lang="en-US" sz="3200" dirty="0">
                <a:solidFill>
                  <a:srgbClr val="FFFF00"/>
                </a:solidFill>
              </a:rPr>
              <a:t>Treatment</a:t>
            </a:r>
          </a:p>
          <a:p>
            <a:r>
              <a:rPr lang="en-US" sz="3200" b="1" dirty="0" smtClean="0">
                <a:solidFill>
                  <a:srgbClr val="FFC000"/>
                </a:solidFill>
              </a:rPr>
              <a:t>Outfall</a:t>
            </a:r>
            <a:endParaRPr lang="en-US" sz="3200" b="1" dirty="0">
              <a:solidFill>
                <a:srgbClr val="FFC000"/>
              </a:solidFill>
            </a:endParaRPr>
          </a:p>
          <a:p>
            <a:r>
              <a:rPr lang="en-US" sz="3200" dirty="0" smtClean="0">
                <a:solidFill>
                  <a:srgbClr val="FFFF00"/>
                </a:solidFill>
              </a:rPr>
              <a:t>Wastewater </a:t>
            </a:r>
            <a:r>
              <a:rPr lang="en-US" sz="3200" dirty="0">
                <a:solidFill>
                  <a:srgbClr val="FFFF00"/>
                </a:solidFill>
              </a:rPr>
              <a:t>Disposal</a:t>
            </a:r>
          </a:p>
          <a:p>
            <a:r>
              <a:rPr lang="en-US" sz="3200" dirty="0" smtClean="0">
                <a:solidFill>
                  <a:srgbClr val="FFFF00"/>
                </a:solidFill>
              </a:rPr>
              <a:t>Waste </a:t>
            </a:r>
            <a:r>
              <a:rPr lang="en-US" sz="3200" dirty="0">
                <a:solidFill>
                  <a:srgbClr val="FFFF00"/>
                </a:solidFill>
              </a:rPr>
              <a:t>Injection Well</a:t>
            </a:r>
          </a:p>
        </p:txBody>
      </p:sp>
    </p:spTree>
    <p:extLst>
      <p:ext uri="{BB962C8B-B14F-4D97-AF65-F5344CB8AC3E}">
        <p14:creationId xmlns:p14="http://schemas.microsoft.com/office/powerpoint/2010/main" val="4726241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40"/>
          <p:cNvSpPr txBox="1">
            <a:spLocks noChangeArrowheads="1"/>
          </p:cNvSpPr>
          <p:nvPr/>
        </p:nvSpPr>
        <p:spPr bwMode="auto">
          <a:xfrm>
            <a:off x="789779" y="3828604"/>
            <a:ext cx="2685764" cy="533400"/>
          </a:xfrm>
          <a:prstGeom prst="rect">
            <a:avLst/>
          </a:prstGeom>
          <a:solidFill>
            <a:srgbClr val="7030A0"/>
          </a:solidFill>
          <a:ln w="6350">
            <a:solidFill>
              <a:schemeClr val="tx1"/>
            </a:solidFill>
            <a:miter lim="800000"/>
            <a:headEnd/>
            <a:tailEnd/>
          </a:ln>
          <a:effectLst>
            <a:glow rad="228600">
              <a:schemeClr val="accent4">
                <a:satMod val="175000"/>
                <a:alpha val="40000"/>
              </a:schemeClr>
            </a:glow>
          </a:effectLst>
        </p:spPr>
        <p:txBody>
          <a:bodyPr/>
          <a:lstStyle/>
          <a:p>
            <a:pPr>
              <a:defRPr/>
            </a:pPr>
            <a:r>
              <a:rPr lang="en-US" sz="2400" b="1" dirty="0" smtClean="0"/>
              <a:t>Aggregate user </a:t>
            </a:r>
            <a:endParaRPr lang="en-US" sz="2400" b="1" dirty="0"/>
          </a:p>
        </p:txBody>
      </p:sp>
      <p:sp>
        <p:nvSpPr>
          <p:cNvPr id="55" name="Text Box 40"/>
          <p:cNvSpPr txBox="1">
            <a:spLocks noChangeArrowheads="1"/>
          </p:cNvSpPr>
          <p:nvPr/>
        </p:nvSpPr>
        <p:spPr bwMode="auto">
          <a:xfrm>
            <a:off x="1390181" y="1175195"/>
            <a:ext cx="3243878" cy="880419"/>
          </a:xfrm>
          <a:prstGeom prst="rect">
            <a:avLst/>
          </a:prstGeom>
          <a:solidFill>
            <a:srgbClr val="7030A0"/>
          </a:solidFill>
          <a:ln w="6350">
            <a:solidFill>
              <a:schemeClr val="tx1"/>
            </a:solidFill>
            <a:miter lim="800000"/>
            <a:headEnd/>
            <a:tailEnd/>
          </a:ln>
          <a:effectLst>
            <a:glow rad="228600">
              <a:schemeClr val="accent4">
                <a:satMod val="175000"/>
                <a:alpha val="40000"/>
              </a:schemeClr>
            </a:glow>
          </a:effectLst>
        </p:spPr>
        <p:txBody>
          <a:bodyPr/>
          <a:lstStyle/>
          <a:p>
            <a:pPr eaLnBrk="1" hangingPunct="1">
              <a:defRPr/>
            </a:pPr>
            <a:r>
              <a:rPr lang="en-US" sz="2400" b="1" dirty="0" smtClean="0"/>
              <a:t>Aggregate Groundwater</a:t>
            </a:r>
            <a:endParaRPr lang="en-US" sz="2400" b="1" dirty="0"/>
          </a:p>
        </p:txBody>
      </p:sp>
      <p:sp>
        <p:nvSpPr>
          <p:cNvPr id="33" name="Text Box 40"/>
          <p:cNvSpPr txBox="1">
            <a:spLocks noChangeArrowheads="1"/>
          </p:cNvSpPr>
          <p:nvPr/>
        </p:nvSpPr>
        <p:spPr bwMode="auto">
          <a:xfrm>
            <a:off x="1175737" y="4866460"/>
            <a:ext cx="2963333" cy="908264"/>
          </a:xfrm>
          <a:prstGeom prst="rect">
            <a:avLst/>
          </a:prstGeom>
          <a:solidFill>
            <a:srgbClr val="7030A0"/>
          </a:solidFill>
          <a:ln w="6350">
            <a:solidFill>
              <a:schemeClr val="tx1"/>
            </a:solidFill>
            <a:miter lim="800000"/>
            <a:headEnd/>
            <a:tailEnd/>
          </a:ln>
          <a:effectLst>
            <a:glow rad="228600">
              <a:schemeClr val="accent4">
                <a:satMod val="175000"/>
                <a:alpha val="40000"/>
              </a:schemeClr>
            </a:glow>
          </a:effectLst>
        </p:spPr>
        <p:txBody>
          <a:bodyPr/>
          <a:lstStyle/>
          <a:p>
            <a:pPr eaLnBrk="1" hangingPunct="1">
              <a:defRPr/>
            </a:pPr>
            <a:r>
              <a:rPr lang="en-US" sz="2400" b="1" dirty="0"/>
              <a:t>Aggregate </a:t>
            </a:r>
            <a:endParaRPr lang="en-US" sz="2400" b="1" dirty="0" smtClean="0"/>
          </a:p>
          <a:p>
            <a:pPr eaLnBrk="1" hangingPunct="1">
              <a:defRPr/>
            </a:pPr>
            <a:r>
              <a:rPr lang="en-US" sz="2400" b="1" dirty="0" smtClean="0"/>
              <a:t>Surface Water</a:t>
            </a:r>
            <a:endParaRPr lang="en-US" sz="2400" b="1" dirty="0"/>
          </a:p>
        </p:txBody>
      </p:sp>
      <p:sp>
        <p:nvSpPr>
          <p:cNvPr id="18" name="Slide Number Placeholder 17"/>
          <p:cNvSpPr>
            <a:spLocks noGrp="1"/>
          </p:cNvSpPr>
          <p:nvPr>
            <p:ph type="sldNum" sz="quarter" idx="4"/>
          </p:nvPr>
        </p:nvSpPr>
        <p:spPr/>
        <p:txBody>
          <a:bodyPr/>
          <a:lstStyle/>
          <a:p>
            <a:fld id="{E3A2D310-F07F-4A5E-A122-EB09B1B1C0A1}" type="slidenum">
              <a:rPr lang="en-US" smtClean="0"/>
              <a:pPr/>
              <a:t>15</a:t>
            </a:fld>
            <a:endParaRPr lang="en-US" dirty="0"/>
          </a:p>
        </p:txBody>
      </p:sp>
      <p:sp>
        <p:nvSpPr>
          <p:cNvPr id="19" name="Title 18"/>
          <p:cNvSpPr>
            <a:spLocks noGrp="1"/>
          </p:cNvSpPr>
          <p:nvPr>
            <p:ph type="title" idx="4294967295"/>
          </p:nvPr>
        </p:nvSpPr>
        <p:spPr>
          <a:xfrm>
            <a:off x="270933" y="76200"/>
            <a:ext cx="8305800" cy="1143000"/>
          </a:xfrm>
        </p:spPr>
        <p:txBody>
          <a:bodyPr/>
          <a:lstStyle/>
          <a:p>
            <a:pPr rtl="0" eaLnBrk="0" fontAlgn="base" hangingPunct="0"/>
            <a:r>
              <a:rPr lang="en-US" sz="4000" b="1" dirty="0" smtClean="0">
                <a:solidFill>
                  <a:srgbClr val="FFFF99"/>
                </a:solidFill>
                <a:effectLst>
                  <a:outerShdw blurRad="50800" dist="38100" algn="tr" rotWithShape="0">
                    <a:prstClr val="black">
                      <a:alpha val="40000"/>
                    </a:prstClr>
                  </a:outerShdw>
                </a:effectLst>
                <a:latin typeface="Arial"/>
                <a:ea typeface="Arial Unicode MS"/>
                <a:cs typeface="Tahoma"/>
              </a:rPr>
              <a:t>Aggregate Sites </a:t>
            </a:r>
            <a:endParaRPr lang="en-US" dirty="0" smtClean="0"/>
          </a:p>
          <a:p>
            <a:endParaRPr lang="en-US" dirty="0"/>
          </a:p>
        </p:txBody>
      </p:sp>
      <p:pic>
        <p:nvPicPr>
          <p:cNvPr id="7" name="Picture 6" descr="moultrie-wells.jpg"/>
          <p:cNvPicPr>
            <a:picLocks noChangeAspect="1"/>
          </p:cNvPicPr>
          <p:nvPr/>
        </p:nvPicPr>
        <p:blipFill>
          <a:blip r:embed="rId3"/>
          <a:stretch>
            <a:fillRect/>
          </a:stretch>
        </p:blipFill>
        <p:spPr>
          <a:xfrm>
            <a:off x="4953318" y="381000"/>
            <a:ext cx="3810000" cy="5638800"/>
          </a:xfrm>
          <a:prstGeom prst="rect">
            <a:avLst/>
          </a:prstGeom>
        </p:spPr>
      </p:pic>
      <p:sp>
        <p:nvSpPr>
          <p:cNvPr id="8" name="Freeform 7"/>
          <p:cNvSpPr/>
          <p:nvPr/>
        </p:nvSpPr>
        <p:spPr bwMode="auto">
          <a:xfrm>
            <a:off x="5527040" y="284480"/>
            <a:ext cx="3027680" cy="5278120"/>
          </a:xfrm>
          <a:custGeom>
            <a:avLst/>
            <a:gdLst>
              <a:gd name="connsiteX0" fmla="*/ 0 w 3027680"/>
              <a:gd name="connsiteY0" fmla="*/ 2560320 h 5278120"/>
              <a:gd name="connsiteX1" fmla="*/ 548640 w 3027680"/>
              <a:gd name="connsiteY1" fmla="*/ 4978400 h 5278120"/>
              <a:gd name="connsiteX2" fmla="*/ 2692400 w 3027680"/>
              <a:gd name="connsiteY2" fmla="*/ 4358640 h 5278120"/>
              <a:gd name="connsiteX3" fmla="*/ 2560320 w 3027680"/>
              <a:gd name="connsiteY3" fmla="*/ 640080 h 5278120"/>
              <a:gd name="connsiteX4" fmla="*/ 985520 w 3027680"/>
              <a:gd name="connsiteY4" fmla="*/ 518160 h 5278120"/>
              <a:gd name="connsiteX5" fmla="*/ 193040 w 3027680"/>
              <a:gd name="connsiteY5" fmla="*/ 1483360 h 5278120"/>
              <a:gd name="connsiteX6" fmla="*/ 10160 w 3027680"/>
              <a:gd name="connsiteY6" fmla="*/ 2621280 h 527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7680" h="5278120">
                <a:moveTo>
                  <a:pt x="0" y="2560320"/>
                </a:moveTo>
                <a:cubicBezTo>
                  <a:pt x="49953" y="3619500"/>
                  <a:pt x="99907" y="4678680"/>
                  <a:pt x="548640" y="4978400"/>
                </a:cubicBezTo>
                <a:cubicBezTo>
                  <a:pt x="997373" y="5278120"/>
                  <a:pt x="2357120" y="5081693"/>
                  <a:pt x="2692400" y="4358640"/>
                </a:cubicBezTo>
                <a:cubicBezTo>
                  <a:pt x="3027680" y="3635587"/>
                  <a:pt x="2844800" y="1280160"/>
                  <a:pt x="2560320" y="640080"/>
                </a:cubicBezTo>
                <a:cubicBezTo>
                  <a:pt x="2275840" y="0"/>
                  <a:pt x="1380067" y="377613"/>
                  <a:pt x="985520" y="518160"/>
                </a:cubicBezTo>
                <a:cubicBezTo>
                  <a:pt x="590973" y="658707"/>
                  <a:pt x="355600" y="1132840"/>
                  <a:pt x="193040" y="1483360"/>
                </a:cubicBezTo>
                <a:cubicBezTo>
                  <a:pt x="30480" y="1833880"/>
                  <a:pt x="10160" y="2621280"/>
                  <a:pt x="10160" y="2621280"/>
                </a:cubicBezTo>
              </a:path>
            </a:pathLst>
          </a:custGeom>
          <a:noFill/>
          <a:ln w="38100" cap="flat" cmpd="sng" algn="ctr">
            <a:solidFill>
              <a:srgbClr val="780A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4127016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Quantities</a:t>
            </a:r>
            <a:endParaRPr lang="en-US" dirty="0"/>
          </a:p>
        </p:txBody>
      </p:sp>
      <p:sp>
        <p:nvSpPr>
          <p:cNvPr id="3" name="Content Placeholder 2"/>
          <p:cNvSpPr>
            <a:spLocks noGrp="1"/>
          </p:cNvSpPr>
          <p:nvPr>
            <p:ph idx="1"/>
          </p:nvPr>
        </p:nvSpPr>
        <p:spPr/>
        <p:txBody>
          <a:bodyPr/>
          <a:lstStyle/>
          <a:p>
            <a:r>
              <a:rPr lang="en-US" baseline="0" dirty="0" smtClean="0"/>
              <a:t>Withdrawals, returns, transfers (deliveries)</a:t>
            </a:r>
            <a:r>
              <a:rPr lang="en-US" dirty="0" smtClean="0"/>
              <a:t> between facilities</a:t>
            </a:r>
          </a:p>
          <a:p>
            <a:pPr lvl="1"/>
            <a:r>
              <a:rPr lang="en-US" baseline="0" dirty="0" smtClean="0"/>
              <a:t>Identified</a:t>
            </a:r>
            <a:r>
              <a:rPr lang="en-US" dirty="0" smtClean="0"/>
              <a:t> as groundwater, surface water, raw water, finished water, wastewater, </a:t>
            </a:r>
            <a:r>
              <a:rPr lang="en-US" dirty="0" err="1" smtClean="0"/>
              <a:t>etc</a:t>
            </a:r>
            <a:endParaRPr lang="en-US" dirty="0"/>
          </a:p>
          <a:p>
            <a:pPr lvl="1"/>
            <a:r>
              <a:rPr lang="en-US" dirty="0" smtClean="0"/>
              <a:t>Also identified as fresh, saline</a:t>
            </a:r>
          </a:p>
          <a:p>
            <a:endParaRPr lang="en-US" baseline="0" dirty="0" smtClean="0"/>
          </a:p>
        </p:txBody>
      </p:sp>
      <p:sp>
        <p:nvSpPr>
          <p:cNvPr id="4" name="Slide Number Placeholder 3"/>
          <p:cNvSpPr>
            <a:spLocks noGrp="1"/>
          </p:cNvSpPr>
          <p:nvPr>
            <p:ph type="sldNum" sz="quarter" idx="4"/>
          </p:nvPr>
        </p:nvSpPr>
        <p:spPr/>
        <p:txBody>
          <a:bodyPr/>
          <a:lstStyle/>
          <a:p>
            <a:fld id="{E3A2D310-F07F-4A5E-A122-EB09B1B1C0A1}" type="slidenum">
              <a:rPr lang="en-US" smtClean="0"/>
              <a:pPr/>
              <a:t>16</a:t>
            </a:fld>
            <a:endParaRPr lang="en-US" dirty="0"/>
          </a:p>
        </p:txBody>
      </p:sp>
      <p:sp>
        <p:nvSpPr>
          <p:cNvPr id="5" name="Oval 4"/>
          <p:cNvSpPr/>
          <p:nvPr/>
        </p:nvSpPr>
        <p:spPr bwMode="auto">
          <a:xfrm>
            <a:off x="339810" y="3989688"/>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1964723" y="3780138"/>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Water treatment plant</a:t>
            </a:r>
          </a:p>
        </p:txBody>
      </p:sp>
      <p:sp>
        <p:nvSpPr>
          <p:cNvPr id="7" name="TextBox 6"/>
          <p:cNvSpPr txBox="1"/>
          <p:nvPr/>
        </p:nvSpPr>
        <p:spPr>
          <a:xfrm>
            <a:off x="187410" y="4218288"/>
            <a:ext cx="602749" cy="338554"/>
          </a:xfrm>
          <a:prstGeom prst="rect">
            <a:avLst/>
          </a:prstGeom>
          <a:noFill/>
        </p:spPr>
        <p:txBody>
          <a:bodyPr wrap="none" rtlCol="0">
            <a:spAutoFit/>
          </a:bodyPr>
          <a:lstStyle/>
          <a:p>
            <a:r>
              <a:rPr lang="en-US" sz="1600" b="1" dirty="0" smtClean="0">
                <a:solidFill>
                  <a:srgbClr val="FFFF00"/>
                </a:solidFill>
              </a:rPr>
              <a:t>Well</a:t>
            </a:r>
            <a:endParaRPr lang="en-US" sz="1600" b="1" dirty="0">
              <a:solidFill>
                <a:srgbClr val="FFFF00"/>
              </a:solidFill>
            </a:endParaRPr>
          </a:p>
        </p:txBody>
      </p:sp>
      <p:cxnSp>
        <p:nvCxnSpPr>
          <p:cNvPr id="8" name="Straight Arrow Connector 7"/>
          <p:cNvCxnSpPr>
            <a:stCxn id="5" idx="6"/>
            <a:endCxn id="6" idx="1"/>
          </p:cNvCxnSpPr>
          <p:nvPr/>
        </p:nvCxnSpPr>
        <p:spPr bwMode="auto">
          <a:xfrm>
            <a:off x="568410" y="4103988"/>
            <a:ext cx="1396313" cy="5715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sp>
        <p:nvSpPr>
          <p:cNvPr id="9" name="Rectangle 8"/>
          <p:cNvSpPr/>
          <p:nvPr/>
        </p:nvSpPr>
        <p:spPr bwMode="auto">
          <a:xfrm>
            <a:off x="2895600" y="5105400"/>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Wastewater</a:t>
            </a:r>
            <a:r>
              <a:rPr kumimoji="0" lang="en-US" sz="4000" b="0" i="0" u="none" strike="noStrike" cap="none" normalizeH="0" dirty="0" smtClean="0">
                <a:ln>
                  <a:noFill/>
                </a:ln>
                <a:solidFill>
                  <a:schemeClr val="tx1"/>
                </a:solidFill>
                <a:effectLst/>
                <a:latin typeface="Arial" charset="0"/>
              </a:rPr>
              <a:t> Treatment Plant</a:t>
            </a:r>
            <a:endParaRPr kumimoji="0" lang="en-US" sz="4000" b="0" i="0" u="none" strike="noStrike" cap="none" normalizeH="0" baseline="0" dirty="0" smtClean="0">
              <a:ln>
                <a:noFill/>
              </a:ln>
              <a:solidFill>
                <a:schemeClr val="tx1"/>
              </a:solidFill>
              <a:effectLst/>
              <a:latin typeface="Arial" charset="0"/>
            </a:endParaRPr>
          </a:p>
        </p:txBody>
      </p:sp>
      <p:cxnSp>
        <p:nvCxnSpPr>
          <p:cNvPr id="10" name="Straight Arrow Connector 9"/>
          <p:cNvCxnSpPr/>
          <p:nvPr/>
        </p:nvCxnSpPr>
        <p:spPr bwMode="auto">
          <a:xfrm>
            <a:off x="4267200" y="5410200"/>
            <a:ext cx="2286000" cy="11430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cxnSp>
        <p:nvCxnSpPr>
          <p:cNvPr id="11" name="Curved Connector 10"/>
          <p:cNvCxnSpPr/>
          <p:nvPr/>
        </p:nvCxnSpPr>
        <p:spPr bwMode="auto">
          <a:xfrm rot="5400000">
            <a:off x="5638800" y="4800600"/>
            <a:ext cx="2362200" cy="1295400"/>
          </a:xfrm>
          <a:prstGeom prst="curvedConnector3">
            <a:avLst>
              <a:gd name="adj1" fmla="val 50000"/>
            </a:avLst>
          </a:prstGeom>
          <a:solidFill>
            <a:schemeClr val="accent1"/>
          </a:solidFill>
          <a:ln w="76200" cap="flat" cmpd="sng" algn="ctr">
            <a:solidFill>
              <a:schemeClr val="accent1">
                <a:lumMod val="60000"/>
                <a:lumOff val="40000"/>
              </a:schemeClr>
            </a:solidFill>
            <a:prstDash val="solid"/>
            <a:round/>
            <a:headEnd type="none" w="med" len="med"/>
            <a:tailEnd type="none" w="med" len="med"/>
          </a:ln>
          <a:effectLst/>
        </p:spPr>
      </p:cxnSp>
      <p:sp>
        <p:nvSpPr>
          <p:cNvPr id="12" name="Rectangle 11"/>
          <p:cNvSpPr/>
          <p:nvPr/>
        </p:nvSpPr>
        <p:spPr bwMode="auto">
          <a:xfrm>
            <a:off x="6553200" y="5410200"/>
            <a:ext cx="152400" cy="152400"/>
          </a:xfrm>
          <a:prstGeom prst="rect">
            <a:avLst/>
          </a:prstGeom>
          <a:solidFill>
            <a:schemeClr val="bg2"/>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6172200" y="5029200"/>
            <a:ext cx="834383" cy="338554"/>
          </a:xfrm>
          <a:prstGeom prst="rect">
            <a:avLst/>
          </a:prstGeom>
          <a:noFill/>
        </p:spPr>
        <p:txBody>
          <a:bodyPr wrap="none" rtlCol="0">
            <a:spAutoFit/>
          </a:bodyPr>
          <a:lstStyle/>
          <a:p>
            <a:r>
              <a:rPr lang="en-US" sz="1600" b="1" dirty="0" smtClean="0">
                <a:solidFill>
                  <a:srgbClr val="CCFFCC"/>
                </a:solidFill>
              </a:rPr>
              <a:t>Outfall</a:t>
            </a:r>
            <a:endParaRPr lang="en-US" sz="1600" b="1" dirty="0">
              <a:solidFill>
                <a:srgbClr val="CCFFCC"/>
              </a:solidFill>
            </a:endParaRPr>
          </a:p>
        </p:txBody>
      </p:sp>
      <p:sp>
        <p:nvSpPr>
          <p:cNvPr id="14" name="Rectangle 13"/>
          <p:cNvSpPr/>
          <p:nvPr/>
        </p:nvSpPr>
        <p:spPr bwMode="auto">
          <a:xfrm>
            <a:off x="5029200" y="3821615"/>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rPr>
              <a:t>Customers</a:t>
            </a:r>
            <a:endParaRPr lang="en-US" sz="1600" dirty="0"/>
          </a:p>
        </p:txBody>
      </p:sp>
      <p:cxnSp>
        <p:nvCxnSpPr>
          <p:cNvPr id="15" name="Straight Arrow Connector 14"/>
          <p:cNvCxnSpPr>
            <a:stCxn id="6" idx="3"/>
          </p:cNvCxnSpPr>
          <p:nvPr/>
        </p:nvCxnSpPr>
        <p:spPr bwMode="auto">
          <a:xfrm>
            <a:off x="3336323" y="4161138"/>
            <a:ext cx="1692877" cy="40674"/>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grpSp>
        <p:nvGrpSpPr>
          <p:cNvPr id="20" name="Group 19"/>
          <p:cNvGrpSpPr/>
          <p:nvPr/>
        </p:nvGrpSpPr>
        <p:grpSpPr>
          <a:xfrm>
            <a:off x="1046480" y="4216400"/>
            <a:ext cx="4389120" cy="1747520"/>
            <a:chOff x="1046480" y="4216400"/>
            <a:chExt cx="4389120" cy="1747520"/>
          </a:xfrm>
        </p:grpSpPr>
        <p:sp>
          <p:nvSpPr>
            <p:cNvPr id="17" name="Up Arrow 16"/>
            <p:cNvSpPr/>
            <p:nvPr/>
          </p:nvSpPr>
          <p:spPr bwMode="auto">
            <a:xfrm>
              <a:off x="1046480" y="421640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8" name="Up Arrow 17"/>
            <p:cNvSpPr/>
            <p:nvPr/>
          </p:nvSpPr>
          <p:spPr bwMode="auto">
            <a:xfrm>
              <a:off x="3921760" y="425704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9" name="Up Arrow 18"/>
            <p:cNvSpPr/>
            <p:nvPr/>
          </p:nvSpPr>
          <p:spPr bwMode="auto">
            <a:xfrm>
              <a:off x="5100320" y="552704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85484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a:t>
            </a:r>
            <a:r>
              <a:rPr lang="en-US" dirty="0"/>
              <a:t>Public Supply withdrawal</a:t>
            </a:r>
          </a:p>
        </p:txBody>
      </p:sp>
      <p:sp>
        <p:nvSpPr>
          <p:cNvPr id="3" name="Content Placeholder 2"/>
          <p:cNvSpPr>
            <a:spLocks noGrp="1"/>
          </p:cNvSpPr>
          <p:nvPr>
            <p:ph idx="1"/>
          </p:nvPr>
        </p:nvSpPr>
        <p:spPr/>
        <p:txBody>
          <a:bodyPr/>
          <a:lstStyle/>
          <a:p>
            <a:pPr lvl="0"/>
            <a:r>
              <a:rPr lang="en-US" dirty="0"/>
              <a:t>From </a:t>
            </a:r>
            <a:r>
              <a:rPr lang="en-US" dirty="0" smtClean="0"/>
              <a:t>site and To site</a:t>
            </a:r>
            <a:endParaRPr lang="en-US" dirty="0"/>
          </a:p>
          <a:p>
            <a:pPr lvl="0"/>
            <a:r>
              <a:rPr lang="en-US" dirty="0" smtClean="0"/>
              <a:t>Year</a:t>
            </a:r>
            <a:endParaRPr lang="en-US" dirty="0"/>
          </a:p>
          <a:p>
            <a:pPr lvl="0"/>
            <a:r>
              <a:rPr lang="en-US" dirty="0"/>
              <a:t>Data Source </a:t>
            </a:r>
            <a:r>
              <a:rPr lang="en-US" dirty="0" smtClean="0"/>
              <a:t>Code</a:t>
            </a:r>
            <a:endParaRPr lang="en-US" dirty="0"/>
          </a:p>
          <a:p>
            <a:pPr lvl="0"/>
            <a:r>
              <a:rPr lang="en-US" dirty="0"/>
              <a:t>Water Quantity Code</a:t>
            </a:r>
            <a:r>
              <a:rPr lang="en-US" dirty="0">
                <a:solidFill>
                  <a:srgbClr val="FFFF99"/>
                </a:solidFill>
              </a:rPr>
              <a:t>=WD (withdrawal)</a:t>
            </a:r>
          </a:p>
          <a:p>
            <a:pPr lvl="0"/>
            <a:r>
              <a:rPr lang="en-US" dirty="0"/>
              <a:t>Water Type Code</a:t>
            </a:r>
            <a:r>
              <a:rPr lang="en-US" dirty="0">
                <a:solidFill>
                  <a:srgbClr val="FFFF99"/>
                </a:solidFill>
              </a:rPr>
              <a:t> = GW (groundwater) </a:t>
            </a:r>
          </a:p>
          <a:p>
            <a:pPr lvl="0"/>
            <a:r>
              <a:rPr lang="en-US" dirty="0"/>
              <a:t>Method </a:t>
            </a:r>
            <a:r>
              <a:rPr lang="en-US" dirty="0" smtClean="0"/>
              <a:t>Code and Accuracy Code</a:t>
            </a:r>
            <a:endParaRPr lang="en-US" dirty="0"/>
          </a:p>
          <a:p>
            <a:pPr lvl="0"/>
            <a:r>
              <a:rPr lang="en-US" dirty="0"/>
              <a:t>Data Aging Code</a:t>
            </a:r>
            <a:r>
              <a:rPr lang="en-US" dirty="0">
                <a:solidFill>
                  <a:srgbClr val="FFFF99"/>
                </a:solidFill>
              </a:rPr>
              <a:t>=W, Working</a:t>
            </a:r>
          </a:p>
          <a:p>
            <a:pPr lvl="0"/>
            <a:r>
              <a:rPr lang="en-US" dirty="0"/>
              <a:t>National Water Use Code</a:t>
            </a:r>
            <a:r>
              <a:rPr lang="en-US" dirty="0">
                <a:solidFill>
                  <a:srgbClr val="FFFF99"/>
                </a:solidFill>
              </a:rPr>
              <a:t> </a:t>
            </a:r>
            <a:r>
              <a:rPr lang="en-US" dirty="0" smtClean="0">
                <a:solidFill>
                  <a:srgbClr val="FFFF99"/>
                </a:solidFill>
              </a:rPr>
              <a:t>= </a:t>
            </a:r>
          </a:p>
          <a:p>
            <a:pPr lvl="0"/>
            <a:r>
              <a:rPr lang="en-US" dirty="0" smtClean="0">
                <a:solidFill>
                  <a:srgbClr val="FFFF99"/>
                </a:solidFill>
              </a:rPr>
              <a:t>WS </a:t>
            </a:r>
            <a:r>
              <a:rPr lang="en-US" dirty="0">
                <a:solidFill>
                  <a:srgbClr val="FFFF99"/>
                </a:solidFill>
              </a:rPr>
              <a:t>(Public Supply).</a:t>
            </a:r>
          </a:p>
          <a:p>
            <a:endParaRPr lang="en-US" dirty="0"/>
          </a:p>
        </p:txBody>
      </p:sp>
      <p:sp>
        <p:nvSpPr>
          <p:cNvPr id="4" name="Slide Number Placeholder 3"/>
          <p:cNvSpPr>
            <a:spLocks noGrp="1"/>
          </p:cNvSpPr>
          <p:nvPr>
            <p:ph type="sldNum" sz="quarter" idx="4"/>
          </p:nvPr>
        </p:nvSpPr>
        <p:spPr/>
        <p:txBody>
          <a:bodyPr/>
          <a:lstStyle/>
          <a:p>
            <a:fld id="{E3A2D310-F07F-4A5E-A122-EB09B1B1C0A1}" type="slidenum">
              <a:rPr lang="en-US" smtClean="0"/>
              <a:pPr/>
              <a:t>17</a:t>
            </a:fld>
            <a:endParaRPr lang="en-US" dirty="0"/>
          </a:p>
        </p:txBody>
      </p:sp>
    </p:spTree>
    <p:extLst>
      <p:ext uri="{BB962C8B-B14F-4D97-AF65-F5344CB8AC3E}">
        <p14:creationId xmlns:p14="http://schemas.microsoft.com/office/powerpoint/2010/main" val="407955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18</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Example-Public </a:t>
            </a:r>
            <a:r>
              <a:rPr lang="en-US" sz="4000" dirty="0"/>
              <a:t>Supply withdrawal</a:t>
            </a:r>
            <a:endParaRPr lang="en-US" dirty="0"/>
          </a:p>
        </p:txBody>
      </p:sp>
      <p:pic>
        <p:nvPicPr>
          <p:cNvPr id="9"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376487"/>
            <a:ext cx="8001000" cy="2486025"/>
          </a:xfrm>
          <a:prstGeom prst="rect">
            <a:avLst/>
          </a:prstGeom>
        </p:spPr>
      </p:pic>
    </p:spTree>
    <p:extLst>
      <p:ext uri="{BB962C8B-B14F-4D97-AF65-F5344CB8AC3E}">
        <p14:creationId xmlns:p14="http://schemas.microsoft.com/office/powerpoint/2010/main" val="226786298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19</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Example-Public </a:t>
            </a:r>
            <a:r>
              <a:rPr lang="en-US" sz="4000" dirty="0"/>
              <a:t>Supply withdrawal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37" y="2276475"/>
            <a:ext cx="8391525" cy="2305050"/>
          </a:xfrm>
          <a:prstGeom prst="rect">
            <a:avLst/>
          </a:prstGeom>
        </p:spPr>
      </p:pic>
    </p:spTree>
    <p:extLst>
      <p:ext uri="{BB962C8B-B14F-4D97-AF65-F5344CB8AC3E}">
        <p14:creationId xmlns:p14="http://schemas.microsoft.com/office/powerpoint/2010/main" val="24648954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SWUDS – </a:t>
            </a:r>
            <a:r>
              <a:rPr lang="en-US" dirty="0" smtClean="0"/>
              <a:t/>
            </a:r>
            <a:br>
              <a:rPr lang="en-US" dirty="0" smtClean="0"/>
            </a:br>
            <a:r>
              <a:rPr lang="en-US" dirty="0" smtClean="0"/>
              <a:t>A </a:t>
            </a:r>
            <a:r>
              <a:rPr lang="en-US" dirty="0"/>
              <a:t>Conveyance-based System</a:t>
            </a:r>
            <a:r>
              <a:rPr lang="en-US" dirty="0" smtClean="0"/>
              <a:t> </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775" y="2271712"/>
            <a:ext cx="8096250" cy="2695575"/>
          </a:xfrm>
        </p:spPr>
      </p:pic>
      <p:sp>
        <p:nvSpPr>
          <p:cNvPr id="4" name="Slide Number Placeholder 3"/>
          <p:cNvSpPr>
            <a:spLocks noGrp="1"/>
          </p:cNvSpPr>
          <p:nvPr>
            <p:ph type="sldNum" sz="quarter" idx="4"/>
          </p:nvPr>
        </p:nvSpPr>
        <p:spPr/>
        <p:txBody>
          <a:bodyPr/>
          <a:lstStyle/>
          <a:p>
            <a:fld id="{E3A2D310-F07F-4A5E-A122-EB09B1B1C0A1}"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20</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Example-Public </a:t>
            </a:r>
            <a:r>
              <a:rPr lang="en-US" sz="4000" dirty="0"/>
              <a:t>Supply withdrawal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425" y="2205037"/>
            <a:ext cx="8439150" cy="2447925"/>
          </a:xfrm>
          <a:prstGeom prst="rect">
            <a:avLst/>
          </a:prstGeom>
        </p:spPr>
      </p:pic>
    </p:spTree>
    <p:extLst>
      <p:ext uri="{BB962C8B-B14F-4D97-AF65-F5344CB8AC3E}">
        <p14:creationId xmlns:p14="http://schemas.microsoft.com/office/powerpoint/2010/main" val="290733005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21</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Example-Public </a:t>
            </a:r>
            <a:r>
              <a:rPr lang="en-US" sz="4000" dirty="0"/>
              <a:t>Supply withdrawal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87" y="2228850"/>
            <a:ext cx="8201025" cy="2400300"/>
          </a:xfrm>
          <a:prstGeom prst="rect">
            <a:avLst/>
          </a:prstGeom>
        </p:spPr>
      </p:pic>
    </p:spTree>
    <p:extLst>
      <p:ext uri="{BB962C8B-B14F-4D97-AF65-F5344CB8AC3E}">
        <p14:creationId xmlns:p14="http://schemas.microsoft.com/office/powerpoint/2010/main" val="130272057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22</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Example-Public </a:t>
            </a:r>
            <a:r>
              <a:rPr lang="en-US" sz="4000" dirty="0"/>
              <a:t>Supply withdrawal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74295"/>
            <a:ext cx="9144000" cy="2509410"/>
          </a:xfrm>
          <a:prstGeom prst="rect">
            <a:avLst/>
          </a:prstGeom>
        </p:spPr>
      </p:pic>
    </p:spTree>
    <p:extLst>
      <p:ext uri="{BB962C8B-B14F-4D97-AF65-F5344CB8AC3E}">
        <p14:creationId xmlns:p14="http://schemas.microsoft.com/office/powerpoint/2010/main" val="326499627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23</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Example-Public </a:t>
            </a:r>
            <a:r>
              <a:rPr lang="en-US" sz="4000" dirty="0"/>
              <a:t>Supply withdrawal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1668"/>
            <a:ext cx="9144000" cy="3954664"/>
          </a:xfrm>
          <a:prstGeom prst="rect">
            <a:avLst/>
          </a:prstGeom>
        </p:spPr>
      </p:pic>
    </p:spTree>
    <p:extLst>
      <p:ext uri="{BB962C8B-B14F-4D97-AF65-F5344CB8AC3E}">
        <p14:creationId xmlns:p14="http://schemas.microsoft.com/office/powerpoint/2010/main" val="302398693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24</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Example-Public </a:t>
            </a:r>
            <a:r>
              <a:rPr lang="en-US" sz="4000" dirty="0"/>
              <a:t>Supply withdrawal</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1919"/>
            <a:ext cx="9144000" cy="3954162"/>
          </a:xfrm>
          <a:prstGeom prst="rect">
            <a:avLst/>
          </a:prstGeom>
        </p:spPr>
      </p:pic>
    </p:spTree>
    <p:extLst>
      <p:ext uri="{BB962C8B-B14F-4D97-AF65-F5344CB8AC3E}">
        <p14:creationId xmlns:p14="http://schemas.microsoft.com/office/powerpoint/2010/main" val="78204942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25</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Example-Public </a:t>
            </a:r>
            <a:r>
              <a:rPr lang="en-US" sz="4000" dirty="0"/>
              <a:t>Supply withdrawal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97586"/>
            <a:ext cx="9144000" cy="4262828"/>
          </a:xfrm>
          <a:prstGeom prst="rect">
            <a:avLst/>
          </a:prstGeom>
        </p:spPr>
      </p:pic>
    </p:spTree>
    <p:extLst>
      <p:ext uri="{BB962C8B-B14F-4D97-AF65-F5344CB8AC3E}">
        <p14:creationId xmlns:p14="http://schemas.microsoft.com/office/powerpoint/2010/main" val="217340654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26</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Example-Public </a:t>
            </a:r>
            <a:r>
              <a:rPr lang="en-US" sz="4000" dirty="0"/>
              <a:t>Supply withdrawal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3661"/>
            <a:ext cx="9144000" cy="4930677"/>
          </a:xfrm>
          <a:prstGeom prst="rect">
            <a:avLst/>
          </a:prstGeom>
        </p:spPr>
      </p:pic>
    </p:spTree>
    <p:extLst>
      <p:ext uri="{BB962C8B-B14F-4D97-AF65-F5344CB8AC3E}">
        <p14:creationId xmlns:p14="http://schemas.microsoft.com/office/powerpoint/2010/main" val="217340654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27</a:t>
            </a:fld>
            <a:endParaRPr lang="en-US" dirty="0"/>
          </a:p>
        </p:txBody>
      </p:sp>
      <p:sp>
        <p:nvSpPr>
          <p:cNvPr id="19" name="Title 18"/>
          <p:cNvSpPr>
            <a:spLocks noGrp="1"/>
          </p:cNvSpPr>
          <p:nvPr>
            <p:ph type="title" idx="4294967295"/>
          </p:nvPr>
        </p:nvSpPr>
        <p:spPr>
          <a:xfrm>
            <a:off x="270933" y="76200"/>
            <a:ext cx="8705642" cy="1143000"/>
          </a:xfrm>
        </p:spPr>
        <p:txBody>
          <a:bodyPr/>
          <a:lstStyle/>
          <a:p>
            <a:pPr eaLnBrk="0" hangingPunct="0"/>
            <a:r>
              <a:rPr lang="en-US" sz="4000" dirty="0" smtClean="0"/>
              <a:t>Example-</a:t>
            </a:r>
            <a:r>
              <a:rPr lang="en-US" dirty="0" err="1"/>
              <a:t>Offstream</a:t>
            </a:r>
            <a:r>
              <a:rPr lang="en-US" dirty="0"/>
              <a:t> Reservoir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75" y="1895475"/>
            <a:ext cx="7943850" cy="3067050"/>
          </a:xfrm>
          <a:prstGeom prst="rect">
            <a:avLst/>
          </a:prstGeom>
        </p:spPr>
      </p:pic>
    </p:spTree>
    <p:extLst>
      <p:ext uri="{BB962C8B-B14F-4D97-AF65-F5344CB8AC3E}">
        <p14:creationId xmlns:p14="http://schemas.microsoft.com/office/powerpoint/2010/main" val="21734065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28</a:t>
            </a:fld>
            <a:endParaRPr lang="en-US" dirty="0"/>
          </a:p>
        </p:txBody>
      </p:sp>
      <p:sp>
        <p:nvSpPr>
          <p:cNvPr id="19" name="Title 18"/>
          <p:cNvSpPr>
            <a:spLocks noGrp="1"/>
          </p:cNvSpPr>
          <p:nvPr>
            <p:ph type="title" idx="4294967295"/>
          </p:nvPr>
        </p:nvSpPr>
        <p:spPr>
          <a:xfrm>
            <a:off x="270933" y="76200"/>
            <a:ext cx="8705642" cy="1143000"/>
          </a:xfrm>
        </p:spPr>
        <p:txBody>
          <a:bodyPr/>
          <a:lstStyle/>
          <a:p>
            <a:r>
              <a:rPr lang="en-US" sz="4000" dirty="0"/>
              <a:t>Public-supply deliveries to Domestic users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29" y="1366837"/>
            <a:ext cx="8448541" cy="4717664"/>
          </a:xfrm>
          <a:prstGeom prst="rect">
            <a:avLst/>
          </a:prstGeom>
        </p:spPr>
      </p:pic>
    </p:spTree>
    <p:extLst>
      <p:ext uri="{BB962C8B-B14F-4D97-AF65-F5344CB8AC3E}">
        <p14:creationId xmlns:p14="http://schemas.microsoft.com/office/powerpoint/2010/main" val="217340654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4"/>
          </p:nvPr>
        </p:nvSpPr>
        <p:spPr/>
        <p:txBody>
          <a:bodyPr/>
          <a:lstStyle/>
          <a:p>
            <a:fld id="{E3A2D310-F07F-4A5E-A122-EB09B1B1C0A1}" type="slidenum">
              <a:rPr lang="en-US" smtClean="0"/>
              <a:pPr/>
              <a:t>29</a:t>
            </a:fld>
            <a:endParaRPr lang="en-US" dirty="0"/>
          </a:p>
        </p:txBody>
      </p:sp>
      <p:sp>
        <p:nvSpPr>
          <p:cNvPr id="19" name="Title 18"/>
          <p:cNvSpPr>
            <a:spLocks noGrp="1"/>
          </p:cNvSpPr>
          <p:nvPr>
            <p:ph type="title" idx="4294967295"/>
          </p:nvPr>
        </p:nvSpPr>
        <p:spPr>
          <a:xfrm>
            <a:off x="270933" y="76200"/>
            <a:ext cx="8705642" cy="1143000"/>
          </a:xfrm>
        </p:spPr>
        <p:txBody>
          <a:bodyPr/>
          <a:lstStyle/>
          <a:p>
            <a:r>
              <a:rPr lang="en-US" sz="4000" dirty="0"/>
              <a:t>O</a:t>
            </a:r>
            <a:r>
              <a:rPr lang="en-US" sz="4000" dirty="0" smtClean="0"/>
              <a:t>wner </a:t>
            </a:r>
            <a:r>
              <a:rPr lang="en-US" sz="4000" dirty="0"/>
              <a:t>or permit data </a:t>
            </a:r>
            <a:r>
              <a:rPr lang="en-US" sz="4000" dirty="0" smtClean="0"/>
              <a:t>entered once</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314" y="1445520"/>
            <a:ext cx="7600950" cy="4095750"/>
          </a:xfrm>
          <a:prstGeom prst="rect">
            <a:avLst/>
          </a:prstGeom>
        </p:spPr>
      </p:pic>
    </p:spTree>
    <p:extLst>
      <p:ext uri="{BB962C8B-B14F-4D97-AF65-F5344CB8AC3E}">
        <p14:creationId xmlns:p14="http://schemas.microsoft.com/office/powerpoint/2010/main" val="176070362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SWUDS store?</a:t>
            </a:r>
            <a:endParaRPr lang="en-US" dirty="0"/>
          </a:p>
        </p:txBody>
      </p:sp>
      <p:sp>
        <p:nvSpPr>
          <p:cNvPr id="3" name="Content Placeholder 2"/>
          <p:cNvSpPr>
            <a:spLocks noGrp="1"/>
          </p:cNvSpPr>
          <p:nvPr>
            <p:ph idx="1"/>
          </p:nvPr>
        </p:nvSpPr>
        <p:spPr/>
        <p:txBody>
          <a:bodyPr/>
          <a:lstStyle/>
          <a:p>
            <a:r>
              <a:rPr lang="en-US" dirty="0" smtClean="0"/>
              <a:t>Sites</a:t>
            </a:r>
          </a:p>
          <a:p>
            <a:r>
              <a:rPr lang="en-US" dirty="0" smtClean="0"/>
              <a:t>Owners, contacts</a:t>
            </a:r>
          </a:p>
          <a:p>
            <a:r>
              <a:rPr lang="en-US" dirty="0" smtClean="0"/>
              <a:t>Permits</a:t>
            </a:r>
          </a:p>
          <a:p>
            <a:r>
              <a:rPr lang="en-US" dirty="0" smtClean="0"/>
              <a:t>Water Quantities</a:t>
            </a:r>
          </a:p>
          <a:p>
            <a:r>
              <a:rPr lang="en-US" dirty="0" smtClean="0"/>
              <a:t>Ancillary Data</a:t>
            </a:r>
            <a:endParaRPr lang="en-US" dirty="0"/>
          </a:p>
        </p:txBody>
      </p:sp>
      <p:sp>
        <p:nvSpPr>
          <p:cNvPr id="4" name="Slide Number Placeholder 3"/>
          <p:cNvSpPr>
            <a:spLocks noGrp="1"/>
          </p:cNvSpPr>
          <p:nvPr>
            <p:ph type="sldNum" sz="quarter" idx="4"/>
          </p:nvPr>
        </p:nvSpPr>
        <p:spPr/>
        <p:txBody>
          <a:bodyPr/>
          <a:lstStyle/>
          <a:p>
            <a:fld id="{E3A2D310-F07F-4A5E-A122-EB09B1B1C0A1}" type="slidenum">
              <a:rPr lang="en-US" smtClean="0"/>
              <a:pPr/>
              <a:t>3</a:t>
            </a:fld>
            <a:endParaRPr lang="en-US" dirty="0"/>
          </a:p>
        </p:txBody>
      </p:sp>
    </p:spTree>
    <p:extLst>
      <p:ext uri="{BB962C8B-B14F-4D97-AF65-F5344CB8AC3E}">
        <p14:creationId xmlns:p14="http://schemas.microsoft.com/office/powerpoint/2010/main" val="15349985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Owner</a:t>
            </a:r>
            <a:endParaRPr lang="en-US" dirty="0"/>
          </a:p>
        </p:txBody>
      </p:sp>
      <p:sp>
        <p:nvSpPr>
          <p:cNvPr id="3" name="Content Placeholder 2"/>
          <p:cNvSpPr>
            <a:spLocks noGrp="1"/>
          </p:cNvSpPr>
          <p:nvPr>
            <p:ph idx="1"/>
          </p:nvPr>
        </p:nvSpPr>
        <p:spPr/>
        <p:txBody>
          <a:bodyPr/>
          <a:lstStyle/>
          <a:p>
            <a:r>
              <a:rPr lang="en-US" dirty="0" smtClean="0"/>
              <a:t>Name</a:t>
            </a:r>
          </a:p>
          <a:p>
            <a:r>
              <a:rPr lang="en-US" dirty="0" smtClean="0"/>
              <a:t>Address</a:t>
            </a:r>
          </a:p>
          <a:p>
            <a:r>
              <a:rPr lang="en-US" dirty="0" smtClean="0"/>
              <a:t>Contact name, address, phone</a:t>
            </a:r>
          </a:p>
          <a:p>
            <a:r>
              <a:rPr lang="en-US" dirty="0" smtClean="0"/>
              <a:t>Owner type (individual, government, corporation, tribal government, water supplier, other)</a:t>
            </a:r>
          </a:p>
          <a:p>
            <a:r>
              <a:rPr lang="en-US" dirty="0" smtClean="0"/>
              <a:t>For each site: begin/end dates of ownership</a:t>
            </a:r>
            <a:endParaRPr lang="en-US" dirty="0"/>
          </a:p>
        </p:txBody>
      </p:sp>
      <p:sp>
        <p:nvSpPr>
          <p:cNvPr id="4" name="Slide Number Placeholder 3"/>
          <p:cNvSpPr>
            <a:spLocks noGrp="1"/>
          </p:cNvSpPr>
          <p:nvPr>
            <p:ph type="sldNum" sz="quarter" idx="4"/>
          </p:nvPr>
        </p:nvSpPr>
        <p:spPr/>
        <p:txBody>
          <a:bodyPr/>
          <a:lstStyle/>
          <a:p>
            <a:fld id="{E3A2D310-F07F-4A5E-A122-EB09B1B1C0A1}" type="slidenum">
              <a:rPr lang="en-US" smtClean="0"/>
              <a:pPr/>
              <a:t>30</a:t>
            </a:fld>
            <a:endParaRPr lang="en-US" dirty="0"/>
          </a:p>
        </p:txBody>
      </p:sp>
    </p:spTree>
    <p:extLst>
      <p:ext uri="{BB962C8B-B14F-4D97-AF65-F5344CB8AC3E}">
        <p14:creationId xmlns:p14="http://schemas.microsoft.com/office/powerpoint/2010/main" val="3986627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Permit</a:t>
            </a:r>
            <a:endParaRPr lang="en-US" dirty="0"/>
          </a:p>
        </p:txBody>
      </p:sp>
      <p:sp>
        <p:nvSpPr>
          <p:cNvPr id="54" name="Vertical Text Placeholder 53"/>
          <p:cNvSpPr>
            <a:spLocks noGrp="1"/>
          </p:cNvSpPr>
          <p:nvPr>
            <p:ph idx="1"/>
          </p:nvPr>
        </p:nvSpPr>
        <p:spPr>
          <a:xfrm>
            <a:off x="2846614" y="2850553"/>
            <a:ext cx="4925786" cy="3550247"/>
          </a:xfrm>
        </p:spPr>
        <p:txBody>
          <a:bodyPr anchor="ctr" anchorCtr="0"/>
          <a:lstStyle/>
          <a:p>
            <a:pPr rtl="0" eaLnBrk="1" fontAlgn="base" hangingPunct="1"/>
            <a:r>
              <a:rPr lang="en-US" sz="2000" b="1" dirty="0" smtClean="0">
                <a:solidFill>
                  <a:schemeClr val="bg1"/>
                </a:solidFill>
                <a:latin typeface="+mn-lt"/>
                <a:ea typeface="+mn-ea"/>
                <a:cs typeface="+mn-cs"/>
              </a:rPr>
              <a:t>Permit type </a:t>
            </a:r>
          </a:p>
          <a:p>
            <a:pPr rtl="0" eaLnBrk="1" fontAlgn="base" hangingPunct="1"/>
            <a:r>
              <a:rPr lang="en-US" sz="2000" dirty="0" smtClean="0"/>
              <a:t>Permitting agency</a:t>
            </a:r>
          </a:p>
          <a:p>
            <a:pPr rtl="0" eaLnBrk="1" fontAlgn="base" hangingPunct="1"/>
            <a:r>
              <a:rPr lang="en-US" sz="2000" b="1" dirty="0" smtClean="0">
                <a:solidFill>
                  <a:schemeClr val="bg1"/>
                </a:solidFill>
                <a:latin typeface="+mn-lt"/>
                <a:ea typeface="+mn-ea"/>
                <a:cs typeface="+mn-cs"/>
              </a:rPr>
              <a:t>Permit average and max rate</a:t>
            </a:r>
            <a:endParaRPr lang="en-US" sz="2000" dirty="0" smtClean="0"/>
          </a:p>
          <a:p>
            <a:pPr rtl="0" eaLnBrk="1" fontAlgn="base" hangingPunct="1"/>
            <a:r>
              <a:rPr lang="en-US" sz="2000" b="1" dirty="0" smtClean="0">
                <a:solidFill>
                  <a:schemeClr val="bg1"/>
                </a:solidFill>
                <a:latin typeface="+mn-lt"/>
                <a:ea typeface="+mn-ea"/>
                <a:cs typeface="+mn-cs"/>
              </a:rPr>
              <a:t>Begin/end</a:t>
            </a:r>
            <a:r>
              <a:rPr lang="en-US" sz="2000" b="1" baseline="0" dirty="0" smtClean="0">
                <a:solidFill>
                  <a:schemeClr val="bg1"/>
                </a:solidFill>
                <a:latin typeface="+mn-lt"/>
                <a:ea typeface="+mn-ea"/>
                <a:cs typeface="+mn-cs"/>
              </a:rPr>
              <a:t> dates</a:t>
            </a:r>
          </a:p>
          <a:p>
            <a:pPr rtl="0" eaLnBrk="1" fontAlgn="base" hangingPunct="1"/>
            <a:endParaRPr lang="en-US" sz="2000" dirty="0" smtClean="0"/>
          </a:p>
          <a:p>
            <a:pPr rtl="0" eaLnBrk="1" fontAlgn="base" hangingPunct="1"/>
            <a:r>
              <a:rPr lang="en-US" sz="2000" dirty="0" smtClean="0"/>
              <a:t>O</a:t>
            </a:r>
            <a:r>
              <a:rPr lang="en-US" sz="2000" b="1" dirty="0" smtClean="0">
                <a:solidFill>
                  <a:schemeClr val="bg1"/>
                </a:solidFill>
                <a:latin typeface="+mn-lt"/>
                <a:ea typeface="+mn-ea"/>
                <a:cs typeface="+mn-cs"/>
              </a:rPr>
              <a:t>ne permit</a:t>
            </a:r>
            <a:r>
              <a:rPr lang="en-US" sz="2000" dirty="0" smtClean="0"/>
              <a:t>,</a:t>
            </a:r>
            <a:r>
              <a:rPr lang="en-US" sz="2000" b="1" dirty="0" smtClean="0">
                <a:solidFill>
                  <a:schemeClr val="bg1"/>
                </a:solidFill>
                <a:latin typeface="+mn-lt"/>
                <a:ea typeface="+mn-ea"/>
                <a:cs typeface="+mn-cs"/>
              </a:rPr>
              <a:t> multiple sites</a:t>
            </a:r>
            <a:endParaRPr lang="en-US" sz="2000" dirty="0" smtClean="0"/>
          </a:p>
          <a:p>
            <a:pPr rtl="0" eaLnBrk="1" fontAlgn="base" hangingPunct="1"/>
            <a:r>
              <a:rPr lang="en-US" sz="2000" b="1" dirty="0" smtClean="0">
                <a:solidFill>
                  <a:schemeClr val="bg1"/>
                </a:solidFill>
                <a:latin typeface="+mn-lt"/>
                <a:ea typeface="+mn-ea"/>
                <a:cs typeface="+mn-cs"/>
              </a:rPr>
              <a:t>One site, </a:t>
            </a:r>
            <a:r>
              <a:rPr lang="en-US" sz="2000" b="1" baseline="0" dirty="0" smtClean="0">
                <a:solidFill>
                  <a:schemeClr val="bg1"/>
                </a:solidFill>
                <a:latin typeface="+mn-lt"/>
                <a:ea typeface="+mn-ea"/>
                <a:cs typeface="+mn-cs"/>
              </a:rPr>
              <a:t>multiple permits</a:t>
            </a:r>
            <a:endParaRPr lang="en-US" sz="2000" b="1" dirty="0" smtClean="0">
              <a:solidFill>
                <a:schemeClr val="bg1"/>
              </a:solidFill>
              <a:latin typeface="+mn-lt"/>
              <a:ea typeface="+mn-ea"/>
              <a:cs typeface="+mn-cs"/>
            </a:endParaRPr>
          </a:p>
        </p:txBody>
      </p:sp>
      <p:sp>
        <p:nvSpPr>
          <p:cNvPr id="8" name="Oval 7"/>
          <p:cNvSpPr/>
          <p:nvPr/>
        </p:nvSpPr>
        <p:spPr bwMode="auto">
          <a:xfrm>
            <a:off x="1856015" y="3684815"/>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4953000" y="2057400"/>
            <a:ext cx="1371600" cy="7620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Distribution</a:t>
            </a:r>
            <a:r>
              <a:rPr kumimoji="0" lang="en-US" sz="4000" b="0" i="0" u="none" strike="noStrike" cap="none" normalizeH="0" dirty="0" smtClean="0">
                <a:ln>
                  <a:noFill/>
                </a:ln>
                <a:solidFill>
                  <a:schemeClr val="tx1"/>
                </a:solidFill>
                <a:effectLst/>
                <a:latin typeface="Arial" charset="0"/>
              </a:rPr>
              <a:t> </a:t>
            </a:r>
            <a:br>
              <a:rPr kumimoji="0" lang="en-US" sz="4000" b="0" i="0" u="none" strike="noStrike" cap="none" normalizeH="0" dirty="0" smtClean="0">
                <a:ln>
                  <a:noFill/>
                </a:ln>
                <a:solidFill>
                  <a:schemeClr val="tx1"/>
                </a:solidFill>
                <a:effectLst/>
                <a:latin typeface="Arial" charset="0"/>
              </a:rPr>
            </a:br>
            <a:r>
              <a:rPr kumimoji="0" lang="en-US" sz="4000" b="0" i="0" u="none" strike="noStrike" cap="none" normalizeH="0" dirty="0" smtClean="0">
                <a:ln>
                  <a:noFill/>
                </a:ln>
                <a:solidFill>
                  <a:schemeClr val="tx1"/>
                </a:solidFill>
                <a:effectLst/>
                <a:latin typeface="Arial" charset="0"/>
              </a:rPr>
              <a:t>System</a:t>
            </a:r>
            <a:endParaRPr kumimoji="0" lang="en-US" sz="40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1322614" y="1643743"/>
            <a:ext cx="1524000" cy="838200"/>
          </a:xfrm>
          <a:prstGeom prst="ellipse">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t>MW0125498-2</a:t>
            </a:r>
            <a:endParaRPr kumimoji="0" lang="en-US" sz="1600" b="0" i="0" u="none" strike="noStrike" cap="none" normalizeH="0" dirty="0" smtClean="0">
              <a:ln>
                <a:noFill/>
              </a:ln>
              <a:solidFill>
                <a:schemeClr val="tx1"/>
              </a:solidFill>
              <a:effectLst/>
              <a:latin typeface="Arial" charset="0"/>
            </a:endParaRPr>
          </a:p>
        </p:txBody>
      </p:sp>
      <p:sp>
        <p:nvSpPr>
          <p:cNvPr id="10" name="TextBox 9"/>
          <p:cNvSpPr txBox="1"/>
          <p:nvPr/>
        </p:nvSpPr>
        <p:spPr>
          <a:xfrm>
            <a:off x="702528" y="3833175"/>
            <a:ext cx="716863" cy="338554"/>
          </a:xfrm>
          <a:prstGeom prst="rect">
            <a:avLst/>
          </a:prstGeom>
          <a:noFill/>
        </p:spPr>
        <p:txBody>
          <a:bodyPr wrap="none" rtlCol="0">
            <a:spAutoFit/>
          </a:bodyPr>
          <a:lstStyle/>
          <a:p>
            <a:r>
              <a:rPr lang="en-US" sz="1600" b="1" dirty="0" smtClean="0">
                <a:solidFill>
                  <a:srgbClr val="FFFF00"/>
                </a:solidFill>
              </a:rPr>
              <a:t>Wells</a:t>
            </a:r>
            <a:endParaRPr lang="en-US" sz="1600" b="1" dirty="0">
              <a:solidFill>
                <a:srgbClr val="FFFF00"/>
              </a:solidFill>
            </a:endParaRPr>
          </a:p>
        </p:txBody>
      </p:sp>
      <p:sp>
        <p:nvSpPr>
          <p:cNvPr id="16" name="Oval 15"/>
          <p:cNvSpPr/>
          <p:nvPr/>
        </p:nvSpPr>
        <p:spPr bwMode="auto">
          <a:xfrm>
            <a:off x="310243" y="3113314"/>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8" name="Oval 17"/>
          <p:cNvSpPr/>
          <p:nvPr/>
        </p:nvSpPr>
        <p:spPr bwMode="auto">
          <a:xfrm>
            <a:off x="1349829" y="4054928"/>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9" name="Oval 18"/>
          <p:cNvSpPr/>
          <p:nvPr/>
        </p:nvSpPr>
        <p:spPr bwMode="auto">
          <a:xfrm>
            <a:off x="381000" y="40386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35" name="Oval 34"/>
          <p:cNvSpPr/>
          <p:nvPr/>
        </p:nvSpPr>
        <p:spPr bwMode="auto">
          <a:xfrm>
            <a:off x="457200" y="4724400"/>
            <a:ext cx="1447800" cy="838200"/>
          </a:xfrm>
          <a:prstGeom prst="ellipse">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t>02-035-0001</a:t>
            </a:r>
            <a:endParaRPr kumimoji="0" lang="en-US" sz="1800" b="0" i="0" u="none" strike="noStrike" cap="none" normalizeH="0" dirty="0" smtClean="0">
              <a:ln>
                <a:noFill/>
              </a:ln>
              <a:solidFill>
                <a:schemeClr val="tx1"/>
              </a:solidFill>
              <a:effectLst/>
              <a:latin typeface="Arial" charset="0"/>
            </a:endParaRPr>
          </a:p>
        </p:txBody>
      </p:sp>
      <p:cxnSp>
        <p:nvCxnSpPr>
          <p:cNvPr id="37" name="Elbow Connector 36"/>
          <p:cNvCxnSpPr>
            <a:stCxn id="15" idx="3"/>
            <a:endCxn id="16" idx="4"/>
          </p:cNvCxnSpPr>
          <p:nvPr/>
        </p:nvCxnSpPr>
        <p:spPr bwMode="auto">
          <a:xfrm flipH="1">
            <a:off x="424543" y="2359192"/>
            <a:ext cx="1121256" cy="982722"/>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41" name="Shape 40"/>
          <p:cNvCxnSpPr>
            <a:stCxn id="15" idx="3"/>
            <a:endCxn id="8" idx="1"/>
          </p:cNvCxnSpPr>
          <p:nvPr/>
        </p:nvCxnSpPr>
        <p:spPr bwMode="auto">
          <a:xfrm>
            <a:off x="1545799" y="2359192"/>
            <a:ext cx="343694" cy="1359101"/>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43" name="Shape 42"/>
          <p:cNvCxnSpPr>
            <a:stCxn id="18" idx="0"/>
            <a:endCxn id="15" idx="3"/>
          </p:cNvCxnSpPr>
          <p:nvPr/>
        </p:nvCxnSpPr>
        <p:spPr bwMode="auto">
          <a:xfrm flipV="1">
            <a:off x="1464129" y="2359192"/>
            <a:ext cx="81670" cy="1695736"/>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45" name="Elbow Connector 44"/>
          <p:cNvCxnSpPr>
            <a:stCxn id="15" idx="3"/>
            <a:endCxn id="19" idx="7"/>
          </p:cNvCxnSpPr>
          <p:nvPr/>
        </p:nvCxnSpPr>
        <p:spPr bwMode="auto">
          <a:xfrm flipH="1">
            <a:off x="576122" y="2359192"/>
            <a:ext cx="969677" cy="1712886"/>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47" name="Elbow Connector 46"/>
          <p:cNvCxnSpPr>
            <a:stCxn id="35" idx="0"/>
            <a:endCxn id="19" idx="4"/>
          </p:cNvCxnSpPr>
          <p:nvPr/>
        </p:nvCxnSpPr>
        <p:spPr bwMode="auto">
          <a:xfrm flipH="1" flipV="1">
            <a:off x="495300" y="4267200"/>
            <a:ext cx="685800" cy="457200"/>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cxnSp>
        <p:nvCxnSpPr>
          <p:cNvPr id="51" name="Elbow Connector 50"/>
          <p:cNvCxnSpPr>
            <a:stCxn id="15" idx="6"/>
            <a:endCxn id="9" idx="1"/>
          </p:cNvCxnSpPr>
          <p:nvPr/>
        </p:nvCxnSpPr>
        <p:spPr bwMode="auto">
          <a:xfrm>
            <a:off x="2846614" y="2062843"/>
            <a:ext cx="2106386" cy="375557"/>
          </a:xfrm>
          <a:prstGeom prst="straightConnector1">
            <a:avLst/>
          </a:prstGeom>
          <a:solidFill>
            <a:schemeClr val="accent1"/>
          </a:solidFill>
          <a:ln w="25400" cap="flat" cmpd="sng" algn="ctr">
            <a:solidFill>
              <a:schemeClr val="bg1"/>
            </a:solidFill>
            <a:prstDash val="solid"/>
            <a:round/>
            <a:headEnd type="none" w="med" len="med"/>
            <a:tailEnd type="none" w="med" len="med"/>
          </a:ln>
          <a:effectLst/>
        </p:spPr>
      </p:cxnSp>
      <p:sp>
        <p:nvSpPr>
          <p:cNvPr id="20" name="Slide Number Placeholder 19"/>
          <p:cNvSpPr>
            <a:spLocks noGrp="1"/>
          </p:cNvSpPr>
          <p:nvPr>
            <p:ph type="sldNum" sz="quarter" idx="4"/>
          </p:nvPr>
        </p:nvSpPr>
        <p:spPr/>
        <p:txBody>
          <a:bodyPr/>
          <a:lstStyle/>
          <a:p>
            <a:fld id="{E3A2D310-F07F-4A5E-A122-EB09B1B1C0A1}"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Permit Types</a:t>
            </a:r>
            <a:endParaRPr lang="en-US" dirty="0"/>
          </a:p>
        </p:txBody>
      </p:sp>
      <p:sp>
        <p:nvSpPr>
          <p:cNvPr id="3" name="Content Placeholder 2"/>
          <p:cNvSpPr>
            <a:spLocks noGrp="1"/>
          </p:cNvSpPr>
          <p:nvPr>
            <p:ph idx="1"/>
          </p:nvPr>
        </p:nvSpPr>
        <p:spPr>
          <a:xfrm>
            <a:off x="442783" y="1210962"/>
            <a:ext cx="8305800" cy="4495800"/>
          </a:xfrm>
        </p:spPr>
        <p:txBody>
          <a:bodyPr/>
          <a:lstStyle/>
          <a:p>
            <a:r>
              <a:rPr lang="en-US" sz="1800" dirty="0"/>
              <a:t>ALLC Allocation Permit </a:t>
            </a:r>
          </a:p>
          <a:p>
            <a:r>
              <a:rPr lang="en-US" sz="1800" dirty="0"/>
              <a:t>APPL Land Application</a:t>
            </a:r>
          </a:p>
          <a:p>
            <a:r>
              <a:rPr lang="en-US" sz="1800" dirty="0"/>
              <a:t>CERC EPA CERCLA Number</a:t>
            </a:r>
          </a:p>
          <a:p>
            <a:r>
              <a:rPr lang="en-US" sz="1800" dirty="0"/>
              <a:t>DOEN DOE Number  (thermoelectric and hydroelectric plants)</a:t>
            </a:r>
          </a:p>
          <a:p>
            <a:r>
              <a:rPr lang="en-US" sz="1800" dirty="0"/>
              <a:t>DRLL Drilling Permit</a:t>
            </a:r>
          </a:p>
          <a:p>
            <a:r>
              <a:rPr lang="en-US" sz="1800" dirty="0"/>
              <a:t>EPWS EPA Drinking Water Permit</a:t>
            </a:r>
          </a:p>
          <a:p>
            <a:r>
              <a:rPr lang="en-US" sz="1800" dirty="0"/>
              <a:t>INJC Injection</a:t>
            </a:r>
          </a:p>
          <a:p>
            <a:r>
              <a:rPr lang="en-US" sz="1800" dirty="0"/>
              <a:t>MINE Mining </a:t>
            </a:r>
          </a:p>
          <a:p>
            <a:r>
              <a:rPr lang="en-US" sz="1800" dirty="0"/>
              <a:t>NPDS EPA NPDES </a:t>
            </a:r>
          </a:p>
          <a:p>
            <a:r>
              <a:rPr lang="en-US" sz="1800" dirty="0"/>
              <a:t>RCHG Artificial Rec</a:t>
            </a:r>
          </a:p>
          <a:p>
            <a:r>
              <a:rPr lang="en-US" sz="1800" dirty="0"/>
              <a:t>RGHT Water Right </a:t>
            </a:r>
          </a:p>
          <a:p>
            <a:r>
              <a:rPr lang="en-US" sz="1800" dirty="0"/>
              <a:t>STWL State Well Number</a:t>
            </a:r>
          </a:p>
          <a:p>
            <a:r>
              <a:rPr lang="en-US" sz="1800" dirty="0"/>
              <a:t>WWRU Wastewater Reuse</a:t>
            </a:r>
          </a:p>
          <a:p>
            <a:r>
              <a:rPr lang="en-US" sz="1800" dirty="0"/>
              <a:t>UNSP Unspecified</a:t>
            </a:r>
          </a:p>
          <a:p>
            <a:endParaRPr lang="en-US" sz="1800" dirty="0"/>
          </a:p>
        </p:txBody>
      </p:sp>
      <p:sp>
        <p:nvSpPr>
          <p:cNvPr id="4" name="Slide Number Placeholder 3"/>
          <p:cNvSpPr>
            <a:spLocks noGrp="1"/>
          </p:cNvSpPr>
          <p:nvPr>
            <p:ph type="sldNum" sz="quarter" idx="4"/>
          </p:nvPr>
        </p:nvSpPr>
        <p:spPr/>
        <p:txBody>
          <a:bodyPr/>
          <a:lstStyle/>
          <a:p>
            <a:fld id="{E3A2D310-F07F-4A5E-A122-EB09B1B1C0A1}" type="slidenum">
              <a:rPr lang="en-US" smtClean="0"/>
              <a:pPr/>
              <a:t>32</a:t>
            </a:fld>
            <a:endParaRPr lang="en-US" dirty="0"/>
          </a:p>
        </p:txBody>
      </p:sp>
    </p:spTree>
    <p:extLst>
      <p:ext uri="{BB962C8B-B14F-4D97-AF65-F5344CB8AC3E}">
        <p14:creationId xmlns:p14="http://schemas.microsoft.com/office/powerpoint/2010/main" val="2199681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Place-of-use Quantities</a:t>
            </a:r>
            <a:endParaRPr lang="en-US" dirty="0"/>
          </a:p>
        </p:txBody>
      </p:sp>
      <p:sp>
        <p:nvSpPr>
          <p:cNvPr id="3" name="Content Placeholder 2"/>
          <p:cNvSpPr>
            <a:spLocks noGrp="1"/>
          </p:cNvSpPr>
          <p:nvPr>
            <p:ph idx="1"/>
          </p:nvPr>
        </p:nvSpPr>
        <p:spPr/>
        <p:txBody>
          <a:bodyPr/>
          <a:lstStyle/>
          <a:p>
            <a:r>
              <a:rPr lang="en-US" dirty="0" smtClean="0"/>
              <a:t>Consumptive use, </a:t>
            </a:r>
            <a:r>
              <a:rPr lang="en-US" dirty="0" err="1" smtClean="0"/>
              <a:t>instream</a:t>
            </a:r>
            <a:r>
              <a:rPr lang="en-US" dirty="0" smtClean="0"/>
              <a:t> use, </a:t>
            </a:r>
            <a:br>
              <a:rPr lang="en-US" dirty="0" smtClean="0"/>
            </a:br>
            <a:r>
              <a:rPr lang="en-US" dirty="0" smtClean="0"/>
              <a:t>recycled water</a:t>
            </a:r>
            <a:endParaRPr lang="en-US" dirty="0"/>
          </a:p>
        </p:txBody>
      </p:sp>
      <p:sp>
        <p:nvSpPr>
          <p:cNvPr id="4" name="Slide Number Placeholder 3"/>
          <p:cNvSpPr>
            <a:spLocks noGrp="1"/>
          </p:cNvSpPr>
          <p:nvPr>
            <p:ph type="sldNum" sz="quarter" idx="4"/>
          </p:nvPr>
        </p:nvSpPr>
        <p:spPr/>
        <p:txBody>
          <a:bodyPr/>
          <a:lstStyle/>
          <a:p>
            <a:fld id="{E3A2D310-F07F-4A5E-A122-EB09B1B1C0A1}" type="slidenum">
              <a:rPr lang="en-US" smtClean="0"/>
              <a:pPr/>
              <a:t>33</a:t>
            </a:fld>
            <a:endParaRPr lang="en-US" dirty="0"/>
          </a:p>
        </p:txBody>
      </p:sp>
      <p:sp>
        <p:nvSpPr>
          <p:cNvPr id="5" name="Oval 4"/>
          <p:cNvSpPr/>
          <p:nvPr/>
        </p:nvSpPr>
        <p:spPr bwMode="auto">
          <a:xfrm>
            <a:off x="942559" y="4004392"/>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2567472" y="3794842"/>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fontScale="40000" lnSpcReduction="20000"/>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charset="0"/>
              </a:rPr>
              <a:t>Water treatment plant</a:t>
            </a:r>
          </a:p>
        </p:txBody>
      </p:sp>
      <p:sp>
        <p:nvSpPr>
          <p:cNvPr id="7" name="TextBox 6"/>
          <p:cNvSpPr txBox="1"/>
          <p:nvPr/>
        </p:nvSpPr>
        <p:spPr>
          <a:xfrm>
            <a:off x="790159" y="4232992"/>
            <a:ext cx="602749" cy="338554"/>
          </a:xfrm>
          <a:prstGeom prst="rect">
            <a:avLst/>
          </a:prstGeom>
          <a:noFill/>
        </p:spPr>
        <p:txBody>
          <a:bodyPr wrap="none" rtlCol="0">
            <a:spAutoFit/>
          </a:bodyPr>
          <a:lstStyle/>
          <a:p>
            <a:r>
              <a:rPr lang="en-US" sz="1600" b="1" dirty="0" smtClean="0">
                <a:solidFill>
                  <a:srgbClr val="FFFF00"/>
                </a:solidFill>
              </a:rPr>
              <a:t>Well</a:t>
            </a:r>
            <a:endParaRPr lang="en-US" sz="1600" b="1" dirty="0">
              <a:solidFill>
                <a:srgbClr val="FFFF00"/>
              </a:solidFill>
            </a:endParaRPr>
          </a:p>
        </p:txBody>
      </p:sp>
      <p:cxnSp>
        <p:nvCxnSpPr>
          <p:cNvPr id="8" name="Straight Arrow Connector 7"/>
          <p:cNvCxnSpPr>
            <a:stCxn id="5" idx="6"/>
            <a:endCxn id="6" idx="1"/>
          </p:cNvCxnSpPr>
          <p:nvPr/>
        </p:nvCxnSpPr>
        <p:spPr bwMode="auto">
          <a:xfrm>
            <a:off x="1171159" y="4118692"/>
            <a:ext cx="1396313" cy="57150"/>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sp>
        <p:nvSpPr>
          <p:cNvPr id="9" name="Rectangle 8"/>
          <p:cNvSpPr/>
          <p:nvPr/>
        </p:nvSpPr>
        <p:spPr bwMode="auto">
          <a:xfrm>
            <a:off x="5631949" y="3836319"/>
            <a:ext cx="1371600" cy="762000"/>
          </a:xfrm>
          <a:prstGeom prst="rect">
            <a:avLst/>
          </a:prstGeom>
          <a:solidFill>
            <a:srgbClr val="FFFF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rPr>
              <a:t>Industry</a:t>
            </a:r>
            <a:endParaRPr lang="en-US" sz="1600" dirty="0"/>
          </a:p>
        </p:txBody>
      </p:sp>
      <p:cxnSp>
        <p:nvCxnSpPr>
          <p:cNvPr id="10" name="Straight Arrow Connector 9"/>
          <p:cNvCxnSpPr>
            <a:stCxn id="6" idx="3"/>
          </p:cNvCxnSpPr>
          <p:nvPr/>
        </p:nvCxnSpPr>
        <p:spPr bwMode="auto">
          <a:xfrm>
            <a:off x="3939072" y="4175842"/>
            <a:ext cx="1692877" cy="40674"/>
          </a:xfrm>
          <a:prstGeom prst="straightConnector1">
            <a:avLst/>
          </a:prstGeom>
          <a:solidFill>
            <a:schemeClr val="accent1"/>
          </a:solidFill>
          <a:ln w="57150" cap="flat" cmpd="sng" algn="ctr">
            <a:solidFill>
              <a:srgbClr val="FFFF00"/>
            </a:solidFill>
            <a:prstDash val="solid"/>
            <a:round/>
            <a:headEnd type="none" w="med" len="med"/>
            <a:tailEnd type="arrow"/>
          </a:ln>
          <a:effectLst/>
        </p:spPr>
      </p:cxnSp>
      <p:grpSp>
        <p:nvGrpSpPr>
          <p:cNvPr id="15" name="Group 14"/>
          <p:cNvGrpSpPr/>
          <p:nvPr/>
        </p:nvGrpSpPr>
        <p:grpSpPr>
          <a:xfrm>
            <a:off x="3058160" y="4602480"/>
            <a:ext cx="3403600" cy="447040"/>
            <a:chOff x="3058160" y="4602480"/>
            <a:chExt cx="3403600" cy="447040"/>
          </a:xfrm>
        </p:grpSpPr>
        <p:sp>
          <p:nvSpPr>
            <p:cNvPr id="12" name="Up Arrow 11"/>
            <p:cNvSpPr/>
            <p:nvPr/>
          </p:nvSpPr>
          <p:spPr bwMode="auto">
            <a:xfrm>
              <a:off x="3058160" y="460248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3" name="Up Arrow 12"/>
            <p:cNvSpPr/>
            <p:nvPr/>
          </p:nvSpPr>
          <p:spPr bwMode="auto">
            <a:xfrm>
              <a:off x="6126480" y="4612640"/>
              <a:ext cx="335280" cy="436880"/>
            </a:xfrm>
            <a:prstGeom prst="upArrow">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122371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Ancillary Data</a:t>
            </a:r>
            <a:endParaRPr lang="en-US" dirty="0"/>
          </a:p>
        </p:txBody>
      </p:sp>
      <p:sp>
        <p:nvSpPr>
          <p:cNvPr id="3" name="Content Placeholder 2"/>
          <p:cNvSpPr>
            <a:spLocks noGrp="1"/>
          </p:cNvSpPr>
          <p:nvPr>
            <p:ph idx="1"/>
          </p:nvPr>
        </p:nvSpPr>
        <p:spPr>
          <a:xfrm>
            <a:off x="381000" y="1371600"/>
            <a:ext cx="7467600" cy="4495800"/>
          </a:xfrm>
        </p:spPr>
        <p:txBody>
          <a:bodyPr/>
          <a:lstStyle/>
          <a:p>
            <a:r>
              <a:rPr lang="en-US" baseline="0" dirty="0" smtClean="0"/>
              <a:t>Population</a:t>
            </a:r>
            <a:r>
              <a:rPr lang="en-US" dirty="0" smtClean="0"/>
              <a:t> Served (public suppliers)</a:t>
            </a:r>
          </a:p>
          <a:p>
            <a:pPr lvl="1"/>
            <a:r>
              <a:rPr lang="en-US" dirty="0" smtClean="0"/>
              <a:t>stored on Place-of-Use sites (Water Distribution Systems, Water Treatment Plants)</a:t>
            </a:r>
          </a:p>
          <a:p>
            <a:r>
              <a:rPr lang="en-US" baseline="0" dirty="0" smtClean="0"/>
              <a:t>Production</a:t>
            </a:r>
            <a:r>
              <a:rPr lang="en-US" dirty="0" smtClean="0"/>
              <a:t> data</a:t>
            </a:r>
          </a:p>
          <a:p>
            <a:pPr lvl="1"/>
            <a:r>
              <a:rPr lang="en-US" baseline="0" dirty="0" smtClean="0"/>
              <a:t>Identified</a:t>
            </a:r>
            <a:r>
              <a:rPr lang="en-US" dirty="0" smtClean="0"/>
              <a:t> by type and SIC/NAICS code</a:t>
            </a:r>
          </a:p>
          <a:p>
            <a:pPr lvl="1"/>
            <a:r>
              <a:rPr lang="en-US" baseline="0" dirty="0" smtClean="0"/>
              <a:t>Type – acres, employees, power, production</a:t>
            </a:r>
          </a:p>
        </p:txBody>
      </p:sp>
      <p:sp>
        <p:nvSpPr>
          <p:cNvPr id="4" name="Slide Number Placeholder 3"/>
          <p:cNvSpPr>
            <a:spLocks noGrp="1"/>
          </p:cNvSpPr>
          <p:nvPr>
            <p:ph type="sldNum" sz="quarter" idx="4"/>
          </p:nvPr>
        </p:nvSpPr>
        <p:spPr/>
        <p:txBody>
          <a:bodyPr/>
          <a:lstStyle/>
          <a:p>
            <a:fld id="{E3A2D310-F07F-4A5E-A122-EB09B1B1C0A1}"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00500" y="0"/>
            <a:ext cx="5143500" cy="6858000"/>
          </a:xfrm>
          <a:prstGeom prst="rect">
            <a:avLst/>
          </a:prstGeom>
        </p:spPr>
      </p:pic>
      <p:sp>
        <p:nvSpPr>
          <p:cNvPr id="6" name="Title 5"/>
          <p:cNvSpPr>
            <a:spLocks noGrp="1"/>
          </p:cNvSpPr>
          <p:nvPr>
            <p:ph type="title"/>
          </p:nvPr>
        </p:nvSpPr>
        <p:spPr/>
        <p:txBody>
          <a:bodyPr/>
          <a:lstStyle/>
          <a:p>
            <a:r>
              <a:rPr lang="en-US" cap="none" dirty="0" smtClean="0"/>
              <a:t>Questions?</a:t>
            </a:r>
            <a:r>
              <a:rPr lang="en-US" dirty="0" smtClean="0"/>
              <a:t/>
            </a:r>
            <a:br>
              <a:rPr lang="en-US" dirty="0" smtClean="0"/>
            </a:br>
            <a:endParaRPr lang="en-US" dirty="0"/>
          </a:p>
        </p:txBody>
      </p:sp>
      <p:sp>
        <p:nvSpPr>
          <p:cNvPr id="3" name="Conten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4"/>
          </p:nvPr>
        </p:nvSpPr>
        <p:spPr/>
        <p:txBody>
          <a:bodyPr/>
          <a:lstStyle/>
          <a:p>
            <a:fld id="{E3A2D310-F07F-4A5E-A122-EB09B1B1C0A1}"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a:t>
            </a:r>
            <a:endParaRPr lang="en-US" dirty="0"/>
          </a:p>
        </p:txBody>
      </p:sp>
      <p:sp>
        <p:nvSpPr>
          <p:cNvPr id="3" name="Content Placeholder 2"/>
          <p:cNvSpPr>
            <a:spLocks noGrp="1"/>
          </p:cNvSpPr>
          <p:nvPr>
            <p:ph idx="1"/>
          </p:nvPr>
        </p:nvSpPr>
        <p:spPr/>
        <p:txBody>
          <a:bodyPr/>
          <a:lstStyle/>
          <a:p>
            <a:r>
              <a:rPr lang="en-US" dirty="0" smtClean="0"/>
              <a:t>Internal database, requires access to the USGS network and authorization to use NWIS</a:t>
            </a:r>
          </a:p>
          <a:p>
            <a:r>
              <a:rPr lang="en-US" dirty="0" smtClean="0"/>
              <a:t>Read-only or Write access for SWUDS</a:t>
            </a:r>
          </a:p>
          <a:p>
            <a:r>
              <a:rPr lang="en-US" dirty="0" smtClean="0"/>
              <a:t>SWUDS is limited to control at the </a:t>
            </a:r>
            <a:r>
              <a:rPr lang="en-US" dirty="0" err="1" smtClean="0"/>
              <a:t>Sitefile</a:t>
            </a:r>
            <a:r>
              <a:rPr lang="en-US" dirty="0" smtClean="0"/>
              <a:t> level</a:t>
            </a:r>
          </a:p>
          <a:p>
            <a:pPr lvl="1"/>
            <a:r>
              <a:rPr lang="en-US" dirty="0" smtClean="0"/>
              <a:t>Public</a:t>
            </a:r>
          </a:p>
          <a:p>
            <a:pPr lvl="1"/>
            <a:r>
              <a:rPr lang="en-US" dirty="0" smtClean="0"/>
              <a:t>Local use only</a:t>
            </a:r>
          </a:p>
          <a:p>
            <a:pPr lvl="1"/>
            <a:r>
              <a:rPr lang="en-US" dirty="0" smtClean="0"/>
              <a:t>Proprietary</a:t>
            </a:r>
          </a:p>
          <a:p>
            <a:r>
              <a:rPr lang="en-US" dirty="0" smtClean="0"/>
              <a:t>Only Site data currently goes to </a:t>
            </a:r>
            <a:r>
              <a:rPr lang="en-US" dirty="0" err="1" smtClean="0"/>
              <a:t>NWISWeb</a:t>
            </a:r>
            <a:r>
              <a:rPr lang="en-US" dirty="0" smtClean="0"/>
              <a:t>.</a:t>
            </a:r>
            <a:endParaRPr lang="en-US" dirty="0"/>
          </a:p>
        </p:txBody>
      </p:sp>
      <p:sp>
        <p:nvSpPr>
          <p:cNvPr id="4" name="Slide Number Placeholder 3"/>
          <p:cNvSpPr>
            <a:spLocks noGrp="1"/>
          </p:cNvSpPr>
          <p:nvPr>
            <p:ph type="sldNum" sz="quarter" idx="4"/>
          </p:nvPr>
        </p:nvSpPr>
        <p:spPr/>
        <p:txBody>
          <a:bodyPr/>
          <a:lstStyle/>
          <a:p>
            <a:fld id="{E3A2D310-F07F-4A5E-A122-EB09B1B1C0A1}" type="slidenum">
              <a:rPr lang="en-US" smtClean="0"/>
              <a:pPr/>
              <a:t>36</a:t>
            </a:fld>
            <a:endParaRPr lang="en-US" dirty="0"/>
          </a:p>
        </p:txBody>
      </p:sp>
    </p:spTree>
    <p:extLst>
      <p:ext uri="{BB962C8B-B14F-4D97-AF65-F5344CB8AC3E}">
        <p14:creationId xmlns:p14="http://schemas.microsoft.com/office/powerpoint/2010/main" val="6138022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Homeland Security Requirements</a:t>
            </a:r>
            <a:endParaRPr lang="en-US" dirty="0"/>
          </a:p>
        </p:txBody>
      </p:sp>
      <p:sp>
        <p:nvSpPr>
          <p:cNvPr id="3" name="Content Placeholder 2"/>
          <p:cNvSpPr>
            <a:spLocks noGrp="1"/>
          </p:cNvSpPr>
          <p:nvPr>
            <p:ph idx="1"/>
          </p:nvPr>
        </p:nvSpPr>
        <p:spPr/>
        <p:txBody>
          <a:bodyPr/>
          <a:lstStyle/>
          <a:p>
            <a:r>
              <a:rPr lang="en-US" dirty="0" smtClean="0"/>
              <a:t>Public-supply sources cannot be identified as such</a:t>
            </a:r>
          </a:p>
          <a:p>
            <a:r>
              <a:rPr lang="en-US" dirty="0" err="1" smtClean="0"/>
              <a:t>NWISWeb</a:t>
            </a:r>
            <a:r>
              <a:rPr lang="en-US" dirty="0" smtClean="0"/>
              <a:t> does not show water-use codes, site names for sources cannot indicate they are a public supply source.</a:t>
            </a:r>
          </a:p>
          <a:p>
            <a:r>
              <a:rPr lang="en-US" dirty="0" smtClean="0"/>
              <a:t>Precise locations of treatment plants and </a:t>
            </a:r>
            <a:r>
              <a:rPr lang="en-US" dirty="0" err="1" smtClean="0"/>
              <a:t>powerplants</a:t>
            </a:r>
            <a:r>
              <a:rPr lang="en-US" dirty="0" smtClean="0"/>
              <a:t> cannot be given </a:t>
            </a:r>
          </a:p>
          <a:p>
            <a:endParaRPr lang="en-US" dirty="0"/>
          </a:p>
        </p:txBody>
      </p:sp>
      <p:sp>
        <p:nvSpPr>
          <p:cNvPr id="4" name="Slide Number Placeholder 3"/>
          <p:cNvSpPr>
            <a:spLocks noGrp="1"/>
          </p:cNvSpPr>
          <p:nvPr>
            <p:ph type="sldNum" sz="quarter" idx="4"/>
          </p:nvPr>
        </p:nvSpPr>
        <p:spPr/>
        <p:txBody>
          <a:bodyPr/>
          <a:lstStyle/>
          <a:p>
            <a:fld id="{E3A2D310-F07F-4A5E-A122-EB09B1B1C0A1}" type="slidenum">
              <a:rPr lang="en-US" smtClean="0"/>
              <a:pPr/>
              <a:t>37</a:t>
            </a:fld>
            <a:endParaRPr lang="en-US" dirty="0"/>
          </a:p>
        </p:txBody>
      </p:sp>
    </p:spTree>
    <p:extLst>
      <p:ext uri="{BB962C8B-B14F-4D97-AF65-F5344CB8AC3E}">
        <p14:creationId xmlns:p14="http://schemas.microsoft.com/office/powerpoint/2010/main" val="892597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of NWIS</a:t>
            </a:r>
            <a:endParaRPr lang="en-US" dirty="0"/>
          </a:p>
        </p:txBody>
      </p:sp>
      <p:sp>
        <p:nvSpPr>
          <p:cNvPr id="3" name="Content Placeholder 2"/>
          <p:cNvSpPr>
            <a:spLocks noGrp="1"/>
          </p:cNvSpPr>
          <p:nvPr>
            <p:ph idx="1"/>
          </p:nvPr>
        </p:nvSpPr>
        <p:spPr/>
        <p:txBody>
          <a:bodyPr/>
          <a:lstStyle/>
          <a:p>
            <a:r>
              <a:rPr lang="en-US" dirty="0" smtClean="0"/>
              <a:t>Moving to single database from distributed</a:t>
            </a:r>
            <a:r>
              <a:rPr lang="en-US" baseline="0" dirty="0" smtClean="0"/>
              <a:t> servers</a:t>
            </a:r>
          </a:p>
          <a:p>
            <a:r>
              <a:rPr lang="en-US" dirty="0" smtClean="0"/>
              <a:t>Expected timeframe of 3-5 years</a:t>
            </a:r>
          </a:p>
        </p:txBody>
      </p:sp>
      <p:sp>
        <p:nvSpPr>
          <p:cNvPr id="4" name="Slide Number Placeholder 3"/>
          <p:cNvSpPr>
            <a:spLocks noGrp="1"/>
          </p:cNvSpPr>
          <p:nvPr>
            <p:ph type="sldNum" sz="quarter" idx="4"/>
          </p:nvPr>
        </p:nvSpPr>
        <p:spPr/>
        <p:txBody>
          <a:bodyPr/>
          <a:lstStyle/>
          <a:p>
            <a:fld id="{E3A2D310-F07F-4A5E-A122-EB09B1B1C0A1}" type="slidenum">
              <a:rPr lang="en-US" smtClean="0"/>
              <a:pPr/>
              <a:t>38</a:t>
            </a:fld>
            <a:endParaRPr lang="en-US" dirty="0"/>
          </a:p>
        </p:txBody>
      </p:sp>
    </p:spTree>
    <p:extLst>
      <p:ext uri="{BB962C8B-B14F-4D97-AF65-F5344CB8AC3E}">
        <p14:creationId xmlns:p14="http://schemas.microsoft.com/office/powerpoint/2010/main" val="1987730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SWUDS Views</a:t>
            </a:r>
            <a:endParaRPr lang="en-US" dirty="0"/>
          </a:p>
        </p:txBody>
      </p:sp>
      <p:sp>
        <p:nvSpPr>
          <p:cNvPr id="3" name="Content Placeholder 2"/>
          <p:cNvSpPr>
            <a:spLocks noGrp="1"/>
          </p:cNvSpPr>
          <p:nvPr>
            <p:ph idx="1"/>
          </p:nvPr>
        </p:nvSpPr>
        <p:spPr/>
        <p:txBody>
          <a:bodyPr/>
          <a:lstStyle/>
          <a:p>
            <a:r>
              <a:rPr lang="en-US" dirty="0" smtClean="0"/>
              <a:t>Data are</a:t>
            </a:r>
            <a:r>
              <a:rPr lang="en-US" baseline="0" dirty="0" smtClean="0"/>
              <a:t> in logical groups = Views</a:t>
            </a:r>
          </a:p>
          <a:p>
            <a:r>
              <a:rPr lang="en-US" dirty="0" smtClean="0"/>
              <a:t>Some hierarchy is required</a:t>
            </a:r>
            <a:endParaRPr lang="en-US" baseline="0" dirty="0" smtClean="0"/>
          </a:p>
        </p:txBody>
      </p:sp>
      <p:pic>
        <p:nvPicPr>
          <p:cNvPr id="1026" name="Picture 2"/>
          <p:cNvPicPr>
            <a:picLocks noChangeAspect="1" noChangeArrowheads="1"/>
          </p:cNvPicPr>
          <p:nvPr/>
        </p:nvPicPr>
        <p:blipFill>
          <a:blip r:embed="rId3" cstate="print"/>
          <a:srcRect/>
          <a:stretch>
            <a:fillRect/>
          </a:stretch>
        </p:blipFill>
        <p:spPr bwMode="auto">
          <a:xfrm>
            <a:off x="457200" y="2514600"/>
            <a:ext cx="6324600" cy="3490998"/>
          </a:xfrm>
          <a:prstGeom prst="rect">
            <a:avLst/>
          </a:prstGeom>
          <a:noFill/>
          <a:ln w="9525">
            <a:noFill/>
            <a:miter lim="800000"/>
            <a:headEnd/>
            <a:tailEnd/>
          </a:ln>
        </p:spPr>
      </p:pic>
      <p:sp>
        <p:nvSpPr>
          <p:cNvPr id="12" name="Rectangle 11"/>
          <p:cNvSpPr/>
          <p:nvPr/>
        </p:nvSpPr>
        <p:spPr bwMode="auto">
          <a:xfrm>
            <a:off x="838200" y="4648200"/>
            <a:ext cx="1371600" cy="30480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16" name="Slide Number Placeholder 15"/>
          <p:cNvSpPr>
            <a:spLocks noGrp="1"/>
          </p:cNvSpPr>
          <p:nvPr>
            <p:ph type="sldNum" sz="quarter" idx="4"/>
          </p:nvPr>
        </p:nvSpPr>
        <p:spPr/>
        <p:txBody>
          <a:bodyPr/>
          <a:lstStyle/>
          <a:p>
            <a:fld id="{E3A2D310-F07F-4A5E-A122-EB09B1B1C0A1}" type="slidenum">
              <a:rPr lang="en-US" smtClean="0"/>
              <a:pPr/>
              <a:t>4</a:t>
            </a:fld>
            <a:endParaRPr lang="en-US" dirty="0"/>
          </a:p>
        </p:txBody>
      </p:sp>
    </p:spTree>
    <p:extLst>
      <p:ext uri="{BB962C8B-B14F-4D97-AF65-F5344CB8AC3E}">
        <p14:creationId xmlns:p14="http://schemas.microsoft.com/office/powerpoint/2010/main" val="234756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SWUDS Templates</a:t>
            </a:r>
            <a:endParaRPr lang="en-US" dirty="0"/>
          </a:p>
        </p:txBody>
      </p:sp>
      <p:sp>
        <p:nvSpPr>
          <p:cNvPr id="3" name="Content Placeholder 2"/>
          <p:cNvSpPr>
            <a:spLocks noGrp="1"/>
          </p:cNvSpPr>
          <p:nvPr>
            <p:ph idx="1"/>
          </p:nvPr>
        </p:nvSpPr>
        <p:spPr/>
        <p:txBody>
          <a:bodyPr/>
          <a:lstStyle/>
          <a:p>
            <a:r>
              <a:rPr lang="en-US" dirty="0" smtClean="0"/>
              <a:t>Templates contain data for one View</a:t>
            </a:r>
          </a:p>
          <a:p>
            <a:r>
              <a:rPr lang="en-US" dirty="0" smtClean="0"/>
              <a:t>Excel files</a:t>
            </a:r>
          </a:p>
          <a:p>
            <a:r>
              <a:rPr lang="en-US" dirty="0" smtClean="0"/>
              <a:t>Column headings give data element names</a:t>
            </a:r>
            <a:endParaRPr lang="en-US" dirty="0"/>
          </a:p>
        </p:txBody>
      </p:sp>
      <p:sp>
        <p:nvSpPr>
          <p:cNvPr id="4" name="Slide Number Placeholder 3"/>
          <p:cNvSpPr>
            <a:spLocks noGrp="1"/>
          </p:cNvSpPr>
          <p:nvPr>
            <p:ph type="sldNum" sz="quarter" idx="4"/>
          </p:nvPr>
        </p:nvSpPr>
        <p:spPr/>
        <p:txBody>
          <a:bodyPr/>
          <a:lstStyle/>
          <a:p>
            <a:fld id="{E3A2D310-F07F-4A5E-A122-EB09B1B1C0A1}" type="slidenum">
              <a:rPr lang="en-US" smtClean="0"/>
              <a:pPr/>
              <a:t>5</a:t>
            </a:fld>
            <a:endParaRPr lang="en-US" dirty="0"/>
          </a:p>
        </p:txBody>
      </p:sp>
    </p:spTree>
    <p:extLst>
      <p:ext uri="{BB962C8B-B14F-4D97-AF65-F5344CB8AC3E}">
        <p14:creationId xmlns:p14="http://schemas.microsoft.com/office/powerpoint/2010/main" val="12234047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SWUDS Template</a:t>
            </a:r>
            <a:endParaRPr lang="en-US" dirty="0"/>
          </a:p>
        </p:txBody>
      </p:sp>
      <p:pic>
        <p:nvPicPr>
          <p:cNvPr id="4" name="Picture 3"/>
          <p:cNvPicPr>
            <a:picLocks noChangeAspect="1"/>
          </p:cNvPicPr>
          <p:nvPr/>
        </p:nvPicPr>
        <p:blipFill>
          <a:blip r:embed="rId3" cstate="print"/>
          <a:stretch>
            <a:fillRect/>
          </a:stretch>
        </p:blipFill>
        <p:spPr>
          <a:xfrm>
            <a:off x="283362" y="1927102"/>
            <a:ext cx="8438369" cy="2861454"/>
          </a:xfrm>
          <a:prstGeom prst="rect">
            <a:avLst/>
          </a:prstGeom>
        </p:spPr>
      </p:pic>
      <p:sp>
        <p:nvSpPr>
          <p:cNvPr id="5" name="Rectangle 4"/>
          <p:cNvSpPr/>
          <p:nvPr/>
        </p:nvSpPr>
        <p:spPr bwMode="auto">
          <a:xfrm>
            <a:off x="827784" y="4550992"/>
            <a:ext cx="6996896" cy="354357"/>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6729170" y="4605456"/>
            <a:ext cx="1143000" cy="228600"/>
          </a:xfrm>
          <a:prstGeom prst="rect">
            <a:avLst/>
          </a:prstGeom>
          <a:solidFill>
            <a:srgbClr val="FF8E96">
              <a:alpha val="75000"/>
            </a:srgbClr>
          </a:solid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smtClean="0">
              <a:ln>
                <a:noFill/>
              </a:ln>
              <a:solidFill>
                <a:schemeClr val="tx1"/>
              </a:solidFill>
              <a:effectLst/>
              <a:latin typeface="Arial" charset="0"/>
            </a:endParaRPr>
          </a:p>
        </p:txBody>
      </p:sp>
      <p:sp>
        <p:nvSpPr>
          <p:cNvPr id="7" name="Slide Number Placeholder 6"/>
          <p:cNvSpPr>
            <a:spLocks noGrp="1"/>
          </p:cNvSpPr>
          <p:nvPr>
            <p:ph type="sldNum" sz="quarter" idx="4"/>
          </p:nvPr>
        </p:nvSpPr>
        <p:spPr/>
        <p:txBody>
          <a:bodyPr/>
          <a:lstStyle/>
          <a:p>
            <a:fld id="{E3A2D310-F07F-4A5E-A122-EB09B1B1C0A1}" type="slidenum">
              <a:rPr lang="en-US" smtClean="0"/>
              <a:pPr/>
              <a:t>6</a:t>
            </a:fld>
            <a:endParaRPr lang="en-US" dirty="0"/>
          </a:p>
        </p:txBody>
      </p:sp>
    </p:spTree>
    <p:extLst>
      <p:ext uri="{BB962C8B-B14F-4D97-AF65-F5344CB8AC3E}">
        <p14:creationId xmlns:p14="http://schemas.microsoft.com/office/powerpoint/2010/main" val="2605449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SWUDS Template</a:t>
            </a:r>
            <a:endParaRPr lang="en-US" dirty="0"/>
          </a:p>
        </p:txBody>
      </p:sp>
      <p:sp>
        <p:nvSpPr>
          <p:cNvPr id="5" name="Slide Number Placeholder 4"/>
          <p:cNvSpPr>
            <a:spLocks noGrp="1"/>
          </p:cNvSpPr>
          <p:nvPr>
            <p:ph type="sldNum" sz="quarter" idx="4"/>
          </p:nvPr>
        </p:nvSpPr>
        <p:spPr/>
        <p:txBody>
          <a:bodyPr/>
          <a:lstStyle/>
          <a:p>
            <a:fld id="{E3A2D310-F07F-4A5E-A122-EB09B1B1C0A1}" type="slidenum">
              <a:rPr lang="en-US" smtClean="0"/>
              <a:pPr/>
              <a:t>7</a:t>
            </a:fld>
            <a:endParaRPr lang="en-US" dirty="0"/>
          </a:p>
        </p:txBody>
      </p:sp>
      <p:pic>
        <p:nvPicPr>
          <p:cNvPr id="6" name="Picture 2"/>
          <p:cNvPicPr>
            <a:picLocks noChangeAspect="1" noChangeArrowheads="1"/>
          </p:cNvPicPr>
          <p:nvPr/>
        </p:nvPicPr>
        <p:blipFill>
          <a:blip r:embed="rId3" cstate="print"/>
          <a:stretch>
            <a:fillRect/>
          </a:stretch>
        </p:blipFill>
        <p:spPr bwMode="auto">
          <a:xfrm>
            <a:off x="400675" y="1819428"/>
            <a:ext cx="8472497" cy="3126059"/>
          </a:xfrm>
          <a:prstGeom prst="rect">
            <a:avLst/>
          </a:prstGeom>
          <a:noFill/>
          <a:ln>
            <a:noFill/>
          </a:ln>
        </p:spPr>
      </p:pic>
    </p:spTree>
    <p:extLst>
      <p:ext uri="{BB962C8B-B14F-4D97-AF65-F5344CB8AC3E}">
        <p14:creationId xmlns:p14="http://schemas.microsoft.com/office/powerpoint/2010/main" val="358294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SWUDS Delimited Text Input</a:t>
            </a:r>
            <a:endParaRPr lang="en-US" dirty="0"/>
          </a:p>
        </p:txBody>
      </p:sp>
      <p:sp>
        <p:nvSpPr>
          <p:cNvPr id="5" name="Slide Number Placeholder 4"/>
          <p:cNvSpPr>
            <a:spLocks noGrp="1"/>
          </p:cNvSpPr>
          <p:nvPr>
            <p:ph type="sldNum" sz="quarter" idx="4"/>
          </p:nvPr>
        </p:nvSpPr>
        <p:spPr/>
        <p:txBody>
          <a:bodyPr/>
          <a:lstStyle/>
          <a:p>
            <a:fld id="{E3A2D310-F07F-4A5E-A122-EB09B1B1C0A1}" type="slidenum">
              <a:rPr lang="en-US" smtClean="0"/>
              <a:pPr/>
              <a:t>8</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89" y="1184856"/>
            <a:ext cx="9015211" cy="43916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91853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File</a:t>
            </a:r>
            <a:endParaRPr lang="en-US" dirty="0"/>
          </a:p>
        </p:txBody>
      </p:sp>
      <p:sp>
        <p:nvSpPr>
          <p:cNvPr id="3" name="Content Placeholder 2"/>
          <p:cNvSpPr>
            <a:spLocks noGrp="1"/>
          </p:cNvSpPr>
          <p:nvPr>
            <p:ph idx="1"/>
          </p:nvPr>
        </p:nvSpPr>
        <p:spPr>
          <a:xfrm>
            <a:off x="381000" y="1952368"/>
            <a:ext cx="8305800" cy="3915032"/>
          </a:xfrm>
        </p:spPr>
        <p:txBody>
          <a:bodyPr/>
          <a:lstStyle/>
          <a:p>
            <a:r>
              <a:rPr lang="en-US" dirty="0" smtClean="0"/>
              <a:t>Unifying element of NWIS</a:t>
            </a:r>
          </a:p>
          <a:p>
            <a:r>
              <a:rPr lang="en-US" dirty="0"/>
              <a:t>Agency Code and Site number </a:t>
            </a:r>
            <a:endParaRPr lang="en-US" dirty="0" smtClean="0"/>
          </a:p>
          <a:p>
            <a:r>
              <a:rPr lang="en-US" dirty="0" smtClean="0"/>
              <a:t>Geographic information</a:t>
            </a:r>
          </a:p>
          <a:p>
            <a:r>
              <a:rPr lang="en-US" dirty="0" smtClean="0"/>
              <a:t>Site Type</a:t>
            </a:r>
          </a:p>
          <a:p>
            <a:r>
              <a:rPr lang="en-US" dirty="0" smtClean="0"/>
              <a:t>Site-level security</a:t>
            </a:r>
          </a:p>
        </p:txBody>
      </p:sp>
      <p:sp>
        <p:nvSpPr>
          <p:cNvPr id="4" name="Slide Number Placeholder 3"/>
          <p:cNvSpPr>
            <a:spLocks noGrp="1"/>
          </p:cNvSpPr>
          <p:nvPr>
            <p:ph type="sldNum" sz="quarter" idx="4"/>
          </p:nvPr>
        </p:nvSpPr>
        <p:spPr/>
        <p:txBody>
          <a:bodyPr/>
          <a:lstStyle/>
          <a:p>
            <a:fld id="{E3A2D310-F07F-4A5E-A122-EB09B1B1C0A1}" type="slidenum">
              <a:rPr lang="en-US" smtClean="0"/>
              <a:pPr/>
              <a:t>9</a:t>
            </a:fld>
            <a:endParaRPr lang="en-US" dirty="0"/>
          </a:p>
        </p:txBody>
      </p:sp>
      <p:graphicFrame>
        <p:nvGraphicFramePr>
          <p:cNvPr id="5" name="Diagram 4"/>
          <p:cNvGraphicFramePr/>
          <p:nvPr>
            <p:extLst>
              <p:ext uri="{D42A27DB-BD31-4B8C-83A1-F6EECF244321}">
                <p14:modId xmlns:p14="http://schemas.microsoft.com/office/powerpoint/2010/main" val="2889333535"/>
              </p:ext>
            </p:extLst>
          </p:nvPr>
        </p:nvGraphicFramePr>
        <p:xfrm>
          <a:off x="3647210" y="154742"/>
          <a:ext cx="3853341" cy="1488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13283</TotalTime>
  <Pages>4</Pages>
  <Words>1835</Words>
  <Application>Microsoft Office PowerPoint</Application>
  <PresentationFormat>On-screen Show (4:3)</PresentationFormat>
  <Paragraphs>303</Paragraphs>
  <Slides>38</Slides>
  <Notes>34</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blue-template</vt:lpstr>
      <vt:lpstr>1_blue-template</vt:lpstr>
      <vt:lpstr>SWUDS</vt:lpstr>
      <vt:lpstr>SWUDS –  A Conveyance-based System </vt:lpstr>
      <vt:lpstr>What can SWUDS store?</vt:lpstr>
      <vt:lpstr>SWUDS Views</vt:lpstr>
      <vt:lpstr>SWUDS Templates</vt:lpstr>
      <vt:lpstr>SWUDS Template</vt:lpstr>
      <vt:lpstr>SWUDS Template</vt:lpstr>
      <vt:lpstr>SWUDS Delimited Text Input</vt:lpstr>
      <vt:lpstr>Site File</vt:lpstr>
      <vt:lpstr>SWUDS</vt:lpstr>
      <vt:lpstr>Sites- Sources  </vt:lpstr>
      <vt:lpstr>Sites- Facilities that receive water  </vt:lpstr>
      <vt:lpstr>Sites- Water-Use Establishment Sub Types </vt:lpstr>
      <vt:lpstr>Sites- Water leaves and moves to </vt:lpstr>
      <vt:lpstr>Aggregate Sites  </vt:lpstr>
      <vt:lpstr>Water Quantities</vt:lpstr>
      <vt:lpstr>Example - Public Supply withdrawal</vt:lpstr>
      <vt:lpstr>Example-Public Supply withdrawal</vt:lpstr>
      <vt:lpstr>Example-Public Supply withdrawal</vt:lpstr>
      <vt:lpstr>Example-Public Supply withdrawal</vt:lpstr>
      <vt:lpstr>Example-Public Supply withdrawal</vt:lpstr>
      <vt:lpstr>Example-Public Supply withdrawal</vt:lpstr>
      <vt:lpstr>Example-Public Supply withdrawal</vt:lpstr>
      <vt:lpstr>Example-Public Supply withdrawal</vt:lpstr>
      <vt:lpstr>Example-Public Supply withdrawal</vt:lpstr>
      <vt:lpstr>Example-Public Supply withdrawal</vt:lpstr>
      <vt:lpstr>Example-Offstream Reservoir</vt:lpstr>
      <vt:lpstr>Public-supply deliveries to Domestic users</vt:lpstr>
      <vt:lpstr>Owner or permit data entered once</vt:lpstr>
      <vt:lpstr>Owner</vt:lpstr>
      <vt:lpstr>Permit</vt:lpstr>
      <vt:lpstr>Permit Types</vt:lpstr>
      <vt:lpstr>Place-of-use Quantities</vt:lpstr>
      <vt:lpstr>Ancillary Data</vt:lpstr>
      <vt:lpstr>Questions? </vt:lpstr>
      <vt:lpstr>Security</vt:lpstr>
      <vt:lpstr>Homeland Security Requirements</vt:lpstr>
      <vt:lpstr>Future of NWIS</vt:lpstr>
    </vt:vector>
  </TitlesOfParts>
  <Company>U. S. Geological Survey</Company>
  <LinksUpToDate>false</LinksUpToDate>
  <SharedDoc>false</SharedDoc>
  <HyperlinkBase>http://www.usgs.gov/visual-id/specs/slides/slide.html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Barber, Nancy L.</dc:creator>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Augenstein, Todd W.</cp:lastModifiedBy>
  <cp:revision>525</cp:revision>
  <cp:lastPrinted>2014-10-16T14:01:04Z</cp:lastPrinted>
  <dcterms:created xsi:type="dcterms:W3CDTF">2014-10-17T00:23:04Z</dcterms:created>
  <dcterms:modified xsi:type="dcterms:W3CDTF">2016-09-13T19:00:33Z</dcterms:modified>
</cp:coreProperties>
</file>