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2"/>
  </p:notesMasterIdLst>
  <p:sldIdLst>
    <p:sldId id="256" r:id="rId2"/>
    <p:sldId id="287" r:id="rId3"/>
    <p:sldId id="258" r:id="rId4"/>
    <p:sldId id="259" r:id="rId5"/>
    <p:sldId id="270" r:id="rId6"/>
    <p:sldId id="271" r:id="rId7"/>
    <p:sldId id="273" r:id="rId8"/>
    <p:sldId id="272" r:id="rId9"/>
    <p:sldId id="274" r:id="rId10"/>
    <p:sldId id="275" r:id="rId11"/>
    <p:sldId id="282" r:id="rId12"/>
    <p:sldId id="261" r:id="rId13"/>
    <p:sldId id="262" r:id="rId14"/>
    <p:sldId id="284" r:id="rId15"/>
    <p:sldId id="283" r:id="rId16"/>
    <p:sldId id="267" r:id="rId17"/>
    <p:sldId id="278" r:id="rId18"/>
    <p:sldId id="285" r:id="rId19"/>
    <p:sldId id="288" r:id="rId20"/>
    <p:sldId id="277" r:id="rId21"/>
    <p:sldId id="279" r:id="rId22"/>
    <p:sldId id="276" r:id="rId23"/>
    <p:sldId id="281" r:id="rId24"/>
    <p:sldId id="280" r:id="rId25"/>
    <p:sldId id="260" r:id="rId26"/>
    <p:sldId id="264" r:id="rId27"/>
    <p:sldId id="265" r:id="rId28"/>
    <p:sldId id="266" r:id="rId29"/>
    <p:sldId id="263"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D57872-F548-4090-A10E-B2CAD16894E0}">
          <p14:sldIdLst>
            <p14:sldId id="256"/>
            <p14:sldId id="287"/>
            <p14:sldId id="258"/>
            <p14:sldId id="259"/>
            <p14:sldId id="270"/>
            <p14:sldId id="271"/>
            <p14:sldId id="273"/>
            <p14:sldId id="272"/>
            <p14:sldId id="274"/>
            <p14:sldId id="275"/>
            <p14:sldId id="282"/>
            <p14:sldId id="261"/>
            <p14:sldId id="262"/>
            <p14:sldId id="284"/>
            <p14:sldId id="283"/>
            <p14:sldId id="267"/>
            <p14:sldId id="278"/>
            <p14:sldId id="285"/>
            <p14:sldId id="288"/>
          </p14:sldIdLst>
        </p14:section>
        <p14:section name="Hidden" id="{FE788973-6858-4CC7-9875-0BC691743686}">
          <p14:sldIdLst>
            <p14:sldId id="277"/>
            <p14:sldId id="279"/>
            <p14:sldId id="276"/>
            <p14:sldId id="281"/>
            <p14:sldId id="280"/>
            <p14:sldId id="260"/>
            <p14:sldId id="264"/>
            <p14:sldId id="265"/>
            <p14:sldId id="266"/>
            <p14:sldId id="263"/>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90462" autoAdjust="0"/>
  </p:normalViewPr>
  <p:slideViewPr>
    <p:cSldViewPr snapToGrid="0">
      <p:cViewPr varScale="1">
        <p:scale>
          <a:sx n="72" d="100"/>
          <a:sy n="72" d="100"/>
        </p:scale>
        <p:origin x="34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27D5B-9807-4945-8646-BAC6DA713CAE}" type="datetimeFigureOut">
              <a:rPr lang="en-US" smtClean="0"/>
              <a:t>04/21/21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6DFA0-925C-45C2-AB0B-3B33C6F37E64}" type="slidenum">
              <a:rPr lang="en-US" smtClean="0"/>
              <a:t>‹#›</a:t>
            </a:fld>
            <a:endParaRPr lang="en-US"/>
          </a:p>
        </p:txBody>
      </p:sp>
    </p:spTree>
    <p:extLst>
      <p:ext uri="{BB962C8B-B14F-4D97-AF65-F5344CB8AC3E}">
        <p14:creationId xmlns:p14="http://schemas.microsoft.com/office/powerpoint/2010/main" val="333340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Quantifying Unreported Water Use for Crop Irrigation in Virginia</a:t>
            </a:r>
          </a:p>
          <a:p>
            <a:endParaRPr lang="en-US" dirty="0"/>
          </a:p>
          <a:p>
            <a:r>
              <a:rPr lang="en-US" dirty="0"/>
              <a:t>USDA census data -  5years</a:t>
            </a:r>
          </a:p>
          <a:p>
            <a:r>
              <a:rPr lang="en-US" dirty="0"/>
              <a:t>DEQ withdrawal data</a:t>
            </a:r>
          </a:p>
          <a:p>
            <a:r>
              <a:rPr lang="en-US" dirty="0"/>
              <a:t>Previously: </a:t>
            </a:r>
          </a:p>
          <a:p>
            <a:r>
              <a:rPr lang="en-US" dirty="0"/>
              <a:t>Retrieved the census and withdrawal data(2017)</a:t>
            </a:r>
          </a:p>
          <a:p>
            <a:endParaRPr lang="en-US" dirty="0"/>
          </a:p>
          <a:p>
            <a:r>
              <a:rPr lang="en-US" sz="1200" dirty="0"/>
              <a:t>Data availability in both datasets</a:t>
            </a:r>
          </a:p>
          <a:p>
            <a:r>
              <a:rPr lang="en-US" sz="1200" dirty="0"/>
              <a:t>Correlation  between datasets</a:t>
            </a:r>
          </a:p>
          <a:p>
            <a:r>
              <a:rPr lang="en-US" sz="1200" dirty="0"/>
              <a:t>Irregularities between datasets</a:t>
            </a:r>
          </a:p>
          <a:p>
            <a:endParaRPr lang="en-US" dirty="0"/>
          </a:p>
        </p:txBody>
      </p:sp>
      <p:sp>
        <p:nvSpPr>
          <p:cNvPr id="4" name="Slide Number Placeholder 3"/>
          <p:cNvSpPr>
            <a:spLocks noGrp="1"/>
          </p:cNvSpPr>
          <p:nvPr>
            <p:ph type="sldNum" sz="quarter" idx="5"/>
          </p:nvPr>
        </p:nvSpPr>
        <p:spPr/>
        <p:txBody>
          <a:bodyPr/>
          <a:lstStyle/>
          <a:p>
            <a:fld id="{1CF6DFA0-925C-45C2-AB0B-3B33C6F37E64}" type="slidenum">
              <a:rPr lang="en-US" smtClean="0"/>
              <a:t>1</a:t>
            </a:fld>
            <a:endParaRPr lang="en-US"/>
          </a:p>
        </p:txBody>
      </p:sp>
    </p:spTree>
    <p:extLst>
      <p:ext uri="{BB962C8B-B14F-4D97-AF65-F5344CB8AC3E}">
        <p14:creationId xmlns:p14="http://schemas.microsoft.com/office/powerpoint/2010/main" val="362493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operations Irrigated acreage ad same trend</a:t>
            </a:r>
          </a:p>
          <a:p>
            <a:endParaRPr lang="en-US" dirty="0"/>
          </a:p>
          <a:p>
            <a:r>
              <a:rPr lang="en-US" dirty="0"/>
              <a:t>2002: </a:t>
            </a:r>
            <a:r>
              <a:rPr lang="en-US" sz="1200" b="0" i="0" u="none" strike="noStrike" dirty="0">
                <a:solidFill>
                  <a:srgbClr val="000000"/>
                </a:solidFill>
                <a:effectLst/>
                <a:latin typeface="Calibri" panose="020F0502020204030204" pitchFamily="34" charset="0"/>
              </a:rPr>
              <a:t>ACCOMACK</a:t>
            </a:r>
            <a:r>
              <a:rPr lang="en-US" dirty="0"/>
              <a:t> </a:t>
            </a:r>
            <a:r>
              <a:rPr lang="en-US" sz="1200" b="0" i="0" u="none" strike="noStrike" dirty="0">
                <a:solidFill>
                  <a:srgbClr val="000000"/>
                </a:solidFill>
                <a:effectLst/>
                <a:latin typeface="Calibri" panose="020F0502020204030204" pitchFamily="34" charset="0"/>
              </a:rPr>
              <a:t>9716</a:t>
            </a:r>
            <a:r>
              <a:rPr lang="en-US" dirty="0"/>
              <a:t> </a:t>
            </a:r>
            <a:r>
              <a:rPr lang="en-US" sz="1200" b="0" i="0" u="none" strike="noStrike" dirty="0">
                <a:solidFill>
                  <a:srgbClr val="000000"/>
                </a:solidFill>
                <a:effectLst/>
                <a:latin typeface="Calibri" panose="020F0502020204030204" pitchFamily="34" charset="0"/>
              </a:rPr>
              <a:t>NORTHAMPTON</a:t>
            </a:r>
            <a:r>
              <a:rPr lang="en-US" dirty="0"/>
              <a:t> </a:t>
            </a:r>
            <a:r>
              <a:rPr lang="en-US" sz="1200" b="0" i="0" u="none" strike="noStrike" dirty="0">
                <a:solidFill>
                  <a:srgbClr val="000000"/>
                </a:solidFill>
                <a:effectLst/>
                <a:latin typeface="Calibri" panose="020F0502020204030204" pitchFamily="34" charset="0"/>
              </a:rPr>
              <a:t>9338</a:t>
            </a:r>
            <a:r>
              <a:rPr lang="en-US" dirty="0"/>
              <a:t> </a:t>
            </a:r>
            <a:r>
              <a:rPr lang="en-US" sz="1200" b="0" i="0" u="none" strike="noStrike" dirty="0">
                <a:solidFill>
                  <a:srgbClr val="000000"/>
                </a:solidFill>
                <a:effectLst/>
                <a:latin typeface="Calibri" panose="020F0502020204030204" pitchFamily="34" charset="0"/>
              </a:rPr>
              <a:t>PITTSYLVANIA(b)</a:t>
            </a:r>
            <a:r>
              <a:rPr lang="en-US" dirty="0"/>
              <a:t> </a:t>
            </a:r>
            <a:r>
              <a:rPr lang="en-US" sz="1200" b="0" i="0" u="none" strike="noStrike" dirty="0">
                <a:solidFill>
                  <a:srgbClr val="000000"/>
                </a:solidFill>
                <a:effectLst/>
                <a:latin typeface="Calibri" panose="020F0502020204030204" pitchFamily="34" charset="0"/>
              </a:rPr>
              <a:t>5606</a:t>
            </a:r>
            <a:r>
              <a:rPr lang="en-US" dirty="0"/>
              <a:t> </a:t>
            </a:r>
            <a:r>
              <a:rPr lang="en-US" sz="1200" b="0" i="0" u="none" strike="noStrike" dirty="0">
                <a:solidFill>
                  <a:srgbClr val="000000"/>
                </a:solidFill>
                <a:effectLst/>
                <a:latin typeface="Calibri" panose="020F0502020204030204" pitchFamily="34" charset="0"/>
              </a:rPr>
              <a:t>ROCKINGHAM</a:t>
            </a:r>
            <a:r>
              <a:rPr lang="en-US" dirty="0"/>
              <a:t> </a:t>
            </a:r>
            <a:r>
              <a:rPr lang="en-US" sz="1200" b="0" i="0" u="none" strike="noStrike" dirty="0">
                <a:solidFill>
                  <a:srgbClr val="000000"/>
                </a:solidFill>
                <a:effectLst/>
                <a:latin typeface="Calibri" panose="020F0502020204030204" pitchFamily="34" charset="0"/>
              </a:rPr>
              <a:t>4355</a:t>
            </a:r>
            <a:r>
              <a:rPr lang="en-US" dirty="0"/>
              <a:t> </a:t>
            </a:r>
            <a:r>
              <a:rPr lang="en-US" sz="1200" b="0" i="0" u="none" strike="noStrike" dirty="0">
                <a:solidFill>
                  <a:srgbClr val="000000"/>
                </a:solidFill>
                <a:effectLst/>
                <a:latin typeface="Calibri" panose="020F0502020204030204" pitchFamily="34" charset="0"/>
              </a:rPr>
              <a:t>MECKLENBURG</a:t>
            </a:r>
            <a:r>
              <a:rPr lang="en-US" dirty="0"/>
              <a:t> </a:t>
            </a:r>
            <a:r>
              <a:rPr lang="en-US" sz="1200" b="0" i="0" u="none" strike="noStrike" dirty="0">
                <a:solidFill>
                  <a:srgbClr val="000000"/>
                </a:solidFill>
                <a:effectLst/>
                <a:latin typeface="Calibri" panose="020F0502020204030204" pitchFamily="34" charset="0"/>
              </a:rPr>
              <a:t>4158</a:t>
            </a:r>
            <a:r>
              <a:rPr lang="en-US" dirty="0"/>
              <a:t> </a:t>
            </a:r>
            <a:r>
              <a:rPr lang="en-US" sz="1200" b="0" i="0" u="none" strike="noStrike" dirty="0">
                <a:solidFill>
                  <a:srgbClr val="000000"/>
                </a:solidFill>
                <a:effectLst/>
                <a:latin typeface="Calibri" panose="020F0502020204030204" pitchFamily="34" charset="0"/>
              </a:rPr>
              <a:t>LOUDOUN(t)</a:t>
            </a:r>
            <a:r>
              <a:rPr lang="en-US" dirty="0"/>
              <a:t> </a:t>
            </a:r>
            <a:r>
              <a:rPr lang="en-US" sz="1200" b="0" i="0" u="none" strike="noStrike" dirty="0">
                <a:solidFill>
                  <a:srgbClr val="000000"/>
                </a:solidFill>
                <a:effectLst/>
                <a:latin typeface="Calibri" panose="020F0502020204030204" pitchFamily="34" charset="0"/>
              </a:rPr>
              <a:t>3666</a:t>
            </a:r>
            <a:r>
              <a:rPr lang="en-US" dirty="0"/>
              <a:t> </a:t>
            </a:r>
          </a:p>
          <a:p>
            <a:endParaRPr lang="en-US" dirty="0"/>
          </a:p>
          <a:p>
            <a:r>
              <a:rPr lang="en-US" dirty="0"/>
              <a:t>2007: </a:t>
            </a:r>
            <a:r>
              <a:rPr lang="en-US" sz="1200" b="0" i="0" u="none" strike="noStrike" dirty="0">
                <a:solidFill>
                  <a:srgbClr val="000000"/>
                </a:solidFill>
                <a:effectLst/>
                <a:latin typeface="Calibri" panose="020F0502020204030204" pitchFamily="34" charset="0"/>
              </a:rPr>
              <a:t>NORTHAMPTON</a:t>
            </a:r>
            <a:r>
              <a:rPr lang="en-US" dirty="0"/>
              <a:t> </a:t>
            </a:r>
            <a:r>
              <a:rPr lang="en-US" sz="1200" b="0" i="0" u="none" strike="noStrike" dirty="0">
                <a:solidFill>
                  <a:srgbClr val="000000"/>
                </a:solidFill>
                <a:effectLst/>
                <a:latin typeface="Calibri" panose="020F0502020204030204" pitchFamily="34" charset="0"/>
              </a:rPr>
              <a:t>9286</a:t>
            </a:r>
            <a:r>
              <a:rPr lang="en-US" dirty="0"/>
              <a:t> </a:t>
            </a:r>
            <a:r>
              <a:rPr lang="en-US" sz="1200" b="0" i="0" u="none" strike="noStrike" dirty="0">
                <a:solidFill>
                  <a:srgbClr val="000000"/>
                </a:solidFill>
                <a:effectLst/>
                <a:latin typeface="Calibri" panose="020F0502020204030204" pitchFamily="34" charset="0"/>
              </a:rPr>
              <a:t>ACCOMACK</a:t>
            </a:r>
            <a:r>
              <a:rPr lang="en-US" dirty="0"/>
              <a:t> </a:t>
            </a:r>
            <a:r>
              <a:rPr lang="en-US" sz="1200" b="0" i="0" u="none" strike="noStrike" dirty="0">
                <a:solidFill>
                  <a:srgbClr val="000000"/>
                </a:solidFill>
                <a:effectLst/>
                <a:latin typeface="Calibri" panose="020F0502020204030204" pitchFamily="34" charset="0"/>
              </a:rPr>
              <a:t>6508</a:t>
            </a:r>
            <a:r>
              <a:rPr lang="en-US" dirty="0"/>
              <a:t> </a:t>
            </a:r>
            <a:r>
              <a:rPr lang="en-US" sz="1200" b="0" i="0" u="none" strike="noStrike" dirty="0">
                <a:solidFill>
                  <a:srgbClr val="000000"/>
                </a:solidFill>
                <a:effectLst/>
                <a:latin typeface="Calibri" panose="020F0502020204030204" pitchFamily="34" charset="0"/>
              </a:rPr>
              <a:t>ROCKINGHAM</a:t>
            </a:r>
            <a:r>
              <a:rPr lang="en-US" dirty="0"/>
              <a:t> </a:t>
            </a:r>
            <a:r>
              <a:rPr lang="en-US" sz="1200" b="0" i="0" u="none" strike="noStrike" dirty="0">
                <a:solidFill>
                  <a:srgbClr val="000000"/>
                </a:solidFill>
                <a:effectLst/>
                <a:latin typeface="Calibri" panose="020F0502020204030204" pitchFamily="34" charset="0"/>
              </a:rPr>
              <a:t>4808</a:t>
            </a:r>
            <a:r>
              <a:rPr lang="en-US" dirty="0"/>
              <a:t> </a:t>
            </a:r>
            <a:r>
              <a:rPr lang="en-US" sz="1200" b="0" i="0" u="none" strike="noStrike" dirty="0">
                <a:solidFill>
                  <a:srgbClr val="000000"/>
                </a:solidFill>
                <a:effectLst/>
                <a:latin typeface="Calibri" panose="020F0502020204030204" pitchFamily="34" charset="0"/>
              </a:rPr>
              <a:t>PITTSYLVANIA</a:t>
            </a:r>
            <a:r>
              <a:rPr lang="en-US" dirty="0"/>
              <a:t> </a:t>
            </a:r>
            <a:r>
              <a:rPr lang="en-US" sz="1200" b="0" i="0" u="none" strike="noStrike" dirty="0">
                <a:solidFill>
                  <a:srgbClr val="000000"/>
                </a:solidFill>
                <a:effectLst/>
                <a:latin typeface="Calibri" panose="020F0502020204030204" pitchFamily="34" charset="0"/>
              </a:rPr>
              <a:t>4187</a:t>
            </a:r>
            <a:r>
              <a:rPr lang="en-US" dirty="0"/>
              <a:t> </a:t>
            </a:r>
            <a:r>
              <a:rPr lang="en-US" sz="1200" b="1" i="0" u="none" strike="noStrike" dirty="0">
                <a:solidFill>
                  <a:srgbClr val="000000"/>
                </a:solidFill>
                <a:effectLst/>
                <a:latin typeface="Calibri" panose="020F0502020204030204" pitchFamily="34" charset="0"/>
              </a:rPr>
              <a:t>AUGUSTA</a:t>
            </a:r>
            <a:r>
              <a:rPr lang="en-US" b="1" dirty="0"/>
              <a:t> </a:t>
            </a:r>
            <a:r>
              <a:rPr lang="en-US" sz="1200" b="1" i="0" u="none" strike="noStrike" dirty="0">
                <a:solidFill>
                  <a:srgbClr val="000000"/>
                </a:solidFill>
                <a:effectLst/>
                <a:latin typeface="Calibri" panose="020F0502020204030204" pitchFamily="34" charset="0"/>
              </a:rPr>
              <a:t>3813</a:t>
            </a:r>
            <a:r>
              <a:rPr lang="en-US" b="1" dirty="0"/>
              <a:t> </a:t>
            </a:r>
          </a:p>
          <a:p>
            <a:endParaRPr lang="en-US" b="1" dirty="0"/>
          </a:p>
          <a:p>
            <a:r>
              <a:rPr lang="en-US" b="1" dirty="0"/>
              <a:t>2012: </a:t>
            </a:r>
            <a:r>
              <a:rPr lang="en-US" sz="1200" b="0" i="0" u="none" strike="noStrike" dirty="0">
                <a:solidFill>
                  <a:srgbClr val="000000"/>
                </a:solidFill>
                <a:effectLst/>
                <a:latin typeface="Calibri" panose="020F0502020204030204" pitchFamily="34" charset="0"/>
              </a:rPr>
              <a:t>NORTHAMPTON</a:t>
            </a:r>
            <a:r>
              <a:rPr lang="en-US" dirty="0"/>
              <a:t> </a:t>
            </a:r>
            <a:r>
              <a:rPr lang="en-US" sz="1200" b="0" i="0" u="none" strike="noStrike" dirty="0">
                <a:solidFill>
                  <a:srgbClr val="000000"/>
                </a:solidFill>
                <a:effectLst/>
                <a:latin typeface="Calibri" panose="020F0502020204030204" pitchFamily="34" charset="0"/>
              </a:rPr>
              <a:t>6336</a:t>
            </a:r>
            <a:r>
              <a:rPr lang="en-US" dirty="0"/>
              <a:t> </a:t>
            </a:r>
            <a:r>
              <a:rPr lang="en-US" sz="1200" b="0" i="0" u="none" strike="noStrike" dirty="0">
                <a:solidFill>
                  <a:srgbClr val="000000"/>
                </a:solidFill>
                <a:effectLst/>
                <a:latin typeface="Calibri" panose="020F0502020204030204" pitchFamily="34" charset="0"/>
              </a:rPr>
              <a:t>ROCKINGHAM</a:t>
            </a:r>
            <a:r>
              <a:rPr lang="en-US" dirty="0"/>
              <a:t> </a:t>
            </a:r>
            <a:r>
              <a:rPr lang="en-US" sz="1200" b="0" i="0" u="none" strike="noStrike" dirty="0">
                <a:solidFill>
                  <a:srgbClr val="000000"/>
                </a:solidFill>
                <a:effectLst/>
                <a:latin typeface="Calibri" panose="020F0502020204030204" pitchFamily="34" charset="0"/>
              </a:rPr>
              <a:t>5645</a:t>
            </a:r>
            <a:r>
              <a:rPr lang="en-US" dirty="0"/>
              <a:t> </a:t>
            </a:r>
            <a:r>
              <a:rPr lang="en-US" sz="1200" b="0" i="0" u="none" strike="noStrike" dirty="0">
                <a:solidFill>
                  <a:srgbClr val="000000"/>
                </a:solidFill>
                <a:effectLst/>
                <a:latin typeface="Calibri" panose="020F0502020204030204" pitchFamily="34" charset="0"/>
              </a:rPr>
              <a:t>ACCOMACK</a:t>
            </a:r>
            <a:r>
              <a:rPr lang="en-US" b="0" dirty="0"/>
              <a:t> </a:t>
            </a:r>
            <a:r>
              <a:rPr lang="en-US" sz="1200" b="0" i="0" u="none" strike="noStrike" dirty="0">
                <a:solidFill>
                  <a:srgbClr val="000000"/>
                </a:solidFill>
                <a:effectLst/>
                <a:latin typeface="Calibri" panose="020F0502020204030204" pitchFamily="34" charset="0"/>
              </a:rPr>
              <a:t>5370</a:t>
            </a:r>
            <a:r>
              <a:rPr lang="en-US" b="0" dirty="0"/>
              <a:t> </a:t>
            </a:r>
            <a:r>
              <a:rPr lang="en-US" sz="1200" b="0" i="0" u="none" strike="noStrike" dirty="0">
                <a:solidFill>
                  <a:srgbClr val="000000"/>
                </a:solidFill>
                <a:effectLst/>
                <a:latin typeface="Calibri" panose="020F0502020204030204" pitchFamily="34" charset="0"/>
              </a:rPr>
              <a:t>PITTSYLVANIA</a:t>
            </a:r>
            <a:r>
              <a:rPr lang="en-US" dirty="0"/>
              <a:t> </a:t>
            </a:r>
            <a:r>
              <a:rPr lang="en-US" sz="1200" b="0" i="0" u="none" strike="noStrike" dirty="0">
                <a:solidFill>
                  <a:srgbClr val="000000"/>
                </a:solidFill>
                <a:effectLst/>
                <a:latin typeface="Calibri" panose="020F0502020204030204" pitchFamily="34" charset="0"/>
              </a:rPr>
              <a:t>3716</a:t>
            </a:r>
            <a:r>
              <a:rPr lang="en-US" dirty="0"/>
              <a:t> </a:t>
            </a:r>
            <a:r>
              <a:rPr lang="en-US" sz="1200" b="1" i="0" u="none" strike="noStrike" dirty="0">
                <a:solidFill>
                  <a:srgbClr val="000000"/>
                </a:solidFill>
                <a:effectLst/>
                <a:latin typeface="Calibri" panose="020F0502020204030204" pitchFamily="34" charset="0"/>
              </a:rPr>
              <a:t>HANOVER</a:t>
            </a:r>
            <a:r>
              <a:rPr lang="en-US" b="1" dirty="0"/>
              <a:t> </a:t>
            </a:r>
            <a:r>
              <a:rPr lang="en-US" sz="1200" b="1" i="0" u="none" strike="noStrike" dirty="0">
                <a:solidFill>
                  <a:srgbClr val="000000"/>
                </a:solidFill>
                <a:effectLst/>
                <a:latin typeface="Calibri" panose="020F0502020204030204" pitchFamily="34" charset="0"/>
              </a:rPr>
              <a:t>3338</a:t>
            </a:r>
            <a:r>
              <a:rPr lang="en-US" b="1" dirty="0"/>
              <a:t> </a:t>
            </a:r>
          </a:p>
          <a:p>
            <a:r>
              <a:rPr lang="en-US" b="1" dirty="0"/>
              <a:t>2017: </a:t>
            </a:r>
            <a:r>
              <a:rPr lang="en-US" sz="1200" b="0" i="0" u="none" strike="noStrike" dirty="0">
                <a:solidFill>
                  <a:srgbClr val="000000"/>
                </a:solidFill>
                <a:effectLst/>
                <a:latin typeface="Calibri" panose="020F0502020204030204" pitchFamily="34" charset="0"/>
              </a:rPr>
              <a:t>NORTHAMPTON</a:t>
            </a:r>
            <a:r>
              <a:rPr lang="en-US" dirty="0"/>
              <a:t> </a:t>
            </a:r>
            <a:r>
              <a:rPr lang="en-US" sz="1200" b="0" i="0" u="none" strike="noStrike" dirty="0">
                <a:solidFill>
                  <a:srgbClr val="000000"/>
                </a:solidFill>
                <a:effectLst/>
                <a:latin typeface="Calibri" panose="020F0502020204030204" pitchFamily="34" charset="0"/>
              </a:rPr>
              <a:t>5858</a:t>
            </a:r>
            <a:r>
              <a:rPr lang="en-US" dirty="0"/>
              <a:t> </a:t>
            </a:r>
            <a:r>
              <a:rPr lang="en-US" sz="1200" b="0" i="0" u="none" strike="noStrike" dirty="0">
                <a:solidFill>
                  <a:srgbClr val="000000"/>
                </a:solidFill>
                <a:effectLst/>
                <a:latin typeface="Calibri" panose="020F0502020204030204" pitchFamily="34" charset="0"/>
              </a:rPr>
              <a:t>ROCKINGHAM</a:t>
            </a:r>
            <a:r>
              <a:rPr lang="en-US" dirty="0"/>
              <a:t> </a:t>
            </a:r>
            <a:r>
              <a:rPr lang="en-US" sz="1200" b="0" i="0" u="none" strike="noStrike" dirty="0">
                <a:solidFill>
                  <a:srgbClr val="000000"/>
                </a:solidFill>
                <a:effectLst/>
                <a:latin typeface="Calibri" panose="020F0502020204030204" pitchFamily="34" charset="0"/>
              </a:rPr>
              <a:t>5526</a:t>
            </a:r>
            <a:r>
              <a:rPr lang="en-US" dirty="0"/>
              <a:t> </a:t>
            </a:r>
            <a:r>
              <a:rPr lang="en-US" sz="1200" b="0" i="0" u="none" strike="noStrike" dirty="0">
                <a:solidFill>
                  <a:srgbClr val="000000"/>
                </a:solidFill>
                <a:effectLst/>
                <a:latin typeface="Calibri" panose="020F0502020204030204" pitchFamily="34" charset="0"/>
              </a:rPr>
              <a:t>ACCOMACK</a:t>
            </a:r>
            <a:r>
              <a:rPr lang="en-US" dirty="0"/>
              <a:t> </a:t>
            </a:r>
            <a:r>
              <a:rPr lang="en-US" sz="1200" b="0" i="0" u="none" strike="noStrike" dirty="0">
                <a:solidFill>
                  <a:srgbClr val="000000"/>
                </a:solidFill>
                <a:effectLst/>
                <a:latin typeface="Calibri" panose="020F0502020204030204" pitchFamily="34" charset="0"/>
              </a:rPr>
              <a:t>5078</a:t>
            </a:r>
            <a:r>
              <a:rPr lang="en-US" dirty="0"/>
              <a:t> </a:t>
            </a:r>
            <a:r>
              <a:rPr lang="en-US" sz="1200" b="0" i="0" u="none" strike="noStrike" dirty="0">
                <a:solidFill>
                  <a:srgbClr val="000000"/>
                </a:solidFill>
                <a:effectLst/>
                <a:latin typeface="Calibri" panose="020F0502020204030204" pitchFamily="34" charset="0"/>
              </a:rPr>
              <a:t>MECKLENBURG</a:t>
            </a:r>
            <a:r>
              <a:rPr lang="en-US" dirty="0"/>
              <a:t> </a:t>
            </a:r>
            <a:r>
              <a:rPr lang="en-US" sz="1200" b="0" i="0" u="none" strike="noStrike" dirty="0">
                <a:solidFill>
                  <a:srgbClr val="000000"/>
                </a:solidFill>
                <a:effectLst/>
                <a:latin typeface="Calibri" panose="020F0502020204030204" pitchFamily="34" charset="0"/>
              </a:rPr>
              <a:t>4162</a:t>
            </a:r>
            <a:r>
              <a:rPr lang="en-US" dirty="0"/>
              <a:t> </a:t>
            </a:r>
            <a:r>
              <a:rPr lang="en-US" sz="1200" b="0" i="0" u="none" strike="noStrike" dirty="0">
                <a:solidFill>
                  <a:srgbClr val="000000"/>
                </a:solidFill>
                <a:effectLst/>
                <a:latin typeface="Calibri" panose="020F0502020204030204" pitchFamily="34" charset="0"/>
              </a:rPr>
              <a:t>HANOVER</a:t>
            </a:r>
            <a:r>
              <a:rPr lang="en-US" dirty="0"/>
              <a:t> </a:t>
            </a:r>
            <a:r>
              <a:rPr lang="en-US" sz="1200" b="0" i="0" u="none" strike="noStrike" dirty="0">
                <a:solidFill>
                  <a:srgbClr val="000000"/>
                </a:solidFill>
                <a:effectLst/>
                <a:latin typeface="Calibri" panose="020F0502020204030204" pitchFamily="34" charset="0"/>
              </a:rPr>
              <a:t>3570</a:t>
            </a:r>
            <a:r>
              <a:rPr lang="en-US" dirty="0"/>
              <a:t> (Most reduction </a:t>
            </a:r>
            <a:r>
              <a:rPr lang="en-US" dirty="0" err="1"/>
              <a:t>Acomack</a:t>
            </a:r>
            <a:r>
              <a:rPr lang="en-US" dirty="0"/>
              <a:t>, </a:t>
            </a:r>
            <a:r>
              <a:rPr lang="en-US" dirty="0" err="1"/>
              <a:t>northampton</a:t>
            </a:r>
            <a:r>
              <a:rPr lang="en-US" dirty="0"/>
              <a:t> Pitts and </a:t>
            </a:r>
            <a:r>
              <a:rPr lang="en-US" dirty="0" err="1"/>
              <a:t>loudon</a:t>
            </a:r>
            <a:r>
              <a:rPr lang="en-US" dirty="0"/>
              <a:t> </a:t>
            </a:r>
            <a:r>
              <a:rPr lang="en-US" sz="1800" b="0" i="0" u="none" strike="noStrike" dirty="0">
                <a:solidFill>
                  <a:srgbClr val="000000"/>
                </a:solidFill>
                <a:effectLst/>
                <a:latin typeface="Calibri" panose="020F0502020204030204" pitchFamily="34" charset="0"/>
              </a:rPr>
              <a:t>1492 and 392</a:t>
            </a:r>
            <a:r>
              <a:rPr lang="en-US" dirty="0"/>
              <a:t>   in 2017)</a:t>
            </a:r>
          </a:p>
          <a:p>
            <a:endParaRPr lang="en-US" b="1" dirty="0"/>
          </a:p>
          <a:p>
            <a:endParaRPr lang="en-US" b="1" dirty="0"/>
          </a:p>
        </p:txBody>
      </p:sp>
      <p:sp>
        <p:nvSpPr>
          <p:cNvPr id="4" name="Slide Number Placeholder 3"/>
          <p:cNvSpPr>
            <a:spLocks noGrp="1"/>
          </p:cNvSpPr>
          <p:nvPr>
            <p:ph type="sldNum" sz="quarter" idx="5"/>
          </p:nvPr>
        </p:nvSpPr>
        <p:spPr/>
        <p:txBody>
          <a:bodyPr/>
          <a:lstStyle/>
          <a:p>
            <a:fld id="{1CF6DFA0-925C-45C2-AB0B-3B33C6F37E64}" type="slidenum">
              <a:rPr lang="en-US" smtClean="0"/>
              <a:t>12</a:t>
            </a:fld>
            <a:endParaRPr lang="en-US"/>
          </a:p>
        </p:txBody>
      </p:sp>
    </p:spTree>
    <p:extLst>
      <p:ext uri="{BB962C8B-B14F-4D97-AF65-F5344CB8AC3E}">
        <p14:creationId xmlns:p14="http://schemas.microsoft.com/office/powerpoint/2010/main" val="275777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Acreage decrease: ACCOMACK</a:t>
            </a:r>
            <a:r>
              <a:rPr lang="en-US" dirty="0"/>
              <a:t> </a:t>
            </a:r>
            <a:r>
              <a:rPr lang="en-US" sz="1200" b="0" i="0" u="none" strike="noStrike" dirty="0">
                <a:solidFill>
                  <a:srgbClr val="000000"/>
                </a:solidFill>
                <a:effectLst/>
                <a:latin typeface="Calibri" panose="020F0502020204030204" pitchFamily="34" charset="0"/>
              </a:rPr>
              <a:t>-4638</a:t>
            </a:r>
            <a:r>
              <a:rPr lang="en-US" dirty="0"/>
              <a:t> </a:t>
            </a:r>
            <a:r>
              <a:rPr lang="en-US" sz="1200" b="0" i="0" u="none" strike="noStrike" dirty="0">
                <a:solidFill>
                  <a:srgbClr val="000000"/>
                </a:solidFill>
                <a:effectLst/>
                <a:latin typeface="Calibri" panose="020F0502020204030204" pitchFamily="34" charset="0"/>
              </a:rPr>
              <a:t>PITTSYLVANIA</a:t>
            </a:r>
            <a:r>
              <a:rPr lang="en-US" dirty="0"/>
              <a:t> </a:t>
            </a:r>
            <a:r>
              <a:rPr lang="en-US" sz="1200" b="0" i="0" u="none" strike="noStrike" dirty="0">
                <a:solidFill>
                  <a:srgbClr val="000000"/>
                </a:solidFill>
                <a:effectLst/>
                <a:latin typeface="Calibri" panose="020F0502020204030204" pitchFamily="34" charset="0"/>
              </a:rPr>
              <a:t>-4114</a:t>
            </a:r>
            <a:r>
              <a:rPr lang="en-US" dirty="0"/>
              <a:t> </a:t>
            </a:r>
            <a:r>
              <a:rPr lang="en-US" sz="1200" b="0" i="0" u="none" strike="noStrike" dirty="0">
                <a:solidFill>
                  <a:srgbClr val="000000"/>
                </a:solidFill>
                <a:effectLst/>
                <a:latin typeface="Calibri" panose="020F0502020204030204" pitchFamily="34" charset="0"/>
              </a:rPr>
              <a:t>NORTHAMPTON</a:t>
            </a:r>
            <a:r>
              <a:rPr lang="en-US" dirty="0"/>
              <a:t> </a:t>
            </a:r>
            <a:r>
              <a:rPr lang="en-US" sz="1200" b="0" i="0" u="none" strike="noStrike" dirty="0">
                <a:solidFill>
                  <a:srgbClr val="000000"/>
                </a:solidFill>
                <a:effectLst/>
                <a:latin typeface="Calibri" panose="020F0502020204030204" pitchFamily="34" charset="0"/>
              </a:rPr>
              <a:t>-3480</a:t>
            </a:r>
            <a:r>
              <a:rPr lang="en-US" dirty="0"/>
              <a:t> </a:t>
            </a:r>
            <a:r>
              <a:rPr lang="en-US" sz="1200" b="0" i="0" u="none" strike="noStrike" dirty="0">
                <a:solidFill>
                  <a:srgbClr val="000000"/>
                </a:solidFill>
                <a:effectLst/>
                <a:latin typeface="Calibri" panose="020F0502020204030204" pitchFamily="34" charset="0"/>
              </a:rPr>
              <a:t>LOUDOUN</a:t>
            </a:r>
            <a:r>
              <a:rPr lang="en-US" dirty="0"/>
              <a:t> </a:t>
            </a:r>
            <a:r>
              <a:rPr lang="en-US" sz="1200" b="0" i="0" u="none" strike="noStrike" dirty="0">
                <a:solidFill>
                  <a:srgbClr val="000000"/>
                </a:solidFill>
                <a:effectLst/>
                <a:latin typeface="Calibri" panose="020F0502020204030204" pitchFamily="34" charset="0"/>
              </a:rPr>
              <a:t>-3274</a:t>
            </a:r>
            <a:r>
              <a:rPr lang="en-US" dirty="0"/>
              <a:t> </a:t>
            </a:r>
            <a:r>
              <a:rPr lang="en-US" sz="1200" b="0" i="0" u="none" strike="noStrike" dirty="0">
                <a:solidFill>
                  <a:srgbClr val="000000"/>
                </a:solidFill>
                <a:effectLst/>
                <a:latin typeface="Calibri" panose="020F0502020204030204" pitchFamily="34" charset="0"/>
              </a:rPr>
              <a:t>HALIFAX</a:t>
            </a:r>
            <a:r>
              <a:rPr lang="en-US" dirty="0"/>
              <a:t> </a:t>
            </a:r>
            <a:r>
              <a:rPr lang="en-US" sz="1200" b="0" i="0" u="none" strike="noStrike" dirty="0">
                <a:solidFill>
                  <a:srgbClr val="000000"/>
                </a:solidFill>
                <a:effectLst/>
                <a:latin typeface="Calibri" panose="020F0502020204030204" pitchFamily="34" charset="0"/>
              </a:rPr>
              <a:t>-1556</a:t>
            </a:r>
            <a:r>
              <a:rPr lang="en-US" dirty="0"/>
              <a:t> </a:t>
            </a:r>
          </a:p>
          <a:p>
            <a:endParaRPr lang="en-US" dirty="0"/>
          </a:p>
          <a:p>
            <a:r>
              <a:rPr lang="en-US" dirty="0"/>
              <a:t>Acreage Increase : </a:t>
            </a:r>
            <a:r>
              <a:rPr lang="en-US" sz="1200" b="0" i="0" u="none" strike="noStrike" dirty="0">
                <a:solidFill>
                  <a:srgbClr val="000000"/>
                </a:solidFill>
                <a:effectLst/>
                <a:latin typeface="Calibri" panose="020F0502020204030204" pitchFamily="34" charset="0"/>
              </a:rPr>
              <a:t>HANOVER</a:t>
            </a:r>
            <a:r>
              <a:rPr lang="en-US" dirty="0"/>
              <a:t> </a:t>
            </a:r>
            <a:r>
              <a:rPr lang="en-US" sz="1200" b="0" i="0" u="none" strike="noStrike" dirty="0">
                <a:solidFill>
                  <a:srgbClr val="000000"/>
                </a:solidFill>
                <a:effectLst/>
                <a:latin typeface="Calibri" panose="020F0502020204030204" pitchFamily="34" charset="0"/>
              </a:rPr>
              <a:t>1178</a:t>
            </a:r>
            <a:r>
              <a:rPr lang="en-US" dirty="0"/>
              <a:t> </a:t>
            </a:r>
            <a:r>
              <a:rPr lang="en-US" sz="1200" b="0" i="0" u="none" strike="noStrike" dirty="0">
                <a:solidFill>
                  <a:srgbClr val="000000"/>
                </a:solidFill>
                <a:effectLst/>
                <a:latin typeface="Calibri" panose="020F0502020204030204" pitchFamily="34" charset="0"/>
              </a:rPr>
              <a:t>ROCKINGHAM</a:t>
            </a:r>
            <a:r>
              <a:rPr lang="en-US" dirty="0"/>
              <a:t> </a:t>
            </a:r>
            <a:r>
              <a:rPr lang="en-US" sz="1200" b="0" i="0" u="none" strike="noStrike" dirty="0">
                <a:solidFill>
                  <a:srgbClr val="000000"/>
                </a:solidFill>
                <a:effectLst/>
                <a:latin typeface="Calibri" panose="020F0502020204030204" pitchFamily="34" charset="0"/>
              </a:rPr>
              <a:t>1171</a:t>
            </a:r>
            <a:r>
              <a:rPr lang="en-US" dirty="0"/>
              <a:t> </a:t>
            </a:r>
            <a:r>
              <a:rPr lang="en-US" sz="1200" b="0" i="0" u="none" strike="noStrike" dirty="0">
                <a:solidFill>
                  <a:srgbClr val="000000"/>
                </a:solidFill>
                <a:effectLst/>
                <a:latin typeface="Calibri" panose="020F0502020204030204" pitchFamily="34" charset="0"/>
              </a:rPr>
              <a:t>CAROLINE</a:t>
            </a:r>
            <a:r>
              <a:rPr lang="en-US" dirty="0"/>
              <a:t> </a:t>
            </a:r>
            <a:r>
              <a:rPr lang="en-US" sz="1200" b="0" i="0" u="none" strike="noStrike" dirty="0">
                <a:solidFill>
                  <a:srgbClr val="000000"/>
                </a:solidFill>
                <a:effectLst/>
                <a:latin typeface="Calibri" panose="020F0502020204030204" pitchFamily="34" charset="0"/>
              </a:rPr>
              <a:t>1139</a:t>
            </a:r>
            <a:r>
              <a:rPr lang="en-US" dirty="0"/>
              <a:t> </a:t>
            </a:r>
            <a:r>
              <a:rPr lang="en-US" sz="1200" b="0" i="0" u="none" strike="noStrike" dirty="0">
                <a:solidFill>
                  <a:srgbClr val="000000"/>
                </a:solidFill>
                <a:effectLst/>
                <a:latin typeface="Calibri" panose="020F0502020204030204" pitchFamily="34" charset="0"/>
              </a:rPr>
              <a:t>BLAND</a:t>
            </a:r>
            <a:r>
              <a:rPr lang="en-US" dirty="0"/>
              <a:t> </a:t>
            </a:r>
            <a:r>
              <a:rPr lang="en-US" sz="1200" b="0" i="0" u="none" strike="noStrike" dirty="0">
                <a:solidFill>
                  <a:srgbClr val="000000"/>
                </a:solidFill>
                <a:effectLst/>
                <a:latin typeface="Calibri" panose="020F0502020204030204" pitchFamily="34" charset="0"/>
              </a:rPr>
              <a:t>666</a:t>
            </a:r>
            <a:r>
              <a:rPr lang="en-US" dirty="0"/>
              <a:t> </a:t>
            </a:r>
            <a:r>
              <a:rPr lang="en-US" sz="1200" b="0" i="0" u="none" strike="noStrike" dirty="0">
                <a:solidFill>
                  <a:srgbClr val="000000"/>
                </a:solidFill>
                <a:effectLst/>
                <a:latin typeface="Calibri" panose="020F0502020204030204" pitchFamily="34" charset="0"/>
              </a:rPr>
              <a:t>BRUNSWICK</a:t>
            </a:r>
            <a:r>
              <a:rPr lang="en-US" dirty="0"/>
              <a:t> </a:t>
            </a:r>
            <a:r>
              <a:rPr lang="en-US" sz="1200" b="0" i="0" u="none" strike="noStrike" dirty="0">
                <a:solidFill>
                  <a:srgbClr val="000000"/>
                </a:solidFill>
                <a:effectLst/>
                <a:latin typeface="Calibri" panose="020F0502020204030204" pitchFamily="34" charset="0"/>
              </a:rPr>
              <a:t>640</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1CF6DFA0-925C-45C2-AB0B-3B33C6F37E64}" type="slidenum">
              <a:rPr lang="en-US" smtClean="0"/>
              <a:t>13</a:t>
            </a:fld>
            <a:endParaRPr lang="en-US"/>
          </a:p>
        </p:txBody>
      </p:sp>
    </p:spTree>
    <p:extLst>
      <p:ext uri="{BB962C8B-B14F-4D97-AF65-F5344CB8AC3E}">
        <p14:creationId xmlns:p14="http://schemas.microsoft.com/office/powerpoint/2010/main" val="215296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Decreasing trend overall</a:t>
            </a:r>
          </a:p>
          <a:p>
            <a:endParaRPr lang="en-US" dirty="0"/>
          </a:p>
          <a:p>
            <a:r>
              <a:rPr lang="en-US" dirty="0"/>
              <a:t>No of facilities reporting to </a:t>
            </a:r>
            <a:r>
              <a:rPr lang="en-US" dirty="0" err="1"/>
              <a:t>deq</a:t>
            </a:r>
            <a:r>
              <a:rPr lang="en-US" dirty="0"/>
              <a:t> reduced considerably in 2017</a:t>
            </a:r>
          </a:p>
        </p:txBody>
      </p:sp>
      <p:sp>
        <p:nvSpPr>
          <p:cNvPr id="4" name="Slide Number Placeholder 3"/>
          <p:cNvSpPr>
            <a:spLocks noGrp="1"/>
          </p:cNvSpPr>
          <p:nvPr>
            <p:ph type="sldNum" sz="quarter" idx="5"/>
          </p:nvPr>
        </p:nvSpPr>
        <p:spPr/>
        <p:txBody>
          <a:bodyPr/>
          <a:lstStyle/>
          <a:p>
            <a:fld id="{1CF6DFA0-925C-45C2-AB0B-3B33C6F37E64}" type="slidenum">
              <a:rPr lang="en-US" smtClean="0"/>
              <a:t>14</a:t>
            </a:fld>
            <a:endParaRPr lang="en-US"/>
          </a:p>
        </p:txBody>
      </p:sp>
    </p:spTree>
    <p:extLst>
      <p:ext uri="{BB962C8B-B14F-4D97-AF65-F5344CB8AC3E}">
        <p14:creationId xmlns:p14="http://schemas.microsoft.com/office/powerpoint/2010/main" val="1938028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counties missing in DEQ </a:t>
            </a:r>
            <a:r>
              <a:rPr lang="en-US" dirty="0" err="1"/>
              <a:t>datset</a:t>
            </a:r>
            <a:endParaRPr lang="en-US" dirty="0"/>
          </a:p>
          <a:p>
            <a:endParaRPr lang="en-US" dirty="0"/>
          </a:p>
          <a:p>
            <a:r>
              <a:rPr lang="en-US" sz="1800" b="0" i="0" u="none" strike="noStrike" dirty="0">
                <a:solidFill>
                  <a:srgbClr val="000000"/>
                </a:solidFill>
                <a:effectLst/>
                <a:latin typeface="Calibri" panose="020F0502020204030204" pitchFamily="34" charset="0"/>
              </a:rPr>
              <a:t>MECKLENBURG</a:t>
            </a:r>
            <a:r>
              <a:rPr lang="en-US" dirty="0"/>
              <a:t> and </a:t>
            </a:r>
            <a:r>
              <a:rPr lang="en-US" dirty="0" err="1"/>
              <a:t>bruswick</a:t>
            </a:r>
            <a:endParaRPr lang="en-US" dirty="0"/>
          </a:p>
          <a:p>
            <a:endParaRPr lang="en-US" dirty="0"/>
          </a:p>
          <a:p>
            <a:r>
              <a:rPr lang="en-US" dirty="0"/>
              <a:t>No of </a:t>
            </a:r>
            <a:r>
              <a:rPr lang="en-US" dirty="0" err="1"/>
              <a:t>cpunties</a:t>
            </a:r>
            <a:r>
              <a:rPr lang="en-US" dirty="0"/>
              <a:t> not </a:t>
            </a:r>
            <a:r>
              <a:rPr lang="en-US" dirty="0" err="1"/>
              <a:t>reporying</a:t>
            </a:r>
            <a:r>
              <a:rPr lang="en-US" dirty="0"/>
              <a:t> are in lower acreage (Probably below the DEQ reporting requirements) and such </a:t>
            </a:r>
            <a:r>
              <a:rPr lang="en-US" dirty="0" err="1"/>
              <a:t>cohnties</a:t>
            </a:r>
            <a:r>
              <a:rPr lang="en-US" dirty="0"/>
              <a:t> have increased or probably </a:t>
            </a:r>
            <a:r>
              <a:rPr lang="en-US" dirty="0" err="1"/>
              <a:t>expamsion</a:t>
            </a:r>
            <a:r>
              <a:rPr lang="en-US" dirty="0"/>
              <a:t> of irrigation over the years</a:t>
            </a:r>
          </a:p>
        </p:txBody>
      </p:sp>
      <p:sp>
        <p:nvSpPr>
          <p:cNvPr id="4" name="Slide Number Placeholder 3"/>
          <p:cNvSpPr>
            <a:spLocks noGrp="1"/>
          </p:cNvSpPr>
          <p:nvPr>
            <p:ph type="sldNum" sz="quarter" idx="5"/>
          </p:nvPr>
        </p:nvSpPr>
        <p:spPr/>
        <p:txBody>
          <a:bodyPr/>
          <a:lstStyle/>
          <a:p>
            <a:fld id="{1CF6DFA0-925C-45C2-AB0B-3B33C6F37E64}" type="slidenum">
              <a:rPr lang="en-US" smtClean="0"/>
              <a:t>15</a:t>
            </a:fld>
            <a:endParaRPr lang="en-US"/>
          </a:p>
        </p:txBody>
      </p:sp>
    </p:spTree>
    <p:extLst>
      <p:ext uri="{BB962C8B-B14F-4D97-AF65-F5344CB8AC3E}">
        <p14:creationId xmlns:p14="http://schemas.microsoft.com/office/powerpoint/2010/main" val="386528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capturing the overall trend in 2017 so bigger withdrawals are captured in this trend but the counties wit smaller acreage are not.</a:t>
            </a:r>
          </a:p>
          <a:p>
            <a:endParaRPr lang="en-US" dirty="0"/>
          </a:p>
        </p:txBody>
      </p:sp>
      <p:sp>
        <p:nvSpPr>
          <p:cNvPr id="4" name="Slide Number Placeholder 3"/>
          <p:cNvSpPr>
            <a:spLocks noGrp="1"/>
          </p:cNvSpPr>
          <p:nvPr>
            <p:ph type="sldNum" sz="quarter" idx="5"/>
          </p:nvPr>
        </p:nvSpPr>
        <p:spPr/>
        <p:txBody>
          <a:bodyPr/>
          <a:lstStyle/>
          <a:p>
            <a:fld id="{1CF6DFA0-925C-45C2-AB0B-3B33C6F37E64}" type="slidenum">
              <a:rPr lang="en-US" smtClean="0"/>
              <a:t>16</a:t>
            </a:fld>
            <a:endParaRPr lang="en-US"/>
          </a:p>
        </p:txBody>
      </p:sp>
    </p:spTree>
    <p:extLst>
      <p:ext uri="{BB962C8B-B14F-4D97-AF65-F5344CB8AC3E}">
        <p14:creationId xmlns:p14="http://schemas.microsoft.com/office/powerpoint/2010/main" val="2187997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Spatial changes in area under threshold.</a:t>
            </a:r>
          </a:p>
          <a:p>
            <a:r>
              <a:rPr lang="en-US" dirty="0"/>
              <a:t>Shenandoah region is consistent </a:t>
            </a:r>
          </a:p>
          <a:p>
            <a:r>
              <a:rPr lang="en-US" dirty="0"/>
              <a:t>Reduced in southern regions </a:t>
            </a:r>
          </a:p>
        </p:txBody>
      </p:sp>
      <p:sp>
        <p:nvSpPr>
          <p:cNvPr id="4" name="Slide Number Placeholder 3"/>
          <p:cNvSpPr>
            <a:spLocks noGrp="1"/>
          </p:cNvSpPr>
          <p:nvPr>
            <p:ph type="sldNum" sz="quarter" idx="5"/>
          </p:nvPr>
        </p:nvSpPr>
        <p:spPr/>
        <p:txBody>
          <a:bodyPr/>
          <a:lstStyle/>
          <a:p>
            <a:fld id="{1CF6DFA0-925C-45C2-AB0B-3B33C6F37E64}" type="slidenum">
              <a:rPr lang="en-US" smtClean="0"/>
              <a:t>17</a:t>
            </a:fld>
            <a:endParaRPr lang="en-US"/>
          </a:p>
        </p:txBody>
      </p:sp>
    </p:spTree>
    <p:extLst>
      <p:ext uri="{BB962C8B-B14F-4D97-AF65-F5344CB8AC3E}">
        <p14:creationId xmlns:p14="http://schemas.microsoft.com/office/powerpoint/2010/main" val="245600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Spatially we observed reduction in area under TH. (indicated by light colors in previous graph.  For available data, the area under threshold based on census data is smaller and has reduced over the years. </a:t>
            </a:r>
          </a:p>
        </p:txBody>
      </p:sp>
      <p:sp>
        <p:nvSpPr>
          <p:cNvPr id="4" name="Slide Number Placeholder 3"/>
          <p:cNvSpPr>
            <a:spLocks noGrp="1"/>
          </p:cNvSpPr>
          <p:nvPr>
            <p:ph type="sldNum" sz="quarter" idx="5"/>
          </p:nvPr>
        </p:nvSpPr>
        <p:spPr/>
        <p:txBody>
          <a:bodyPr/>
          <a:lstStyle/>
          <a:p>
            <a:fld id="{1CF6DFA0-925C-45C2-AB0B-3B33C6F37E64}" type="slidenum">
              <a:rPr lang="en-US" smtClean="0"/>
              <a:t>18</a:t>
            </a:fld>
            <a:endParaRPr lang="en-US"/>
          </a:p>
        </p:txBody>
      </p:sp>
    </p:spTree>
    <p:extLst>
      <p:ext uri="{BB962C8B-B14F-4D97-AF65-F5344CB8AC3E}">
        <p14:creationId xmlns:p14="http://schemas.microsoft.com/office/powerpoint/2010/main" val="38813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Counties which resulted in 80% of withdrawals in census data but were not as high in DEQ data</a:t>
            </a:r>
          </a:p>
        </p:txBody>
      </p:sp>
      <p:sp>
        <p:nvSpPr>
          <p:cNvPr id="4" name="Slide Number Placeholder 3"/>
          <p:cNvSpPr>
            <a:spLocks noGrp="1"/>
          </p:cNvSpPr>
          <p:nvPr>
            <p:ph type="sldNum" sz="quarter" idx="5"/>
          </p:nvPr>
        </p:nvSpPr>
        <p:spPr/>
        <p:txBody>
          <a:bodyPr/>
          <a:lstStyle/>
          <a:p>
            <a:fld id="{1CF6DFA0-925C-45C2-AB0B-3B33C6F37E64}" type="slidenum">
              <a:rPr lang="en-US" smtClean="0"/>
              <a:t>23</a:t>
            </a:fld>
            <a:endParaRPr lang="en-US"/>
          </a:p>
        </p:txBody>
      </p:sp>
    </p:spTree>
    <p:extLst>
      <p:ext uri="{BB962C8B-B14F-4D97-AF65-F5344CB8AC3E}">
        <p14:creationId xmlns:p14="http://schemas.microsoft.com/office/powerpoint/2010/main" val="3312823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Irrigated operations were higher in 2002 . May be due to previous drought years ?</a:t>
            </a:r>
          </a:p>
          <a:p>
            <a:r>
              <a:rPr lang="en-US" dirty="0"/>
              <a:t>2002 PITTSYLVANIA 235 , ROCKINGHAM	141, HALIFAX	126, MECKLENBURG 123,  AUGUSTA	101</a:t>
            </a:r>
          </a:p>
          <a:p>
            <a:endParaRPr lang="en-US" dirty="0"/>
          </a:p>
          <a:p>
            <a:r>
              <a:rPr lang="en-US" dirty="0"/>
              <a:t>2007 : ROCKINGHAM 137 , PITTSYLVANIA 127, AUGUSTA	94, MECKLENBURG 81,  LOUDOUN	76</a:t>
            </a:r>
          </a:p>
          <a:p>
            <a:endParaRPr lang="en-US" dirty="0"/>
          </a:p>
          <a:p>
            <a:r>
              <a:rPr lang="en-US" dirty="0"/>
              <a:t>2012: </a:t>
            </a:r>
            <a:r>
              <a:rPr lang="en-US" sz="1800" b="0" i="0" u="none" strike="noStrike" dirty="0">
                <a:solidFill>
                  <a:srgbClr val="000000"/>
                </a:solidFill>
                <a:effectLst/>
                <a:latin typeface="Calibri" panose="020F0502020204030204" pitchFamily="34" charset="0"/>
              </a:rPr>
              <a:t>ROCKINGHAM</a:t>
            </a:r>
            <a:r>
              <a:rPr lang="en-US" dirty="0"/>
              <a:t> </a:t>
            </a:r>
            <a:r>
              <a:rPr lang="en-US" sz="1800" b="0" i="0" u="none" strike="noStrike" dirty="0">
                <a:solidFill>
                  <a:srgbClr val="000000"/>
                </a:solidFill>
                <a:effectLst/>
                <a:latin typeface="Calibri" panose="020F0502020204030204" pitchFamily="34" charset="0"/>
              </a:rPr>
              <a:t>182</a:t>
            </a:r>
            <a:r>
              <a:rPr lang="en-US" dirty="0"/>
              <a:t> </a:t>
            </a:r>
            <a:r>
              <a:rPr lang="en-US" sz="1800" b="0" i="0" u="none" strike="noStrike" dirty="0">
                <a:solidFill>
                  <a:srgbClr val="000000"/>
                </a:solidFill>
                <a:effectLst/>
                <a:latin typeface="Calibri" panose="020F0502020204030204" pitchFamily="34" charset="0"/>
              </a:rPr>
              <a:t>PITTSYLVANIA</a:t>
            </a:r>
            <a:r>
              <a:rPr lang="en-US" dirty="0"/>
              <a:t> </a:t>
            </a:r>
            <a:r>
              <a:rPr lang="en-US" sz="1800" b="0" i="0" u="none" strike="noStrike" dirty="0">
                <a:solidFill>
                  <a:srgbClr val="000000"/>
                </a:solidFill>
                <a:effectLst/>
                <a:latin typeface="Calibri" panose="020F0502020204030204" pitchFamily="34" charset="0"/>
              </a:rPr>
              <a:t>120</a:t>
            </a:r>
            <a:r>
              <a:rPr lang="en-US" dirty="0"/>
              <a:t> </a:t>
            </a:r>
            <a:r>
              <a:rPr lang="en-US" sz="1800" b="0" i="0" u="none" strike="noStrike" dirty="0">
                <a:solidFill>
                  <a:srgbClr val="000000"/>
                </a:solidFill>
                <a:effectLst/>
                <a:latin typeface="Calibri" panose="020F0502020204030204" pitchFamily="34" charset="0"/>
              </a:rPr>
              <a:t>AUGUSTA</a:t>
            </a:r>
            <a:r>
              <a:rPr lang="en-US" dirty="0"/>
              <a:t> </a:t>
            </a:r>
            <a:r>
              <a:rPr lang="en-US" sz="1800" b="0" i="0" u="none" strike="noStrike" dirty="0">
                <a:solidFill>
                  <a:srgbClr val="000000"/>
                </a:solidFill>
                <a:effectLst/>
                <a:latin typeface="Calibri" panose="020F0502020204030204" pitchFamily="34" charset="0"/>
              </a:rPr>
              <a:t>95</a:t>
            </a:r>
            <a:r>
              <a:rPr lang="en-US" dirty="0"/>
              <a:t> </a:t>
            </a:r>
            <a:r>
              <a:rPr lang="en-US" sz="1800" b="0" i="0" u="none" strike="noStrike" dirty="0">
                <a:solidFill>
                  <a:srgbClr val="000000"/>
                </a:solidFill>
                <a:effectLst/>
                <a:latin typeface="Calibri" panose="020F0502020204030204" pitchFamily="34" charset="0"/>
              </a:rPr>
              <a:t>HALIFAX</a:t>
            </a:r>
            <a:r>
              <a:rPr lang="en-US" b="0" dirty="0"/>
              <a:t> </a:t>
            </a:r>
            <a:r>
              <a:rPr lang="en-US" sz="1800" b="0" i="0" u="none" strike="noStrike" dirty="0">
                <a:solidFill>
                  <a:srgbClr val="000000"/>
                </a:solidFill>
                <a:effectLst/>
                <a:latin typeface="Calibri" panose="020F0502020204030204" pitchFamily="34" charset="0"/>
              </a:rPr>
              <a:t>85</a:t>
            </a:r>
            <a:r>
              <a:rPr lang="en-US" b="0" dirty="0"/>
              <a:t> </a:t>
            </a:r>
            <a:r>
              <a:rPr lang="en-US" sz="1800" b="1" i="0" u="none" strike="noStrike" dirty="0">
                <a:solidFill>
                  <a:srgbClr val="000000"/>
                </a:solidFill>
                <a:effectLst/>
                <a:latin typeface="Calibri" panose="020F0502020204030204" pitchFamily="34" charset="0"/>
              </a:rPr>
              <a:t>HANOVER</a:t>
            </a:r>
            <a:r>
              <a:rPr lang="en-US" b="1" dirty="0"/>
              <a:t> </a:t>
            </a:r>
            <a:r>
              <a:rPr lang="en-US" sz="1800" b="1" i="0" u="none" strike="noStrike" dirty="0">
                <a:solidFill>
                  <a:srgbClr val="000000"/>
                </a:solidFill>
                <a:effectLst/>
                <a:latin typeface="Calibri" panose="020F0502020204030204" pitchFamily="34" charset="0"/>
              </a:rPr>
              <a:t>81</a:t>
            </a:r>
            <a:r>
              <a:rPr lang="en-US" b="1" dirty="0"/>
              <a:t> </a:t>
            </a:r>
          </a:p>
          <a:p>
            <a:endParaRPr lang="en-US" b="1" dirty="0"/>
          </a:p>
          <a:p>
            <a:r>
              <a:rPr lang="en-US" b="1" dirty="0"/>
              <a:t>2017: </a:t>
            </a:r>
            <a:r>
              <a:rPr lang="en-US" sz="1200" b="0" i="0" u="none" strike="noStrike" dirty="0">
                <a:solidFill>
                  <a:srgbClr val="000000"/>
                </a:solidFill>
                <a:effectLst/>
                <a:latin typeface="Calibri" panose="020F0502020204030204" pitchFamily="34" charset="0"/>
              </a:rPr>
              <a:t>ROCKINGHAM</a:t>
            </a:r>
            <a:r>
              <a:rPr lang="en-US" dirty="0"/>
              <a:t> </a:t>
            </a:r>
            <a:r>
              <a:rPr lang="en-US" sz="1200" b="0" i="0" u="none" strike="noStrike" dirty="0">
                <a:solidFill>
                  <a:srgbClr val="000000"/>
                </a:solidFill>
                <a:effectLst/>
                <a:latin typeface="Calibri" panose="020F0502020204030204" pitchFamily="34" charset="0"/>
              </a:rPr>
              <a:t>160</a:t>
            </a:r>
            <a:r>
              <a:rPr lang="en-US" dirty="0"/>
              <a:t> </a:t>
            </a:r>
            <a:r>
              <a:rPr lang="en-US" sz="1200" b="0" i="0" u="none" strike="noStrike" dirty="0">
                <a:solidFill>
                  <a:srgbClr val="000000"/>
                </a:solidFill>
                <a:effectLst/>
                <a:latin typeface="Calibri" panose="020F0502020204030204" pitchFamily="34" charset="0"/>
              </a:rPr>
              <a:t>MECKLENBURG</a:t>
            </a:r>
            <a:r>
              <a:rPr lang="en-US" dirty="0"/>
              <a:t> </a:t>
            </a:r>
            <a:r>
              <a:rPr lang="en-US" sz="1200" b="0" i="0" u="none" strike="noStrike" dirty="0">
                <a:solidFill>
                  <a:srgbClr val="000000"/>
                </a:solidFill>
                <a:effectLst/>
                <a:latin typeface="Calibri" panose="020F0502020204030204" pitchFamily="34" charset="0"/>
              </a:rPr>
              <a:t>74</a:t>
            </a:r>
            <a:r>
              <a:rPr lang="en-US" dirty="0"/>
              <a:t> </a:t>
            </a:r>
            <a:r>
              <a:rPr lang="en-US" sz="1200" b="0" i="0" u="none" strike="noStrike" dirty="0">
                <a:solidFill>
                  <a:srgbClr val="000000"/>
                </a:solidFill>
                <a:effectLst/>
                <a:latin typeface="Calibri" panose="020F0502020204030204" pitchFamily="34" charset="0"/>
              </a:rPr>
              <a:t>LOUDOUN</a:t>
            </a:r>
            <a:r>
              <a:rPr lang="en-US" dirty="0"/>
              <a:t> </a:t>
            </a:r>
            <a:r>
              <a:rPr lang="en-US" sz="1200" b="0" i="0" u="none" strike="noStrike" dirty="0">
                <a:solidFill>
                  <a:srgbClr val="000000"/>
                </a:solidFill>
                <a:effectLst/>
                <a:latin typeface="Calibri" panose="020F0502020204030204" pitchFamily="34" charset="0"/>
              </a:rPr>
              <a:t>74</a:t>
            </a:r>
            <a:r>
              <a:rPr lang="en-US" dirty="0"/>
              <a:t> </a:t>
            </a:r>
            <a:r>
              <a:rPr lang="en-US" sz="1200" b="1" i="0" u="none" strike="noStrike" dirty="0">
                <a:solidFill>
                  <a:srgbClr val="000000"/>
                </a:solidFill>
                <a:effectLst/>
                <a:latin typeface="Calibri" panose="020F0502020204030204" pitchFamily="34" charset="0"/>
              </a:rPr>
              <a:t>FAUQUIER</a:t>
            </a:r>
            <a:r>
              <a:rPr lang="en-US" b="1" dirty="0"/>
              <a:t> </a:t>
            </a:r>
            <a:r>
              <a:rPr lang="en-US" sz="1200" b="1" i="0" u="none" strike="noStrike" dirty="0">
                <a:solidFill>
                  <a:srgbClr val="000000"/>
                </a:solidFill>
                <a:effectLst/>
                <a:latin typeface="Calibri" panose="020F0502020204030204" pitchFamily="34" charset="0"/>
              </a:rPr>
              <a:t>71</a:t>
            </a:r>
            <a:r>
              <a:rPr lang="en-US" b="1" dirty="0"/>
              <a:t> </a:t>
            </a:r>
            <a:r>
              <a:rPr lang="en-US" sz="1200" b="0" i="0" u="none" strike="noStrike" dirty="0">
                <a:solidFill>
                  <a:srgbClr val="000000"/>
                </a:solidFill>
                <a:effectLst/>
                <a:latin typeface="Calibri" panose="020F0502020204030204" pitchFamily="34" charset="0"/>
              </a:rPr>
              <a:t>ALBEMARLE</a:t>
            </a:r>
            <a:r>
              <a:rPr lang="en-US" dirty="0"/>
              <a:t> </a:t>
            </a:r>
            <a:r>
              <a:rPr lang="en-US" sz="1200" b="0" i="0" u="none" strike="noStrike" dirty="0">
                <a:solidFill>
                  <a:srgbClr val="000000"/>
                </a:solidFill>
                <a:effectLst/>
                <a:latin typeface="Calibri" panose="020F0502020204030204" pitchFamily="34" charset="0"/>
              </a:rPr>
              <a:t>67</a:t>
            </a:r>
            <a:r>
              <a:rPr lang="en-US" dirty="0"/>
              <a:t> </a:t>
            </a:r>
          </a:p>
          <a:p>
            <a:endParaRPr lang="en-US" b="1" dirty="0"/>
          </a:p>
          <a:p>
            <a:r>
              <a:rPr lang="en-US" dirty="0"/>
              <a:t>PITTSYLVANIA had most reduction in number of operations</a:t>
            </a:r>
          </a:p>
        </p:txBody>
      </p:sp>
      <p:sp>
        <p:nvSpPr>
          <p:cNvPr id="4" name="Slide Number Placeholder 3"/>
          <p:cNvSpPr>
            <a:spLocks noGrp="1"/>
          </p:cNvSpPr>
          <p:nvPr>
            <p:ph type="sldNum" sz="quarter" idx="5"/>
          </p:nvPr>
        </p:nvSpPr>
        <p:spPr/>
        <p:txBody>
          <a:bodyPr/>
          <a:lstStyle/>
          <a:p>
            <a:fld id="{1CF6DFA0-925C-45C2-AB0B-3B33C6F37E64}" type="slidenum">
              <a:rPr lang="en-US" smtClean="0"/>
              <a:t>25</a:t>
            </a:fld>
            <a:endParaRPr lang="en-US"/>
          </a:p>
        </p:txBody>
      </p:sp>
    </p:spTree>
    <p:extLst>
      <p:ext uri="{BB962C8B-B14F-4D97-AF65-F5344CB8AC3E}">
        <p14:creationId xmlns:p14="http://schemas.microsoft.com/office/powerpoint/2010/main" val="2544396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latin typeface="Calibri" panose="020F0502020204030204" pitchFamily="34" charset="0"/>
              </a:rPr>
              <a:t>2002: Accomack County</a:t>
            </a:r>
            <a:r>
              <a:rPr lang="en-US" dirty="0"/>
              <a:t> </a:t>
            </a:r>
            <a:r>
              <a:rPr lang="en-US" sz="1200" b="0" i="0" u="none" strike="noStrike" dirty="0">
                <a:solidFill>
                  <a:srgbClr val="000000"/>
                </a:solidFill>
                <a:effectLst/>
                <a:latin typeface="Calibri" panose="020F0502020204030204" pitchFamily="34" charset="0"/>
              </a:rPr>
              <a:t>3480.674</a:t>
            </a:r>
            <a:r>
              <a:rPr lang="en-US" dirty="0"/>
              <a:t> </a:t>
            </a:r>
            <a:r>
              <a:rPr lang="en-US" sz="1200" b="1" i="0" u="none" strike="noStrike" dirty="0">
                <a:solidFill>
                  <a:srgbClr val="000000"/>
                </a:solidFill>
                <a:effectLst/>
                <a:latin typeface="Calibri" panose="020F0502020204030204" pitchFamily="34" charset="0"/>
              </a:rPr>
              <a:t>Caroline County</a:t>
            </a:r>
            <a:r>
              <a:rPr lang="en-US" b="1" dirty="0"/>
              <a:t> </a:t>
            </a:r>
            <a:r>
              <a:rPr lang="en-US" sz="1200" b="1" i="0" u="none" strike="noStrike" dirty="0">
                <a:solidFill>
                  <a:srgbClr val="000000"/>
                </a:solidFill>
                <a:effectLst/>
                <a:latin typeface="Calibri" panose="020F0502020204030204" pitchFamily="34" charset="0"/>
              </a:rPr>
              <a:t>960.526</a:t>
            </a:r>
            <a:r>
              <a:rPr lang="en-US" b="1" dirty="0"/>
              <a:t> )6</a:t>
            </a:r>
            <a:r>
              <a:rPr lang="en-US" b="1" baseline="30000" dirty="0"/>
              <a:t>th</a:t>
            </a:r>
            <a:r>
              <a:rPr lang="en-US" b="1" dirty="0"/>
              <a:t> spot in census) </a:t>
            </a:r>
            <a:r>
              <a:rPr lang="en-US" sz="1200" b="0" i="0" u="none" strike="noStrike" dirty="0">
                <a:solidFill>
                  <a:srgbClr val="000000"/>
                </a:solidFill>
                <a:effectLst/>
                <a:latin typeface="Calibri" panose="020F0502020204030204" pitchFamily="34" charset="0"/>
              </a:rPr>
              <a:t>Northampton County</a:t>
            </a:r>
            <a:r>
              <a:rPr lang="en-US" dirty="0"/>
              <a:t> </a:t>
            </a:r>
            <a:r>
              <a:rPr lang="en-US" sz="1200" b="0" i="0" u="none" strike="noStrike" dirty="0">
                <a:solidFill>
                  <a:srgbClr val="000000"/>
                </a:solidFill>
                <a:effectLst/>
                <a:latin typeface="Calibri" panose="020F0502020204030204" pitchFamily="34" charset="0"/>
              </a:rPr>
              <a:t>742.087</a:t>
            </a:r>
            <a:r>
              <a:rPr lang="en-US" dirty="0"/>
              <a:t> </a:t>
            </a:r>
            <a:r>
              <a:rPr lang="en-US" sz="1200" b="0" i="0" u="none" strike="noStrike" dirty="0">
                <a:solidFill>
                  <a:srgbClr val="000000"/>
                </a:solidFill>
                <a:effectLst/>
                <a:latin typeface="Calibri" panose="020F0502020204030204" pitchFamily="34" charset="0"/>
              </a:rPr>
              <a:t>Augusta County</a:t>
            </a:r>
            <a:r>
              <a:rPr lang="en-US" dirty="0"/>
              <a:t> </a:t>
            </a:r>
            <a:r>
              <a:rPr lang="en-US" sz="1200" b="0" i="0" u="none" strike="noStrike" dirty="0">
                <a:solidFill>
                  <a:srgbClr val="000000"/>
                </a:solidFill>
                <a:effectLst/>
                <a:latin typeface="Calibri" panose="020F0502020204030204" pitchFamily="34" charset="0"/>
              </a:rPr>
              <a:t>461.554</a:t>
            </a:r>
            <a:r>
              <a:rPr lang="en-US" dirty="0"/>
              <a:t> </a:t>
            </a:r>
            <a:r>
              <a:rPr lang="en-US" sz="1200" b="1" i="0" u="none" strike="noStrike" dirty="0">
                <a:solidFill>
                  <a:srgbClr val="000000"/>
                </a:solidFill>
                <a:effectLst/>
                <a:latin typeface="Calibri" panose="020F0502020204030204" pitchFamily="34" charset="0"/>
              </a:rPr>
              <a:t>Westmoreland County</a:t>
            </a:r>
            <a:r>
              <a:rPr lang="en-US" b="1" dirty="0"/>
              <a:t> </a:t>
            </a:r>
            <a:r>
              <a:rPr lang="en-US" sz="1200" b="1" i="0" u="none" strike="noStrike" dirty="0">
                <a:solidFill>
                  <a:srgbClr val="000000"/>
                </a:solidFill>
                <a:effectLst/>
                <a:latin typeface="Calibri" panose="020F0502020204030204" pitchFamily="34" charset="0"/>
              </a:rPr>
              <a:t>311.381</a:t>
            </a:r>
            <a:r>
              <a:rPr lang="en-US" b="1" dirty="0"/>
              <a:t> (low in census)</a:t>
            </a:r>
          </a:p>
          <a:p>
            <a:r>
              <a:rPr lang="en-US" b="1" dirty="0"/>
              <a:t>2007: </a:t>
            </a:r>
            <a:r>
              <a:rPr lang="en-US" sz="1800" b="0" i="0" u="none" strike="noStrike" dirty="0">
                <a:solidFill>
                  <a:srgbClr val="000000"/>
                </a:solidFill>
                <a:effectLst/>
                <a:latin typeface="Calibri" panose="020F0502020204030204" pitchFamily="34" charset="0"/>
              </a:rPr>
              <a:t>Accomack County</a:t>
            </a:r>
            <a:r>
              <a:rPr lang="en-US" dirty="0"/>
              <a:t> </a:t>
            </a:r>
            <a:r>
              <a:rPr lang="en-US" sz="1800" b="0" i="0" u="none" strike="noStrike" dirty="0">
                <a:solidFill>
                  <a:srgbClr val="000000"/>
                </a:solidFill>
                <a:effectLst/>
                <a:latin typeface="Calibri" panose="020F0502020204030204" pitchFamily="34" charset="0"/>
              </a:rPr>
              <a:t>1819.128</a:t>
            </a:r>
            <a:r>
              <a:rPr lang="en-US" dirty="0"/>
              <a:t> </a:t>
            </a:r>
            <a:r>
              <a:rPr lang="en-US" sz="1800" b="0" i="0" u="none" strike="noStrike" dirty="0">
                <a:solidFill>
                  <a:srgbClr val="000000"/>
                </a:solidFill>
                <a:effectLst/>
                <a:latin typeface="Calibri" panose="020F0502020204030204" pitchFamily="34" charset="0"/>
              </a:rPr>
              <a:t>Northampton County</a:t>
            </a:r>
            <a:r>
              <a:rPr lang="en-US" dirty="0"/>
              <a:t> </a:t>
            </a:r>
            <a:r>
              <a:rPr lang="en-US" sz="1800" b="0" i="0" u="none" strike="noStrike" dirty="0">
                <a:solidFill>
                  <a:srgbClr val="000000"/>
                </a:solidFill>
                <a:effectLst/>
                <a:latin typeface="Calibri" panose="020F0502020204030204" pitchFamily="34" charset="0"/>
              </a:rPr>
              <a:t>882.5956</a:t>
            </a:r>
            <a:r>
              <a:rPr lang="en-US" dirty="0"/>
              <a:t> </a:t>
            </a:r>
            <a:r>
              <a:rPr lang="en-US" sz="1800" b="0" i="0" u="none" strike="noStrike" dirty="0">
                <a:solidFill>
                  <a:srgbClr val="000000"/>
                </a:solidFill>
                <a:effectLst/>
                <a:latin typeface="Calibri" panose="020F0502020204030204" pitchFamily="34" charset="0"/>
              </a:rPr>
              <a:t>Westmoreland County</a:t>
            </a:r>
            <a:r>
              <a:rPr lang="en-US" dirty="0"/>
              <a:t> </a:t>
            </a:r>
            <a:r>
              <a:rPr lang="en-US" sz="1800" b="0" i="0" u="none" strike="noStrike" dirty="0">
                <a:solidFill>
                  <a:srgbClr val="000000"/>
                </a:solidFill>
                <a:effectLst/>
                <a:latin typeface="Calibri" panose="020F0502020204030204" pitchFamily="34" charset="0"/>
              </a:rPr>
              <a:t>863.926</a:t>
            </a:r>
            <a:r>
              <a:rPr lang="en-US" dirty="0"/>
              <a:t> </a:t>
            </a:r>
            <a:r>
              <a:rPr lang="en-US" sz="1800" b="0" i="0" u="none" strike="noStrike" dirty="0">
                <a:solidFill>
                  <a:srgbClr val="000000"/>
                </a:solidFill>
                <a:effectLst/>
                <a:latin typeface="Calibri" panose="020F0502020204030204" pitchFamily="34" charset="0"/>
              </a:rPr>
              <a:t>King William County</a:t>
            </a:r>
            <a:r>
              <a:rPr lang="en-US" dirty="0"/>
              <a:t> </a:t>
            </a:r>
            <a:r>
              <a:rPr lang="en-US" sz="1800" b="0" i="0" u="none" strike="noStrike" dirty="0">
                <a:solidFill>
                  <a:srgbClr val="000000"/>
                </a:solidFill>
                <a:effectLst/>
                <a:latin typeface="Calibri" panose="020F0502020204030204" pitchFamily="34" charset="0"/>
              </a:rPr>
              <a:t>702.694</a:t>
            </a:r>
            <a:r>
              <a:rPr lang="en-US" dirty="0"/>
              <a:t> </a:t>
            </a:r>
            <a:r>
              <a:rPr lang="en-US" sz="1800" b="0" i="0" u="none" strike="noStrike" dirty="0">
                <a:solidFill>
                  <a:srgbClr val="000000"/>
                </a:solidFill>
                <a:effectLst/>
                <a:latin typeface="Calibri" panose="020F0502020204030204" pitchFamily="34" charset="0"/>
              </a:rPr>
              <a:t>Augusta County</a:t>
            </a:r>
            <a:r>
              <a:rPr lang="en-US" dirty="0"/>
              <a:t> </a:t>
            </a:r>
            <a:r>
              <a:rPr lang="en-US" sz="1800" b="0" i="0" u="none" strike="noStrike" dirty="0">
                <a:solidFill>
                  <a:srgbClr val="000000"/>
                </a:solidFill>
                <a:effectLst/>
                <a:latin typeface="Calibri" panose="020F0502020204030204" pitchFamily="34" charset="0"/>
              </a:rPr>
              <a:t>592.1592</a:t>
            </a:r>
            <a:r>
              <a:rPr lang="en-US" dirty="0"/>
              <a:t> </a:t>
            </a:r>
          </a:p>
          <a:p>
            <a:r>
              <a:rPr lang="en-US" b="1" dirty="0"/>
              <a:t>2012: </a:t>
            </a:r>
            <a:r>
              <a:rPr lang="en-US" sz="1800" b="0" i="0" u="none" strike="noStrike" dirty="0">
                <a:solidFill>
                  <a:srgbClr val="000000"/>
                </a:solidFill>
                <a:effectLst/>
                <a:latin typeface="Calibri" panose="020F0502020204030204" pitchFamily="34" charset="0"/>
              </a:rPr>
              <a:t>Accomack County</a:t>
            </a:r>
            <a:r>
              <a:rPr lang="en-US" dirty="0"/>
              <a:t> </a:t>
            </a:r>
            <a:r>
              <a:rPr lang="en-US" sz="1800" b="0" i="0" u="none" strike="noStrike" dirty="0">
                <a:solidFill>
                  <a:srgbClr val="000000"/>
                </a:solidFill>
                <a:effectLst/>
                <a:latin typeface="Calibri" panose="020F0502020204030204" pitchFamily="34" charset="0"/>
              </a:rPr>
              <a:t>3465.538</a:t>
            </a:r>
            <a:r>
              <a:rPr lang="en-US" dirty="0"/>
              <a:t> </a:t>
            </a:r>
            <a:r>
              <a:rPr lang="en-US" sz="1800" b="0" i="0" u="none" strike="noStrike" dirty="0">
                <a:solidFill>
                  <a:srgbClr val="000000"/>
                </a:solidFill>
                <a:effectLst/>
                <a:latin typeface="Calibri" panose="020F0502020204030204" pitchFamily="34" charset="0"/>
              </a:rPr>
              <a:t>Northampton County</a:t>
            </a:r>
            <a:r>
              <a:rPr lang="en-US" dirty="0"/>
              <a:t> </a:t>
            </a:r>
            <a:r>
              <a:rPr lang="en-US" sz="1800" b="0" i="0" u="none" strike="noStrike" dirty="0">
                <a:solidFill>
                  <a:srgbClr val="000000"/>
                </a:solidFill>
                <a:effectLst/>
                <a:latin typeface="Calibri" panose="020F0502020204030204" pitchFamily="34" charset="0"/>
              </a:rPr>
              <a:t>881.5341</a:t>
            </a:r>
            <a:r>
              <a:rPr lang="en-US" dirty="0"/>
              <a:t> </a:t>
            </a:r>
            <a:r>
              <a:rPr lang="en-US" sz="1800" b="0" i="0" u="none" strike="noStrike" dirty="0">
                <a:solidFill>
                  <a:srgbClr val="000000"/>
                </a:solidFill>
                <a:effectLst/>
                <a:latin typeface="Calibri" panose="020F0502020204030204" pitchFamily="34" charset="0"/>
              </a:rPr>
              <a:t>Caroline County</a:t>
            </a:r>
            <a:r>
              <a:rPr lang="en-US" dirty="0"/>
              <a:t> </a:t>
            </a:r>
            <a:r>
              <a:rPr lang="en-US" sz="1800" b="0" i="0" u="none" strike="noStrike" dirty="0">
                <a:solidFill>
                  <a:srgbClr val="000000"/>
                </a:solidFill>
                <a:effectLst/>
                <a:latin typeface="Calibri" panose="020F0502020204030204" pitchFamily="34" charset="0"/>
              </a:rPr>
              <a:t>792.39</a:t>
            </a:r>
            <a:r>
              <a:rPr lang="en-US" dirty="0"/>
              <a:t> </a:t>
            </a:r>
            <a:r>
              <a:rPr lang="en-US" sz="1800" b="0" i="0" u="none" strike="noStrike" dirty="0">
                <a:solidFill>
                  <a:srgbClr val="000000"/>
                </a:solidFill>
                <a:effectLst/>
                <a:latin typeface="Calibri" panose="020F0502020204030204" pitchFamily="34" charset="0"/>
              </a:rPr>
              <a:t>Rockingham County</a:t>
            </a:r>
            <a:r>
              <a:rPr lang="en-US" dirty="0"/>
              <a:t> </a:t>
            </a:r>
            <a:r>
              <a:rPr lang="en-US" sz="1800" b="0" i="0" u="none" strike="noStrike" dirty="0">
                <a:solidFill>
                  <a:srgbClr val="000000"/>
                </a:solidFill>
                <a:effectLst/>
                <a:latin typeface="Calibri" panose="020F0502020204030204" pitchFamily="34" charset="0"/>
              </a:rPr>
              <a:t>578.196</a:t>
            </a:r>
            <a:r>
              <a:rPr lang="en-US" dirty="0"/>
              <a:t> </a:t>
            </a:r>
            <a:r>
              <a:rPr lang="en-US" sz="1800" b="0" i="0" u="none" strike="noStrike" dirty="0">
                <a:solidFill>
                  <a:srgbClr val="000000"/>
                </a:solidFill>
                <a:effectLst/>
                <a:latin typeface="Calibri" panose="020F0502020204030204" pitchFamily="34" charset="0"/>
              </a:rPr>
              <a:t>Hanover County</a:t>
            </a:r>
            <a:r>
              <a:rPr lang="en-US" dirty="0"/>
              <a:t> </a:t>
            </a:r>
            <a:r>
              <a:rPr lang="en-US" sz="1800" b="0" i="0" u="none" strike="noStrike" dirty="0">
                <a:solidFill>
                  <a:srgbClr val="000000"/>
                </a:solidFill>
                <a:effectLst/>
                <a:latin typeface="Calibri" panose="020F0502020204030204" pitchFamily="34" charset="0"/>
              </a:rPr>
              <a:t>560.29</a:t>
            </a:r>
            <a:r>
              <a:rPr lang="en-US" dirty="0"/>
              <a:t> </a:t>
            </a:r>
          </a:p>
          <a:p>
            <a:r>
              <a:rPr lang="en-US" b="1" dirty="0"/>
              <a:t>2017:</a:t>
            </a:r>
            <a:r>
              <a:rPr lang="en-US" sz="1800" b="0" i="0" u="none" strike="noStrike" dirty="0">
                <a:solidFill>
                  <a:srgbClr val="000000"/>
                </a:solidFill>
                <a:effectLst/>
                <a:latin typeface="Calibri" panose="020F0502020204030204" pitchFamily="34" charset="0"/>
              </a:rPr>
              <a:t>Accomack County</a:t>
            </a:r>
            <a:r>
              <a:rPr lang="en-US" dirty="0"/>
              <a:t> </a:t>
            </a:r>
            <a:r>
              <a:rPr lang="en-US" sz="1800" b="0" i="0" u="none" strike="noStrike" dirty="0">
                <a:solidFill>
                  <a:srgbClr val="000000"/>
                </a:solidFill>
                <a:effectLst/>
                <a:latin typeface="Calibri" panose="020F0502020204030204" pitchFamily="34" charset="0"/>
              </a:rPr>
              <a:t>1673.848</a:t>
            </a:r>
            <a:r>
              <a:rPr lang="en-US" dirty="0"/>
              <a:t> </a:t>
            </a:r>
            <a:r>
              <a:rPr lang="en-US" sz="1800" b="0" i="0" u="none" strike="noStrike" dirty="0">
                <a:solidFill>
                  <a:srgbClr val="000000"/>
                </a:solidFill>
                <a:effectLst/>
                <a:latin typeface="Calibri" panose="020F0502020204030204" pitchFamily="34" charset="0"/>
              </a:rPr>
              <a:t>Hanover County</a:t>
            </a:r>
            <a:r>
              <a:rPr lang="en-US" dirty="0"/>
              <a:t> </a:t>
            </a:r>
            <a:r>
              <a:rPr lang="en-US" sz="1800" b="0" i="0" u="none" strike="noStrike" dirty="0">
                <a:solidFill>
                  <a:srgbClr val="000000"/>
                </a:solidFill>
                <a:effectLst/>
                <a:latin typeface="Calibri" panose="020F0502020204030204" pitchFamily="34" charset="0"/>
              </a:rPr>
              <a:t>583.8264</a:t>
            </a:r>
            <a:r>
              <a:rPr lang="en-US" dirty="0"/>
              <a:t> </a:t>
            </a:r>
            <a:r>
              <a:rPr lang="en-US" sz="1800" b="0" i="0" u="none" strike="noStrike" dirty="0">
                <a:solidFill>
                  <a:srgbClr val="000000"/>
                </a:solidFill>
                <a:effectLst/>
                <a:latin typeface="Calibri" panose="020F0502020204030204" pitchFamily="34" charset="0"/>
              </a:rPr>
              <a:t>Caroline County</a:t>
            </a:r>
            <a:r>
              <a:rPr lang="en-US" dirty="0"/>
              <a:t> </a:t>
            </a:r>
            <a:r>
              <a:rPr lang="en-US" sz="1800" b="0" i="0" u="none" strike="noStrike" dirty="0">
                <a:solidFill>
                  <a:srgbClr val="000000"/>
                </a:solidFill>
                <a:effectLst/>
                <a:latin typeface="Calibri" panose="020F0502020204030204" pitchFamily="34" charset="0"/>
              </a:rPr>
              <a:t>543.92</a:t>
            </a:r>
            <a:r>
              <a:rPr lang="en-US" dirty="0"/>
              <a:t> </a:t>
            </a:r>
            <a:r>
              <a:rPr lang="en-US" sz="1800" b="0" i="0" u="none" strike="noStrike" dirty="0">
                <a:solidFill>
                  <a:srgbClr val="000000"/>
                </a:solidFill>
                <a:effectLst/>
                <a:latin typeface="Calibri" panose="020F0502020204030204" pitchFamily="34" charset="0"/>
              </a:rPr>
              <a:t>Northampton County</a:t>
            </a:r>
            <a:r>
              <a:rPr lang="en-US" dirty="0"/>
              <a:t> </a:t>
            </a:r>
            <a:r>
              <a:rPr lang="en-US" sz="1800" b="0" i="0" u="none" strike="noStrike" dirty="0">
                <a:solidFill>
                  <a:srgbClr val="000000"/>
                </a:solidFill>
                <a:effectLst/>
                <a:latin typeface="Calibri" panose="020F0502020204030204" pitchFamily="34" charset="0"/>
              </a:rPr>
              <a:t>509.6057</a:t>
            </a:r>
            <a:r>
              <a:rPr lang="en-US" dirty="0"/>
              <a:t> </a:t>
            </a:r>
            <a:r>
              <a:rPr lang="en-US" sz="1800" b="0" i="0" u="none" strike="noStrike" dirty="0">
                <a:solidFill>
                  <a:srgbClr val="000000"/>
                </a:solidFill>
                <a:effectLst/>
                <a:latin typeface="Calibri" panose="020F0502020204030204" pitchFamily="34" charset="0"/>
              </a:rPr>
              <a:t>Nelson County</a:t>
            </a:r>
            <a:r>
              <a:rPr lang="en-US" dirty="0"/>
              <a:t> </a:t>
            </a:r>
            <a:r>
              <a:rPr lang="en-US" sz="1800" b="0" i="0" u="none" strike="noStrike" dirty="0">
                <a:solidFill>
                  <a:srgbClr val="000000"/>
                </a:solidFill>
                <a:effectLst/>
                <a:latin typeface="Calibri" panose="020F0502020204030204" pitchFamily="34" charset="0"/>
              </a:rPr>
              <a:t>474.32</a:t>
            </a:r>
            <a:r>
              <a:rPr lang="en-US" dirty="0"/>
              <a:t> </a:t>
            </a:r>
            <a:endParaRPr lang="en-US" b="1" dirty="0"/>
          </a:p>
        </p:txBody>
      </p:sp>
      <p:sp>
        <p:nvSpPr>
          <p:cNvPr id="4" name="Slide Number Placeholder 3"/>
          <p:cNvSpPr>
            <a:spLocks noGrp="1"/>
          </p:cNvSpPr>
          <p:nvPr>
            <p:ph type="sldNum" sz="quarter" idx="5"/>
          </p:nvPr>
        </p:nvSpPr>
        <p:spPr/>
        <p:txBody>
          <a:bodyPr/>
          <a:lstStyle/>
          <a:p>
            <a:fld id="{1CF6DFA0-925C-45C2-AB0B-3B33C6F37E64}" type="slidenum">
              <a:rPr lang="en-US" smtClean="0"/>
              <a:t>26</a:t>
            </a:fld>
            <a:endParaRPr lang="en-US"/>
          </a:p>
        </p:txBody>
      </p:sp>
    </p:spTree>
    <p:extLst>
      <p:ext uri="{BB962C8B-B14F-4D97-AF65-F5344CB8AC3E}">
        <p14:creationId xmlns:p14="http://schemas.microsoft.com/office/powerpoint/2010/main" val="88634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CF6DFA0-925C-45C2-AB0B-3B33C6F37E64}" type="slidenum">
              <a:rPr lang="en-US" smtClean="0"/>
              <a:t>3</a:t>
            </a:fld>
            <a:endParaRPr lang="en-US"/>
          </a:p>
        </p:txBody>
      </p:sp>
    </p:spTree>
    <p:extLst>
      <p:ext uri="{BB962C8B-B14F-4D97-AF65-F5344CB8AC3E}">
        <p14:creationId xmlns:p14="http://schemas.microsoft.com/office/powerpoint/2010/main" val="389431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Withdrawal dec : </a:t>
            </a:r>
            <a:r>
              <a:rPr lang="en-US" sz="1800" b="0" i="0" u="none" strike="noStrike" dirty="0">
                <a:solidFill>
                  <a:srgbClr val="000000"/>
                </a:solidFill>
                <a:effectLst/>
                <a:latin typeface="Calibri" panose="020F0502020204030204" pitchFamily="34" charset="0"/>
              </a:rPr>
              <a:t>Accomack County</a:t>
            </a:r>
            <a:r>
              <a:rPr lang="en-US" dirty="0"/>
              <a:t> </a:t>
            </a:r>
            <a:r>
              <a:rPr lang="en-US" sz="1800" b="0" i="0" u="none" strike="noStrike" dirty="0">
                <a:solidFill>
                  <a:srgbClr val="000000"/>
                </a:solidFill>
                <a:effectLst/>
                <a:latin typeface="Calibri" panose="020F0502020204030204" pitchFamily="34" charset="0"/>
              </a:rPr>
              <a:t>-1806.83</a:t>
            </a:r>
            <a:r>
              <a:rPr lang="en-US" dirty="0"/>
              <a:t> </a:t>
            </a:r>
            <a:r>
              <a:rPr lang="en-US" sz="1800" b="0" i="0" u="none" strike="noStrike" dirty="0">
                <a:solidFill>
                  <a:srgbClr val="000000"/>
                </a:solidFill>
                <a:effectLst/>
                <a:latin typeface="Calibri" panose="020F0502020204030204" pitchFamily="34" charset="0"/>
              </a:rPr>
              <a:t>Caroline County</a:t>
            </a:r>
            <a:r>
              <a:rPr lang="en-US" dirty="0"/>
              <a:t> </a:t>
            </a:r>
            <a:r>
              <a:rPr lang="en-US" sz="1800" b="0" i="0" u="none" strike="noStrike" dirty="0">
                <a:solidFill>
                  <a:srgbClr val="000000"/>
                </a:solidFill>
                <a:effectLst/>
                <a:latin typeface="Calibri" panose="020F0502020204030204" pitchFamily="34" charset="0"/>
              </a:rPr>
              <a:t>-416.606</a:t>
            </a:r>
            <a:r>
              <a:rPr lang="en-US" dirty="0"/>
              <a:t> </a:t>
            </a:r>
            <a:r>
              <a:rPr lang="en-US" sz="1800" b="0" i="0" u="none" strike="noStrike" dirty="0">
                <a:solidFill>
                  <a:srgbClr val="000000"/>
                </a:solidFill>
                <a:effectLst/>
                <a:latin typeface="Calibri" panose="020F0502020204030204" pitchFamily="34" charset="0"/>
              </a:rPr>
              <a:t>Augusta County</a:t>
            </a:r>
            <a:r>
              <a:rPr lang="en-US" dirty="0"/>
              <a:t> </a:t>
            </a:r>
            <a:r>
              <a:rPr lang="en-US" sz="1800" b="0" i="0" u="none" strike="noStrike" dirty="0">
                <a:solidFill>
                  <a:srgbClr val="000000"/>
                </a:solidFill>
                <a:effectLst/>
                <a:latin typeface="Calibri" panose="020F0502020204030204" pitchFamily="34" charset="0"/>
              </a:rPr>
              <a:t>-285.894</a:t>
            </a:r>
            <a:r>
              <a:rPr lang="en-US" dirty="0"/>
              <a:t> </a:t>
            </a:r>
            <a:r>
              <a:rPr lang="en-US" sz="1800" b="0" i="0" u="none" strike="noStrike" dirty="0">
                <a:solidFill>
                  <a:srgbClr val="000000"/>
                </a:solidFill>
                <a:effectLst/>
                <a:latin typeface="Calibri" panose="020F0502020204030204" pitchFamily="34" charset="0"/>
              </a:rPr>
              <a:t>Northampton County</a:t>
            </a:r>
            <a:r>
              <a:rPr lang="en-US" dirty="0"/>
              <a:t> </a:t>
            </a:r>
            <a:r>
              <a:rPr lang="en-US" sz="1800" b="0" i="0" u="none" strike="noStrike" dirty="0">
                <a:solidFill>
                  <a:srgbClr val="000000"/>
                </a:solidFill>
                <a:effectLst/>
                <a:latin typeface="Calibri" panose="020F0502020204030204" pitchFamily="34" charset="0"/>
              </a:rPr>
              <a:t>-232.481</a:t>
            </a:r>
            <a:r>
              <a:rPr lang="en-US" dirty="0"/>
              <a:t> </a:t>
            </a:r>
            <a:r>
              <a:rPr lang="en-US" sz="1800" b="0" i="0" u="none" strike="noStrike" dirty="0">
                <a:solidFill>
                  <a:srgbClr val="000000"/>
                </a:solidFill>
                <a:effectLst/>
                <a:latin typeface="Calibri" panose="020F0502020204030204" pitchFamily="34" charset="0"/>
              </a:rPr>
              <a:t>Suffolk city</a:t>
            </a:r>
            <a:r>
              <a:rPr lang="en-US" dirty="0"/>
              <a:t> </a:t>
            </a:r>
            <a:r>
              <a:rPr lang="en-US" sz="1800" b="0" i="0" u="none" strike="noStrike" dirty="0">
                <a:solidFill>
                  <a:srgbClr val="000000"/>
                </a:solidFill>
                <a:effectLst/>
                <a:latin typeface="Calibri" panose="020F0502020204030204" pitchFamily="34" charset="0"/>
              </a:rPr>
              <a:t>-96.69</a:t>
            </a:r>
            <a:r>
              <a:rPr lang="en-US" dirty="0"/>
              <a:t> </a:t>
            </a:r>
          </a:p>
          <a:p>
            <a:r>
              <a:rPr lang="en-US" dirty="0" err="1"/>
              <a:t>Withrawal</a:t>
            </a:r>
            <a:r>
              <a:rPr lang="en-US" dirty="0"/>
              <a:t> </a:t>
            </a:r>
            <a:r>
              <a:rPr lang="en-US" dirty="0" err="1"/>
              <a:t>inc</a:t>
            </a:r>
            <a:r>
              <a:rPr lang="en-US" dirty="0"/>
              <a:t>: </a:t>
            </a:r>
            <a:r>
              <a:rPr lang="en-US" sz="1200" b="0" i="0" u="none" strike="noStrike" dirty="0">
                <a:solidFill>
                  <a:srgbClr val="000000"/>
                </a:solidFill>
                <a:effectLst/>
                <a:latin typeface="Calibri" panose="020F0502020204030204" pitchFamily="34" charset="0"/>
              </a:rPr>
              <a:t>Hanover County</a:t>
            </a:r>
            <a:r>
              <a:rPr lang="en-US" dirty="0"/>
              <a:t> </a:t>
            </a:r>
            <a:r>
              <a:rPr lang="en-US" sz="1200" b="0" i="0" u="none" strike="noStrike" dirty="0">
                <a:solidFill>
                  <a:srgbClr val="000000"/>
                </a:solidFill>
                <a:effectLst/>
                <a:latin typeface="Calibri" panose="020F0502020204030204" pitchFamily="34" charset="0"/>
              </a:rPr>
              <a:t>347.7807</a:t>
            </a:r>
            <a:r>
              <a:rPr lang="en-US" dirty="0"/>
              <a:t> </a:t>
            </a:r>
            <a:r>
              <a:rPr lang="en-US" sz="1200" b="0" i="0" u="none" strike="noStrike" dirty="0">
                <a:solidFill>
                  <a:srgbClr val="000000"/>
                </a:solidFill>
                <a:effectLst/>
                <a:latin typeface="Calibri" panose="020F0502020204030204" pitchFamily="34" charset="0"/>
              </a:rPr>
              <a:t>Nelson County</a:t>
            </a:r>
            <a:r>
              <a:rPr lang="en-US" dirty="0"/>
              <a:t> </a:t>
            </a:r>
            <a:r>
              <a:rPr lang="en-US" sz="1200" b="0" i="0" u="none" strike="noStrike" dirty="0">
                <a:solidFill>
                  <a:srgbClr val="000000"/>
                </a:solidFill>
                <a:effectLst/>
                <a:latin typeface="Calibri" panose="020F0502020204030204" pitchFamily="34" charset="0"/>
              </a:rPr>
              <a:t>282.19</a:t>
            </a:r>
            <a:r>
              <a:rPr lang="en-US" dirty="0"/>
              <a:t> </a:t>
            </a:r>
            <a:r>
              <a:rPr lang="en-US" sz="1200" b="0" i="0" u="none" strike="noStrike" dirty="0">
                <a:solidFill>
                  <a:srgbClr val="000000"/>
                </a:solidFill>
                <a:effectLst/>
                <a:latin typeface="Calibri" panose="020F0502020204030204" pitchFamily="34" charset="0"/>
              </a:rPr>
              <a:t>Essex County</a:t>
            </a:r>
            <a:r>
              <a:rPr lang="en-US" dirty="0"/>
              <a:t> </a:t>
            </a:r>
            <a:r>
              <a:rPr lang="en-US" sz="1200" b="0" i="0" u="none" strike="noStrike" dirty="0">
                <a:solidFill>
                  <a:srgbClr val="000000"/>
                </a:solidFill>
                <a:effectLst/>
                <a:latin typeface="Calibri" panose="020F0502020204030204" pitchFamily="34" charset="0"/>
              </a:rPr>
              <a:t>200</a:t>
            </a:r>
            <a:r>
              <a:rPr lang="en-US" dirty="0"/>
              <a:t> </a:t>
            </a:r>
            <a:r>
              <a:rPr lang="en-US" sz="1200" b="0" i="0" u="none" strike="noStrike" dirty="0">
                <a:solidFill>
                  <a:srgbClr val="000000"/>
                </a:solidFill>
                <a:effectLst/>
                <a:latin typeface="Calibri" panose="020F0502020204030204" pitchFamily="34" charset="0"/>
              </a:rPr>
              <a:t>King and Queen County</a:t>
            </a:r>
            <a:r>
              <a:rPr lang="en-US" dirty="0"/>
              <a:t> </a:t>
            </a:r>
            <a:r>
              <a:rPr lang="en-US" sz="1200" b="0" i="0" u="none" strike="noStrike" dirty="0">
                <a:solidFill>
                  <a:srgbClr val="000000"/>
                </a:solidFill>
                <a:effectLst/>
                <a:latin typeface="Calibri" panose="020F0502020204030204" pitchFamily="34" charset="0"/>
              </a:rPr>
              <a:t>161.7788</a:t>
            </a:r>
            <a:r>
              <a:rPr lang="en-US" dirty="0"/>
              <a:t> </a:t>
            </a:r>
            <a:r>
              <a:rPr lang="en-US" sz="1200" b="0" i="0" u="none" strike="noStrike" dirty="0">
                <a:solidFill>
                  <a:srgbClr val="000000"/>
                </a:solidFill>
                <a:effectLst/>
                <a:latin typeface="Calibri" panose="020F0502020204030204" pitchFamily="34" charset="0"/>
              </a:rPr>
              <a:t>Sussex County</a:t>
            </a:r>
            <a:r>
              <a:rPr lang="en-US" dirty="0"/>
              <a:t> </a:t>
            </a:r>
            <a:r>
              <a:rPr lang="en-US" sz="1200" b="0" i="0" u="none" strike="noStrike" dirty="0">
                <a:solidFill>
                  <a:srgbClr val="000000"/>
                </a:solidFill>
                <a:effectLst/>
                <a:latin typeface="Calibri" panose="020F0502020204030204" pitchFamily="34" charset="0"/>
              </a:rPr>
              <a:t>156.764</a:t>
            </a:r>
            <a:r>
              <a:rPr lang="en-US" dirty="0"/>
              <a:t> </a:t>
            </a:r>
            <a:r>
              <a:rPr lang="en-US" sz="1200" b="0" i="0" u="none" strike="noStrike" dirty="0">
                <a:solidFill>
                  <a:srgbClr val="000000"/>
                </a:solidFill>
                <a:effectLst/>
                <a:latin typeface="Calibri" panose="020F0502020204030204" pitchFamily="34" charset="0"/>
              </a:rPr>
              <a:t>King William County</a:t>
            </a:r>
            <a:r>
              <a:rPr lang="en-US" dirty="0"/>
              <a:t> </a:t>
            </a:r>
            <a:r>
              <a:rPr lang="en-US" sz="1200" b="0" i="0" u="none" strike="noStrike" dirty="0">
                <a:solidFill>
                  <a:srgbClr val="000000"/>
                </a:solidFill>
                <a:effectLst/>
                <a:latin typeface="Calibri" panose="020F0502020204030204" pitchFamily="34" charset="0"/>
              </a:rPr>
              <a:t>141.881</a:t>
            </a:r>
            <a:r>
              <a:rPr lang="en-US" dirty="0"/>
              <a:t> </a:t>
            </a:r>
          </a:p>
          <a:p>
            <a:endParaRPr lang="en-US" dirty="0"/>
          </a:p>
          <a:p>
            <a:r>
              <a:rPr lang="en-US" dirty="0"/>
              <a:t>Facilities </a:t>
            </a:r>
            <a:r>
              <a:rPr lang="en-US" sz="1800" b="0" i="0" u="none" strike="noStrike" dirty="0">
                <a:solidFill>
                  <a:srgbClr val="000000"/>
                </a:solidFill>
                <a:effectLst/>
                <a:latin typeface="Calibri" panose="020F0502020204030204" pitchFamily="34" charset="0"/>
              </a:rPr>
              <a:t>Pittsylvania County</a:t>
            </a:r>
            <a:r>
              <a:rPr lang="en-US" dirty="0"/>
              <a:t> </a:t>
            </a:r>
            <a:r>
              <a:rPr lang="en-US" sz="1800" b="0" i="0" u="none" strike="noStrike" dirty="0">
                <a:solidFill>
                  <a:srgbClr val="000000"/>
                </a:solidFill>
                <a:effectLst/>
                <a:latin typeface="Calibri" panose="020F0502020204030204" pitchFamily="34" charset="0"/>
              </a:rPr>
              <a:t>-97</a:t>
            </a:r>
            <a:r>
              <a:rPr lang="en-US" dirty="0"/>
              <a:t> </a:t>
            </a:r>
            <a:r>
              <a:rPr lang="en-US" sz="1800" b="0" i="0" u="none" strike="noStrike" dirty="0">
                <a:solidFill>
                  <a:srgbClr val="000000"/>
                </a:solidFill>
                <a:effectLst/>
                <a:latin typeface="Calibri" panose="020F0502020204030204" pitchFamily="34" charset="0"/>
              </a:rPr>
              <a:t>Dinwiddie County</a:t>
            </a:r>
            <a:r>
              <a:rPr lang="en-US" dirty="0"/>
              <a:t> </a:t>
            </a:r>
            <a:r>
              <a:rPr lang="en-US" sz="1800" b="0" i="0" u="none" strike="noStrike" dirty="0">
                <a:solidFill>
                  <a:srgbClr val="000000"/>
                </a:solidFill>
                <a:effectLst/>
                <a:latin typeface="Calibri" panose="020F0502020204030204" pitchFamily="34" charset="0"/>
              </a:rPr>
              <a:t>-35</a:t>
            </a:r>
            <a:r>
              <a:rPr lang="en-US" dirty="0"/>
              <a:t> </a:t>
            </a:r>
            <a:r>
              <a:rPr lang="en-US" sz="1800" b="0" i="0" u="none" strike="noStrike" dirty="0">
                <a:solidFill>
                  <a:srgbClr val="000000"/>
                </a:solidFill>
                <a:effectLst/>
                <a:latin typeface="Calibri" panose="020F0502020204030204" pitchFamily="34" charset="0"/>
              </a:rPr>
              <a:t>Augusta County</a:t>
            </a:r>
            <a:r>
              <a:rPr lang="en-US" dirty="0"/>
              <a:t> </a:t>
            </a:r>
            <a:r>
              <a:rPr lang="en-US" sz="1800" b="0" i="0" u="none" strike="noStrike" dirty="0">
                <a:solidFill>
                  <a:srgbClr val="000000"/>
                </a:solidFill>
                <a:effectLst/>
                <a:latin typeface="Calibri" panose="020F0502020204030204" pitchFamily="34" charset="0"/>
              </a:rPr>
              <a:t>-23</a:t>
            </a:r>
            <a:r>
              <a:rPr lang="en-US" dirty="0"/>
              <a:t> </a:t>
            </a:r>
            <a:r>
              <a:rPr lang="en-US" sz="1800" b="0" i="0" u="none" strike="noStrike" dirty="0">
                <a:solidFill>
                  <a:srgbClr val="000000"/>
                </a:solidFill>
                <a:effectLst/>
                <a:latin typeface="Calibri" panose="020F0502020204030204" pitchFamily="34" charset="0"/>
              </a:rPr>
              <a:t>Rockingham County</a:t>
            </a:r>
            <a:r>
              <a:rPr lang="en-US" dirty="0"/>
              <a:t> </a:t>
            </a:r>
            <a:r>
              <a:rPr lang="en-US" sz="1800" b="0" i="0" u="none" strike="noStrike" dirty="0">
                <a:solidFill>
                  <a:srgbClr val="000000"/>
                </a:solidFill>
                <a:effectLst/>
                <a:latin typeface="Calibri" panose="020F0502020204030204" pitchFamily="34" charset="0"/>
              </a:rPr>
              <a:t>-17</a:t>
            </a:r>
            <a:r>
              <a:rPr lang="en-US" dirty="0"/>
              <a:t> </a:t>
            </a:r>
            <a:r>
              <a:rPr lang="en-US" sz="1800" b="0" i="0" u="none" strike="noStrike" dirty="0">
                <a:solidFill>
                  <a:srgbClr val="000000"/>
                </a:solidFill>
                <a:effectLst/>
                <a:latin typeface="Calibri" panose="020F0502020204030204" pitchFamily="34" charset="0"/>
              </a:rPr>
              <a:t>Accomack County</a:t>
            </a:r>
            <a:r>
              <a:rPr lang="en-US" dirty="0"/>
              <a:t> </a:t>
            </a:r>
            <a:r>
              <a:rPr lang="en-US" sz="1800" b="0" i="0" u="none" strike="noStrike" dirty="0">
                <a:solidFill>
                  <a:srgbClr val="000000"/>
                </a:solidFill>
                <a:effectLst/>
                <a:latin typeface="Calibri" panose="020F0502020204030204" pitchFamily="34" charset="0"/>
              </a:rPr>
              <a:t>-16</a:t>
            </a:r>
            <a:r>
              <a:rPr lang="en-US" dirty="0"/>
              <a:t> </a:t>
            </a:r>
          </a:p>
          <a:p>
            <a:r>
              <a:rPr lang="en-US" sz="1800" b="0" i="0" u="none" strike="noStrike" dirty="0">
                <a:solidFill>
                  <a:srgbClr val="000000"/>
                </a:solidFill>
                <a:effectLst/>
                <a:latin typeface="Calibri" panose="020F0502020204030204" pitchFamily="34" charset="0"/>
              </a:rPr>
              <a:t>Hanover County</a:t>
            </a:r>
            <a:r>
              <a:rPr lang="en-US" dirty="0"/>
              <a:t> </a:t>
            </a:r>
            <a:r>
              <a:rPr lang="en-US" sz="1800" b="0" i="0" u="none" strike="noStrike" dirty="0">
                <a:solidFill>
                  <a:srgbClr val="000000"/>
                </a:solidFill>
                <a:effectLst/>
                <a:latin typeface="Calibri" panose="020F0502020204030204" pitchFamily="34" charset="0"/>
              </a:rPr>
              <a:t>5</a:t>
            </a:r>
            <a:r>
              <a:rPr lang="en-US" dirty="0"/>
              <a:t> </a:t>
            </a:r>
            <a:r>
              <a:rPr lang="en-US" sz="1800" b="0" i="0" u="none" strike="noStrike" dirty="0">
                <a:solidFill>
                  <a:srgbClr val="000000"/>
                </a:solidFill>
                <a:effectLst/>
                <a:latin typeface="Calibri" panose="020F0502020204030204" pitchFamily="34" charset="0"/>
              </a:rPr>
              <a:t>Southampton County</a:t>
            </a:r>
            <a:r>
              <a:rPr lang="en-US" dirty="0"/>
              <a:t> </a:t>
            </a:r>
            <a:r>
              <a:rPr lang="en-US" sz="1800" b="0" i="0" u="none" strike="noStrike" dirty="0">
                <a:solidFill>
                  <a:srgbClr val="000000"/>
                </a:solidFill>
                <a:effectLst/>
                <a:latin typeface="Calibri" panose="020F0502020204030204" pitchFamily="34" charset="0"/>
              </a:rPr>
              <a:t>3</a:t>
            </a:r>
            <a:r>
              <a:rPr lang="en-US" dirty="0"/>
              <a:t> </a:t>
            </a:r>
            <a:r>
              <a:rPr lang="en-US" sz="1800" b="0" i="0" u="none" strike="noStrike" dirty="0">
                <a:solidFill>
                  <a:srgbClr val="000000"/>
                </a:solidFill>
                <a:effectLst/>
                <a:latin typeface="Calibri" panose="020F0502020204030204" pitchFamily="34" charset="0"/>
              </a:rPr>
              <a:t>Charles City County</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Prince William County</a:t>
            </a:r>
            <a:r>
              <a:rPr lang="en-US" dirty="0"/>
              <a:t> </a:t>
            </a:r>
            <a:r>
              <a:rPr lang="en-US" sz="1800" b="0" i="0" u="none" strike="noStrike" dirty="0">
                <a:solidFill>
                  <a:srgbClr val="000000"/>
                </a:solidFill>
                <a:effectLst/>
                <a:latin typeface="Calibri" panose="020F0502020204030204" pitchFamily="34" charset="0"/>
              </a:rPr>
              <a:t>2</a:t>
            </a:r>
            <a:r>
              <a:rPr lang="en-US" dirty="0"/>
              <a:t> </a:t>
            </a:r>
            <a:r>
              <a:rPr lang="en-US" sz="1800" b="0" i="0" u="none" strike="noStrike" dirty="0">
                <a:solidFill>
                  <a:srgbClr val="000000"/>
                </a:solidFill>
                <a:effectLst/>
                <a:latin typeface="Calibri" panose="020F0502020204030204" pitchFamily="34" charset="0"/>
              </a:rPr>
              <a:t>Sussex County</a:t>
            </a:r>
            <a:r>
              <a:rPr lang="en-US" dirty="0"/>
              <a:t> </a:t>
            </a:r>
            <a:r>
              <a:rPr lang="en-US" sz="1800" b="0" i="0" u="none" strike="noStrike" dirty="0">
                <a:solidFill>
                  <a:srgbClr val="000000"/>
                </a:solidFill>
                <a:effectLst/>
                <a:latin typeface="Calibri" panose="020F0502020204030204" pitchFamily="34" charset="0"/>
              </a:rPr>
              <a:t>1</a:t>
            </a:r>
            <a:r>
              <a:rPr lang="en-US" dirty="0"/>
              <a:t> </a:t>
            </a:r>
          </a:p>
        </p:txBody>
      </p:sp>
      <p:sp>
        <p:nvSpPr>
          <p:cNvPr id="4" name="Slide Number Placeholder 3"/>
          <p:cNvSpPr>
            <a:spLocks noGrp="1"/>
          </p:cNvSpPr>
          <p:nvPr>
            <p:ph type="sldNum" sz="quarter" idx="5"/>
          </p:nvPr>
        </p:nvSpPr>
        <p:spPr/>
        <p:txBody>
          <a:bodyPr/>
          <a:lstStyle/>
          <a:p>
            <a:fld id="{1CF6DFA0-925C-45C2-AB0B-3B33C6F37E64}" type="slidenum">
              <a:rPr lang="en-US" smtClean="0"/>
              <a:t>28</a:t>
            </a:fld>
            <a:endParaRPr lang="en-US"/>
          </a:p>
        </p:txBody>
      </p:sp>
    </p:spTree>
    <p:extLst>
      <p:ext uri="{BB962C8B-B14F-4D97-AF65-F5344CB8AC3E}">
        <p14:creationId xmlns:p14="http://schemas.microsoft.com/office/powerpoint/2010/main" val="2188720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F6DFA0-925C-45C2-AB0B-3B33C6F37E64}" type="slidenum">
              <a:rPr lang="en-US" smtClean="0"/>
              <a:t>29</a:t>
            </a:fld>
            <a:endParaRPr lang="en-US"/>
          </a:p>
        </p:txBody>
      </p:sp>
    </p:spTree>
    <p:extLst>
      <p:ext uri="{BB962C8B-B14F-4D97-AF65-F5344CB8AC3E}">
        <p14:creationId xmlns:p14="http://schemas.microsoft.com/office/powerpoint/2010/main" val="8642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was to fill those D values </a:t>
            </a:r>
          </a:p>
        </p:txBody>
      </p:sp>
      <p:sp>
        <p:nvSpPr>
          <p:cNvPr id="4" name="Slide Number Placeholder 3"/>
          <p:cNvSpPr>
            <a:spLocks noGrp="1"/>
          </p:cNvSpPr>
          <p:nvPr>
            <p:ph type="sldNum" sz="quarter" idx="5"/>
          </p:nvPr>
        </p:nvSpPr>
        <p:spPr/>
        <p:txBody>
          <a:bodyPr/>
          <a:lstStyle/>
          <a:p>
            <a:fld id="{1CF6DFA0-925C-45C2-AB0B-3B33C6F37E64}" type="slidenum">
              <a:rPr lang="en-US" smtClean="0"/>
              <a:t>4</a:t>
            </a:fld>
            <a:endParaRPr lang="en-US"/>
          </a:p>
        </p:txBody>
      </p:sp>
    </p:spTree>
    <p:extLst>
      <p:ext uri="{BB962C8B-B14F-4D97-AF65-F5344CB8AC3E}">
        <p14:creationId xmlns:p14="http://schemas.microsoft.com/office/powerpoint/2010/main" val="102697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first slide: Binned data and county summary for a particular year.  This is for 2017</a:t>
            </a:r>
          </a:p>
          <a:p>
            <a:endParaRPr lang="en-US" dirty="0"/>
          </a:p>
          <a:p>
            <a:endParaRPr lang="en-US" dirty="0"/>
          </a:p>
          <a:p>
            <a:r>
              <a:rPr lang="en-US" dirty="0"/>
              <a:t>Irrigated Acres per operation = </a:t>
            </a:r>
            <a:r>
              <a:rPr lang="en-US" dirty="0" err="1"/>
              <a:t>Irr.acres</a:t>
            </a:r>
            <a:r>
              <a:rPr lang="en-US" dirty="0"/>
              <a:t> / irrigated ops</a:t>
            </a:r>
          </a:p>
          <a:p>
            <a:r>
              <a:rPr lang="en-US" dirty="0" err="1"/>
              <a:t>Irri</a:t>
            </a:r>
            <a:r>
              <a:rPr lang="en-US" dirty="0"/>
              <a:t>. </a:t>
            </a:r>
            <a:r>
              <a:rPr lang="en-US" dirty="0" err="1"/>
              <a:t>Percetage</a:t>
            </a:r>
            <a:r>
              <a:rPr lang="en-US" dirty="0"/>
              <a:t> =Irrigated Acres per operation /mean area of the size bin</a:t>
            </a:r>
          </a:p>
          <a:p>
            <a:endParaRPr lang="en-US" dirty="0"/>
          </a:p>
        </p:txBody>
      </p:sp>
      <p:sp>
        <p:nvSpPr>
          <p:cNvPr id="4" name="Slide Number Placeholder 3"/>
          <p:cNvSpPr>
            <a:spLocks noGrp="1"/>
          </p:cNvSpPr>
          <p:nvPr>
            <p:ph type="sldNum" sz="quarter" idx="5"/>
          </p:nvPr>
        </p:nvSpPr>
        <p:spPr/>
        <p:txBody>
          <a:bodyPr/>
          <a:lstStyle/>
          <a:p>
            <a:fld id="{1CF6DFA0-925C-45C2-AB0B-3B33C6F37E64}" type="slidenum">
              <a:rPr lang="en-US" smtClean="0"/>
              <a:t>5</a:t>
            </a:fld>
            <a:endParaRPr lang="en-US"/>
          </a:p>
        </p:txBody>
      </p:sp>
    </p:spTree>
    <p:extLst>
      <p:ext uri="{BB962C8B-B14F-4D97-AF65-F5344CB8AC3E}">
        <p14:creationId xmlns:p14="http://schemas.microsoft.com/office/powerpoint/2010/main" val="2844348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Irrigated percentage </a:t>
            </a:r>
            <a:r>
              <a:rPr lang="en-US" dirty="0" err="1"/>
              <a:t>avreage</a:t>
            </a:r>
            <a:r>
              <a:rPr lang="en-US" dirty="0"/>
              <a:t> of last column from previous table</a:t>
            </a:r>
          </a:p>
        </p:txBody>
      </p:sp>
      <p:sp>
        <p:nvSpPr>
          <p:cNvPr id="4" name="Slide Number Placeholder 3"/>
          <p:cNvSpPr>
            <a:spLocks noGrp="1"/>
          </p:cNvSpPr>
          <p:nvPr>
            <p:ph type="sldNum" sz="quarter" idx="5"/>
          </p:nvPr>
        </p:nvSpPr>
        <p:spPr/>
        <p:txBody>
          <a:bodyPr/>
          <a:lstStyle/>
          <a:p>
            <a:fld id="{1CF6DFA0-925C-45C2-AB0B-3B33C6F37E64}" type="slidenum">
              <a:rPr lang="en-US" smtClean="0"/>
              <a:t>6</a:t>
            </a:fld>
            <a:endParaRPr lang="en-US"/>
          </a:p>
        </p:txBody>
      </p:sp>
    </p:spTree>
    <p:extLst>
      <p:ext uri="{BB962C8B-B14F-4D97-AF65-F5344CB8AC3E}">
        <p14:creationId xmlns:p14="http://schemas.microsoft.com/office/powerpoint/2010/main" val="296867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a:t>
            </a:r>
            <a:r>
              <a:rPr lang="en-US" dirty="0" err="1"/>
              <a:t>avregae</a:t>
            </a:r>
            <a:r>
              <a:rPr lang="en-US" dirty="0"/>
              <a:t> </a:t>
            </a:r>
            <a:r>
              <a:rPr lang="en-US" dirty="0" err="1"/>
              <a:t>irirgigaed</a:t>
            </a:r>
            <a:r>
              <a:rPr lang="en-US" dirty="0"/>
              <a:t> are </a:t>
            </a:r>
            <a:r>
              <a:rPr lang="en-US" dirty="0" err="1"/>
              <a:t>ain</a:t>
            </a:r>
            <a:r>
              <a:rPr lang="en-US" dirty="0"/>
              <a:t> the size bin from other counties with data available</a:t>
            </a:r>
          </a:p>
        </p:txBody>
      </p:sp>
      <p:sp>
        <p:nvSpPr>
          <p:cNvPr id="4" name="Slide Number Placeholder 3"/>
          <p:cNvSpPr>
            <a:spLocks noGrp="1"/>
          </p:cNvSpPr>
          <p:nvPr>
            <p:ph type="sldNum" sz="quarter" idx="5"/>
          </p:nvPr>
        </p:nvSpPr>
        <p:spPr/>
        <p:txBody>
          <a:bodyPr/>
          <a:lstStyle/>
          <a:p>
            <a:fld id="{1CF6DFA0-925C-45C2-AB0B-3B33C6F37E64}" type="slidenum">
              <a:rPr lang="en-US" smtClean="0"/>
              <a:t>7</a:t>
            </a:fld>
            <a:endParaRPr lang="en-US"/>
          </a:p>
        </p:txBody>
      </p:sp>
    </p:spTree>
    <p:extLst>
      <p:ext uri="{BB962C8B-B14F-4D97-AF65-F5344CB8AC3E}">
        <p14:creationId xmlns:p14="http://schemas.microsoft.com/office/powerpoint/2010/main" val="328295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process was repeated for all the counties</a:t>
            </a:r>
          </a:p>
        </p:txBody>
      </p:sp>
      <p:sp>
        <p:nvSpPr>
          <p:cNvPr id="4" name="Slide Number Placeholder 3"/>
          <p:cNvSpPr>
            <a:spLocks noGrp="1"/>
          </p:cNvSpPr>
          <p:nvPr>
            <p:ph type="sldNum" sz="quarter" idx="5"/>
          </p:nvPr>
        </p:nvSpPr>
        <p:spPr/>
        <p:txBody>
          <a:bodyPr/>
          <a:lstStyle/>
          <a:p>
            <a:fld id="{1CF6DFA0-925C-45C2-AB0B-3B33C6F37E64}" type="slidenum">
              <a:rPr lang="en-US" smtClean="0"/>
              <a:t>8</a:t>
            </a:fld>
            <a:endParaRPr lang="en-US"/>
          </a:p>
        </p:txBody>
      </p:sp>
    </p:spTree>
    <p:extLst>
      <p:ext uri="{BB962C8B-B14F-4D97-AF65-F5344CB8AC3E}">
        <p14:creationId xmlns:p14="http://schemas.microsoft.com/office/powerpoint/2010/main" val="227519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Avg perc </a:t>
            </a:r>
            <a:r>
              <a:rPr lang="en-US" dirty="0" err="1"/>
              <a:t>irr</a:t>
            </a:r>
            <a:r>
              <a:rPr lang="en-US" dirty="0"/>
              <a:t>= Area per op divided </a:t>
            </a:r>
            <a:r>
              <a:rPr lang="en-US" dirty="0" err="1"/>
              <a:t>bt</a:t>
            </a:r>
            <a:r>
              <a:rPr lang="en-US" dirty="0"/>
              <a:t> avg farm size</a:t>
            </a:r>
          </a:p>
          <a:p>
            <a:endParaRPr lang="en-US" dirty="0"/>
          </a:p>
          <a:p>
            <a:endParaRPr lang="en-US" dirty="0"/>
          </a:p>
          <a:p>
            <a:r>
              <a:rPr lang="en-US" dirty="0"/>
              <a:t>Threshold Is the assumed area below which irrigation is under reported</a:t>
            </a:r>
          </a:p>
        </p:txBody>
      </p:sp>
      <p:sp>
        <p:nvSpPr>
          <p:cNvPr id="4" name="Slide Number Placeholder 3"/>
          <p:cNvSpPr>
            <a:spLocks noGrp="1"/>
          </p:cNvSpPr>
          <p:nvPr>
            <p:ph type="sldNum" sz="quarter" idx="5"/>
          </p:nvPr>
        </p:nvSpPr>
        <p:spPr/>
        <p:txBody>
          <a:bodyPr/>
          <a:lstStyle/>
          <a:p>
            <a:fld id="{1CF6DFA0-925C-45C2-AB0B-3B33C6F37E64}" type="slidenum">
              <a:rPr lang="en-US" smtClean="0"/>
              <a:t>9</a:t>
            </a:fld>
            <a:endParaRPr lang="en-US"/>
          </a:p>
        </p:txBody>
      </p:sp>
    </p:spTree>
    <p:extLst>
      <p:ext uri="{BB962C8B-B14F-4D97-AF65-F5344CB8AC3E}">
        <p14:creationId xmlns:p14="http://schemas.microsoft.com/office/powerpoint/2010/main" val="2061440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F6DFA0-925C-45C2-AB0B-3B33C6F37E64}" type="slidenum">
              <a:rPr lang="en-US" smtClean="0"/>
              <a:t>10</a:t>
            </a:fld>
            <a:endParaRPr lang="en-US"/>
          </a:p>
        </p:txBody>
      </p:sp>
    </p:spTree>
    <p:extLst>
      <p:ext uri="{BB962C8B-B14F-4D97-AF65-F5344CB8AC3E}">
        <p14:creationId xmlns:p14="http://schemas.microsoft.com/office/powerpoint/2010/main" val="316761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72EA7947-E287-4738-8C82-07CE4F01EF03}" type="datetime2">
              <a:rPr lang="en-US" smtClean="0"/>
              <a:t>Wednesday, April 21, 2021</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96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Wednesday, April 21,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2016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Wednesday, April 21,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0682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Wednesday, April 21,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9905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Wednesday, April 21, 2021</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4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120350"/>
            <a:ext cx="10058400" cy="6093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071418"/>
            <a:ext cx="4937760" cy="4797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071418"/>
            <a:ext cx="4937760" cy="47976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E95673-5512-4AAA-9AEB-E00C61EC65D5}" type="datetime2">
              <a:rPr lang="en-US" smtClean="0"/>
              <a:t>Wednesday, April 21,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8506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Wednesday, April 21, 2021</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6033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Wednesday, April 21, 2021</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7842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E9E0E3-ECF6-4CFE-8698-AEFEBCECC3C0}" type="datetime2">
              <a:rPr lang="en-US" smtClean="0"/>
              <a:t>Wednesday, April 21, 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7768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1462FC-960E-4740-921F-B36862979F21}" type="datetime2">
              <a:rPr lang="en-US" smtClean="0"/>
              <a:t>Wednesday, April 21, 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A1B0FB-D917-4C8C-928F-313BD683BF39}" type="slidenum">
              <a:rPr lang="en-US" smtClean="0"/>
              <a:t>‹#›</a:t>
            </a:fld>
            <a:endParaRPr lang="en-US"/>
          </a:p>
        </p:txBody>
      </p:sp>
    </p:spTree>
    <p:extLst>
      <p:ext uri="{BB962C8B-B14F-4D97-AF65-F5344CB8AC3E}">
        <p14:creationId xmlns:p14="http://schemas.microsoft.com/office/powerpoint/2010/main" val="360988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Wednesday, April 21, 2021</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8380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05024"/>
            <a:ext cx="10058400" cy="63703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939547"/>
            <a:ext cx="10058400" cy="492954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6CB39B-5F4C-4A7E-9BE3-AAFD45576D16}" type="datetime2">
              <a:rPr lang="en-US" smtClean="0"/>
              <a:t>Wednesday, April 21, 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A1B0FB-D917-4C8C-928F-313BD683BF39}" type="slidenum">
              <a:rPr lang="en-US" smtClean="0"/>
              <a:pPr/>
              <a:t>‹#›</a:t>
            </a:fld>
            <a:endParaRPr lang="en-US"/>
          </a:p>
        </p:txBody>
      </p:sp>
      <p:cxnSp>
        <p:nvCxnSpPr>
          <p:cNvPr id="10" name="Straight Connector 9"/>
          <p:cNvCxnSpPr/>
          <p:nvPr/>
        </p:nvCxnSpPr>
        <p:spPr>
          <a:xfrm>
            <a:off x="1112520" y="814209"/>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0370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54C7-DDF5-434C-BEBE-3F4B9B14308C}"/>
              </a:ext>
            </a:extLst>
          </p:cNvPr>
          <p:cNvSpPr>
            <a:spLocks noGrp="1"/>
          </p:cNvSpPr>
          <p:nvPr>
            <p:ph type="ctrTitle"/>
          </p:nvPr>
        </p:nvSpPr>
        <p:spPr/>
        <p:txBody>
          <a:bodyPr/>
          <a:lstStyle/>
          <a:p>
            <a:r>
              <a:rPr lang="en-US" dirty="0"/>
              <a:t>WUDR Update</a:t>
            </a:r>
          </a:p>
        </p:txBody>
      </p:sp>
      <p:sp>
        <p:nvSpPr>
          <p:cNvPr id="3" name="Subtitle 2">
            <a:extLst>
              <a:ext uri="{FF2B5EF4-FFF2-40B4-BE49-F238E27FC236}">
                <a16:creationId xmlns:a16="http://schemas.microsoft.com/office/drawing/2014/main" id="{EFAE5544-D4F5-42EE-BCD8-858D58A1728A}"/>
              </a:ext>
            </a:extLst>
          </p:cNvPr>
          <p:cNvSpPr>
            <a:spLocks noGrp="1"/>
          </p:cNvSpPr>
          <p:nvPr>
            <p:ph type="subTitle" idx="1"/>
          </p:nvPr>
        </p:nvSpPr>
        <p:spPr/>
        <p:txBody>
          <a:bodyPr/>
          <a:lstStyle/>
          <a:p>
            <a:r>
              <a:rPr lang="en-US" dirty="0"/>
              <a:t>19</a:t>
            </a:r>
            <a:r>
              <a:rPr lang="en-US" baseline="30000" dirty="0"/>
              <a:t>th</a:t>
            </a:r>
            <a:r>
              <a:rPr lang="en-US" dirty="0"/>
              <a:t> April </a:t>
            </a:r>
          </a:p>
        </p:txBody>
      </p:sp>
    </p:spTree>
    <p:extLst>
      <p:ext uri="{BB962C8B-B14F-4D97-AF65-F5344CB8AC3E}">
        <p14:creationId xmlns:p14="http://schemas.microsoft.com/office/powerpoint/2010/main" val="177525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8BF8-E91A-45B0-A7E3-8EF272807EFA}"/>
              </a:ext>
            </a:extLst>
          </p:cNvPr>
          <p:cNvSpPr>
            <a:spLocks noGrp="1"/>
          </p:cNvSpPr>
          <p:nvPr>
            <p:ph type="title"/>
          </p:nvPr>
        </p:nvSpPr>
        <p:spPr>
          <a:xfrm>
            <a:off x="1066800" y="215758"/>
            <a:ext cx="10058400" cy="637032"/>
          </a:xfrm>
        </p:spPr>
        <p:txBody>
          <a:bodyPr>
            <a:normAutofit fontScale="90000"/>
          </a:bodyPr>
          <a:lstStyle/>
          <a:p>
            <a:r>
              <a:rPr lang="en-US" dirty="0"/>
              <a:t>Irrigated area under threshold</a:t>
            </a:r>
          </a:p>
        </p:txBody>
      </p:sp>
      <p:pic>
        <p:nvPicPr>
          <p:cNvPr id="11" name="Picture 10" descr="Map&#10;&#10;Description automatically generated">
            <a:extLst>
              <a:ext uri="{FF2B5EF4-FFF2-40B4-BE49-F238E27FC236}">
                <a16:creationId xmlns:a16="http://schemas.microsoft.com/office/drawing/2014/main" id="{C950056A-069A-4BE3-BB1A-BF3F17E49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55" y="962818"/>
            <a:ext cx="7820248" cy="3910124"/>
          </a:xfrm>
          <a:prstGeom prst="rect">
            <a:avLst/>
          </a:prstGeom>
        </p:spPr>
      </p:pic>
      <p:graphicFrame>
        <p:nvGraphicFramePr>
          <p:cNvPr id="5" name="Table 4">
            <a:extLst>
              <a:ext uri="{FF2B5EF4-FFF2-40B4-BE49-F238E27FC236}">
                <a16:creationId xmlns:a16="http://schemas.microsoft.com/office/drawing/2014/main" id="{36FDE19F-4C57-46F0-A3AC-0EAD96341128}"/>
              </a:ext>
            </a:extLst>
          </p:cNvPr>
          <p:cNvGraphicFramePr>
            <a:graphicFrameLocks noGrp="1"/>
          </p:cNvGraphicFramePr>
          <p:nvPr>
            <p:extLst>
              <p:ext uri="{D42A27DB-BD31-4B8C-83A1-F6EECF244321}">
                <p14:modId xmlns:p14="http://schemas.microsoft.com/office/powerpoint/2010/main" val="675666558"/>
              </p:ext>
            </p:extLst>
          </p:nvPr>
        </p:nvGraphicFramePr>
        <p:xfrm>
          <a:off x="6875362" y="1766481"/>
          <a:ext cx="5056681" cy="3910124"/>
        </p:xfrm>
        <a:graphic>
          <a:graphicData uri="http://schemas.openxmlformats.org/drawingml/2006/table">
            <a:tbl>
              <a:tblPr>
                <a:tableStyleId>{3C2FFA5D-87B4-456A-9821-1D502468CF0F}</a:tableStyleId>
              </a:tblPr>
              <a:tblGrid>
                <a:gridCol w="1679679">
                  <a:extLst>
                    <a:ext uri="{9D8B030D-6E8A-4147-A177-3AD203B41FA5}">
                      <a16:colId xmlns:a16="http://schemas.microsoft.com/office/drawing/2014/main" val="1571137675"/>
                    </a:ext>
                  </a:extLst>
                </a:gridCol>
                <a:gridCol w="917032">
                  <a:extLst>
                    <a:ext uri="{9D8B030D-6E8A-4147-A177-3AD203B41FA5}">
                      <a16:colId xmlns:a16="http://schemas.microsoft.com/office/drawing/2014/main" val="2862502382"/>
                    </a:ext>
                  </a:extLst>
                </a:gridCol>
                <a:gridCol w="815138">
                  <a:extLst>
                    <a:ext uri="{9D8B030D-6E8A-4147-A177-3AD203B41FA5}">
                      <a16:colId xmlns:a16="http://schemas.microsoft.com/office/drawing/2014/main" val="260661447"/>
                    </a:ext>
                  </a:extLst>
                </a:gridCol>
                <a:gridCol w="829694">
                  <a:extLst>
                    <a:ext uri="{9D8B030D-6E8A-4147-A177-3AD203B41FA5}">
                      <a16:colId xmlns:a16="http://schemas.microsoft.com/office/drawing/2014/main" val="1783285106"/>
                    </a:ext>
                  </a:extLst>
                </a:gridCol>
                <a:gridCol w="815138">
                  <a:extLst>
                    <a:ext uri="{9D8B030D-6E8A-4147-A177-3AD203B41FA5}">
                      <a16:colId xmlns:a16="http://schemas.microsoft.com/office/drawing/2014/main" val="3485228492"/>
                    </a:ext>
                  </a:extLst>
                </a:gridCol>
              </a:tblGrid>
              <a:tr h="1163504">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County</a:t>
                      </a:r>
                    </a:p>
                  </a:txBody>
                  <a:tcPr marL="9525" marR="9525" marT="9525" marB="0" anchor="b"/>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Total Irrigated Area</a:t>
                      </a:r>
                    </a:p>
                  </a:txBody>
                  <a:tcPr marL="9525" marR="9525" marT="9525" marB="0" anchor="b"/>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Area Above TH</a:t>
                      </a:r>
                    </a:p>
                  </a:txBody>
                  <a:tcPr marL="9525" marR="9525" marT="9525" marB="0" anchor="b"/>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Area Under Th</a:t>
                      </a:r>
                    </a:p>
                  </a:txBody>
                  <a:tcPr marL="9525" marR="9525" marT="9525" marB="0" anchor="b"/>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Pct of Total area under TH</a:t>
                      </a:r>
                    </a:p>
                  </a:txBody>
                  <a:tcPr marL="9525" marR="9525" marT="9525" marB="0" anchor="b"/>
                </a:tc>
                <a:extLst>
                  <a:ext uri="{0D108BD9-81ED-4DB2-BD59-A6C34878D82A}">
                    <a16:rowId xmlns:a16="http://schemas.microsoft.com/office/drawing/2014/main" val="399335053"/>
                  </a:ext>
                </a:extLst>
              </a:tr>
              <a:tr h="457770">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ROCKINGHAM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5526</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5244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282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5.1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991045614"/>
                  </a:ext>
                </a:extLst>
              </a:tr>
              <a:tr h="457770">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LOUDOUN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392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150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242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61.73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25441712"/>
                  </a:ext>
                </a:extLst>
              </a:tr>
              <a:tr h="457770">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FAUQUIER</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452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235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217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48.01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307060541"/>
                  </a:ext>
                </a:extLst>
              </a:tr>
              <a:tr h="457770">
                <a:tc>
                  <a:txBody>
                    <a:bodyPr/>
                    <a:lstStyle/>
                    <a:p>
                      <a:pPr algn="ctr" fontAlgn="b"/>
                      <a:r>
                        <a:rPr lang="en-US" sz="1400" b="0" u="none" strike="noStrike">
                          <a:solidFill>
                            <a:srgbClr val="000000"/>
                          </a:solidFill>
                          <a:effectLst/>
                          <a:latin typeface="Times New Roman" panose="02020603050405020304" pitchFamily="18" charset="0"/>
                          <a:cs typeface="Times New Roman" panose="02020603050405020304" pitchFamily="18" charset="0"/>
                        </a:rPr>
                        <a:t>AUGUSTA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2550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2351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199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7.8</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533106752"/>
                  </a:ext>
                </a:extLst>
              </a:tr>
              <a:tr h="457770">
                <a:tc>
                  <a:txBody>
                    <a:bodyPr/>
                    <a:lstStyle/>
                    <a:p>
                      <a:pPr algn="ctr" fontAlgn="b"/>
                      <a:r>
                        <a:rPr lang="en-US" sz="1400" b="0" u="none" strike="noStrike">
                          <a:solidFill>
                            <a:srgbClr val="000000"/>
                          </a:solidFill>
                          <a:effectLst/>
                          <a:latin typeface="Times New Roman" panose="02020603050405020304" pitchFamily="18" charset="0"/>
                          <a:cs typeface="Times New Roman" panose="02020603050405020304" pitchFamily="18" charset="0"/>
                        </a:rPr>
                        <a:t>HANOVER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a:solidFill>
                            <a:srgbClr val="000000"/>
                          </a:solidFill>
                          <a:effectLst/>
                          <a:latin typeface="Times New Roman" panose="02020603050405020304" pitchFamily="18" charset="0"/>
                          <a:cs typeface="Times New Roman" panose="02020603050405020304" pitchFamily="18" charset="0"/>
                        </a:rPr>
                        <a:t>3569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3390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179</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5.02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36182992"/>
                  </a:ext>
                </a:extLst>
              </a:tr>
              <a:tr h="457770">
                <a:tc>
                  <a:txBody>
                    <a:bodyPr/>
                    <a:lstStyle/>
                    <a:p>
                      <a:pPr algn="ctr" fontAlgn="b"/>
                      <a:r>
                        <a:rPr lang="en-US" sz="1400" b="0" u="none" strike="noStrike">
                          <a:solidFill>
                            <a:srgbClr val="000000"/>
                          </a:solidFill>
                          <a:effectLst/>
                          <a:latin typeface="Times New Roman" panose="02020603050405020304" pitchFamily="18" charset="0"/>
                          <a:cs typeface="Times New Roman" panose="02020603050405020304" pitchFamily="18" charset="0"/>
                        </a:rPr>
                        <a:t>CULPEPER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a:solidFill>
                            <a:srgbClr val="000000"/>
                          </a:solidFill>
                          <a:effectLst/>
                          <a:latin typeface="Times New Roman" panose="02020603050405020304" pitchFamily="18" charset="0"/>
                          <a:cs typeface="Times New Roman" panose="02020603050405020304" pitchFamily="18" charset="0"/>
                        </a:rPr>
                        <a:t>615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a:solidFill>
                            <a:srgbClr val="000000"/>
                          </a:solidFill>
                          <a:effectLst/>
                          <a:latin typeface="Times New Roman" panose="02020603050405020304" pitchFamily="18" charset="0"/>
                          <a:cs typeface="Times New Roman" panose="02020603050405020304" pitchFamily="18" charset="0"/>
                        </a:rPr>
                        <a:t>448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167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400" b="0" u="none" strike="noStrike" dirty="0">
                          <a:solidFill>
                            <a:srgbClr val="000000"/>
                          </a:solidFill>
                          <a:effectLst/>
                          <a:latin typeface="Times New Roman" panose="02020603050405020304" pitchFamily="18" charset="0"/>
                          <a:cs typeface="Times New Roman" panose="02020603050405020304" pitchFamily="18" charset="0"/>
                        </a:rPr>
                        <a:t>27.15</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57541714"/>
                  </a:ext>
                </a:extLst>
              </a:tr>
            </a:tbl>
          </a:graphicData>
        </a:graphic>
      </p:graphicFrame>
    </p:spTree>
    <p:extLst>
      <p:ext uri="{BB962C8B-B14F-4D97-AF65-F5344CB8AC3E}">
        <p14:creationId xmlns:p14="http://schemas.microsoft.com/office/powerpoint/2010/main" val="358065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A62C98-2218-40D1-9663-C1E536442609}"/>
              </a:ext>
            </a:extLst>
          </p:cNvPr>
          <p:cNvSpPr>
            <a:spLocks noGrp="1"/>
          </p:cNvSpPr>
          <p:nvPr>
            <p:ph type="title"/>
          </p:nvPr>
        </p:nvSpPr>
        <p:spPr/>
        <p:txBody>
          <a:bodyPr/>
          <a:lstStyle/>
          <a:p>
            <a:pPr algn="ctr"/>
            <a:r>
              <a:rPr lang="en-US" dirty="0"/>
              <a:t>Data Availability in other years</a:t>
            </a:r>
          </a:p>
        </p:txBody>
      </p:sp>
    </p:spTree>
    <p:extLst>
      <p:ext uri="{BB962C8B-B14F-4D97-AF65-F5344CB8AC3E}">
        <p14:creationId xmlns:p14="http://schemas.microsoft.com/office/powerpoint/2010/main" val="54435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794B-A646-4E81-AA60-B1F3486548F2}"/>
              </a:ext>
            </a:extLst>
          </p:cNvPr>
          <p:cNvSpPr>
            <a:spLocks noGrp="1"/>
          </p:cNvSpPr>
          <p:nvPr>
            <p:ph type="title"/>
          </p:nvPr>
        </p:nvSpPr>
        <p:spPr/>
        <p:txBody>
          <a:bodyPr>
            <a:normAutofit fontScale="90000"/>
          </a:bodyPr>
          <a:lstStyle/>
          <a:p>
            <a:r>
              <a:rPr lang="en-US" dirty="0"/>
              <a:t>Irrigated Acreage for different years</a:t>
            </a:r>
          </a:p>
        </p:txBody>
      </p:sp>
      <p:pic>
        <p:nvPicPr>
          <p:cNvPr id="5" name="Content Placeholder 4" descr="Map&#10;&#10;Description automatically generated">
            <a:extLst>
              <a:ext uri="{FF2B5EF4-FFF2-40B4-BE49-F238E27FC236}">
                <a16:creationId xmlns:a16="http://schemas.microsoft.com/office/drawing/2014/main" id="{D4FEF2A9-7E57-4B0B-9E56-4C2CCC5BC7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43340"/>
            <a:ext cx="6148709" cy="3074354"/>
          </a:xfrm>
        </p:spPr>
      </p:pic>
      <p:pic>
        <p:nvPicPr>
          <p:cNvPr id="7" name="Picture 6" descr="Map&#10;&#10;Description automatically generated">
            <a:extLst>
              <a:ext uri="{FF2B5EF4-FFF2-40B4-BE49-F238E27FC236}">
                <a16:creationId xmlns:a16="http://schemas.microsoft.com/office/drawing/2014/main" id="{67B3AE59-00C3-4721-AC07-1A3792611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930" y="706972"/>
            <a:ext cx="6148707" cy="3074354"/>
          </a:xfrm>
          <a:prstGeom prst="rect">
            <a:avLst/>
          </a:prstGeom>
        </p:spPr>
      </p:pic>
      <p:pic>
        <p:nvPicPr>
          <p:cNvPr id="9" name="Picture 8" descr="Diagram&#10;&#10;Description automatically generated">
            <a:extLst>
              <a:ext uri="{FF2B5EF4-FFF2-40B4-BE49-F238E27FC236}">
                <a16:creationId xmlns:a16="http://schemas.microsoft.com/office/drawing/2014/main" id="{F714BE72-6B6A-4240-BFF7-0A4BA765F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91236"/>
            <a:ext cx="6148708" cy="3074354"/>
          </a:xfrm>
          <a:prstGeom prst="rect">
            <a:avLst/>
          </a:prstGeom>
        </p:spPr>
      </p:pic>
      <p:pic>
        <p:nvPicPr>
          <p:cNvPr id="11" name="Picture 10" descr="Map&#10;&#10;Description automatically generated">
            <a:extLst>
              <a:ext uri="{FF2B5EF4-FFF2-40B4-BE49-F238E27FC236}">
                <a16:creationId xmlns:a16="http://schemas.microsoft.com/office/drawing/2014/main" id="{B81D8D36-89C1-4044-BC7B-64B196ECB5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5929" y="3291236"/>
            <a:ext cx="6148708" cy="3074354"/>
          </a:xfrm>
          <a:prstGeom prst="rect">
            <a:avLst/>
          </a:prstGeom>
        </p:spPr>
      </p:pic>
      <p:sp>
        <p:nvSpPr>
          <p:cNvPr id="14" name="Arrow: Down 13">
            <a:extLst>
              <a:ext uri="{FF2B5EF4-FFF2-40B4-BE49-F238E27FC236}">
                <a16:creationId xmlns:a16="http://schemas.microsoft.com/office/drawing/2014/main" id="{C3695F48-6A1F-44BA-8AEE-F1C70AAE6720}"/>
              </a:ext>
            </a:extLst>
          </p:cNvPr>
          <p:cNvSpPr/>
          <p:nvPr/>
        </p:nvSpPr>
        <p:spPr>
          <a:xfrm>
            <a:off x="3864429" y="2080864"/>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9E43D9A0-ECE1-46BF-B97C-347377D18950}"/>
              </a:ext>
            </a:extLst>
          </p:cNvPr>
          <p:cNvSpPr/>
          <p:nvPr/>
        </p:nvSpPr>
        <p:spPr>
          <a:xfrm rot="10800000">
            <a:off x="2068286" y="3226667"/>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DA0930E7-6891-41C4-8596-CEB8E24BF6F4}"/>
              </a:ext>
            </a:extLst>
          </p:cNvPr>
          <p:cNvSpPr/>
          <p:nvPr/>
        </p:nvSpPr>
        <p:spPr>
          <a:xfrm rot="10800000">
            <a:off x="2585457" y="3226667"/>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6AA872BE-78FD-43C7-86B4-553C7B658F53}"/>
              </a:ext>
            </a:extLst>
          </p:cNvPr>
          <p:cNvSpPr/>
          <p:nvPr/>
        </p:nvSpPr>
        <p:spPr>
          <a:xfrm rot="18435866">
            <a:off x="2144487" y="1746320"/>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A39437F-EB16-4CFD-A118-2702D02682EB}"/>
              </a:ext>
            </a:extLst>
          </p:cNvPr>
          <p:cNvSpPr txBox="1"/>
          <p:nvPr/>
        </p:nvSpPr>
        <p:spPr>
          <a:xfrm>
            <a:off x="149758" y="3395425"/>
            <a:ext cx="4871396" cy="369332"/>
          </a:xfrm>
          <a:prstGeom prst="rect">
            <a:avLst/>
          </a:prstGeom>
          <a:noFill/>
        </p:spPr>
        <p:txBody>
          <a:bodyPr wrap="square" rtlCol="0">
            <a:spAutoFit/>
          </a:bodyPr>
          <a:lstStyle/>
          <a:p>
            <a:r>
              <a:rPr lang="en-US" dirty="0"/>
              <a:t>90 Counties: 97309 acreage</a:t>
            </a:r>
          </a:p>
        </p:txBody>
      </p:sp>
      <p:sp>
        <p:nvSpPr>
          <p:cNvPr id="20" name="TextBox 19">
            <a:extLst>
              <a:ext uri="{FF2B5EF4-FFF2-40B4-BE49-F238E27FC236}">
                <a16:creationId xmlns:a16="http://schemas.microsoft.com/office/drawing/2014/main" id="{AFD50EC4-8274-4EEC-9FB4-FE49D3C003F6}"/>
              </a:ext>
            </a:extLst>
          </p:cNvPr>
          <p:cNvSpPr txBox="1"/>
          <p:nvPr/>
        </p:nvSpPr>
        <p:spPr>
          <a:xfrm>
            <a:off x="5715928" y="3380178"/>
            <a:ext cx="4835868" cy="369332"/>
          </a:xfrm>
          <a:prstGeom prst="rect">
            <a:avLst/>
          </a:prstGeom>
          <a:noFill/>
        </p:spPr>
        <p:txBody>
          <a:bodyPr wrap="square" rtlCol="0">
            <a:spAutoFit/>
          </a:bodyPr>
          <a:lstStyle/>
          <a:p>
            <a:r>
              <a:rPr lang="en-US" dirty="0"/>
              <a:t>87 Counties : 78925 acreage</a:t>
            </a:r>
          </a:p>
        </p:txBody>
      </p:sp>
      <p:sp>
        <p:nvSpPr>
          <p:cNvPr id="21" name="TextBox 20">
            <a:extLst>
              <a:ext uri="{FF2B5EF4-FFF2-40B4-BE49-F238E27FC236}">
                <a16:creationId xmlns:a16="http://schemas.microsoft.com/office/drawing/2014/main" id="{2FF8F008-B754-404F-9349-0E2279E6098A}"/>
              </a:ext>
            </a:extLst>
          </p:cNvPr>
          <p:cNvSpPr txBox="1"/>
          <p:nvPr/>
        </p:nvSpPr>
        <p:spPr>
          <a:xfrm>
            <a:off x="149758" y="5939133"/>
            <a:ext cx="4835868" cy="369332"/>
          </a:xfrm>
          <a:prstGeom prst="rect">
            <a:avLst/>
          </a:prstGeom>
          <a:noFill/>
        </p:spPr>
        <p:txBody>
          <a:bodyPr wrap="square" rtlCol="0">
            <a:spAutoFit/>
          </a:bodyPr>
          <a:lstStyle/>
          <a:p>
            <a:r>
              <a:rPr lang="en-US" dirty="0"/>
              <a:t>90 Counties : 64577 acreage</a:t>
            </a:r>
          </a:p>
        </p:txBody>
      </p:sp>
      <p:sp>
        <p:nvSpPr>
          <p:cNvPr id="22" name="TextBox 21">
            <a:extLst>
              <a:ext uri="{FF2B5EF4-FFF2-40B4-BE49-F238E27FC236}">
                <a16:creationId xmlns:a16="http://schemas.microsoft.com/office/drawing/2014/main" id="{CB154AC6-9BC3-4F9C-9FBC-753C167D9B7F}"/>
              </a:ext>
            </a:extLst>
          </p:cNvPr>
          <p:cNvSpPr txBox="1"/>
          <p:nvPr/>
        </p:nvSpPr>
        <p:spPr>
          <a:xfrm>
            <a:off x="5715928" y="5974953"/>
            <a:ext cx="4835868" cy="369332"/>
          </a:xfrm>
          <a:prstGeom prst="rect">
            <a:avLst/>
          </a:prstGeom>
          <a:noFill/>
        </p:spPr>
        <p:txBody>
          <a:bodyPr wrap="square" rtlCol="0">
            <a:spAutoFit/>
          </a:bodyPr>
          <a:lstStyle/>
          <a:p>
            <a:r>
              <a:rPr lang="en-US" dirty="0"/>
              <a:t>85 Counties : 60125 acreage</a:t>
            </a:r>
          </a:p>
        </p:txBody>
      </p:sp>
      <p:sp>
        <p:nvSpPr>
          <p:cNvPr id="23" name="Arrow: Down 22">
            <a:extLst>
              <a:ext uri="{FF2B5EF4-FFF2-40B4-BE49-F238E27FC236}">
                <a16:creationId xmlns:a16="http://schemas.microsoft.com/office/drawing/2014/main" id="{F507091E-F4FE-43A9-9C0D-CCB6DB50BE5B}"/>
              </a:ext>
            </a:extLst>
          </p:cNvPr>
          <p:cNvSpPr/>
          <p:nvPr/>
        </p:nvSpPr>
        <p:spPr>
          <a:xfrm rot="18435866">
            <a:off x="7694517" y="2052428"/>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6E67C526-25D6-466C-BC7A-6EE37FC20DB1}"/>
              </a:ext>
            </a:extLst>
          </p:cNvPr>
          <p:cNvSpPr/>
          <p:nvPr/>
        </p:nvSpPr>
        <p:spPr>
          <a:xfrm>
            <a:off x="2998154" y="4811844"/>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9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F5F-981D-4E18-893C-20C7EB950588}"/>
              </a:ext>
            </a:extLst>
          </p:cNvPr>
          <p:cNvSpPr>
            <a:spLocks noGrp="1"/>
          </p:cNvSpPr>
          <p:nvPr>
            <p:ph type="title"/>
          </p:nvPr>
        </p:nvSpPr>
        <p:spPr/>
        <p:txBody>
          <a:bodyPr>
            <a:normAutofit fontScale="90000"/>
          </a:bodyPr>
          <a:lstStyle/>
          <a:p>
            <a:r>
              <a:rPr lang="en-US" dirty="0"/>
              <a:t>Difference between 2002 and 2017</a:t>
            </a:r>
          </a:p>
        </p:txBody>
      </p:sp>
      <p:pic>
        <p:nvPicPr>
          <p:cNvPr id="29" name="Picture 28">
            <a:extLst>
              <a:ext uri="{FF2B5EF4-FFF2-40B4-BE49-F238E27FC236}">
                <a16:creationId xmlns:a16="http://schemas.microsoft.com/office/drawing/2014/main" id="{2D529301-E498-4239-8CEB-3A0360ED0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129" y="1516830"/>
            <a:ext cx="8841967" cy="4420983"/>
          </a:xfrm>
          <a:prstGeom prst="rect">
            <a:avLst/>
          </a:prstGeom>
        </p:spPr>
      </p:pic>
    </p:spTree>
    <p:extLst>
      <p:ext uri="{BB962C8B-B14F-4D97-AF65-F5344CB8AC3E}">
        <p14:creationId xmlns:p14="http://schemas.microsoft.com/office/powerpoint/2010/main" val="163267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3B4B-FC0F-4499-BFF9-5453B19BE8A1}"/>
              </a:ext>
            </a:extLst>
          </p:cNvPr>
          <p:cNvSpPr>
            <a:spLocks noGrp="1"/>
          </p:cNvSpPr>
          <p:nvPr>
            <p:ph type="title"/>
          </p:nvPr>
        </p:nvSpPr>
        <p:spPr/>
        <p:txBody>
          <a:bodyPr>
            <a:normAutofit fontScale="90000"/>
          </a:bodyPr>
          <a:lstStyle/>
          <a:p>
            <a:r>
              <a:rPr lang="en-US" dirty="0"/>
              <a:t>Summary of withdrawal data availability</a:t>
            </a:r>
          </a:p>
        </p:txBody>
      </p:sp>
      <p:graphicFrame>
        <p:nvGraphicFramePr>
          <p:cNvPr id="4" name="Content Placeholder 3">
            <a:extLst>
              <a:ext uri="{FF2B5EF4-FFF2-40B4-BE49-F238E27FC236}">
                <a16:creationId xmlns:a16="http://schemas.microsoft.com/office/drawing/2014/main" id="{53B49509-CB34-49A3-970E-6982A8D52702}"/>
              </a:ext>
            </a:extLst>
          </p:cNvPr>
          <p:cNvGraphicFramePr>
            <a:graphicFrameLocks noGrp="1"/>
          </p:cNvGraphicFramePr>
          <p:nvPr>
            <p:ph idx="1"/>
            <p:extLst>
              <p:ext uri="{D42A27DB-BD31-4B8C-83A1-F6EECF244321}">
                <p14:modId xmlns:p14="http://schemas.microsoft.com/office/powerpoint/2010/main" val="453487139"/>
              </p:ext>
            </p:extLst>
          </p:nvPr>
        </p:nvGraphicFramePr>
        <p:xfrm>
          <a:off x="1299095" y="1340905"/>
          <a:ext cx="7891203" cy="1900004"/>
        </p:xfrm>
        <a:graphic>
          <a:graphicData uri="http://schemas.openxmlformats.org/drawingml/2006/table">
            <a:tbl>
              <a:tblPr firstRow="1" bandRow="1">
                <a:tableStyleId>{5C22544A-7EE6-4342-B048-85BDC9FD1C3A}</a:tableStyleId>
              </a:tblPr>
              <a:tblGrid>
                <a:gridCol w="3174291">
                  <a:extLst>
                    <a:ext uri="{9D8B030D-6E8A-4147-A177-3AD203B41FA5}">
                      <a16:colId xmlns:a16="http://schemas.microsoft.com/office/drawing/2014/main" val="309720636"/>
                    </a:ext>
                  </a:extLst>
                </a:gridCol>
                <a:gridCol w="1020750">
                  <a:extLst>
                    <a:ext uri="{9D8B030D-6E8A-4147-A177-3AD203B41FA5}">
                      <a16:colId xmlns:a16="http://schemas.microsoft.com/office/drawing/2014/main" val="4149020419"/>
                    </a:ext>
                  </a:extLst>
                </a:gridCol>
                <a:gridCol w="1362796">
                  <a:extLst>
                    <a:ext uri="{9D8B030D-6E8A-4147-A177-3AD203B41FA5}">
                      <a16:colId xmlns:a16="http://schemas.microsoft.com/office/drawing/2014/main" val="2899201461"/>
                    </a:ext>
                  </a:extLst>
                </a:gridCol>
                <a:gridCol w="1241953">
                  <a:extLst>
                    <a:ext uri="{9D8B030D-6E8A-4147-A177-3AD203B41FA5}">
                      <a16:colId xmlns:a16="http://schemas.microsoft.com/office/drawing/2014/main" val="2373737855"/>
                    </a:ext>
                  </a:extLst>
                </a:gridCol>
                <a:gridCol w="1091413">
                  <a:extLst>
                    <a:ext uri="{9D8B030D-6E8A-4147-A177-3AD203B41FA5}">
                      <a16:colId xmlns:a16="http://schemas.microsoft.com/office/drawing/2014/main" val="104436071"/>
                    </a:ext>
                  </a:extLst>
                </a:gridCol>
              </a:tblGrid>
              <a:tr h="475001">
                <a:tc>
                  <a:txBody>
                    <a:bodyPr/>
                    <a:lstStyle/>
                    <a:p>
                      <a:endParaRPr lang="en-US" dirty="0"/>
                    </a:p>
                  </a:txBody>
                  <a:tcPr/>
                </a:tc>
                <a:tc>
                  <a:txBody>
                    <a:bodyPr/>
                    <a:lstStyle/>
                    <a:p>
                      <a:r>
                        <a:rPr lang="en-US" dirty="0"/>
                        <a:t>2002</a:t>
                      </a:r>
                    </a:p>
                  </a:txBody>
                  <a:tcPr/>
                </a:tc>
                <a:tc>
                  <a:txBody>
                    <a:bodyPr/>
                    <a:lstStyle/>
                    <a:p>
                      <a:r>
                        <a:rPr lang="en-US" dirty="0"/>
                        <a:t>2007</a:t>
                      </a:r>
                    </a:p>
                  </a:txBody>
                  <a:tcPr/>
                </a:tc>
                <a:tc>
                  <a:txBody>
                    <a:bodyPr/>
                    <a:lstStyle/>
                    <a:p>
                      <a:r>
                        <a:rPr lang="en-US" dirty="0"/>
                        <a:t>2012</a:t>
                      </a:r>
                    </a:p>
                  </a:txBody>
                  <a:tcPr/>
                </a:tc>
                <a:tc>
                  <a:txBody>
                    <a:bodyPr/>
                    <a:lstStyle/>
                    <a:p>
                      <a:r>
                        <a:rPr lang="en-US" dirty="0"/>
                        <a:t>2017</a:t>
                      </a:r>
                    </a:p>
                  </a:txBody>
                  <a:tcPr/>
                </a:tc>
                <a:extLst>
                  <a:ext uri="{0D108BD9-81ED-4DB2-BD59-A6C34878D82A}">
                    <a16:rowId xmlns:a16="http://schemas.microsoft.com/office/drawing/2014/main" val="863647129"/>
                  </a:ext>
                </a:extLst>
              </a:tr>
              <a:tr h="475001">
                <a:tc>
                  <a:txBody>
                    <a:bodyPr/>
                    <a:lstStyle/>
                    <a:p>
                      <a:r>
                        <a:rPr lang="en-US" dirty="0"/>
                        <a:t>Counties</a:t>
                      </a:r>
                    </a:p>
                  </a:txBody>
                  <a:tcPr/>
                </a:tc>
                <a:tc>
                  <a:txBody>
                    <a:bodyPr/>
                    <a:lstStyle/>
                    <a:p>
                      <a:r>
                        <a:rPr lang="en-US" dirty="0"/>
                        <a:t>90</a:t>
                      </a:r>
                    </a:p>
                  </a:txBody>
                  <a:tcPr/>
                </a:tc>
                <a:tc>
                  <a:txBody>
                    <a:bodyPr/>
                    <a:lstStyle/>
                    <a:p>
                      <a:r>
                        <a:rPr lang="en-US" dirty="0"/>
                        <a:t>87</a:t>
                      </a:r>
                    </a:p>
                  </a:txBody>
                  <a:tcPr/>
                </a:tc>
                <a:tc>
                  <a:txBody>
                    <a:bodyPr/>
                    <a:lstStyle/>
                    <a:p>
                      <a:r>
                        <a:rPr lang="en-US" dirty="0"/>
                        <a:t>90</a:t>
                      </a:r>
                    </a:p>
                  </a:txBody>
                  <a:tcPr/>
                </a:tc>
                <a:tc>
                  <a:txBody>
                    <a:bodyPr/>
                    <a:lstStyle/>
                    <a:p>
                      <a:r>
                        <a:rPr lang="en-US" dirty="0"/>
                        <a:t>85</a:t>
                      </a:r>
                    </a:p>
                  </a:txBody>
                  <a:tcPr/>
                </a:tc>
                <a:extLst>
                  <a:ext uri="{0D108BD9-81ED-4DB2-BD59-A6C34878D82A}">
                    <a16:rowId xmlns:a16="http://schemas.microsoft.com/office/drawing/2014/main" val="1749719823"/>
                  </a:ext>
                </a:extLst>
              </a:tr>
              <a:tr h="475001">
                <a:tc>
                  <a:txBody>
                    <a:bodyPr/>
                    <a:lstStyle/>
                    <a:p>
                      <a:r>
                        <a:rPr lang="en-US" dirty="0"/>
                        <a:t>Irrigated Acreage</a:t>
                      </a:r>
                    </a:p>
                  </a:txBody>
                  <a:tcPr/>
                </a:tc>
                <a:tc>
                  <a:txBody>
                    <a:bodyPr/>
                    <a:lstStyle/>
                    <a:p>
                      <a:r>
                        <a:rPr lang="en-US" dirty="0"/>
                        <a:t>97309</a:t>
                      </a:r>
                    </a:p>
                  </a:txBody>
                  <a:tcPr/>
                </a:tc>
                <a:tc>
                  <a:txBody>
                    <a:bodyPr/>
                    <a:lstStyle/>
                    <a:p>
                      <a:r>
                        <a:rPr lang="en-US" dirty="0"/>
                        <a:t>78925</a:t>
                      </a:r>
                    </a:p>
                  </a:txBody>
                  <a:tcPr/>
                </a:tc>
                <a:tc>
                  <a:txBody>
                    <a:bodyPr/>
                    <a:lstStyle/>
                    <a:p>
                      <a:r>
                        <a:rPr lang="en-US" dirty="0"/>
                        <a:t>64577</a:t>
                      </a:r>
                    </a:p>
                  </a:txBody>
                  <a:tcPr/>
                </a:tc>
                <a:tc>
                  <a:txBody>
                    <a:bodyPr/>
                    <a:lstStyle/>
                    <a:p>
                      <a:r>
                        <a:rPr lang="en-US" dirty="0"/>
                        <a:t>60125</a:t>
                      </a:r>
                    </a:p>
                  </a:txBody>
                  <a:tcPr/>
                </a:tc>
                <a:extLst>
                  <a:ext uri="{0D108BD9-81ED-4DB2-BD59-A6C34878D82A}">
                    <a16:rowId xmlns:a16="http://schemas.microsoft.com/office/drawing/2014/main" val="4218963177"/>
                  </a:ext>
                </a:extLst>
              </a:tr>
              <a:tr h="475001">
                <a:tc>
                  <a:txBody>
                    <a:bodyPr/>
                    <a:lstStyle/>
                    <a:p>
                      <a:r>
                        <a:rPr lang="en-US" dirty="0"/>
                        <a:t>Operations</a:t>
                      </a:r>
                    </a:p>
                  </a:txBody>
                  <a:tcPr/>
                </a:tc>
                <a:tc>
                  <a:txBody>
                    <a:bodyPr/>
                    <a:lstStyle/>
                    <a:p>
                      <a:r>
                        <a:rPr lang="en-US" dirty="0"/>
                        <a:t>3285</a:t>
                      </a:r>
                    </a:p>
                  </a:txBody>
                  <a:tcPr/>
                </a:tc>
                <a:tc>
                  <a:txBody>
                    <a:bodyPr/>
                    <a:lstStyle/>
                    <a:p>
                      <a:r>
                        <a:rPr lang="en-US" dirty="0"/>
                        <a:t>2296</a:t>
                      </a:r>
                    </a:p>
                  </a:txBody>
                  <a:tcPr/>
                </a:tc>
                <a:tc>
                  <a:txBody>
                    <a:bodyPr/>
                    <a:lstStyle/>
                    <a:p>
                      <a:r>
                        <a:rPr lang="en-US" dirty="0"/>
                        <a:t>2408</a:t>
                      </a:r>
                    </a:p>
                  </a:txBody>
                  <a:tcPr/>
                </a:tc>
                <a:tc>
                  <a:txBody>
                    <a:bodyPr/>
                    <a:lstStyle/>
                    <a:p>
                      <a:r>
                        <a:rPr lang="en-US" dirty="0"/>
                        <a:t>2003</a:t>
                      </a:r>
                    </a:p>
                  </a:txBody>
                  <a:tcPr/>
                </a:tc>
                <a:extLst>
                  <a:ext uri="{0D108BD9-81ED-4DB2-BD59-A6C34878D82A}">
                    <a16:rowId xmlns:a16="http://schemas.microsoft.com/office/drawing/2014/main" val="2842771270"/>
                  </a:ext>
                </a:extLst>
              </a:tr>
            </a:tbl>
          </a:graphicData>
        </a:graphic>
      </p:graphicFrame>
      <p:graphicFrame>
        <p:nvGraphicFramePr>
          <p:cNvPr id="5" name="Table 4">
            <a:extLst>
              <a:ext uri="{FF2B5EF4-FFF2-40B4-BE49-F238E27FC236}">
                <a16:creationId xmlns:a16="http://schemas.microsoft.com/office/drawing/2014/main" id="{05C9D380-F5E1-4522-9E24-56BDF34D2DDC}"/>
              </a:ext>
            </a:extLst>
          </p:cNvPr>
          <p:cNvGraphicFramePr>
            <a:graphicFrameLocks noGrp="1"/>
          </p:cNvGraphicFramePr>
          <p:nvPr>
            <p:extLst>
              <p:ext uri="{D42A27DB-BD31-4B8C-83A1-F6EECF244321}">
                <p14:modId xmlns:p14="http://schemas.microsoft.com/office/powerpoint/2010/main" val="3101106841"/>
              </p:ext>
            </p:extLst>
          </p:nvPr>
        </p:nvGraphicFramePr>
        <p:xfrm>
          <a:off x="1299094" y="4033734"/>
          <a:ext cx="7891203" cy="1614712"/>
        </p:xfrm>
        <a:graphic>
          <a:graphicData uri="http://schemas.openxmlformats.org/drawingml/2006/table">
            <a:tbl>
              <a:tblPr firstRow="1" bandRow="1">
                <a:tableStyleId>{5C22544A-7EE6-4342-B048-85BDC9FD1C3A}</a:tableStyleId>
              </a:tblPr>
              <a:tblGrid>
                <a:gridCol w="3259926">
                  <a:extLst>
                    <a:ext uri="{9D8B030D-6E8A-4147-A177-3AD203B41FA5}">
                      <a16:colId xmlns:a16="http://schemas.microsoft.com/office/drawing/2014/main" val="642174208"/>
                    </a:ext>
                  </a:extLst>
                </a:gridCol>
                <a:gridCol w="991005">
                  <a:extLst>
                    <a:ext uri="{9D8B030D-6E8A-4147-A177-3AD203B41FA5}">
                      <a16:colId xmlns:a16="http://schemas.microsoft.com/office/drawing/2014/main" val="4184358053"/>
                    </a:ext>
                  </a:extLst>
                </a:gridCol>
                <a:gridCol w="1337218">
                  <a:extLst>
                    <a:ext uri="{9D8B030D-6E8A-4147-A177-3AD203B41FA5}">
                      <a16:colId xmlns:a16="http://schemas.microsoft.com/office/drawing/2014/main" val="3549410318"/>
                    </a:ext>
                  </a:extLst>
                </a:gridCol>
                <a:gridCol w="1233329">
                  <a:extLst>
                    <a:ext uri="{9D8B030D-6E8A-4147-A177-3AD203B41FA5}">
                      <a16:colId xmlns:a16="http://schemas.microsoft.com/office/drawing/2014/main" val="2769216719"/>
                    </a:ext>
                  </a:extLst>
                </a:gridCol>
                <a:gridCol w="1069725">
                  <a:extLst>
                    <a:ext uri="{9D8B030D-6E8A-4147-A177-3AD203B41FA5}">
                      <a16:colId xmlns:a16="http://schemas.microsoft.com/office/drawing/2014/main" val="1505530000"/>
                    </a:ext>
                  </a:extLst>
                </a:gridCol>
              </a:tblGrid>
              <a:tr h="403678">
                <a:tc>
                  <a:txBody>
                    <a:bodyPr/>
                    <a:lstStyle/>
                    <a:p>
                      <a:endParaRPr lang="en-US" dirty="0"/>
                    </a:p>
                  </a:txBody>
                  <a:tcPr/>
                </a:tc>
                <a:tc>
                  <a:txBody>
                    <a:bodyPr/>
                    <a:lstStyle/>
                    <a:p>
                      <a:r>
                        <a:rPr lang="en-US" dirty="0"/>
                        <a:t>2002</a:t>
                      </a:r>
                    </a:p>
                  </a:txBody>
                  <a:tcPr/>
                </a:tc>
                <a:tc>
                  <a:txBody>
                    <a:bodyPr/>
                    <a:lstStyle/>
                    <a:p>
                      <a:r>
                        <a:rPr lang="en-US" dirty="0"/>
                        <a:t>2007</a:t>
                      </a:r>
                    </a:p>
                  </a:txBody>
                  <a:tcPr/>
                </a:tc>
                <a:tc>
                  <a:txBody>
                    <a:bodyPr/>
                    <a:lstStyle/>
                    <a:p>
                      <a:r>
                        <a:rPr lang="en-US" dirty="0"/>
                        <a:t>2012</a:t>
                      </a:r>
                    </a:p>
                  </a:txBody>
                  <a:tcPr/>
                </a:tc>
                <a:tc>
                  <a:txBody>
                    <a:bodyPr/>
                    <a:lstStyle/>
                    <a:p>
                      <a:r>
                        <a:rPr lang="en-US" dirty="0"/>
                        <a:t>2017</a:t>
                      </a:r>
                    </a:p>
                  </a:txBody>
                  <a:tcPr/>
                </a:tc>
                <a:extLst>
                  <a:ext uri="{0D108BD9-81ED-4DB2-BD59-A6C34878D82A}">
                    <a16:rowId xmlns:a16="http://schemas.microsoft.com/office/drawing/2014/main" val="2371011452"/>
                  </a:ext>
                </a:extLst>
              </a:tr>
              <a:tr h="403678">
                <a:tc>
                  <a:txBody>
                    <a:bodyPr/>
                    <a:lstStyle/>
                    <a:p>
                      <a:r>
                        <a:rPr lang="en-US" dirty="0"/>
                        <a:t>Counties</a:t>
                      </a:r>
                    </a:p>
                  </a:txBody>
                  <a:tcPr/>
                </a:tc>
                <a:tc>
                  <a:txBody>
                    <a:bodyPr/>
                    <a:lstStyle/>
                    <a:p>
                      <a:r>
                        <a:rPr lang="en-US" dirty="0"/>
                        <a:t>59</a:t>
                      </a:r>
                    </a:p>
                  </a:txBody>
                  <a:tcPr/>
                </a:tc>
                <a:tc>
                  <a:txBody>
                    <a:bodyPr/>
                    <a:lstStyle/>
                    <a:p>
                      <a:r>
                        <a:rPr lang="en-US" dirty="0"/>
                        <a:t>58</a:t>
                      </a:r>
                    </a:p>
                  </a:txBody>
                  <a:tcPr/>
                </a:tc>
                <a:tc>
                  <a:txBody>
                    <a:bodyPr/>
                    <a:lstStyle/>
                    <a:p>
                      <a:r>
                        <a:rPr lang="en-US" dirty="0"/>
                        <a:t>62</a:t>
                      </a:r>
                    </a:p>
                  </a:txBody>
                  <a:tcPr/>
                </a:tc>
                <a:tc>
                  <a:txBody>
                    <a:bodyPr/>
                    <a:lstStyle/>
                    <a:p>
                      <a:r>
                        <a:rPr lang="en-US" b="1" dirty="0"/>
                        <a:t>43</a:t>
                      </a:r>
                    </a:p>
                  </a:txBody>
                  <a:tcPr/>
                </a:tc>
                <a:extLst>
                  <a:ext uri="{0D108BD9-81ED-4DB2-BD59-A6C34878D82A}">
                    <a16:rowId xmlns:a16="http://schemas.microsoft.com/office/drawing/2014/main" val="430854528"/>
                  </a:ext>
                </a:extLst>
              </a:tr>
              <a:tr h="403678">
                <a:tc>
                  <a:txBody>
                    <a:bodyPr/>
                    <a:lstStyle/>
                    <a:p>
                      <a:r>
                        <a:rPr lang="en-US" dirty="0"/>
                        <a:t>DEQ withdrawals (mg)</a:t>
                      </a:r>
                    </a:p>
                  </a:txBody>
                  <a:tcPr/>
                </a:tc>
                <a:tc>
                  <a:txBody>
                    <a:bodyPr/>
                    <a:lstStyle/>
                    <a:p>
                      <a:r>
                        <a:rPr lang="en-US" dirty="0"/>
                        <a:t>8550</a:t>
                      </a:r>
                    </a:p>
                  </a:txBody>
                  <a:tcPr/>
                </a:tc>
                <a:tc>
                  <a:txBody>
                    <a:bodyPr/>
                    <a:lstStyle/>
                    <a:p>
                      <a:r>
                        <a:rPr lang="en-US" dirty="0"/>
                        <a:t>8994</a:t>
                      </a:r>
                    </a:p>
                  </a:txBody>
                  <a:tcPr/>
                </a:tc>
                <a:tc>
                  <a:txBody>
                    <a:bodyPr/>
                    <a:lstStyle/>
                    <a:p>
                      <a:r>
                        <a:rPr lang="en-US" dirty="0"/>
                        <a:t>10382</a:t>
                      </a:r>
                    </a:p>
                  </a:txBody>
                  <a:tcPr/>
                </a:tc>
                <a:tc>
                  <a:txBody>
                    <a:bodyPr/>
                    <a:lstStyle/>
                    <a:p>
                      <a:r>
                        <a:rPr lang="en-US" b="1" dirty="0"/>
                        <a:t>7322</a:t>
                      </a:r>
                    </a:p>
                  </a:txBody>
                  <a:tcPr/>
                </a:tc>
                <a:extLst>
                  <a:ext uri="{0D108BD9-81ED-4DB2-BD59-A6C34878D82A}">
                    <a16:rowId xmlns:a16="http://schemas.microsoft.com/office/drawing/2014/main" val="1131511085"/>
                  </a:ext>
                </a:extLst>
              </a:tr>
              <a:tr h="403678">
                <a:tc>
                  <a:txBody>
                    <a:bodyPr/>
                    <a:lstStyle/>
                    <a:p>
                      <a:r>
                        <a:rPr lang="en-US" dirty="0"/>
                        <a:t>DEQ Facilities</a:t>
                      </a:r>
                    </a:p>
                  </a:txBody>
                  <a:tcPr/>
                </a:tc>
                <a:tc>
                  <a:txBody>
                    <a:bodyPr/>
                    <a:lstStyle/>
                    <a:p>
                      <a:r>
                        <a:rPr lang="en-US" dirty="0"/>
                        <a:t>493</a:t>
                      </a:r>
                    </a:p>
                  </a:txBody>
                  <a:tcPr/>
                </a:tc>
                <a:tc>
                  <a:txBody>
                    <a:bodyPr/>
                    <a:lstStyle/>
                    <a:p>
                      <a:r>
                        <a:rPr lang="en-US" dirty="0"/>
                        <a:t>528</a:t>
                      </a:r>
                    </a:p>
                  </a:txBody>
                  <a:tcPr/>
                </a:tc>
                <a:tc>
                  <a:txBody>
                    <a:bodyPr/>
                    <a:lstStyle/>
                    <a:p>
                      <a:r>
                        <a:rPr lang="en-US" dirty="0"/>
                        <a:t>423</a:t>
                      </a:r>
                    </a:p>
                  </a:txBody>
                  <a:tcPr/>
                </a:tc>
                <a:tc>
                  <a:txBody>
                    <a:bodyPr/>
                    <a:lstStyle/>
                    <a:p>
                      <a:r>
                        <a:rPr lang="en-US" b="1" dirty="0"/>
                        <a:t>117</a:t>
                      </a:r>
                    </a:p>
                  </a:txBody>
                  <a:tcPr/>
                </a:tc>
                <a:extLst>
                  <a:ext uri="{0D108BD9-81ED-4DB2-BD59-A6C34878D82A}">
                    <a16:rowId xmlns:a16="http://schemas.microsoft.com/office/drawing/2014/main" val="864635762"/>
                  </a:ext>
                </a:extLst>
              </a:tr>
            </a:tbl>
          </a:graphicData>
        </a:graphic>
      </p:graphicFrame>
      <p:sp>
        <p:nvSpPr>
          <p:cNvPr id="6" name="TextBox 5">
            <a:extLst>
              <a:ext uri="{FF2B5EF4-FFF2-40B4-BE49-F238E27FC236}">
                <a16:creationId xmlns:a16="http://schemas.microsoft.com/office/drawing/2014/main" id="{6E31FF27-E1B1-417F-B290-11E1E2AF2BF6}"/>
              </a:ext>
            </a:extLst>
          </p:cNvPr>
          <p:cNvSpPr txBox="1"/>
          <p:nvPr/>
        </p:nvSpPr>
        <p:spPr>
          <a:xfrm>
            <a:off x="1201238" y="933240"/>
            <a:ext cx="1732863" cy="369332"/>
          </a:xfrm>
          <a:prstGeom prst="rect">
            <a:avLst/>
          </a:prstGeom>
          <a:noFill/>
        </p:spPr>
        <p:txBody>
          <a:bodyPr wrap="square" rtlCol="0">
            <a:spAutoFit/>
          </a:bodyPr>
          <a:lstStyle/>
          <a:p>
            <a:r>
              <a:rPr lang="en-US" dirty="0"/>
              <a:t>Census Data</a:t>
            </a:r>
          </a:p>
        </p:txBody>
      </p:sp>
      <p:sp>
        <p:nvSpPr>
          <p:cNvPr id="7" name="TextBox 6">
            <a:extLst>
              <a:ext uri="{FF2B5EF4-FFF2-40B4-BE49-F238E27FC236}">
                <a16:creationId xmlns:a16="http://schemas.microsoft.com/office/drawing/2014/main" id="{EC8F6FAB-48C9-4A13-B9AE-42EFA75EC871}"/>
              </a:ext>
            </a:extLst>
          </p:cNvPr>
          <p:cNvSpPr txBox="1"/>
          <p:nvPr/>
        </p:nvSpPr>
        <p:spPr>
          <a:xfrm>
            <a:off x="1299095" y="3663722"/>
            <a:ext cx="1732863" cy="369332"/>
          </a:xfrm>
          <a:prstGeom prst="rect">
            <a:avLst/>
          </a:prstGeom>
          <a:noFill/>
        </p:spPr>
        <p:txBody>
          <a:bodyPr wrap="square" rtlCol="0">
            <a:spAutoFit/>
          </a:bodyPr>
          <a:lstStyle/>
          <a:p>
            <a:r>
              <a:rPr lang="en-US" dirty="0"/>
              <a:t>DEQ Data</a:t>
            </a:r>
          </a:p>
        </p:txBody>
      </p:sp>
      <p:sp>
        <p:nvSpPr>
          <p:cNvPr id="3" name="TextBox 2">
            <a:extLst>
              <a:ext uri="{FF2B5EF4-FFF2-40B4-BE49-F238E27FC236}">
                <a16:creationId xmlns:a16="http://schemas.microsoft.com/office/drawing/2014/main" id="{2460BC2A-6375-47F6-90D2-99BD389B4D00}"/>
              </a:ext>
            </a:extLst>
          </p:cNvPr>
          <p:cNvSpPr txBox="1"/>
          <p:nvPr/>
        </p:nvSpPr>
        <p:spPr>
          <a:xfrm>
            <a:off x="7963382" y="1302572"/>
            <a:ext cx="3507129"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35514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C42DB1-66EE-4E26-90DA-056B6B5AA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86" y="866868"/>
            <a:ext cx="9358259" cy="5614955"/>
          </a:xfrm>
          <a:prstGeom prst="rect">
            <a:avLst/>
          </a:prstGeom>
        </p:spPr>
      </p:pic>
      <p:sp>
        <p:nvSpPr>
          <p:cNvPr id="4" name="TextBox 3">
            <a:extLst>
              <a:ext uri="{FF2B5EF4-FFF2-40B4-BE49-F238E27FC236}">
                <a16:creationId xmlns:a16="http://schemas.microsoft.com/office/drawing/2014/main" id="{DB6286B1-E3EF-4A4B-B830-03382FED079E}"/>
              </a:ext>
            </a:extLst>
          </p:cNvPr>
          <p:cNvSpPr txBox="1"/>
          <p:nvPr/>
        </p:nvSpPr>
        <p:spPr>
          <a:xfrm>
            <a:off x="1052186" y="206679"/>
            <a:ext cx="7878872" cy="369332"/>
          </a:xfrm>
          <a:prstGeom prst="rect">
            <a:avLst/>
          </a:prstGeom>
          <a:noFill/>
        </p:spPr>
        <p:txBody>
          <a:bodyPr wrap="square" rtlCol="0">
            <a:spAutoFit/>
          </a:bodyPr>
          <a:lstStyle/>
          <a:p>
            <a:r>
              <a:rPr lang="en-US" dirty="0"/>
              <a:t>Irrigated Acreage from 2002 in counties missing in DEQ dataset</a:t>
            </a:r>
          </a:p>
        </p:txBody>
      </p:sp>
      <p:sp>
        <p:nvSpPr>
          <p:cNvPr id="2" name="Oval 1">
            <a:extLst>
              <a:ext uri="{FF2B5EF4-FFF2-40B4-BE49-F238E27FC236}">
                <a16:creationId xmlns:a16="http://schemas.microsoft.com/office/drawing/2014/main" id="{50FE34BC-EEB0-4C31-8B63-BFBF6C1B10C2}"/>
              </a:ext>
            </a:extLst>
          </p:cNvPr>
          <p:cNvSpPr/>
          <p:nvPr/>
        </p:nvSpPr>
        <p:spPr>
          <a:xfrm>
            <a:off x="5972537" y="3784922"/>
            <a:ext cx="555585" cy="2546430"/>
          </a:xfrm>
          <a:prstGeom prst="ellips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97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90F8-35B2-4ED7-B635-2591AA5554AD}"/>
              </a:ext>
            </a:extLst>
          </p:cNvPr>
          <p:cNvSpPr>
            <a:spLocks noGrp="1"/>
          </p:cNvSpPr>
          <p:nvPr>
            <p:ph type="title"/>
          </p:nvPr>
        </p:nvSpPr>
        <p:spPr/>
        <p:txBody>
          <a:bodyPr>
            <a:normAutofit fontScale="90000"/>
          </a:bodyPr>
          <a:lstStyle/>
          <a:p>
            <a:r>
              <a:rPr lang="en-US" dirty="0"/>
              <a:t>Correlation</a:t>
            </a:r>
          </a:p>
        </p:txBody>
      </p:sp>
      <p:pic>
        <p:nvPicPr>
          <p:cNvPr id="5" name="Content Placeholder 4" descr="Chart, scatter chart&#10;&#10;Description automatically generated">
            <a:extLst>
              <a:ext uri="{FF2B5EF4-FFF2-40B4-BE49-F238E27FC236}">
                <a16:creationId xmlns:a16="http://schemas.microsoft.com/office/drawing/2014/main" id="{DEDF84F4-2C0F-4888-B0E5-E1BD55E4F8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03604"/>
            <a:ext cx="4527395" cy="2829622"/>
          </a:xfrm>
        </p:spPr>
      </p:pic>
      <p:pic>
        <p:nvPicPr>
          <p:cNvPr id="7" name="Picture 6" descr="Chart, scatter chart&#10;&#10;Description automatically generated">
            <a:extLst>
              <a:ext uri="{FF2B5EF4-FFF2-40B4-BE49-F238E27FC236}">
                <a16:creationId xmlns:a16="http://schemas.microsoft.com/office/drawing/2014/main" id="{1AA0BCB3-8353-4929-B372-375EB605E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8388" y="1003604"/>
            <a:ext cx="4527395" cy="2829621"/>
          </a:xfrm>
          <a:prstGeom prst="rect">
            <a:avLst/>
          </a:prstGeom>
        </p:spPr>
      </p:pic>
      <p:pic>
        <p:nvPicPr>
          <p:cNvPr id="9" name="Picture 8" descr="Chart, scatter chart&#10;&#10;Description automatically generated">
            <a:extLst>
              <a:ext uri="{FF2B5EF4-FFF2-40B4-BE49-F238E27FC236}">
                <a16:creationId xmlns:a16="http://schemas.microsoft.com/office/drawing/2014/main" id="{1A6CF9CA-6926-407D-9CD3-157F1A0C3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45" y="4028378"/>
            <a:ext cx="4527395" cy="2829622"/>
          </a:xfrm>
          <a:prstGeom prst="rect">
            <a:avLst/>
          </a:prstGeom>
        </p:spPr>
      </p:pic>
      <p:pic>
        <p:nvPicPr>
          <p:cNvPr id="11" name="Picture 10" descr="Chart, scatter chart&#10;&#10;Description automatically generated">
            <a:extLst>
              <a:ext uri="{FF2B5EF4-FFF2-40B4-BE49-F238E27FC236}">
                <a16:creationId xmlns:a16="http://schemas.microsoft.com/office/drawing/2014/main" id="{8D22E7A3-4331-4131-BCEC-33ECE67BB2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5654" y="3975777"/>
            <a:ext cx="4527395" cy="2829622"/>
          </a:xfrm>
          <a:prstGeom prst="rect">
            <a:avLst/>
          </a:prstGeom>
        </p:spPr>
      </p:pic>
    </p:spTree>
    <p:extLst>
      <p:ext uri="{BB962C8B-B14F-4D97-AF65-F5344CB8AC3E}">
        <p14:creationId xmlns:p14="http://schemas.microsoft.com/office/powerpoint/2010/main" val="49146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ap&#10;&#10;Description automatically generated">
            <a:extLst>
              <a:ext uri="{FF2B5EF4-FFF2-40B4-BE49-F238E27FC236}">
                <a16:creationId xmlns:a16="http://schemas.microsoft.com/office/drawing/2014/main" id="{C189F265-E9B3-4EB1-8D46-294378A42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5" y="3429000"/>
            <a:ext cx="6858000" cy="3429000"/>
          </a:xfrm>
          <a:prstGeom prst="rect">
            <a:avLst/>
          </a:prstGeom>
        </p:spPr>
      </p:pic>
      <p:pic>
        <p:nvPicPr>
          <p:cNvPr id="5" name="Content Placeholder 4" descr="Map&#10;&#10;Description automatically generated">
            <a:extLst>
              <a:ext uri="{FF2B5EF4-FFF2-40B4-BE49-F238E27FC236}">
                <a16:creationId xmlns:a16="http://schemas.microsoft.com/office/drawing/2014/main" id="{54E714AF-F186-4126-AD81-5E54860C467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30" y="505105"/>
            <a:ext cx="7014386" cy="3507193"/>
          </a:xfrm>
        </p:spPr>
      </p:pic>
      <p:pic>
        <p:nvPicPr>
          <p:cNvPr id="7" name="Picture 6" descr="Map&#10;&#10;Description automatically generated">
            <a:extLst>
              <a:ext uri="{FF2B5EF4-FFF2-40B4-BE49-F238E27FC236}">
                <a16:creationId xmlns:a16="http://schemas.microsoft.com/office/drawing/2014/main" id="{EB751281-5A63-4197-8C01-D731C96E84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400" y="804304"/>
            <a:ext cx="6288817" cy="3144408"/>
          </a:xfrm>
          <a:prstGeom prst="rect">
            <a:avLst/>
          </a:prstGeom>
        </p:spPr>
      </p:pic>
      <p:sp>
        <p:nvSpPr>
          <p:cNvPr id="2" name="Title 1">
            <a:extLst>
              <a:ext uri="{FF2B5EF4-FFF2-40B4-BE49-F238E27FC236}">
                <a16:creationId xmlns:a16="http://schemas.microsoft.com/office/drawing/2014/main" id="{3D1A8BF8-E91A-45B0-A7E3-8EF272807EFA}"/>
              </a:ext>
            </a:extLst>
          </p:cNvPr>
          <p:cNvSpPr>
            <a:spLocks noGrp="1"/>
          </p:cNvSpPr>
          <p:nvPr>
            <p:ph type="title"/>
          </p:nvPr>
        </p:nvSpPr>
        <p:spPr>
          <a:xfrm>
            <a:off x="1066800" y="215758"/>
            <a:ext cx="10058400" cy="637032"/>
          </a:xfrm>
        </p:spPr>
        <p:txBody>
          <a:bodyPr>
            <a:normAutofit fontScale="90000"/>
          </a:bodyPr>
          <a:lstStyle/>
          <a:p>
            <a:r>
              <a:rPr lang="en-US" dirty="0"/>
              <a:t>Irrigated area under threshold</a:t>
            </a:r>
          </a:p>
        </p:txBody>
      </p:sp>
      <p:pic>
        <p:nvPicPr>
          <p:cNvPr id="11" name="Picture 10" descr="Map&#10;&#10;Description automatically generated">
            <a:extLst>
              <a:ext uri="{FF2B5EF4-FFF2-40B4-BE49-F238E27FC236}">
                <a16:creationId xmlns:a16="http://schemas.microsoft.com/office/drawing/2014/main" id="{C950056A-069A-4BE3-BB1A-BF3F17E495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5377" y="3664613"/>
            <a:ext cx="6377354" cy="3188677"/>
          </a:xfrm>
          <a:prstGeom prst="rect">
            <a:avLst/>
          </a:prstGeom>
        </p:spPr>
      </p:pic>
    </p:spTree>
    <p:extLst>
      <p:ext uri="{BB962C8B-B14F-4D97-AF65-F5344CB8AC3E}">
        <p14:creationId xmlns:p14="http://schemas.microsoft.com/office/powerpoint/2010/main" val="2958121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144CB7-6048-4F45-B4CF-8B01C9224AE9}"/>
              </a:ext>
            </a:extLst>
          </p:cNvPr>
          <p:cNvSpPr>
            <a:spLocks noGrp="1"/>
          </p:cNvSpPr>
          <p:nvPr>
            <p:ph type="title"/>
          </p:nvPr>
        </p:nvSpPr>
        <p:spPr>
          <a:xfrm>
            <a:off x="0" y="1556045"/>
            <a:ext cx="3970751" cy="2555937"/>
          </a:xfrm>
        </p:spPr>
        <p:txBody>
          <a:bodyPr>
            <a:normAutofit/>
          </a:bodyPr>
          <a:lstStyle/>
          <a:p>
            <a:pPr algn="ctr"/>
            <a:r>
              <a:rPr lang="en-US" dirty="0"/>
              <a:t>Irrigated area under threshold</a:t>
            </a:r>
          </a:p>
        </p:txBody>
      </p:sp>
      <p:pic>
        <p:nvPicPr>
          <p:cNvPr id="6" name="Content Placeholder 5">
            <a:extLst>
              <a:ext uri="{FF2B5EF4-FFF2-40B4-BE49-F238E27FC236}">
                <a16:creationId xmlns:a16="http://schemas.microsoft.com/office/drawing/2014/main" id="{237E1A13-F4F5-4F33-9451-74C9EFC5B1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4362" y="96970"/>
            <a:ext cx="4712848" cy="6773556"/>
          </a:xfrm>
        </p:spPr>
      </p:pic>
    </p:spTree>
    <p:extLst>
      <p:ext uri="{BB962C8B-B14F-4D97-AF65-F5344CB8AC3E}">
        <p14:creationId xmlns:p14="http://schemas.microsoft.com/office/powerpoint/2010/main" val="211646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7171-F441-4ADA-A93F-2DC6A42D1E16}"/>
              </a:ext>
            </a:extLst>
          </p:cNvPr>
          <p:cNvSpPr>
            <a:spLocks noGrp="1"/>
          </p:cNvSpPr>
          <p:nvPr>
            <p:ph type="title"/>
          </p:nvPr>
        </p:nvSpPr>
        <p:spPr/>
        <p:txBody>
          <a:bodyPr/>
          <a:lstStyle/>
          <a:p>
            <a:r>
              <a:rPr lang="en-US" dirty="0"/>
              <a:t>Next Steps and Key Questions</a:t>
            </a:r>
          </a:p>
        </p:txBody>
      </p:sp>
      <p:sp>
        <p:nvSpPr>
          <p:cNvPr id="3" name="Content Placeholder 2">
            <a:extLst>
              <a:ext uri="{FF2B5EF4-FFF2-40B4-BE49-F238E27FC236}">
                <a16:creationId xmlns:a16="http://schemas.microsoft.com/office/drawing/2014/main" id="{11516607-F482-4FAD-ABEC-5E7AA6D9EB0E}"/>
              </a:ext>
            </a:extLst>
          </p:cNvPr>
          <p:cNvSpPr>
            <a:spLocks noGrp="1"/>
          </p:cNvSpPr>
          <p:nvPr>
            <p:ph idx="1"/>
          </p:nvPr>
        </p:nvSpPr>
        <p:spPr/>
        <p:txBody>
          <a:bodyPr>
            <a:normAutofit/>
          </a:bodyPr>
          <a:lstStyle/>
          <a:p>
            <a:pPr>
              <a:buFont typeface="Arial" panose="020B0604020202020204" pitchFamily="34" charset="0"/>
              <a:buChar char="•"/>
            </a:pPr>
            <a:r>
              <a:rPr lang="en-US" sz="2800" dirty="0"/>
              <a:t> Questions for VDEQ:</a:t>
            </a:r>
          </a:p>
          <a:p>
            <a:pPr lvl="1">
              <a:buFont typeface="Arial" panose="020B0604020202020204" pitchFamily="34" charset="0"/>
              <a:buChar char="•"/>
            </a:pPr>
            <a:r>
              <a:rPr lang="en-US" sz="2400" dirty="0"/>
              <a:t>Thoughts on declining trend in reported acreage/withdrawals?</a:t>
            </a:r>
          </a:p>
          <a:p>
            <a:pPr>
              <a:buFont typeface="Arial" panose="020B0604020202020204" pitchFamily="34" charset="0"/>
              <a:buChar char="•"/>
            </a:pPr>
            <a:r>
              <a:rPr lang="en-US" sz="2800" dirty="0"/>
              <a:t> Finalize area-proportional unreported irrigation withdrawals for previous years</a:t>
            </a:r>
          </a:p>
          <a:p>
            <a:pPr lvl="1">
              <a:buFont typeface="Arial" panose="020B0604020202020204" pitchFamily="34" charset="0"/>
              <a:buChar char="•"/>
            </a:pPr>
            <a:r>
              <a:rPr lang="en-US" sz="2400" dirty="0"/>
              <a:t>Possibility of climate influence? </a:t>
            </a:r>
          </a:p>
          <a:p>
            <a:pPr>
              <a:buFont typeface="Arial" panose="020B0604020202020204" pitchFamily="34" charset="0"/>
              <a:buChar char="•"/>
            </a:pPr>
            <a:r>
              <a:rPr lang="en-US" sz="2800" dirty="0"/>
              <a:t> Next method for estimating unreported irrigation withdrawals: using irrigation volume from Irrigation Water and Management Survey</a:t>
            </a:r>
          </a:p>
        </p:txBody>
      </p:sp>
      <p:sp>
        <p:nvSpPr>
          <p:cNvPr id="4" name="Text Placeholder 3">
            <a:extLst>
              <a:ext uri="{FF2B5EF4-FFF2-40B4-BE49-F238E27FC236}">
                <a16:creationId xmlns:a16="http://schemas.microsoft.com/office/drawing/2014/main" id="{46AAC336-992B-4E1F-8D19-87FB070CA22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28070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E18B-B028-4EC5-97F4-3E10485C13B8}"/>
              </a:ext>
            </a:extLst>
          </p:cNvPr>
          <p:cNvSpPr>
            <a:spLocks noGrp="1"/>
          </p:cNvSpPr>
          <p:nvPr>
            <p:ph type="title"/>
          </p:nvPr>
        </p:nvSpPr>
        <p:spPr>
          <a:xfrm>
            <a:off x="1036320" y="302515"/>
            <a:ext cx="10058400" cy="637032"/>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020AA614-1F21-47DD-865E-25BA9CE948E5}"/>
              </a:ext>
            </a:extLst>
          </p:cNvPr>
          <p:cNvSpPr>
            <a:spLocks noGrp="1"/>
          </p:cNvSpPr>
          <p:nvPr>
            <p:ph idx="1"/>
          </p:nvPr>
        </p:nvSpPr>
        <p:spPr>
          <a:xfrm>
            <a:off x="1036320" y="1121260"/>
            <a:ext cx="10191078" cy="5260685"/>
          </a:xfrm>
        </p:spPr>
        <p:txBody>
          <a:bodyPr>
            <a:normAutofit lnSpcReduction="10000"/>
          </a:bodyPr>
          <a:lstStyle/>
          <a:p>
            <a:pPr>
              <a:lnSpc>
                <a:spcPct val="200000"/>
              </a:lnSpc>
              <a:buFont typeface="Arial" panose="020B0604020202020204" pitchFamily="34" charset="0"/>
              <a:buChar char="•"/>
            </a:pPr>
            <a:r>
              <a:rPr lang="en-US" dirty="0"/>
              <a:t> Area-proportional unreported irrigation withdrawals update</a:t>
            </a:r>
          </a:p>
          <a:p>
            <a:pPr lvl="1">
              <a:lnSpc>
                <a:spcPct val="200000"/>
              </a:lnSpc>
              <a:buFont typeface="Arial" panose="020B0604020202020204" pitchFamily="34" charset="0"/>
              <a:buChar char="•"/>
            </a:pPr>
            <a:r>
              <a:rPr lang="en-US" dirty="0"/>
              <a:t>Goal: estimate unreported withdrawals based on farm size distribution in each county</a:t>
            </a:r>
          </a:p>
          <a:p>
            <a:pPr lvl="1">
              <a:lnSpc>
                <a:spcPct val="200000"/>
              </a:lnSpc>
              <a:buFont typeface="Arial" panose="020B0604020202020204" pitchFamily="34" charset="0"/>
              <a:buChar char="•"/>
            </a:pPr>
            <a:r>
              <a:rPr lang="en-US" dirty="0"/>
              <a:t>Substituting and rescaling missing values in census data</a:t>
            </a:r>
          </a:p>
          <a:p>
            <a:pPr lvl="1">
              <a:lnSpc>
                <a:spcPct val="200000"/>
              </a:lnSpc>
              <a:buFont typeface="Arial" panose="020B0604020202020204" pitchFamily="34" charset="0"/>
              <a:buChar char="•"/>
            </a:pPr>
            <a:r>
              <a:rPr lang="en-US" dirty="0"/>
              <a:t>2017 Results</a:t>
            </a:r>
          </a:p>
          <a:p>
            <a:pPr>
              <a:lnSpc>
                <a:spcPct val="200000"/>
              </a:lnSpc>
              <a:buFont typeface="Arial" panose="020B0604020202020204" pitchFamily="34" charset="0"/>
              <a:buChar char="•"/>
            </a:pPr>
            <a:r>
              <a:rPr lang="en-US" dirty="0"/>
              <a:t> Previous years (2002 – 2017)</a:t>
            </a:r>
          </a:p>
          <a:p>
            <a:pPr lvl="1">
              <a:lnSpc>
                <a:spcPct val="200000"/>
              </a:lnSpc>
              <a:buFont typeface="Arial" panose="020B0604020202020204" pitchFamily="34" charset="0"/>
              <a:buChar char="•"/>
            </a:pPr>
            <a:r>
              <a:rPr lang="en-US" dirty="0"/>
              <a:t>Data availability in both datasets (rank difference, correlation) </a:t>
            </a:r>
          </a:p>
          <a:p>
            <a:pPr lvl="1">
              <a:lnSpc>
                <a:spcPct val="200000"/>
              </a:lnSpc>
              <a:buFont typeface="Arial" panose="020B0604020202020204" pitchFamily="34" charset="0"/>
              <a:buChar char="•"/>
            </a:pPr>
            <a:r>
              <a:rPr lang="en-US" dirty="0"/>
              <a:t>Overview  of area under threshold for all years (2002-2017)</a:t>
            </a:r>
          </a:p>
          <a:p>
            <a:pPr>
              <a:lnSpc>
                <a:spcPct val="200000"/>
              </a:lnSpc>
              <a:buFont typeface="Arial" panose="020B0604020202020204" pitchFamily="34" charset="0"/>
              <a:buChar char="•"/>
            </a:pPr>
            <a:r>
              <a:rPr lang="en-US" dirty="0"/>
              <a:t> Next steps</a:t>
            </a:r>
          </a:p>
          <a:p>
            <a:pPr>
              <a:lnSpc>
                <a:spcPct val="200000"/>
              </a:lnSpc>
              <a:buFont typeface="Arial" panose="020B0604020202020204" pitchFamily="34" charset="0"/>
              <a:buChar char="•"/>
            </a:pPr>
            <a:endParaRPr lang="en-US" dirty="0"/>
          </a:p>
          <a:p>
            <a:pPr>
              <a:lnSpc>
                <a:spcPct val="200000"/>
              </a:lnSpc>
              <a:buFont typeface="Arial" panose="020B0604020202020204" pitchFamily="34" charset="0"/>
              <a:buChar char="•"/>
            </a:pPr>
            <a:endParaRPr lang="en-US" dirty="0"/>
          </a:p>
          <a:p>
            <a:pPr marL="0" indent="0">
              <a:lnSpc>
                <a:spcPct val="200000"/>
              </a:lnSpc>
              <a:buNone/>
            </a:pPr>
            <a:endParaRPr lang="en-US" dirty="0"/>
          </a:p>
        </p:txBody>
      </p:sp>
    </p:spTree>
    <p:extLst>
      <p:ext uri="{BB962C8B-B14F-4D97-AF65-F5344CB8AC3E}">
        <p14:creationId xmlns:p14="http://schemas.microsoft.com/office/powerpoint/2010/main" val="19627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89FDE-6A12-453D-9E8F-8DCFBD1523BA}"/>
              </a:ext>
            </a:extLst>
          </p:cNvPr>
          <p:cNvSpPr>
            <a:spLocks noGrp="1"/>
          </p:cNvSpPr>
          <p:nvPr>
            <p:ph type="ctrTitle"/>
          </p:nvPr>
        </p:nvSpPr>
        <p:spPr/>
        <p:txBody>
          <a:bodyPr/>
          <a:lstStyle/>
          <a:p>
            <a:r>
              <a:rPr lang="en-US" dirty="0"/>
              <a:t>EXTRA Slides</a:t>
            </a:r>
          </a:p>
        </p:txBody>
      </p:sp>
    </p:spTree>
    <p:extLst>
      <p:ext uri="{BB962C8B-B14F-4D97-AF65-F5344CB8AC3E}">
        <p14:creationId xmlns:p14="http://schemas.microsoft.com/office/powerpoint/2010/main" val="289339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with medium confidence">
            <a:extLst>
              <a:ext uri="{FF2B5EF4-FFF2-40B4-BE49-F238E27FC236}">
                <a16:creationId xmlns:a16="http://schemas.microsoft.com/office/drawing/2014/main" id="{36556AF0-B0A6-4983-900F-1F0C240C96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42056"/>
            <a:ext cx="6098719" cy="3049359"/>
          </a:xfrm>
        </p:spPr>
      </p:pic>
      <p:pic>
        <p:nvPicPr>
          <p:cNvPr id="7" name="Picture 6" descr="Diagram&#10;&#10;Description automatically generated">
            <a:extLst>
              <a:ext uri="{FF2B5EF4-FFF2-40B4-BE49-F238E27FC236}">
                <a16:creationId xmlns:a16="http://schemas.microsoft.com/office/drawing/2014/main" id="{20D5F686-388E-43F0-9BFF-B3F2042E2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529" y="742055"/>
            <a:ext cx="6098719" cy="3049359"/>
          </a:xfrm>
          <a:prstGeom prst="rect">
            <a:avLst/>
          </a:prstGeom>
        </p:spPr>
      </p:pic>
      <p:pic>
        <p:nvPicPr>
          <p:cNvPr id="9" name="Picture 8" descr="Diagram&#10;&#10;Description automatically generated">
            <a:extLst>
              <a:ext uri="{FF2B5EF4-FFF2-40B4-BE49-F238E27FC236}">
                <a16:creationId xmlns:a16="http://schemas.microsoft.com/office/drawing/2014/main" id="{3CE4D50F-5953-4237-A3F3-61266F569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61" y="3557743"/>
            <a:ext cx="6098719" cy="3049359"/>
          </a:xfrm>
          <a:prstGeom prst="rect">
            <a:avLst/>
          </a:prstGeom>
        </p:spPr>
      </p:pic>
      <p:pic>
        <p:nvPicPr>
          <p:cNvPr id="11" name="Picture 10" descr="Diagram, map&#10;&#10;Description automatically generated with medium confidence">
            <a:extLst>
              <a:ext uri="{FF2B5EF4-FFF2-40B4-BE49-F238E27FC236}">
                <a16:creationId xmlns:a16="http://schemas.microsoft.com/office/drawing/2014/main" id="{C2EE600D-F0F3-4F67-890E-668252BA34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290" y="3557742"/>
            <a:ext cx="6098719" cy="3049359"/>
          </a:xfrm>
          <a:prstGeom prst="rect">
            <a:avLst/>
          </a:prstGeom>
        </p:spPr>
      </p:pic>
      <p:sp>
        <p:nvSpPr>
          <p:cNvPr id="2" name="Title 1">
            <a:extLst>
              <a:ext uri="{FF2B5EF4-FFF2-40B4-BE49-F238E27FC236}">
                <a16:creationId xmlns:a16="http://schemas.microsoft.com/office/drawing/2014/main" id="{E511EBE5-4EA8-4FD6-8579-48095BA5F19B}"/>
              </a:ext>
            </a:extLst>
          </p:cNvPr>
          <p:cNvSpPr>
            <a:spLocks noGrp="1"/>
          </p:cNvSpPr>
          <p:nvPr>
            <p:ph type="title"/>
          </p:nvPr>
        </p:nvSpPr>
        <p:spPr>
          <a:xfrm>
            <a:off x="65919" y="517619"/>
            <a:ext cx="12060161" cy="637032"/>
          </a:xfrm>
        </p:spPr>
        <p:txBody>
          <a:bodyPr>
            <a:normAutofit fontScale="90000"/>
          </a:bodyPr>
          <a:lstStyle/>
          <a:p>
            <a:r>
              <a:rPr lang="en-US" dirty="0"/>
              <a:t>Irrigated Area under threshold for counties missing in DEQ dataset</a:t>
            </a:r>
          </a:p>
        </p:txBody>
      </p:sp>
    </p:spTree>
    <p:extLst>
      <p:ext uri="{BB962C8B-B14F-4D97-AF65-F5344CB8AC3E}">
        <p14:creationId xmlns:p14="http://schemas.microsoft.com/office/powerpoint/2010/main" val="158841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 map&#10;&#10;Description automatically generated with medium confidence">
            <a:extLst>
              <a:ext uri="{FF2B5EF4-FFF2-40B4-BE49-F238E27FC236}">
                <a16:creationId xmlns:a16="http://schemas.microsoft.com/office/drawing/2014/main" id="{C2EE600D-F0F3-4F67-890E-668252BA3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80629"/>
            <a:ext cx="8875367" cy="4437683"/>
          </a:xfrm>
          <a:prstGeom prst="rect">
            <a:avLst/>
          </a:prstGeom>
        </p:spPr>
      </p:pic>
      <p:sp>
        <p:nvSpPr>
          <p:cNvPr id="16" name="Title 1">
            <a:extLst>
              <a:ext uri="{FF2B5EF4-FFF2-40B4-BE49-F238E27FC236}">
                <a16:creationId xmlns:a16="http://schemas.microsoft.com/office/drawing/2014/main" id="{E66534A8-540F-4223-9AAC-BAAF009E2A96}"/>
              </a:ext>
            </a:extLst>
          </p:cNvPr>
          <p:cNvSpPr txBox="1">
            <a:spLocks/>
          </p:cNvSpPr>
          <p:nvPr/>
        </p:nvSpPr>
        <p:spPr>
          <a:xfrm>
            <a:off x="1066800" y="215758"/>
            <a:ext cx="10058400" cy="637032"/>
          </a:xfrm>
          <a:prstGeom prst="rect">
            <a:avLst/>
          </a:prstGeom>
        </p:spPr>
        <p:txBody>
          <a:bodyPr vert="horz" lIns="91440" tIns="45720" rIns="91440" bIns="45720" rtlCol="0" anchor="b">
            <a:normAutofit fontScale="900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Irrigated area under threshold</a:t>
            </a:r>
            <a:endParaRPr lang="en-US" dirty="0"/>
          </a:p>
        </p:txBody>
      </p:sp>
    </p:spTree>
    <p:extLst>
      <p:ext uri="{BB962C8B-B14F-4D97-AF65-F5344CB8AC3E}">
        <p14:creationId xmlns:p14="http://schemas.microsoft.com/office/powerpoint/2010/main" val="99364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schematic&#10;&#10;Description automatically generated">
            <a:extLst>
              <a:ext uri="{FF2B5EF4-FFF2-40B4-BE49-F238E27FC236}">
                <a16:creationId xmlns:a16="http://schemas.microsoft.com/office/drawing/2014/main" id="{94778ACD-F347-4D29-A628-C160A09BA7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1626" y="1062632"/>
            <a:ext cx="9144019" cy="4572009"/>
          </a:xfrm>
        </p:spPr>
      </p:pic>
      <p:sp>
        <p:nvSpPr>
          <p:cNvPr id="6" name="Title 1">
            <a:extLst>
              <a:ext uri="{FF2B5EF4-FFF2-40B4-BE49-F238E27FC236}">
                <a16:creationId xmlns:a16="http://schemas.microsoft.com/office/drawing/2014/main" id="{6F05AD29-2C26-4554-8098-B817342D5133}"/>
              </a:ext>
            </a:extLst>
          </p:cNvPr>
          <p:cNvSpPr txBox="1">
            <a:spLocks noGrp="1"/>
          </p:cNvSpPr>
          <p:nvPr>
            <p:ph type="title"/>
          </p:nvPr>
        </p:nvSpPr>
        <p:spPr>
          <a:xfrm>
            <a:off x="1066800" y="94017"/>
            <a:ext cx="10058400" cy="636588"/>
          </a:xfrm>
          <a:prstGeom prst="rect">
            <a:avLst/>
          </a:prstGeom>
        </p:spPr>
        <p:txBody>
          <a:bodyPr vert="horz" lIns="91440" tIns="45720" rIns="91440" bIns="45720" rtlCol="0" anchor="b">
            <a:normAutofit fontScale="9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Irrigated area under threshold</a:t>
            </a:r>
          </a:p>
        </p:txBody>
      </p:sp>
    </p:spTree>
    <p:extLst>
      <p:ext uri="{BB962C8B-B14F-4D97-AF65-F5344CB8AC3E}">
        <p14:creationId xmlns:p14="http://schemas.microsoft.com/office/powerpoint/2010/main" val="3173731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low confidence">
            <a:extLst>
              <a:ext uri="{FF2B5EF4-FFF2-40B4-BE49-F238E27FC236}">
                <a16:creationId xmlns:a16="http://schemas.microsoft.com/office/drawing/2014/main" id="{4A134096-91CE-4551-9CCD-7A5ED6A83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66" y="852790"/>
            <a:ext cx="9199767" cy="4599883"/>
          </a:xfrm>
          <a:prstGeom prst="rect">
            <a:avLst/>
          </a:prstGeom>
        </p:spPr>
      </p:pic>
      <p:sp>
        <p:nvSpPr>
          <p:cNvPr id="8" name="Title 1">
            <a:extLst>
              <a:ext uri="{FF2B5EF4-FFF2-40B4-BE49-F238E27FC236}">
                <a16:creationId xmlns:a16="http://schemas.microsoft.com/office/drawing/2014/main" id="{D56EFB63-7ECD-4896-A340-7DE12FD29078}"/>
              </a:ext>
            </a:extLst>
          </p:cNvPr>
          <p:cNvSpPr txBox="1">
            <a:spLocks/>
          </p:cNvSpPr>
          <p:nvPr/>
        </p:nvSpPr>
        <p:spPr>
          <a:xfrm>
            <a:off x="1066800" y="215758"/>
            <a:ext cx="10058400" cy="637032"/>
          </a:xfrm>
          <a:prstGeom prst="rect">
            <a:avLst/>
          </a:prstGeom>
        </p:spPr>
        <p:txBody>
          <a:bodyPr vert="horz" lIns="91440" tIns="45720" rIns="91440" bIns="45720" rtlCol="0" anchor="b">
            <a:normAutofit fontScale="900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Irrigated area under threshold</a:t>
            </a:r>
          </a:p>
        </p:txBody>
      </p:sp>
    </p:spTree>
    <p:extLst>
      <p:ext uri="{BB962C8B-B14F-4D97-AF65-F5344CB8AC3E}">
        <p14:creationId xmlns:p14="http://schemas.microsoft.com/office/powerpoint/2010/main" val="48722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FAF7-56D4-46CC-8F06-6EA4462017E5}"/>
              </a:ext>
            </a:extLst>
          </p:cNvPr>
          <p:cNvSpPr>
            <a:spLocks noGrp="1"/>
          </p:cNvSpPr>
          <p:nvPr>
            <p:ph type="title"/>
          </p:nvPr>
        </p:nvSpPr>
        <p:spPr/>
        <p:txBody>
          <a:bodyPr>
            <a:normAutofit fontScale="90000"/>
          </a:bodyPr>
          <a:lstStyle/>
          <a:p>
            <a:r>
              <a:rPr lang="en-US" dirty="0"/>
              <a:t>Irrigated Operations for different years</a:t>
            </a:r>
          </a:p>
        </p:txBody>
      </p:sp>
      <p:pic>
        <p:nvPicPr>
          <p:cNvPr id="15" name="Content Placeholder 14" descr="Map&#10;&#10;Description automatically generated">
            <a:extLst>
              <a:ext uri="{FF2B5EF4-FFF2-40B4-BE49-F238E27FC236}">
                <a16:creationId xmlns:a16="http://schemas.microsoft.com/office/drawing/2014/main" id="{C4E23094-888B-492C-ABEF-9ADB3BBEAB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566" y="780410"/>
            <a:ext cx="5820499" cy="2910249"/>
          </a:xfrm>
        </p:spPr>
      </p:pic>
      <p:pic>
        <p:nvPicPr>
          <p:cNvPr id="17" name="Picture 16" descr="Map&#10;&#10;Description automatically generated">
            <a:extLst>
              <a:ext uri="{FF2B5EF4-FFF2-40B4-BE49-F238E27FC236}">
                <a16:creationId xmlns:a16="http://schemas.microsoft.com/office/drawing/2014/main" id="{70CCD389-5796-42B4-824D-D6132478E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382" y="610242"/>
            <a:ext cx="6501169" cy="3250584"/>
          </a:xfrm>
          <a:prstGeom prst="rect">
            <a:avLst/>
          </a:prstGeom>
        </p:spPr>
      </p:pic>
      <p:pic>
        <p:nvPicPr>
          <p:cNvPr id="19" name="Picture 18" descr="Map&#10;&#10;Description automatically generated">
            <a:extLst>
              <a:ext uri="{FF2B5EF4-FFF2-40B4-BE49-F238E27FC236}">
                <a16:creationId xmlns:a16="http://schemas.microsoft.com/office/drawing/2014/main" id="{F1D1DE5C-4222-4BBB-8B09-FFD14E4DD9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66" y="3356701"/>
            <a:ext cx="6198935" cy="3099467"/>
          </a:xfrm>
          <a:prstGeom prst="rect">
            <a:avLst/>
          </a:prstGeom>
        </p:spPr>
      </p:pic>
      <p:pic>
        <p:nvPicPr>
          <p:cNvPr id="11" name="Picture 10" descr="Map&#10;&#10;Description automatically generated">
            <a:extLst>
              <a:ext uri="{FF2B5EF4-FFF2-40B4-BE49-F238E27FC236}">
                <a16:creationId xmlns:a16="http://schemas.microsoft.com/office/drawing/2014/main" id="{0FB36973-5A21-4B10-A493-8D71711948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9384" y="3423645"/>
            <a:ext cx="6198933" cy="3099466"/>
          </a:xfrm>
          <a:prstGeom prst="rect">
            <a:avLst/>
          </a:prstGeom>
        </p:spPr>
      </p:pic>
      <p:sp>
        <p:nvSpPr>
          <p:cNvPr id="20" name="Arrow: Down 19">
            <a:extLst>
              <a:ext uri="{FF2B5EF4-FFF2-40B4-BE49-F238E27FC236}">
                <a16:creationId xmlns:a16="http://schemas.microsoft.com/office/drawing/2014/main" id="{E11C6D80-8E0F-4F12-8D88-7F561C466217}"/>
              </a:ext>
            </a:extLst>
          </p:cNvPr>
          <p:cNvSpPr/>
          <p:nvPr/>
        </p:nvSpPr>
        <p:spPr>
          <a:xfrm>
            <a:off x="3864429" y="2080864"/>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449129EE-BBC9-427D-B163-49AC8F20A71E}"/>
              </a:ext>
            </a:extLst>
          </p:cNvPr>
          <p:cNvSpPr/>
          <p:nvPr/>
        </p:nvSpPr>
        <p:spPr>
          <a:xfrm rot="10800000">
            <a:off x="2144487" y="3226667"/>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A8685899-2C13-4C9F-A3D4-D1903CB5CF73}"/>
              </a:ext>
            </a:extLst>
          </p:cNvPr>
          <p:cNvSpPr/>
          <p:nvPr/>
        </p:nvSpPr>
        <p:spPr>
          <a:xfrm rot="10800000">
            <a:off x="2393251" y="3226667"/>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9F2E4BD8-F596-4377-8496-31C806A5E28B}"/>
              </a:ext>
            </a:extLst>
          </p:cNvPr>
          <p:cNvSpPr/>
          <p:nvPr/>
        </p:nvSpPr>
        <p:spPr>
          <a:xfrm rot="18435866">
            <a:off x="2144487" y="1746320"/>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8F71C612-FFAF-44B5-9845-F24F9E3C0CC3}"/>
              </a:ext>
            </a:extLst>
          </p:cNvPr>
          <p:cNvSpPr/>
          <p:nvPr/>
        </p:nvSpPr>
        <p:spPr>
          <a:xfrm rot="10800000">
            <a:off x="2642014" y="3226667"/>
            <a:ext cx="152400" cy="16328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C0DE7FE-A51A-4E72-9961-EBE699245C55}"/>
              </a:ext>
            </a:extLst>
          </p:cNvPr>
          <p:cNvSpPr txBox="1"/>
          <p:nvPr/>
        </p:nvSpPr>
        <p:spPr>
          <a:xfrm>
            <a:off x="409961" y="3428191"/>
            <a:ext cx="3296865" cy="369332"/>
          </a:xfrm>
          <a:prstGeom prst="rect">
            <a:avLst/>
          </a:prstGeom>
          <a:noFill/>
        </p:spPr>
        <p:txBody>
          <a:bodyPr wrap="square" rtlCol="0">
            <a:spAutoFit/>
          </a:bodyPr>
          <a:lstStyle/>
          <a:p>
            <a:r>
              <a:rPr lang="en-US" dirty="0"/>
              <a:t>90 Counties : 3285 operations</a:t>
            </a:r>
          </a:p>
        </p:txBody>
      </p:sp>
      <p:sp>
        <p:nvSpPr>
          <p:cNvPr id="26" name="TextBox 25">
            <a:extLst>
              <a:ext uri="{FF2B5EF4-FFF2-40B4-BE49-F238E27FC236}">
                <a16:creationId xmlns:a16="http://schemas.microsoft.com/office/drawing/2014/main" id="{B57B31BE-A3F5-4A28-8DCA-F8AC721F3E75}"/>
              </a:ext>
            </a:extLst>
          </p:cNvPr>
          <p:cNvSpPr txBox="1"/>
          <p:nvPr/>
        </p:nvSpPr>
        <p:spPr>
          <a:xfrm>
            <a:off x="5743559" y="3428191"/>
            <a:ext cx="4835868" cy="369332"/>
          </a:xfrm>
          <a:prstGeom prst="rect">
            <a:avLst/>
          </a:prstGeom>
          <a:noFill/>
        </p:spPr>
        <p:txBody>
          <a:bodyPr wrap="square" rtlCol="0">
            <a:spAutoFit/>
          </a:bodyPr>
          <a:lstStyle/>
          <a:p>
            <a:r>
              <a:rPr lang="en-US" dirty="0"/>
              <a:t>87 Counties : 2296 operations</a:t>
            </a:r>
          </a:p>
        </p:txBody>
      </p:sp>
      <p:sp>
        <p:nvSpPr>
          <p:cNvPr id="27" name="TextBox 26">
            <a:extLst>
              <a:ext uri="{FF2B5EF4-FFF2-40B4-BE49-F238E27FC236}">
                <a16:creationId xmlns:a16="http://schemas.microsoft.com/office/drawing/2014/main" id="{C6A91F16-1F45-43FF-83D1-80295962CC09}"/>
              </a:ext>
            </a:extLst>
          </p:cNvPr>
          <p:cNvSpPr txBox="1"/>
          <p:nvPr/>
        </p:nvSpPr>
        <p:spPr>
          <a:xfrm>
            <a:off x="5743559" y="6000765"/>
            <a:ext cx="4835868" cy="369332"/>
          </a:xfrm>
          <a:prstGeom prst="rect">
            <a:avLst/>
          </a:prstGeom>
          <a:noFill/>
        </p:spPr>
        <p:txBody>
          <a:bodyPr wrap="square" rtlCol="0">
            <a:spAutoFit/>
          </a:bodyPr>
          <a:lstStyle/>
          <a:p>
            <a:r>
              <a:rPr lang="en-US" dirty="0"/>
              <a:t>85 Counties : 2003 operations</a:t>
            </a:r>
          </a:p>
        </p:txBody>
      </p:sp>
      <p:sp>
        <p:nvSpPr>
          <p:cNvPr id="28" name="TextBox 27">
            <a:extLst>
              <a:ext uri="{FF2B5EF4-FFF2-40B4-BE49-F238E27FC236}">
                <a16:creationId xmlns:a16="http://schemas.microsoft.com/office/drawing/2014/main" id="{D51AC77A-EA95-4E6B-A274-850877AF426A}"/>
              </a:ext>
            </a:extLst>
          </p:cNvPr>
          <p:cNvSpPr txBox="1"/>
          <p:nvPr/>
        </p:nvSpPr>
        <p:spPr>
          <a:xfrm>
            <a:off x="224079" y="6082284"/>
            <a:ext cx="4835868" cy="369332"/>
          </a:xfrm>
          <a:prstGeom prst="rect">
            <a:avLst/>
          </a:prstGeom>
          <a:noFill/>
        </p:spPr>
        <p:txBody>
          <a:bodyPr wrap="square" rtlCol="0">
            <a:spAutoFit/>
          </a:bodyPr>
          <a:lstStyle/>
          <a:p>
            <a:r>
              <a:rPr lang="en-US" dirty="0"/>
              <a:t>90 Counties : 2408 operations</a:t>
            </a:r>
          </a:p>
        </p:txBody>
      </p:sp>
    </p:spTree>
    <p:extLst>
      <p:ext uri="{BB962C8B-B14F-4D97-AF65-F5344CB8AC3E}">
        <p14:creationId xmlns:p14="http://schemas.microsoft.com/office/powerpoint/2010/main" val="661239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Diagram, map&#10;&#10;Description automatically generated">
            <a:extLst>
              <a:ext uri="{FF2B5EF4-FFF2-40B4-BE49-F238E27FC236}">
                <a16:creationId xmlns:a16="http://schemas.microsoft.com/office/drawing/2014/main" id="{37847B68-3E1B-4672-907F-E7A82C102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966" y="423540"/>
            <a:ext cx="5750310" cy="3593944"/>
          </a:xfrm>
          <a:prstGeom prst="rect">
            <a:avLst/>
          </a:prstGeom>
        </p:spPr>
      </p:pic>
      <p:pic>
        <p:nvPicPr>
          <p:cNvPr id="15" name="Picture 14" descr="Diagram&#10;&#10;Description automatically generated">
            <a:extLst>
              <a:ext uri="{FF2B5EF4-FFF2-40B4-BE49-F238E27FC236}">
                <a16:creationId xmlns:a16="http://schemas.microsoft.com/office/drawing/2014/main" id="{786BB90C-4ADA-49F8-9653-4218BA8AE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57" y="423540"/>
            <a:ext cx="5750311" cy="3593944"/>
          </a:xfrm>
          <a:prstGeom prst="rect">
            <a:avLst/>
          </a:prstGeom>
        </p:spPr>
      </p:pic>
      <p:sp>
        <p:nvSpPr>
          <p:cNvPr id="2" name="Title 1">
            <a:extLst>
              <a:ext uri="{FF2B5EF4-FFF2-40B4-BE49-F238E27FC236}">
                <a16:creationId xmlns:a16="http://schemas.microsoft.com/office/drawing/2014/main" id="{9BE01876-C50F-46F2-8BB9-412CA8F586DC}"/>
              </a:ext>
            </a:extLst>
          </p:cNvPr>
          <p:cNvSpPr>
            <a:spLocks noGrp="1"/>
          </p:cNvSpPr>
          <p:nvPr>
            <p:ph type="title"/>
          </p:nvPr>
        </p:nvSpPr>
        <p:spPr/>
        <p:txBody>
          <a:bodyPr>
            <a:normAutofit fontScale="90000"/>
          </a:bodyPr>
          <a:lstStyle/>
          <a:p>
            <a:pPr algn="ctr"/>
            <a:r>
              <a:rPr lang="en-US" dirty="0"/>
              <a:t>DEQ withdrawals</a:t>
            </a:r>
          </a:p>
        </p:txBody>
      </p:sp>
      <p:pic>
        <p:nvPicPr>
          <p:cNvPr id="19" name="Picture 18" descr="Diagram, map&#10;&#10;Description automatically generated">
            <a:extLst>
              <a:ext uri="{FF2B5EF4-FFF2-40B4-BE49-F238E27FC236}">
                <a16:creationId xmlns:a16="http://schemas.microsoft.com/office/drawing/2014/main" id="{A15792D5-6A54-47AD-9225-1B379677D1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25" y="3264057"/>
            <a:ext cx="5750309" cy="3593943"/>
          </a:xfrm>
          <a:prstGeom prst="rect">
            <a:avLst/>
          </a:prstGeom>
        </p:spPr>
      </p:pic>
      <p:pic>
        <p:nvPicPr>
          <p:cNvPr id="21" name="Picture 20" descr="Diagram&#10;&#10;Description automatically generated">
            <a:extLst>
              <a:ext uri="{FF2B5EF4-FFF2-40B4-BE49-F238E27FC236}">
                <a16:creationId xmlns:a16="http://schemas.microsoft.com/office/drawing/2014/main" id="{70AA65AE-3E74-4093-887B-956464E555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932" y="3429000"/>
            <a:ext cx="5750311" cy="3593944"/>
          </a:xfrm>
          <a:prstGeom prst="rect">
            <a:avLst/>
          </a:prstGeom>
        </p:spPr>
      </p:pic>
      <p:sp>
        <p:nvSpPr>
          <p:cNvPr id="22" name="TextBox 21">
            <a:extLst>
              <a:ext uri="{FF2B5EF4-FFF2-40B4-BE49-F238E27FC236}">
                <a16:creationId xmlns:a16="http://schemas.microsoft.com/office/drawing/2014/main" id="{F2BFE34F-6FC8-45D6-84C6-0CFABDB2A65E}"/>
              </a:ext>
            </a:extLst>
          </p:cNvPr>
          <p:cNvSpPr txBox="1"/>
          <p:nvPr/>
        </p:nvSpPr>
        <p:spPr>
          <a:xfrm>
            <a:off x="6096000" y="3369105"/>
            <a:ext cx="3262746" cy="369332"/>
          </a:xfrm>
          <a:prstGeom prst="rect">
            <a:avLst/>
          </a:prstGeom>
          <a:noFill/>
        </p:spPr>
        <p:txBody>
          <a:bodyPr wrap="square" rtlCol="0">
            <a:spAutoFit/>
          </a:bodyPr>
          <a:lstStyle/>
          <a:p>
            <a:r>
              <a:rPr lang="en-US" dirty="0"/>
              <a:t>58 Counties: 8994 mg </a:t>
            </a:r>
          </a:p>
        </p:txBody>
      </p:sp>
      <p:sp>
        <p:nvSpPr>
          <p:cNvPr id="23" name="TextBox 22">
            <a:extLst>
              <a:ext uri="{FF2B5EF4-FFF2-40B4-BE49-F238E27FC236}">
                <a16:creationId xmlns:a16="http://schemas.microsoft.com/office/drawing/2014/main" id="{82722199-A7E3-4C6B-8272-24CC05B196D9}"/>
              </a:ext>
            </a:extLst>
          </p:cNvPr>
          <p:cNvSpPr txBox="1"/>
          <p:nvPr/>
        </p:nvSpPr>
        <p:spPr>
          <a:xfrm>
            <a:off x="329257" y="3369105"/>
            <a:ext cx="3262746" cy="369332"/>
          </a:xfrm>
          <a:prstGeom prst="rect">
            <a:avLst/>
          </a:prstGeom>
          <a:noFill/>
        </p:spPr>
        <p:txBody>
          <a:bodyPr wrap="square" rtlCol="0">
            <a:spAutoFit/>
          </a:bodyPr>
          <a:lstStyle/>
          <a:p>
            <a:r>
              <a:rPr lang="en-US" dirty="0"/>
              <a:t>59 Counties: 8550 mg </a:t>
            </a:r>
          </a:p>
        </p:txBody>
      </p:sp>
      <p:sp>
        <p:nvSpPr>
          <p:cNvPr id="24" name="TextBox 23">
            <a:extLst>
              <a:ext uri="{FF2B5EF4-FFF2-40B4-BE49-F238E27FC236}">
                <a16:creationId xmlns:a16="http://schemas.microsoft.com/office/drawing/2014/main" id="{8D17B7D5-2361-4B06-AF35-16499603302A}"/>
              </a:ext>
            </a:extLst>
          </p:cNvPr>
          <p:cNvSpPr txBox="1"/>
          <p:nvPr/>
        </p:nvSpPr>
        <p:spPr>
          <a:xfrm>
            <a:off x="329257" y="6249794"/>
            <a:ext cx="3262746" cy="369332"/>
          </a:xfrm>
          <a:prstGeom prst="rect">
            <a:avLst/>
          </a:prstGeom>
          <a:noFill/>
        </p:spPr>
        <p:txBody>
          <a:bodyPr wrap="square" rtlCol="0">
            <a:spAutoFit/>
          </a:bodyPr>
          <a:lstStyle/>
          <a:p>
            <a:r>
              <a:rPr lang="en-US" dirty="0"/>
              <a:t>62 Counties: 10382 mg </a:t>
            </a:r>
          </a:p>
        </p:txBody>
      </p:sp>
      <p:sp>
        <p:nvSpPr>
          <p:cNvPr id="25" name="TextBox 24">
            <a:extLst>
              <a:ext uri="{FF2B5EF4-FFF2-40B4-BE49-F238E27FC236}">
                <a16:creationId xmlns:a16="http://schemas.microsoft.com/office/drawing/2014/main" id="{E036B18D-605E-4F53-9A4A-9F21460F7C94}"/>
              </a:ext>
            </a:extLst>
          </p:cNvPr>
          <p:cNvSpPr txBox="1"/>
          <p:nvPr/>
        </p:nvSpPr>
        <p:spPr>
          <a:xfrm>
            <a:off x="6126480" y="6249794"/>
            <a:ext cx="3262746" cy="369332"/>
          </a:xfrm>
          <a:prstGeom prst="rect">
            <a:avLst/>
          </a:prstGeom>
          <a:noFill/>
        </p:spPr>
        <p:txBody>
          <a:bodyPr wrap="square" rtlCol="0">
            <a:spAutoFit/>
          </a:bodyPr>
          <a:lstStyle/>
          <a:p>
            <a:r>
              <a:rPr lang="en-US" dirty="0"/>
              <a:t>43 Counties: 7322 mg </a:t>
            </a:r>
          </a:p>
        </p:txBody>
      </p:sp>
    </p:spTree>
    <p:extLst>
      <p:ext uri="{BB962C8B-B14F-4D97-AF65-F5344CB8AC3E}">
        <p14:creationId xmlns:p14="http://schemas.microsoft.com/office/powerpoint/2010/main" val="2992672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ap&#10;&#10;Description automatically generated">
            <a:extLst>
              <a:ext uri="{FF2B5EF4-FFF2-40B4-BE49-F238E27FC236}">
                <a16:creationId xmlns:a16="http://schemas.microsoft.com/office/drawing/2014/main" id="{693EF2B3-DDCD-428D-AE85-091241D3B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694" y="423540"/>
            <a:ext cx="5443238" cy="3402024"/>
          </a:xfrm>
          <a:prstGeom prst="rect">
            <a:avLst/>
          </a:prstGeom>
        </p:spPr>
      </p:pic>
      <p:pic>
        <p:nvPicPr>
          <p:cNvPr id="5" name="Content Placeholder 4" descr="Map&#10;&#10;Description automatically generated">
            <a:extLst>
              <a:ext uri="{FF2B5EF4-FFF2-40B4-BE49-F238E27FC236}">
                <a16:creationId xmlns:a16="http://schemas.microsoft.com/office/drawing/2014/main" id="{602B9054-4D09-4D99-BB30-59C8553FF1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830" y="348969"/>
            <a:ext cx="5681864" cy="3551165"/>
          </a:xfrm>
        </p:spPr>
      </p:pic>
      <p:pic>
        <p:nvPicPr>
          <p:cNvPr id="9" name="Picture 8" descr="Map&#10;&#10;Description automatically generated with medium confidence">
            <a:extLst>
              <a:ext uri="{FF2B5EF4-FFF2-40B4-BE49-F238E27FC236}">
                <a16:creationId xmlns:a16="http://schemas.microsoft.com/office/drawing/2014/main" id="{3B108312-175F-4380-B7D1-C67C08CB2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3" y="3124630"/>
            <a:ext cx="5415042" cy="3384401"/>
          </a:xfrm>
          <a:prstGeom prst="rect">
            <a:avLst/>
          </a:prstGeom>
        </p:spPr>
      </p:pic>
      <p:sp>
        <p:nvSpPr>
          <p:cNvPr id="2" name="Title 1">
            <a:extLst>
              <a:ext uri="{FF2B5EF4-FFF2-40B4-BE49-F238E27FC236}">
                <a16:creationId xmlns:a16="http://schemas.microsoft.com/office/drawing/2014/main" id="{CFD5BB73-ACA0-4B65-8E2D-BB64792FA808}"/>
              </a:ext>
            </a:extLst>
          </p:cNvPr>
          <p:cNvSpPr>
            <a:spLocks noGrp="1"/>
          </p:cNvSpPr>
          <p:nvPr>
            <p:ph type="title"/>
          </p:nvPr>
        </p:nvSpPr>
        <p:spPr/>
        <p:txBody>
          <a:bodyPr>
            <a:normAutofit fontScale="90000"/>
          </a:bodyPr>
          <a:lstStyle/>
          <a:p>
            <a:pPr algn="ctr"/>
            <a:r>
              <a:rPr lang="en-US" dirty="0"/>
              <a:t>DEQ number of Facilities</a:t>
            </a:r>
          </a:p>
        </p:txBody>
      </p:sp>
      <p:pic>
        <p:nvPicPr>
          <p:cNvPr id="11" name="Picture 10" descr="Diagram, map&#10;&#10;Description automatically generated">
            <a:extLst>
              <a:ext uri="{FF2B5EF4-FFF2-40B4-BE49-F238E27FC236}">
                <a16:creationId xmlns:a16="http://schemas.microsoft.com/office/drawing/2014/main" id="{967D29CB-02CF-49B3-AAF8-5E5C99AA9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695" y="3124630"/>
            <a:ext cx="5443237" cy="3402023"/>
          </a:xfrm>
          <a:prstGeom prst="rect">
            <a:avLst/>
          </a:prstGeom>
        </p:spPr>
      </p:pic>
      <p:sp>
        <p:nvSpPr>
          <p:cNvPr id="12" name="TextBox 11">
            <a:extLst>
              <a:ext uri="{FF2B5EF4-FFF2-40B4-BE49-F238E27FC236}">
                <a16:creationId xmlns:a16="http://schemas.microsoft.com/office/drawing/2014/main" id="{99E9A12B-40D4-47B1-9B66-0938F18C5581}"/>
              </a:ext>
            </a:extLst>
          </p:cNvPr>
          <p:cNvSpPr txBox="1"/>
          <p:nvPr/>
        </p:nvSpPr>
        <p:spPr>
          <a:xfrm>
            <a:off x="329257" y="3369105"/>
            <a:ext cx="3262746" cy="369332"/>
          </a:xfrm>
          <a:prstGeom prst="rect">
            <a:avLst/>
          </a:prstGeom>
          <a:noFill/>
        </p:spPr>
        <p:txBody>
          <a:bodyPr wrap="square" rtlCol="0">
            <a:spAutoFit/>
          </a:bodyPr>
          <a:lstStyle/>
          <a:p>
            <a:r>
              <a:rPr lang="en-US" dirty="0"/>
              <a:t>59 Counties: 493 facilities</a:t>
            </a:r>
          </a:p>
        </p:txBody>
      </p:sp>
      <p:sp>
        <p:nvSpPr>
          <p:cNvPr id="13" name="TextBox 12">
            <a:extLst>
              <a:ext uri="{FF2B5EF4-FFF2-40B4-BE49-F238E27FC236}">
                <a16:creationId xmlns:a16="http://schemas.microsoft.com/office/drawing/2014/main" id="{595101C5-3A5F-40B8-A040-BCF470B56C8C}"/>
              </a:ext>
            </a:extLst>
          </p:cNvPr>
          <p:cNvSpPr txBox="1"/>
          <p:nvPr/>
        </p:nvSpPr>
        <p:spPr>
          <a:xfrm>
            <a:off x="237830" y="6029814"/>
            <a:ext cx="3262746" cy="369332"/>
          </a:xfrm>
          <a:prstGeom prst="rect">
            <a:avLst/>
          </a:prstGeom>
          <a:noFill/>
        </p:spPr>
        <p:txBody>
          <a:bodyPr wrap="square" rtlCol="0">
            <a:spAutoFit/>
          </a:bodyPr>
          <a:lstStyle/>
          <a:p>
            <a:r>
              <a:rPr lang="en-US" dirty="0"/>
              <a:t>62 Counties: 423 facilities</a:t>
            </a:r>
          </a:p>
        </p:txBody>
      </p:sp>
      <p:sp>
        <p:nvSpPr>
          <p:cNvPr id="14" name="TextBox 13">
            <a:extLst>
              <a:ext uri="{FF2B5EF4-FFF2-40B4-BE49-F238E27FC236}">
                <a16:creationId xmlns:a16="http://schemas.microsoft.com/office/drawing/2014/main" id="{443BF9DE-90F0-4EF3-B419-EE5341362321}"/>
              </a:ext>
            </a:extLst>
          </p:cNvPr>
          <p:cNvSpPr txBox="1"/>
          <p:nvPr/>
        </p:nvSpPr>
        <p:spPr>
          <a:xfrm>
            <a:off x="5919694" y="3199556"/>
            <a:ext cx="3262746" cy="369332"/>
          </a:xfrm>
          <a:prstGeom prst="rect">
            <a:avLst/>
          </a:prstGeom>
          <a:noFill/>
        </p:spPr>
        <p:txBody>
          <a:bodyPr wrap="square" rtlCol="0">
            <a:spAutoFit/>
          </a:bodyPr>
          <a:lstStyle/>
          <a:p>
            <a:r>
              <a:rPr lang="en-US" dirty="0"/>
              <a:t>59 Counties: 528 facilities</a:t>
            </a:r>
          </a:p>
        </p:txBody>
      </p:sp>
      <p:sp>
        <p:nvSpPr>
          <p:cNvPr id="15" name="TextBox 14">
            <a:extLst>
              <a:ext uri="{FF2B5EF4-FFF2-40B4-BE49-F238E27FC236}">
                <a16:creationId xmlns:a16="http://schemas.microsoft.com/office/drawing/2014/main" id="{E54B3C00-EAFE-4076-B465-8442912A6933}"/>
              </a:ext>
            </a:extLst>
          </p:cNvPr>
          <p:cNvSpPr txBox="1"/>
          <p:nvPr/>
        </p:nvSpPr>
        <p:spPr>
          <a:xfrm>
            <a:off x="5919694" y="5913376"/>
            <a:ext cx="3262746" cy="369332"/>
          </a:xfrm>
          <a:prstGeom prst="rect">
            <a:avLst/>
          </a:prstGeom>
          <a:noFill/>
        </p:spPr>
        <p:txBody>
          <a:bodyPr wrap="square" rtlCol="0">
            <a:spAutoFit/>
          </a:bodyPr>
          <a:lstStyle/>
          <a:p>
            <a:r>
              <a:rPr lang="en-US" dirty="0"/>
              <a:t>43 Counties: 177 facilities</a:t>
            </a:r>
          </a:p>
        </p:txBody>
      </p:sp>
    </p:spTree>
    <p:extLst>
      <p:ext uri="{BB962C8B-B14F-4D97-AF65-F5344CB8AC3E}">
        <p14:creationId xmlns:p14="http://schemas.microsoft.com/office/powerpoint/2010/main" val="75527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B6F1-251A-400C-B609-930CF8864C37}"/>
              </a:ext>
            </a:extLst>
          </p:cNvPr>
          <p:cNvSpPr>
            <a:spLocks noGrp="1"/>
          </p:cNvSpPr>
          <p:nvPr>
            <p:ph type="title"/>
          </p:nvPr>
        </p:nvSpPr>
        <p:spPr/>
        <p:txBody>
          <a:bodyPr>
            <a:normAutofit fontScale="90000"/>
          </a:bodyPr>
          <a:lstStyle/>
          <a:p>
            <a:r>
              <a:rPr lang="en-US" dirty="0"/>
              <a:t>Difference between 2002 and 2017 - DEQ</a:t>
            </a:r>
          </a:p>
        </p:txBody>
      </p:sp>
      <p:pic>
        <p:nvPicPr>
          <p:cNvPr id="5" name="Content Placeholder 4" descr="Map&#10;&#10;Description automatically generated">
            <a:extLst>
              <a:ext uri="{FF2B5EF4-FFF2-40B4-BE49-F238E27FC236}">
                <a16:creationId xmlns:a16="http://schemas.microsoft.com/office/drawing/2014/main" id="{35BB1811-4764-470F-A8B1-88ED748099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58617"/>
            <a:ext cx="7493675" cy="3746837"/>
          </a:xfrm>
        </p:spPr>
      </p:pic>
      <p:pic>
        <p:nvPicPr>
          <p:cNvPr id="7" name="Picture 6" descr="Map&#10;&#10;Description automatically generated">
            <a:extLst>
              <a:ext uri="{FF2B5EF4-FFF2-40B4-BE49-F238E27FC236}">
                <a16:creationId xmlns:a16="http://schemas.microsoft.com/office/drawing/2014/main" id="{14413D36-2028-43BF-909A-FEA3643C5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959" y="3665480"/>
            <a:ext cx="6385041" cy="3192520"/>
          </a:xfrm>
          <a:prstGeom prst="rect">
            <a:avLst/>
          </a:prstGeom>
        </p:spPr>
      </p:pic>
    </p:spTree>
    <p:extLst>
      <p:ext uri="{BB962C8B-B14F-4D97-AF65-F5344CB8AC3E}">
        <p14:creationId xmlns:p14="http://schemas.microsoft.com/office/powerpoint/2010/main" val="3182740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842BA804-6C77-41EC-BD2F-96E4DAED97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 y="773431"/>
            <a:ext cx="6690360" cy="3345180"/>
          </a:xfrm>
        </p:spPr>
      </p:pic>
      <p:sp>
        <p:nvSpPr>
          <p:cNvPr id="2" name="Title 1">
            <a:extLst>
              <a:ext uri="{FF2B5EF4-FFF2-40B4-BE49-F238E27FC236}">
                <a16:creationId xmlns:a16="http://schemas.microsoft.com/office/drawing/2014/main" id="{FD34434C-BDCF-4D14-B840-1A2E2CF80D19}"/>
              </a:ext>
            </a:extLst>
          </p:cNvPr>
          <p:cNvSpPr>
            <a:spLocks noGrp="1"/>
          </p:cNvSpPr>
          <p:nvPr>
            <p:ph type="title"/>
          </p:nvPr>
        </p:nvSpPr>
        <p:spPr>
          <a:xfrm>
            <a:off x="215945" y="136398"/>
            <a:ext cx="11754381" cy="797047"/>
          </a:xfrm>
        </p:spPr>
        <p:txBody>
          <a:bodyPr>
            <a:normAutofit fontScale="90000"/>
          </a:bodyPr>
          <a:lstStyle/>
          <a:p>
            <a:r>
              <a:rPr lang="en-US" dirty="0"/>
              <a:t>Data availability in both datasets from 2002 to 2017</a:t>
            </a:r>
          </a:p>
        </p:txBody>
      </p:sp>
      <p:pic>
        <p:nvPicPr>
          <p:cNvPr id="7" name="Picture 6" descr="Diagram&#10;&#10;Description automatically generated">
            <a:extLst>
              <a:ext uri="{FF2B5EF4-FFF2-40B4-BE49-F238E27FC236}">
                <a16:creationId xmlns:a16="http://schemas.microsoft.com/office/drawing/2014/main" id="{74FFCE79-DF55-49B9-82C1-BA47BF22E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39" y="773431"/>
            <a:ext cx="6309369" cy="3154684"/>
          </a:xfrm>
          <a:prstGeom prst="rect">
            <a:avLst/>
          </a:prstGeom>
        </p:spPr>
      </p:pic>
      <p:pic>
        <p:nvPicPr>
          <p:cNvPr id="9" name="Picture 8" descr="Map&#10;&#10;Description automatically generated">
            <a:extLst>
              <a:ext uri="{FF2B5EF4-FFF2-40B4-BE49-F238E27FC236}">
                <a16:creationId xmlns:a16="http://schemas.microsoft.com/office/drawing/2014/main" id="{C0AD833D-94CD-4F02-90AC-669D0918C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 y="3567812"/>
            <a:ext cx="6370329" cy="3185164"/>
          </a:xfrm>
          <a:prstGeom prst="rect">
            <a:avLst/>
          </a:prstGeom>
        </p:spPr>
      </p:pic>
      <p:pic>
        <p:nvPicPr>
          <p:cNvPr id="11" name="Picture 10" descr="Diagram&#10;&#10;Description automatically generated">
            <a:extLst>
              <a:ext uri="{FF2B5EF4-FFF2-40B4-BE49-F238E27FC236}">
                <a16:creationId xmlns:a16="http://schemas.microsoft.com/office/drawing/2014/main" id="{0599AFA2-14A2-437C-AE26-C5BFDA1F67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5039" y="3567810"/>
            <a:ext cx="6370329" cy="3185165"/>
          </a:xfrm>
          <a:prstGeom prst="rect">
            <a:avLst/>
          </a:prstGeom>
        </p:spPr>
      </p:pic>
      <p:sp>
        <p:nvSpPr>
          <p:cNvPr id="12" name="TextBox 11">
            <a:extLst>
              <a:ext uri="{FF2B5EF4-FFF2-40B4-BE49-F238E27FC236}">
                <a16:creationId xmlns:a16="http://schemas.microsoft.com/office/drawing/2014/main" id="{46A7B390-B4C3-4364-8DB9-3995F2134477}"/>
              </a:ext>
            </a:extLst>
          </p:cNvPr>
          <p:cNvSpPr txBox="1"/>
          <p:nvPr/>
        </p:nvSpPr>
        <p:spPr>
          <a:xfrm>
            <a:off x="215946" y="3591698"/>
            <a:ext cx="4208931" cy="369332"/>
          </a:xfrm>
          <a:prstGeom prst="rect">
            <a:avLst/>
          </a:prstGeom>
          <a:noFill/>
        </p:spPr>
        <p:txBody>
          <a:bodyPr wrap="square" rtlCol="0">
            <a:spAutoFit/>
          </a:bodyPr>
          <a:lstStyle/>
          <a:p>
            <a:r>
              <a:rPr lang="en-US" dirty="0"/>
              <a:t>57 Counties</a:t>
            </a:r>
          </a:p>
        </p:txBody>
      </p:sp>
      <p:sp>
        <p:nvSpPr>
          <p:cNvPr id="13" name="TextBox 12">
            <a:extLst>
              <a:ext uri="{FF2B5EF4-FFF2-40B4-BE49-F238E27FC236}">
                <a16:creationId xmlns:a16="http://schemas.microsoft.com/office/drawing/2014/main" id="{4C2E313F-298E-4E7E-9E03-9D59BDD72FAD}"/>
              </a:ext>
            </a:extLst>
          </p:cNvPr>
          <p:cNvSpPr txBox="1"/>
          <p:nvPr/>
        </p:nvSpPr>
        <p:spPr>
          <a:xfrm>
            <a:off x="6250994" y="3573672"/>
            <a:ext cx="4616298" cy="369332"/>
          </a:xfrm>
          <a:prstGeom prst="rect">
            <a:avLst/>
          </a:prstGeom>
          <a:noFill/>
        </p:spPr>
        <p:txBody>
          <a:bodyPr wrap="square" rtlCol="0">
            <a:spAutoFit/>
          </a:bodyPr>
          <a:lstStyle/>
          <a:p>
            <a:r>
              <a:rPr lang="en-US" dirty="0"/>
              <a:t>54 Counties</a:t>
            </a:r>
          </a:p>
        </p:txBody>
      </p:sp>
      <p:sp>
        <p:nvSpPr>
          <p:cNvPr id="14" name="TextBox 13">
            <a:extLst>
              <a:ext uri="{FF2B5EF4-FFF2-40B4-BE49-F238E27FC236}">
                <a16:creationId xmlns:a16="http://schemas.microsoft.com/office/drawing/2014/main" id="{A21366A6-B830-4C33-B6FF-8F97AAFB1BC1}"/>
              </a:ext>
            </a:extLst>
          </p:cNvPr>
          <p:cNvSpPr txBox="1"/>
          <p:nvPr/>
        </p:nvSpPr>
        <p:spPr>
          <a:xfrm>
            <a:off x="215946" y="6300591"/>
            <a:ext cx="4630963" cy="369332"/>
          </a:xfrm>
          <a:prstGeom prst="rect">
            <a:avLst/>
          </a:prstGeom>
          <a:noFill/>
        </p:spPr>
        <p:txBody>
          <a:bodyPr wrap="square" rtlCol="0">
            <a:spAutoFit/>
          </a:bodyPr>
          <a:lstStyle/>
          <a:p>
            <a:r>
              <a:rPr lang="en-US" dirty="0"/>
              <a:t>56 counties</a:t>
            </a:r>
          </a:p>
        </p:txBody>
      </p:sp>
      <p:sp>
        <p:nvSpPr>
          <p:cNvPr id="15" name="TextBox 14">
            <a:extLst>
              <a:ext uri="{FF2B5EF4-FFF2-40B4-BE49-F238E27FC236}">
                <a16:creationId xmlns:a16="http://schemas.microsoft.com/office/drawing/2014/main" id="{C9389EDC-DF0B-4CFF-B954-C1F93E377A08}"/>
              </a:ext>
            </a:extLst>
          </p:cNvPr>
          <p:cNvSpPr txBox="1"/>
          <p:nvPr/>
        </p:nvSpPr>
        <p:spPr>
          <a:xfrm>
            <a:off x="6250994" y="6329837"/>
            <a:ext cx="4874206" cy="369332"/>
          </a:xfrm>
          <a:prstGeom prst="rect">
            <a:avLst/>
          </a:prstGeom>
          <a:noFill/>
        </p:spPr>
        <p:txBody>
          <a:bodyPr wrap="square" rtlCol="0">
            <a:spAutoFit/>
          </a:bodyPr>
          <a:lstStyle/>
          <a:p>
            <a:r>
              <a:rPr lang="en-US" dirty="0"/>
              <a:t>37 counties</a:t>
            </a:r>
          </a:p>
        </p:txBody>
      </p:sp>
    </p:spTree>
    <p:extLst>
      <p:ext uri="{BB962C8B-B14F-4D97-AF65-F5344CB8AC3E}">
        <p14:creationId xmlns:p14="http://schemas.microsoft.com/office/powerpoint/2010/main" val="110549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F2AA-07E2-4AE0-86E5-9F92E3FDDFE8}"/>
              </a:ext>
            </a:extLst>
          </p:cNvPr>
          <p:cNvSpPr>
            <a:spLocks noGrp="1"/>
          </p:cNvSpPr>
          <p:nvPr>
            <p:ph type="title"/>
          </p:nvPr>
        </p:nvSpPr>
        <p:spPr>
          <a:xfrm>
            <a:off x="304800" y="126123"/>
            <a:ext cx="10058400" cy="637032"/>
          </a:xfrm>
        </p:spPr>
        <p:txBody>
          <a:bodyPr>
            <a:normAutofit fontScale="90000"/>
          </a:bodyPr>
          <a:lstStyle/>
          <a:p>
            <a:r>
              <a:rPr lang="en-US" dirty="0"/>
              <a:t>Census Data</a:t>
            </a:r>
          </a:p>
        </p:txBody>
      </p:sp>
      <p:sp>
        <p:nvSpPr>
          <p:cNvPr id="3" name="Content Placeholder 2">
            <a:extLst>
              <a:ext uri="{FF2B5EF4-FFF2-40B4-BE49-F238E27FC236}">
                <a16:creationId xmlns:a16="http://schemas.microsoft.com/office/drawing/2014/main" id="{295ABE80-25CD-4123-BE29-BEC0C0985FD2}"/>
              </a:ext>
            </a:extLst>
          </p:cNvPr>
          <p:cNvSpPr>
            <a:spLocks noGrp="1"/>
          </p:cNvSpPr>
          <p:nvPr>
            <p:ph idx="1"/>
          </p:nvPr>
        </p:nvSpPr>
        <p:spPr>
          <a:xfrm>
            <a:off x="304800" y="2231849"/>
            <a:ext cx="5791200" cy="2581274"/>
          </a:xfrm>
        </p:spPr>
        <p:txBody>
          <a:bodyPr/>
          <a:lstStyle/>
          <a:p>
            <a:pPr fontAlgn="base"/>
            <a:r>
              <a:rPr lang="en-US" sz="2400" dirty="0"/>
              <a:t>Census data on irrigated acreage and number of farms</a:t>
            </a:r>
          </a:p>
          <a:p>
            <a:pPr lvl="1" fontAlgn="base"/>
            <a:r>
              <a:rPr lang="en-US" sz="2400" dirty="0"/>
              <a:t>Breakdown by farm size</a:t>
            </a:r>
          </a:p>
          <a:p>
            <a:pPr lvl="1" fontAlgn="base"/>
            <a:r>
              <a:rPr lang="en-US" sz="2400" dirty="0"/>
              <a:t>Total in county</a:t>
            </a:r>
          </a:p>
          <a:p>
            <a:pPr lvl="1" fontAlgn="base"/>
            <a:endParaRPr lang="en-US" sz="2400" dirty="0"/>
          </a:p>
          <a:p>
            <a:endParaRPr lang="en-US" dirty="0"/>
          </a:p>
        </p:txBody>
      </p:sp>
      <p:graphicFrame>
        <p:nvGraphicFramePr>
          <p:cNvPr id="4" name="Table 3">
            <a:extLst>
              <a:ext uri="{FF2B5EF4-FFF2-40B4-BE49-F238E27FC236}">
                <a16:creationId xmlns:a16="http://schemas.microsoft.com/office/drawing/2014/main" id="{440F6B23-7205-4FCA-9043-E9446BA61558}"/>
              </a:ext>
            </a:extLst>
          </p:cNvPr>
          <p:cNvGraphicFramePr>
            <a:graphicFrameLocks noGrp="1"/>
          </p:cNvGraphicFramePr>
          <p:nvPr>
            <p:extLst>
              <p:ext uri="{D42A27DB-BD31-4B8C-83A1-F6EECF244321}">
                <p14:modId xmlns:p14="http://schemas.microsoft.com/office/powerpoint/2010/main" val="2555191596"/>
              </p:ext>
            </p:extLst>
          </p:nvPr>
        </p:nvGraphicFramePr>
        <p:xfrm>
          <a:off x="6743699" y="866775"/>
          <a:ext cx="4975713" cy="5422234"/>
        </p:xfrm>
        <a:graphic>
          <a:graphicData uri="http://schemas.openxmlformats.org/drawingml/2006/table">
            <a:tbl>
              <a:tblPr>
                <a:tableStyleId>{3C2FFA5D-87B4-456A-9821-1D502468CF0F}</a:tableStyleId>
              </a:tblPr>
              <a:tblGrid>
                <a:gridCol w="2797983">
                  <a:extLst>
                    <a:ext uri="{9D8B030D-6E8A-4147-A177-3AD203B41FA5}">
                      <a16:colId xmlns:a16="http://schemas.microsoft.com/office/drawing/2014/main" val="179888004"/>
                    </a:ext>
                  </a:extLst>
                </a:gridCol>
                <a:gridCol w="1088865">
                  <a:extLst>
                    <a:ext uri="{9D8B030D-6E8A-4147-A177-3AD203B41FA5}">
                      <a16:colId xmlns:a16="http://schemas.microsoft.com/office/drawing/2014/main" val="2364813186"/>
                    </a:ext>
                  </a:extLst>
                </a:gridCol>
                <a:gridCol w="1088865">
                  <a:extLst>
                    <a:ext uri="{9D8B030D-6E8A-4147-A177-3AD203B41FA5}">
                      <a16:colId xmlns:a16="http://schemas.microsoft.com/office/drawing/2014/main" val="627726865"/>
                    </a:ext>
                  </a:extLst>
                </a:gridCol>
              </a:tblGrid>
              <a:tr h="436940">
                <a:tc>
                  <a:txBody>
                    <a:bodyPr/>
                    <a:lstStyle/>
                    <a:p>
                      <a:pPr algn="ctr" fontAlgn="b"/>
                      <a:r>
                        <a:rPr lang="en-US" sz="1400" b="1" i="0" u="none" strike="noStrike" dirty="0">
                          <a:solidFill>
                            <a:srgbClr val="000000"/>
                          </a:solidFill>
                          <a:effectLst/>
                          <a:latin typeface="+mn-lt"/>
                        </a:rPr>
                        <a:t>ACCOMACK</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Irrigated  Acreage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No of operations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7166988"/>
                  </a:ext>
                </a:extLst>
              </a:tr>
              <a:tr h="361164">
                <a:tc>
                  <a:txBody>
                    <a:bodyPr/>
                    <a:lstStyle/>
                    <a:p>
                      <a:pPr algn="l" fontAlgn="b"/>
                      <a:r>
                        <a:rPr lang="en-US" sz="1400" u="none" strike="noStrike" dirty="0">
                          <a:effectLst/>
                          <a:latin typeface="+mn-lt"/>
                        </a:rPr>
                        <a:t>AREA OPERATED: (1.0 TO 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425191"/>
                  </a:ext>
                </a:extLst>
              </a:tr>
              <a:tr h="436940">
                <a:tc>
                  <a:txBody>
                    <a:bodyPr/>
                    <a:lstStyle/>
                    <a:p>
                      <a:pPr algn="l" fontAlgn="b"/>
                      <a:r>
                        <a:rPr lang="en-US" sz="1400" u="none" strike="noStrike" dirty="0">
                          <a:effectLst/>
                          <a:latin typeface="+mn-lt"/>
                        </a:rPr>
                        <a:t>AREA OPERATED: (10.0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25</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156828"/>
                  </a:ext>
                </a:extLst>
              </a:tr>
              <a:tr h="436940">
                <a:tc>
                  <a:txBody>
                    <a:bodyPr/>
                    <a:lstStyle/>
                    <a:p>
                      <a:pPr algn="l" fontAlgn="b"/>
                      <a:r>
                        <a:rPr lang="en-US" sz="1400" u="none" strike="noStrike" dirty="0">
                          <a:effectLst/>
                          <a:latin typeface="+mn-lt"/>
                        </a:rPr>
                        <a:t>AREA OPERATED: (50.0 TO 69.9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82</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771332"/>
                  </a:ext>
                </a:extLst>
              </a:tr>
              <a:tr h="436940">
                <a:tc>
                  <a:txBody>
                    <a:bodyPr/>
                    <a:lstStyle/>
                    <a:p>
                      <a:pPr algn="l" fontAlgn="b"/>
                      <a:r>
                        <a:rPr lang="en-US" sz="1400" u="none" strike="noStrike" dirty="0">
                          <a:effectLst/>
                          <a:latin typeface="+mn-lt"/>
                        </a:rPr>
                        <a:t>AREA OPERATED: (70.0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9976494"/>
                  </a:ext>
                </a:extLst>
              </a:tr>
              <a:tr h="361164">
                <a:tc>
                  <a:txBody>
                    <a:bodyPr/>
                    <a:lstStyle/>
                    <a:p>
                      <a:pPr algn="l" fontAlgn="b"/>
                      <a:r>
                        <a:rPr lang="en-US" sz="1400" u="none" strike="noStrike" dirty="0">
                          <a:effectLst/>
                          <a:latin typeface="+mn-lt"/>
                        </a:rPr>
                        <a:t>AREA OPERATED: (100 TO 139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940160"/>
                  </a:ext>
                </a:extLst>
              </a:tr>
              <a:tr h="361164">
                <a:tc>
                  <a:txBody>
                    <a:bodyPr/>
                    <a:lstStyle/>
                    <a:p>
                      <a:pPr algn="l" fontAlgn="b"/>
                      <a:r>
                        <a:rPr lang="en-US" sz="1400" u="none" strike="noStrike" dirty="0">
                          <a:effectLst/>
                          <a:latin typeface="+mn-lt"/>
                        </a:rPr>
                        <a:t>AREA OPERATED: (140 TO 179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487344"/>
                  </a:ext>
                </a:extLst>
              </a:tr>
              <a:tr h="361164">
                <a:tc>
                  <a:txBody>
                    <a:bodyPr/>
                    <a:lstStyle/>
                    <a:p>
                      <a:pPr algn="l" fontAlgn="b"/>
                      <a:r>
                        <a:rPr lang="en-US" sz="1400" u="none" strike="noStrike" dirty="0">
                          <a:effectLst/>
                          <a:latin typeface="+mn-lt"/>
                        </a:rPr>
                        <a:t>AREA OPERATED: (180 TO 219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881612"/>
                  </a:ext>
                </a:extLst>
              </a:tr>
              <a:tr h="361164">
                <a:tc>
                  <a:txBody>
                    <a:bodyPr/>
                    <a:lstStyle/>
                    <a:p>
                      <a:pPr algn="l" fontAlgn="b"/>
                      <a:r>
                        <a:rPr lang="en-US" sz="1400" u="none" strike="noStrike" dirty="0">
                          <a:effectLst/>
                          <a:latin typeface="+mn-lt"/>
                        </a:rPr>
                        <a:t>AREA OPERATED: (220 TO 259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6634215"/>
                  </a:ext>
                </a:extLst>
              </a:tr>
              <a:tr h="361164">
                <a:tc>
                  <a:txBody>
                    <a:bodyPr/>
                    <a:lstStyle/>
                    <a:p>
                      <a:pPr algn="l" fontAlgn="b"/>
                      <a:r>
                        <a:rPr lang="en-US" sz="1400" u="none" strike="noStrike" dirty="0">
                          <a:effectLst/>
                          <a:latin typeface="+mn-lt"/>
                        </a:rPr>
                        <a:t>AREA OPERATED: (260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668</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7091369"/>
                  </a:ext>
                </a:extLst>
              </a:tr>
              <a:tr h="361164">
                <a:tc>
                  <a:txBody>
                    <a:bodyPr/>
                    <a:lstStyle/>
                    <a:p>
                      <a:pPr algn="l" fontAlgn="b"/>
                      <a:r>
                        <a:rPr lang="en-US" sz="1400" u="none" strike="noStrike" dirty="0">
                          <a:effectLst/>
                          <a:latin typeface="+mn-lt"/>
                        </a:rPr>
                        <a:t>AREA OPERATED: (500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635029"/>
                  </a:ext>
                </a:extLst>
              </a:tr>
              <a:tr h="436940">
                <a:tc>
                  <a:txBody>
                    <a:bodyPr/>
                    <a:lstStyle/>
                    <a:p>
                      <a:pPr algn="l" fontAlgn="b"/>
                      <a:r>
                        <a:rPr lang="en-US" sz="1400" u="none" strike="noStrike" dirty="0">
                          <a:effectLst/>
                          <a:latin typeface="+mn-lt"/>
                        </a:rPr>
                        <a:t>AREA OPERATED: (1,000 TO 1,999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8052297"/>
                  </a:ext>
                </a:extLst>
              </a:tr>
              <a:tr h="436940">
                <a:tc>
                  <a:txBody>
                    <a:bodyPr/>
                    <a:lstStyle/>
                    <a:p>
                      <a:pPr algn="l" fontAlgn="b"/>
                      <a:r>
                        <a:rPr lang="en-US" sz="1400" u="none" strike="noStrike" dirty="0">
                          <a:effectLst/>
                          <a:latin typeface="+mn-lt"/>
                        </a:rPr>
                        <a:t>AREA OPERATED: (2,000 OR MORE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4,129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430420"/>
                  </a:ext>
                </a:extLst>
              </a:tr>
              <a:tr h="272446">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2995502"/>
                  </a:ext>
                </a:extLst>
              </a:tr>
            </a:tbl>
          </a:graphicData>
        </a:graphic>
      </p:graphicFrame>
    </p:spTree>
    <p:extLst>
      <p:ext uri="{BB962C8B-B14F-4D97-AF65-F5344CB8AC3E}">
        <p14:creationId xmlns:p14="http://schemas.microsoft.com/office/powerpoint/2010/main" val="1933156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D200-1C99-4D6D-992A-14735758B8B7}"/>
              </a:ext>
            </a:extLst>
          </p:cNvPr>
          <p:cNvSpPr>
            <a:spLocks noGrp="1"/>
          </p:cNvSpPr>
          <p:nvPr>
            <p:ph type="title"/>
          </p:nvPr>
        </p:nvSpPr>
        <p:spPr/>
        <p:txBody>
          <a:bodyPr>
            <a:normAutofit fontScale="90000"/>
          </a:bodyPr>
          <a:lstStyle/>
          <a:p>
            <a:endParaRPr lang="en-US"/>
          </a:p>
        </p:txBody>
      </p:sp>
      <p:pic>
        <p:nvPicPr>
          <p:cNvPr id="5" name="Content Placeholder 4" descr="Chart, scatter chart&#10;&#10;Description automatically generated">
            <a:extLst>
              <a:ext uri="{FF2B5EF4-FFF2-40B4-BE49-F238E27FC236}">
                <a16:creationId xmlns:a16="http://schemas.microsoft.com/office/drawing/2014/main" id="{724352D1-4816-4B1F-87BB-7F54D83B3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48175"/>
            <a:ext cx="4493941" cy="2808713"/>
          </a:xfrm>
        </p:spPr>
      </p:pic>
      <p:pic>
        <p:nvPicPr>
          <p:cNvPr id="7" name="Picture 6" descr="Chart, scatter chart&#10;&#10;Description automatically generated">
            <a:extLst>
              <a:ext uri="{FF2B5EF4-FFF2-40B4-BE49-F238E27FC236}">
                <a16:creationId xmlns:a16="http://schemas.microsoft.com/office/drawing/2014/main" id="{C75EA040-FD7E-4A68-83F8-3573D20F3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757" y="845895"/>
            <a:ext cx="4493941" cy="2808713"/>
          </a:xfrm>
          <a:prstGeom prst="rect">
            <a:avLst/>
          </a:prstGeom>
        </p:spPr>
      </p:pic>
      <p:pic>
        <p:nvPicPr>
          <p:cNvPr id="9" name="Picture 8" descr="Chart&#10;&#10;Description automatically generated">
            <a:extLst>
              <a:ext uri="{FF2B5EF4-FFF2-40B4-BE49-F238E27FC236}">
                <a16:creationId xmlns:a16="http://schemas.microsoft.com/office/drawing/2014/main" id="{6410AEC0-63E5-45FB-B810-43579FD16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63007"/>
            <a:ext cx="4493941" cy="2808713"/>
          </a:xfrm>
          <a:prstGeom prst="rect">
            <a:avLst/>
          </a:prstGeom>
        </p:spPr>
      </p:pic>
      <p:pic>
        <p:nvPicPr>
          <p:cNvPr id="11" name="Picture 10" descr="Chart&#10;&#10;Description automatically generated">
            <a:extLst>
              <a:ext uri="{FF2B5EF4-FFF2-40B4-BE49-F238E27FC236}">
                <a16:creationId xmlns:a16="http://schemas.microsoft.com/office/drawing/2014/main" id="{26C2998E-42AF-47CE-8FE8-26B7B3B8A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8245" y="3877103"/>
            <a:ext cx="4493941" cy="2808713"/>
          </a:xfrm>
          <a:prstGeom prst="rect">
            <a:avLst/>
          </a:prstGeom>
        </p:spPr>
      </p:pic>
    </p:spTree>
    <p:extLst>
      <p:ext uri="{BB962C8B-B14F-4D97-AF65-F5344CB8AC3E}">
        <p14:creationId xmlns:p14="http://schemas.microsoft.com/office/powerpoint/2010/main" val="366036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855E-AA94-4B24-A832-86A8714CDC27}"/>
              </a:ext>
            </a:extLst>
          </p:cNvPr>
          <p:cNvSpPr>
            <a:spLocks noGrp="1"/>
          </p:cNvSpPr>
          <p:nvPr>
            <p:ph type="title"/>
          </p:nvPr>
        </p:nvSpPr>
        <p:spPr/>
        <p:txBody>
          <a:bodyPr>
            <a:normAutofit fontScale="90000"/>
          </a:bodyPr>
          <a:lstStyle/>
          <a:p>
            <a:r>
              <a:rPr lang="en-US" dirty="0"/>
              <a:t>Census Data</a:t>
            </a:r>
          </a:p>
        </p:txBody>
      </p:sp>
      <p:sp>
        <p:nvSpPr>
          <p:cNvPr id="3" name="Content Placeholder 2">
            <a:extLst>
              <a:ext uri="{FF2B5EF4-FFF2-40B4-BE49-F238E27FC236}">
                <a16:creationId xmlns:a16="http://schemas.microsoft.com/office/drawing/2014/main" id="{F9001F28-2EC8-4086-9BE4-1751AF1744EC}"/>
              </a:ext>
            </a:extLst>
          </p:cNvPr>
          <p:cNvSpPr>
            <a:spLocks noGrp="1"/>
          </p:cNvSpPr>
          <p:nvPr>
            <p:ph idx="1"/>
          </p:nvPr>
        </p:nvSpPr>
        <p:spPr>
          <a:xfrm>
            <a:off x="1097280" y="1143000"/>
            <a:ext cx="10058400" cy="2152650"/>
          </a:xfrm>
        </p:spPr>
        <p:txBody>
          <a:bodyPr/>
          <a:lstStyle/>
          <a:p>
            <a:r>
              <a:rPr lang="en-US" b="1" dirty="0"/>
              <a:t>County Summary</a:t>
            </a:r>
          </a:p>
          <a:p>
            <a:pPr>
              <a:buFont typeface="Arial" panose="020B0604020202020204" pitchFamily="34" charset="0"/>
              <a:buChar char="•"/>
            </a:pPr>
            <a:r>
              <a:rPr lang="en-US" dirty="0"/>
              <a:t>Irrigated Operations (Sum of No. of operations)</a:t>
            </a:r>
          </a:p>
          <a:p>
            <a:pPr>
              <a:buFont typeface="Arial" panose="020B0604020202020204" pitchFamily="34" charset="0"/>
              <a:buChar char="•"/>
            </a:pPr>
            <a:r>
              <a:rPr lang="en-US" dirty="0"/>
              <a:t>Irrigated Acreage (reported at county level)</a:t>
            </a:r>
          </a:p>
          <a:p>
            <a:pPr marL="0" indent="0">
              <a:buNone/>
            </a:pPr>
            <a:endParaRPr lang="en-US" dirty="0"/>
          </a:p>
        </p:txBody>
      </p:sp>
      <p:graphicFrame>
        <p:nvGraphicFramePr>
          <p:cNvPr id="4" name="Content Placeholder 3">
            <a:extLst>
              <a:ext uri="{FF2B5EF4-FFF2-40B4-BE49-F238E27FC236}">
                <a16:creationId xmlns:a16="http://schemas.microsoft.com/office/drawing/2014/main" id="{0FB3AEF4-41B0-496E-9E43-51FAEDE2453C}"/>
              </a:ext>
            </a:extLst>
          </p:cNvPr>
          <p:cNvGraphicFramePr>
            <a:graphicFrameLocks/>
          </p:cNvGraphicFramePr>
          <p:nvPr>
            <p:extLst>
              <p:ext uri="{D42A27DB-BD31-4B8C-83A1-F6EECF244321}">
                <p14:modId xmlns:p14="http://schemas.microsoft.com/office/powerpoint/2010/main" val="2483900861"/>
              </p:ext>
            </p:extLst>
          </p:nvPr>
        </p:nvGraphicFramePr>
        <p:xfrm>
          <a:off x="1066800" y="3429000"/>
          <a:ext cx="10058400" cy="2373901"/>
        </p:xfrm>
        <a:graphic>
          <a:graphicData uri="http://schemas.openxmlformats.org/drawingml/2006/table">
            <a:tbl>
              <a:tblPr>
                <a:tableStyleId>{3C2FFA5D-87B4-456A-9821-1D502468CF0F}</a:tableStyleId>
              </a:tblPr>
              <a:tblGrid>
                <a:gridCol w="2160270">
                  <a:extLst>
                    <a:ext uri="{9D8B030D-6E8A-4147-A177-3AD203B41FA5}">
                      <a16:colId xmlns:a16="http://schemas.microsoft.com/office/drawing/2014/main" val="2164391427"/>
                    </a:ext>
                  </a:extLst>
                </a:gridCol>
                <a:gridCol w="2324100">
                  <a:extLst>
                    <a:ext uri="{9D8B030D-6E8A-4147-A177-3AD203B41FA5}">
                      <a16:colId xmlns:a16="http://schemas.microsoft.com/office/drawing/2014/main" val="828327238"/>
                    </a:ext>
                  </a:extLst>
                </a:gridCol>
                <a:gridCol w="2171700">
                  <a:extLst>
                    <a:ext uri="{9D8B030D-6E8A-4147-A177-3AD203B41FA5}">
                      <a16:colId xmlns:a16="http://schemas.microsoft.com/office/drawing/2014/main" val="2478675341"/>
                    </a:ext>
                  </a:extLst>
                </a:gridCol>
                <a:gridCol w="1333500">
                  <a:extLst>
                    <a:ext uri="{9D8B030D-6E8A-4147-A177-3AD203B41FA5}">
                      <a16:colId xmlns:a16="http://schemas.microsoft.com/office/drawing/2014/main" val="1475828014"/>
                    </a:ext>
                  </a:extLst>
                </a:gridCol>
                <a:gridCol w="2068830">
                  <a:extLst>
                    <a:ext uri="{9D8B030D-6E8A-4147-A177-3AD203B41FA5}">
                      <a16:colId xmlns:a16="http://schemas.microsoft.com/office/drawing/2014/main" val="3774834788"/>
                    </a:ext>
                  </a:extLst>
                </a:gridCol>
              </a:tblGrid>
              <a:tr h="374205">
                <a:tc>
                  <a:txBody>
                    <a:bodyPr/>
                    <a:lstStyle/>
                    <a:p>
                      <a:pPr algn="l" fontAlgn="b"/>
                      <a:r>
                        <a:rPr lang="en-US" sz="1400" b="1" i="0" u="none" strike="noStrike" dirty="0">
                          <a:solidFill>
                            <a:srgbClr val="000000"/>
                          </a:solidFill>
                          <a:effectLst/>
                          <a:latin typeface="+mn-lt"/>
                        </a:rPr>
                        <a:t>COUNTY_NAME</a:t>
                      </a:r>
                    </a:p>
                  </a:txBody>
                  <a:tcPr marL="9525" marR="9525" marT="9525" marB="0" anchor="b"/>
                </a:tc>
                <a:tc>
                  <a:txBody>
                    <a:bodyPr/>
                    <a:lstStyle/>
                    <a:p>
                      <a:pPr algn="l" fontAlgn="b"/>
                      <a:r>
                        <a:rPr lang="en-US" sz="1400" b="1" i="0" u="none" strike="noStrike" dirty="0">
                          <a:solidFill>
                            <a:srgbClr val="000000"/>
                          </a:solidFill>
                          <a:effectLst/>
                          <a:latin typeface="+mn-lt"/>
                        </a:rPr>
                        <a:t>Irrigated Operations</a:t>
                      </a:r>
                    </a:p>
                  </a:txBody>
                  <a:tcPr marL="9525" marR="9525" marT="9525" marB="0" anchor="b"/>
                </a:tc>
                <a:tc>
                  <a:txBody>
                    <a:bodyPr/>
                    <a:lstStyle/>
                    <a:p>
                      <a:pPr algn="l" fontAlgn="b"/>
                      <a:r>
                        <a:rPr lang="en-US" sz="1400" b="1" i="0" u="none" strike="noStrike" dirty="0">
                          <a:solidFill>
                            <a:srgbClr val="000000"/>
                          </a:solidFill>
                          <a:effectLst/>
                          <a:latin typeface="+mn-lt"/>
                        </a:rPr>
                        <a:t>Irrigated Acreage</a:t>
                      </a:r>
                    </a:p>
                  </a:txBody>
                  <a:tcPr marL="9525" marR="9525" marT="9525" marB="0" anchor="b"/>
                </a:tc>
                <a:tc>
                  <a:txBody>
                    <a:bodyPr/>
                    <a:lstStyle/>
                    <a:p>
                      <a:pPr algn="l" fontAlgn="b"/>
                      <a:r>
                        <a:rPr lang="en-US" sz="1400" b="1" i="0" u="none" strike="noStrike" dirty="0">
                          <a:solidFill>
                            <a:srgbClr val="000000"/>
                          </a:solidFill>
                          <a:effectLst/>
                          <a:latin typeface="+mn-lt"/>
                        </a:rPr>
                        <a:t>Size Bins</a:t>
                      </a:r>
                    </a:p>
                  </a:txBody>
                  <a:tcPr marL="9525" marR="9525" marT="9525" marB="0" anchor="b"/>
                </a:tc>
                <a:tc>
                  <a:txBody>
                    <a:bodyPr/>
                    <a:lstStyle/>
                    <a:p>
                      <a:pPr algn="ctr" fontAlgn="b"/>
                      <a:r>
                        <a:rPr lang="en-US" sz="1400" b="1" i="0" u="none" strike="noStrike" dirty="0">
                          <a:solidFill>
                            <a:srgbClr val="000000"/>
                          </a:solidFill>
                          <a:effectLst/>
                          <a:latin typeface="+mn-lt"/>
                        </a:rPr>
                        <a:t>Operation Bins</a:t>
                      </a:r>
                    </a:p>
                  </a:txBody>
                  <a:tcPr marL="9525" marR="9525" marT="9525" marB="0" anchor="b"/>
                </a:tc>
                <a:extLst>
                  <a:ext uri="{0D108BD9-81ED-4DB2-BD59-A6C34878D82A}">
                    <a16:rowId xmlns:a16="http://schemas.microsoft.com/office/drawing/2014/main" val="2212592567"/>
                  </a:ext>
                </a:extLst>
              </a:tr>
              <a:tr h="499924">
                <a:tc>
                  <a:txBody>
                    <a:bodyPr/>
                    <a:lstStyle/>
                    <a:p>
                      <a:pPr algn="l" fontAlgn="b"/>
                      <a:r>
                        <a:rPr lang="en-US" sz="1400" u="none" strike="noStrike" dirty="0">
                          <a:effectLst/>
                          <a:latin typeface="+mn-lt"/>
                        </a:rPr>
                        <a:t>ACCOMACK</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36</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5078</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5</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9</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554844905"/>
                  </a:ext>
                </a:extLst>
              </a:tr>
              <a:tr h="499924">
                <a:tc>
                  <a:txBody>
                    <a:bodyPr/>
                    <a:lstStyle/>
                    <a:p>
                      <a:pPr algn="l" fontAlgn="b"/>
                      <a:r>
                        <a:rPr lang="en-US" sz="1400" u="none" strike="noStrike" dirty="0">
                          <a:effectLst/>
                          <a:latin typeface="+mn-lt"/>
                        </a:rPr>
                        <a:t>ALBEMARLE</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67</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783</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6</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12</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194250571"/>
                  </a:ext>
                </a:extLst>
              </a:tr>
              <a:tr h="499924">
                <a:tc>
                  <a:txBody>
                    <a:bodyPr/>
                    <a:lstStyle/>
                    <a:p>
                      <a:pPr algn="l" fontAlgn="b"/>
                      <a:r>
                        <a:rPr lang="en-US" sz="1400" u="none" strike="noStrike" dirty="0">
                          <a:effectLst/>
                          <a:latin typeface="+mn-lt"/>
                        </a:rPr>
                        <a:t>AMELIA</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14</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204</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6</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663139422"/>
                  </a:ext>
                </a:extLst>
              </a:tr>
              <a:tr h="499924">
                <a:tc>
                  <a:txBody>
                    <a:bodyPr/>
                    <a:lstStyle/>
                    <a:p>
                      <a:pPr algn="l" fontAlgn="b"/>
                      <a:r>
                        <a:rPr lang="en-US" sz="1400" u="none" strike="noStrike" dirty="0">
                          <a:effectLst/>
                          <a:latin typeface="+mn-lt"/>
                        </a:rPr>
                        <a:t>AMHERST</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12</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175</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1</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7</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391935071"/>
                  </a:ext>
                </a:extLst>
              </a:tr>
            </a:tbl>
          </a:graphicData>
        </a:graphic>
      </p:graphicFrame>
    </p:spTree>
    <p:extLst>
      <p:ext uri="{BB962C8B-B14F-4D97-AF65-F5344CB8AC3E}">
        <p14:creationId xmlns:p14="http://schemas.microsoft.com/office/powerpoint/2010/main" val="33220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39CD-9548-4FDF-88FB-33F9392E2657}"/>
              </a:ext>
            </a:extLst>
          </p:cNvPr>
          <p:cNvSpPr>
            <a:spLocks noGrp="1"/>
          </p:cNvSpPr>
          <p:nvPr>
            <p:ph type="title"/>
          </p:nvPr>
        </p:nvSpPr>
        <p:spPr>
          <a:xfrm>
            <a:off x="1066800" y="646998"/>
            <a:ext cx="10058400" cy="637032"/>
          </a:xfrm>
        </p:spPr>
        <p:txBody>
          <a:bodyPr>
            <a:normAutofit fontScale="90000"/>
          </a:bodyPr>
          <a:lstStyle/>
          <a:p>
            <a:r>
              <a:rPr lang="en-US" dirty="0"/>
              <a:t>Fill “D” values</a:t>
            </a:r>
            <a:br>
              <a:rPr lang="en-US" dirty="0"/>
            </a:br>
            <a:endParaRPr lang="en-US" dirty="0"/>
          </a:p>
        </p:txBody>
      </p:sp>
      <p:sp>
        <p:nvSpPr>
          <p:cNvPr id="13" name="TextBox 12">
            <a:extLst>
              <a:ext uri="{FF2B5EF4-FFF2-40B4-BE49-F238E27FC236}">
                <a16:creationId xmlns:a16="http://schemas.microsoft.com/office/drawing/2014/main" id="{2CD0D78F-D434-4FC8-9A2F-24E3F2932EAC}"/>
              </a:ext>
            </a:extLst>
          </p:cNvPr>
          <p:cNvSpPr txBox="1"/>
          <p:nvPr/>
        </p:nvSpPr>
        <p:spPr>
          <a:xfrm>
            <a:off x="424926" y="2197043"/>
            <a:ext cx="3073101" cy="369332"/>
          </a:xfrm>
          <a:prstGeom prst="rect">
            <a:avLst/>
          </a:prstGeom>
          <a:noFill/>
        </p:spPr>
        <p:txBody>
          <a:bodyPr wrap="square" rtlCol="0">
            <a:spAutoFit/>
          </a:bodyPr>
          <a:lstStyle/>
          <a:p>
            <a:pPr algn="ctr"/>
            <a:r>
              <a:rPr lang="en-US" b="1" dirty="0"/>
              <a:t>Binned summary table</a:t>
            </a:r>
          </a:p>
        </p:txBody>
      </p:sp>
      <p:sp>
        <p:nvSpPr>
          <p:cNvPr id="18" name="TextBox 17">
            <a:extLst>
              <a:ext uri="{FF2B5EF4-FFF2-40B4-BE49-F238E27FC236}">
                <a16:creationId xmlns:a16="http://schemas.microsoft.com/office/drawing/2014/main" id="{72D318C7-9716-4EB7-8C7A-139E6D2D8826}"/>
              </a:ext>
            </a:extLst>
          </p:cNvPr>
          <p:cNvSpPr txBox="1"/>
          <p:nvPr/>
        </p:nvSpPr>
        <p:spPr>
          <a:xfrm>
            <a:off x="849854" y="2782669"/>
            <a:ext cx="3733721" cy="923330"/>
          </a:xfrm>
          <a:prstGeom prst="rect">
            <a:avLst/>
          </a:prstGeom>
          <a:noFill/>
        </p:spPr>
        <p:txBody>
          <a:bodyPr wrap="square" rtlCol="0">
            <a:spAutoFit/>
          </a:bodyPr>
          <a:lstStyle/>
          <a:p>
            <a:r>
              <a:rPr lang="en-US" dirty="0"/>
              <a:t>For each size bin calculate</a:t>
            </a:r>
            <a:r>
              <a:rPr lang="en-US" b="1" dirty="0"/>
              <a:t> Irrigated Acres per operation </a:t>
            </a:r>
            <a:r>
              <a:rPr lang="en-US" dirty="0"/>
              <a:t>and </a:t>
            </a:r>
            <a:r>
              <a:rPr lang="en-US" b="1" dirty="0"/>
              <a:t>Irrigated percentage </a:t>
            </a:r>
            <a:r>
              <a:rPr lang="en-US" dirty="0"/>
              <a:t>in all counties</a:t>
            </a:r>
          </a:p>
        </p:txBody>
      </p:sp>
      <p:pic>
        <p:nvPicPr>
          <p:cNvPr id="20" name="Picture 19">
            <a:extLst>
              <a:ext uri="{FF2B5EF4-FFF2-40B4-BE49-F238E27FC236}">
                <a16:creationId xmlns:a16="http://schemas.microsoft.com/office/drawing/2014/main" id="{12E3DD4F-D642-4C31-A23C-EB05425593D8}"/>
              </a:ext>
            </a:extLst>
          </p:cNvPr>
          <p:cNvPicPr>
            <a:picLocks noChangeAspect="1"/>
          </p:cNvPicPr>
          <p:nvPr/>
        </p:nvPicPr>
        <p:blipFill>
          <a:blip r:embed="rId3"/>
          <a:stretch>
            <a:fillRect/>
          </a:stretch>
        </p:blipFill>
        <p:spPr>
          <a:xfrm>
            <a:off x="4895547" y="1853018"/>
            <a:ext cx="6709321" cy="3425038"/>
          </a:xfrm>
          <a:prstGeom prst="rect">
            <a:avLst/>
          </a:prstGeom>
        </p:spPr>
      </p:pic>
      <p:sp>
        <p:nvSpPr>
          <p:cNvPr id="22" name="TextBox 21">
            <a:extLst>
              <a:ext uri="{FF2B5EF4-FFF2-40B4-BE49-F238E27FC236}">
                <a16:creationId xmlns:a16="http://schemas.microsoft.com/office/drawing/2014/main" id="{B40D07CD-76A4-4A29-A9FA-835B9CCC571E}"/>
              </a:ext>
            </a:extLst>
          </p:cNvPr>
          <p:cNvSpPr txBox="1"/>
          <p:nvPr/>
        </p:nvSpPr>
        <p:spPr>
          <a:xfrm>
            <a:off x="4804378" y="1284030"/>
            <a:ext cx="6094206" cy="369332"/>
          </a:xfrm>
          <a:prstGeom prst="rect">
            <a:avLst/>
          </a:prstGeom>
          <a:noFill/>
        </p:spPr>
        <p:txBody>
          <a:bodyPr wrap="square">
            <a:spAutoFit/>
          </a:bodyPr>
          <a:lstStyle/>
          <a:p>
            <a:r>
              <a:rPr lang="en-US" sz="1800" b="1" u="none" strike="noStrike" dirty="0">
                <a:effectLst/>
                <a:latin typeface="+mn-lt"/>
              </a:rPr>
              <a:t>1.0 TO 9.9 Acre Size bin</a:t>
            </a:r>
            <a:endParaRPr lang="en-US" b="1" dirty="0"/>
          </a:p>
        </p:txBody>
      </p:sp>
    </p:spTree>
    <p:extLst>
      <p:ext uri="{BB962C8B-B14F-4D97-AF65-F5344CB8AC3E}">
        <p14:creationId xmlns:p14="http://schemas.microsoft.com/office/powerpoint/2010/main" val="405284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39CD-9548-4FDF-88FB-33F9392E2657}"/>
              </a:ext>
            </a:extLst>
          </p:cNvPr>
          <p:cNvSpPr>
            <a:spLocks noGrp="1"/>
          </p:cNvSpPr>
          <p:nvPr>
            <p:ph type="title"/>
          </p:nvPr>
        </p:nvSpPr>
        <p:spPr>
          <a:xfrm>
            <a:off x="1097280" y="137297"/>
            <a:ext cx="10058400" cy="637032"/>
          </a:xfrm>
        </p:spPr>
        <p:txBody>
          <a:bodyPr>
            <a:normAutofit fontScale="90000"/>
          </a:bodyPr>
          <a:lstStyle/>
          <a:p>
            <a:r>
              <a:rPr lang="en-US" dirty="0"/>
              <a:t>Fill “D” values</a:t>
            </a:r>
          </a:p>
        </p:txBody>
      </p:sp>
      <p:cxnSp>
        <p:nvCxnSpPr>
          <p:cNvPr id="16" name="Straight Arrow Connector 15">
            <a:extLst>
              <a:ext uri="{FF2B5EF4-FFF2-40B4-BE49-F238E27FC236}">
                <a16:creationId xmlns:a16="http://schemas.microsoft.com/office/drawing/2014/main" id="{CC9F0E53-EC20-473B-92F2-A65B951F6591}"/>
              </a:ext>
            </a:extLst>
          </p:cNvPr>
          <p:cNvCxnSpPr>
            <a:cxnSpLocks/>
          </p:cNvCxnSpPr>
          <p:nvPr/>
        </p:nvCxnSpPr>
        <p:spPr>
          <a:xfrm>
            <a:off x="2744992" y="1422952"/>
            <a:ext cx="6562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2D318C7-9716-4EB7-8C7A-139E6D2D8826}"/>
              </a:ext>
            </a:extLst>
          </p:cNvPr>
          <p:cNvSpPr txBox="1"/>
          <p:nvPr/>
        </p:nvSpPr>
        <p:spPr>
          <a:xfrm>
            <a:off x="516367" y="2782669"/>
            <a:ext cx="3754419" cy="1200329"/>
          </a:xfrm>
          <a:prstGeom prst="rect">
            <a:avLst/>
          </a:prstGeom>
          <a:noFill/>
        </p:spPr>
        <p:txBody>
          <a:bodyPr wrap="square" rtlCol="0">
            <a:spAutoFit/>
          </a:bodyPr>
          <a:lstStyle/>
          <a:p>
            <a:r>
              <a:rPr lang="en-US" dirty="0"/>
              <a:t>For each size bin calculate</a:t>
            </a:r>
            <a:r>
              <a:rPr lang="en-US" b="1" dirty="0"/>
              <a:t> number of counties with and without D values </a:t>
            </a:r>
            <a:r>
              <a:rPr lang="en-US" dirty="0"/>
              <a:t>and </a:t>
            </a:r>
            <a:r>
              <a:rPr lang="en-US" b="1" dirty="0"/>
              <a:t>average Irrigated percentage </a:t>
            </a:r>
            <a:r>
              <a:rPr lang="en-US" dirty="0"/>
              <a:t>in all counties</a:t>
            </a:r>
          </a:p>
        </p:txBody>
      </p:sp>
      <p:sp>
        <p:nvSpPr>
          <p:cNvPr id="22" name="TextBox 21">
            <a:extLst>
              <a:ext uri="{FF2B5EF4-FFF2-40B4-BE49-F238E27FC236}">
                <a16:creationId xmlns:a16="http://schemas.microsoft.com/office/drawing/2014/main" id="{B40D07CD-76A4-4A29-A9FA-835B9CCC571E}"/>
              </a:ext>
            </a:extLst>
          </p:cNvPr>
          <p:cNvSpPr txBox="1"/>
          <p:nvPr/>
        </p:nvSpPr>
        <p:spPr>
          <a:xfrm>
            <a:off x="4747879" y="1859339"/>
            <a:ext cx="6094206" cy="369332"/>
          </a:xfrm>
          <a:prstGeom prst="rect">
            <a:avLst/>
          </a:prstGeom>
          <a:noFill/>
        </p:spPr>
        <p:txBody>
          <a:bodyPr wrap="square">
            <a:spAutoFit/>
          </a:bodyPr>
          <a:lstStyle/>
          <a:p>
            <a:r>
              <a:rPr lang="en-US" sz="1800" u="none" strike="noStrike" dirty="0">
                <a:effectLst/>
                <a:latin typeface="+mn-lt"/>
              </a:rPr>
              <a:t>All Counties</a:t>
            </a:r>
            <a:endParaRPr lang="en-US" dirty="0"/>
          </a:p>
        </p:txBody>
      </p:sp>
      <p:grpSp>
        <p:nvGrpSpPr>
          <p:cNvPr id="3" name="Group 2">
            <a:extLst>
              <a:ext uri="{FF2B5EF4-FFF2-40B4-BE49-F238E27FC236}">
                <a16:creationId xmlns:a16="http://schemas.microsoft.com/office/drawing/2014/main" id="{BC047720-ABD4-46AD-9ADC-7342F4E5618C}"/>
              </a:ext>
            </a:extLst>
          </p:cNvPr>
          <p:cNvGrpSpPr/>
          <p:nvPr/>
        </p:nvGrpSpPr>
        <p:grpSpPr>
          <a:xfrm>
            <a:off x="0" y="1224501"/>
            <a:ext cx="6004560" cy="383117"/>
            <a:chOff x="0" y="1224501"/>
            <a:chExt cx="6004560" cy="383117"/>
          </a:xfrm>
        </p:grpSpPr>
        <p:sp>
          <p:nvSpPr>
            <p:cNvPr id="13" name="TextBox 12">
              <a:extLst>
                <a:ext uri="{FF2B5EF4-FFF2-40B4-BE49-F238E27FC236}">
                  <a16:creationId xmlns:a16="http://schemas.microsoft.com/office/drawing/2014/main" id="{2CD0D78F-D434-4FC8-9A2F-24E3F2932EAC}"/>
                </a:ext>
              </a:extLst>
            </p:cNvPr>
            <p:cNvSpPr txBox="1"/>
            <p:nvPr/>
          </p:nvSpPr>
          <p:spPr>
            <a:xfrm>
              <a:off x="0" y="1238286"/>
              <a:ext cx="3073101" cy="369332"/>
            </a:xfrm>
            <a:prstGeom prst="rect">
              <a:avLst/>
            </a:prstGeom>
            <a:noFill/>
          </p:spPr>
          <p:txBody>
            <a:bodyPr wrap="square" rtlCol="0">
              <a:spAutoFit/>
            </a:bodyPr>
            <a:lstStyle/>
            <a:p>
              <a:pPr algn="ctr"/>
              <a:r>
                <a:rPr lang="en-US" b="1" dirty="0"/>
                <a:t>Binned summary table</a:t>
              </a:r>
            </a:p>
          </p:txBody>
        </p:sp>
        <p:sp>
          <p:nvSpPr>
            <p:cNvPr id="9" name="TextBox 8">
              <a:extLst>
                <a:ext uri="{FF2B5EF4-FFF2-40B4-BE49-F238E27FC236}">
                  <a16:creationId xmlns:a16="http://schemas.microsoft.com/office/drawing/2014/main" id="{D7171374-5315-4DA9-9562-95E670ED11AC}"/>
                </a:ext>
              </a:extLst>
            </p:cNvPr>
            <p:cNvSpPr txBox="1"/>
            <p:nvPr/>
          </p:nvSpPr>
          <p:spPr>
            <a:xfrm>
              <a:off x="2931459" y="1224501"/>
              <a:ext cx="3073101" cy="369332"/>
            </a:xfrm>
            <a:prstGeom prst="rect">
              <a:avLst/>
            </a:prstGeom>
            <a:noFill/>
          </p:spPr>
          <p:txBody>
            <a:bodyPr wrap="square" rtlCol="0">
              <a:spAutoFit/>
            </a:bodyPr>
            <a:lstStyle/>
            <a:p>
              <a:pPr algn="ctr"/>
              <a:r>
                <a:rPr lang="en-US" b="1" dirty="0"/>
                <a:t>All counties summary</a:t>
              </a:r>
            </a:p>
          </p:txBody>
        </p:sp>
      </p:grpSp>
      <p:pic>
        <p:nvPicPr>
          <p:cNvPr id="4" name="Picture 3">
            <a:extLst>
              <a:ext uri="{FF2B5EF4-FFF2-40B4-BE49-F238E27FC236}">
                <a16:creationId xmlns:a16="http://schemas.microsoft.com/office/drawing/2014/main" id="{1D7CEE70-C355-48F2-B128-876299E288E4}"/>
              </a:ext>
            </a:extLst>
          </p:cNvPr>
          <p:cNvPicPr>
            <a:picLocks noChangeAspect="1"/>
          </p:cNvPicPr>
          <p:nvPr/>
        </p:nvPicPr>
        <p:blipFill>
          <a:blip r:embed="rId3"/>
          <a:stretch>
            <a:fillRect/>
          </a:stretch>
        </p:blipFill>
        <p:spPr>
          <a:xfrm>
            <a:off x="4747879" y="2207377"/>
            <a:ext cx="7064017" cy="3124653"/>
          </a:xfrm>
          <a:prstGeom prst="rect">
            <a:avLst/>
          </a:prstGeom>
        </p:spPr>
      </p:pic>
    </p:spTree>
    <p:extLst>
      <p:ext uri="{BB962C8B-B14F-4D97-AF65-F5344CB8AC3E}">
        <p14:creationId xmlns:p14="http://schemas.microsoft.com/office/powerpoint/2010/main" val="388871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3E431-C6D1-44B3-BF16-10D8A06F4238}"/>
              </a:ext>
            </a:extLst>
          </p:cNvPr>
          <p:cNvSpPr>
            <a:spLocks noGrp="1"/>
          </p:cNvSpPr>
          <p:nvPr>
            <p:ph idx="1"/>
          </p:nvPr>
        </p:nvSpPr>
        <p:spPr>
          <a:xfrm>
            <a:off x="5892305" y="3337292"/>
            <a:ext cx="3818965" cy="4427569"/>
          </a:xfrm>
        </p:spPr>
        <p:txBody>
          <a:bodyPr/>
          <a:lstStyle/>
          <a:p>
            <a:r>
              <a:rPr lang="en-US" dirty="0"/>
              <a:t>The </a:t>
            </a:r>
          </a:p>
        </p:txBody>
      </p:sp>
      <p:sp>
        <p:nvSpPr>
          <p:cNvPr id="6" name="TextBox 5">
            <a:extLst>
              <a:ext uri="{FF2B5EF4-FFF2-40B4-BE49-F238E27FC236}">
                <a16:creationId xmlns:a16="http://schemas.microsoft.com/office/drawing/2014/main" id="{14EF104D-8BBA-4F0E-BA1A-11E12CC60773}"/>
              </a:ext>
            </a:extLst>
          </p:cNvPr>
          <p:cNvSpPr txBox="1"/>
          <p:nvPr/>
        </p:nvSpPr>
        <p:spPr>
          <a:xfrm>
            <a:off x="5679420" y="1923067"/>
            <a:ext cx="1966332" cy="369332"/>
          </a:xfrm>
          <a:prstGeom prst="rect">
            <a:avLst/>
          </a:prstGeom>
          <a:noFill/>
        </p:spPr>
        <p:txBody>
          <a:bodyPr wrap="square" rtlCol="0">
            <a:spAutoFit/>
          </a:bodyPr>
          <a:lstStyle/>
          <a:p>
            <a:r>
              <a:rPr lang="en-US" dirty="0"/>
              <a:t>ACCOMACK</a:t>
            </a:r>
          </a:p>
        </p:txBody>
      </p:sp>
      <p:sp>
        <p:nvSpPr>
          <p:cNvPr id="7" name="Title 1">
            <a:extLst>
              <a:ext uri="{FF2B5EF4-FFF2-40B4-BE49-F238E27FC236}">
                <a16:creationId xmlns:a16="http://schemas.microsoft.com/office/drawing/2014/main" id="{34CA939F-3775-4884-B03F-1A7E16A86CF5}"/>
              </a:ext>
            </a:extLst>
          </p:cNvPr>
          <p:cNvSpPr txBox="1">
            <a:spLocks/>
          </p:cNvSpPr>
          <p:nvPr/>
        </p:nvSpPr>
        <p:spPr>
          <a:xfrm>
            <a:off x="1097280" y="227950"/>
            <a:ext cx="10058400" cy="637032"/>
          </a:xfrm>
          <a:prstGeom prst="rect">
            <a:avLst/>
          </a:prstGeom>
        </p:spPr>
        <p:txBody>
          <a:bodyPr vert="horz" lIns="91440" tIns="45720" rIns="91440" bIns="45720" rtlCol="0" anchor="b">
            <a:normAutofit fontScale="900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Fill “D” values</a:t>
            </a:r>
          </a:p>
        </p:txBody>
      </p:sp>
      <p:graphicFrame>
        <p:nvGraphicFramePr>
          <p:cNvPr id="8" name="Table 7">
            <a:extLst>
              <a:ext uri="{FF2B5EF4-FFF2-40B4-BE49-F238E27FC236}">
                <a16:creationId xmlns:a16="http://schemas.microsoft.com/office/drawing/2014/main" id="{38D2D88D-D10F-4975-BB1D-7963A19F0764}"/>
              </a:ext>
            </a:extLst>
          </p:cNvPr>
          <p:cNvGraphicFramePr>
            <a:graphicFrameLocks noGrp="1"/>
          </p:cNvGraphicFramePr>
          <p:nvPr>
            <p:extLst>
              <p:ext uri="{D42A27DB-BD31-4B8C-83A1-F6EECF244321}">
                <p14:modId xmlns:p14="http://schemas.microsoft.com/office/powerpoint/2010/main" val="1510376403"/>
              </p:ext>
            </p:extLst>
          </p:nvPr>
        </p:nvGraphicFramePr>
        <p:xfrm>
          <a:off x="321975" y="864982"/>
          <a:ext cx="4506503" cy="5947801"/>
        </p:xfrm>
        <a:graphic>
          <a:graphicData uri="http://schemas.openxmlformats.org/drawingml/2006/table">
            <a:tbl>
              <a:tblPr>
                <a:tableStyleId>{3C2FFA5D-87B4-456A-9821-1D502468CF0F}</a:tableStyleId>
              </a:tblPr>
              <a:tblGrid>
                <a:gridCol w="2534133">
                  <a:extLst>
                    <a:ext uri="{9D8B030D-6E8A-4147-A177-3AD203B41FA5}">
                      <a16:colId xmlns:a16="http://schemas.microsoft.com/office/drawing/2014/main" val="179888004"/>
                    </a:ext>
                  </a:extLst>
                </a:gridCol>
                <a:gridCol w="986185">
                  <a:extLst>
                    <a:ext uri="{9D8B030D-6E8A-4147-A177-3AD203B41FA5}">
                      <a16:colId xmlns:a16="http://schemas.microsoft.com/office/drawing/2014/main" val="2364813186"/>
                    </a:ext>
                  </a:extLst>
                </a:gridCol>
                <a:gridCol w="986185">
                  <a:extLst>
                    <a:ext uri="{9D8B030D-6E8A-4147-A177-3AD203B41FA5}">
                      <a16:colId xmlns:a16="http://schemas.microsoft.com/office/drawing/2014/main" val="627726865"/>
                    </a:ext>
                  </a:extLst>
                </a:gridCol>
              </a:tblGrid>
              <a:tr h="436940">
                <a:tc>
                  <a:txBody>
                    <a:bodyPr/>
                    <a:lstStyle/>
                    <a:p>
                      <a:pPr algn="ctr" fontAlgn="b"/>
                      <a:r>
                        <a:rPr lang="en-US" sz="1400" b="0" i="0" u="none" strike="noStrike" dirty="0">
                          <a:solidFill>
                            <a:srgbClr val="000000"/>
                          </a:solidFill>
                          <a:effectLst/>
                          <a:latin typeface="+mn-lt"/>
                        </a:rPr>
                        <a:t>ACCOMACK</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Irrigated  Acreage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No of operations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7166988"/>
                  </a:ext>
                </a:extLst>
              </a:tr>
              <a:tr h="361164">
                <a:tc>
                  <a:txBody>
                    <a:bodyPr/>
                    <a:lstStyle/>
                    <a:p>
                      <a:pPr algn="l" fontAlgn="b"/>
                      <a:r>
                        <a:rPr lang="en-US" sz="1400" u="none" strike="noStrike" dirty="0">
                          <a:effectLst/>
                          <a:latin typeface="+mn-lt"/>
                        </a:rPr>
                        <a:t>AREA OPERATED: (1.0 TO 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425191"/>
                  </a:ext>
                </a:extLst>
              </a:tr>
              <a:tr h="436940">
                <a:tc>
                  <a:txBody>
                    <a:bodyPr/>
                    <a:lstStyle/>
                    <a:p>
                      <a:pPr algn="l" fontAlgn="b"/>
                      <a:r>
                        <a:rPr lang="en-US" sz="1400" u="none" strike="noStrike" dirty="0">
                          <a:effectLst/>
                          <a:latin typeface="+mn-lt"/>
                        </a:rPr>
                        <a:t>AREA OPERATED: (10.0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25</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156828"/>
                  </a:ext>
                </a:extLst>
              </a:tr>
              <a:tr h="436940">
                <a:tc>
                  <a:txBody>
                    <a:bodyPr/>
                    <a:lstStyle/>
                    <a:p>
                      <a:pPr algn="l" fontAlgn="b"/>
                      <a:r>
                        <a:rPr lang="en-US" sz="1400" u="none" strike="noStrike" dirty="0">
                          <a:effectLst/>
                          <a:latin typeface="+mn-lt"/>
                        </a:rPr>
                        <a:t>AREA OPERATED: (50.0 TO 69.9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82</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771332"/>
                  </a:ext>
                </a:extLst>
              </a:tr>
              <a:tr h="436940">
                <a:tc>
                  <a:txBody>
                    <a:bodyPr/>
                    <a:lstStyle/>
                    <a:p>
                      <a:pPr algn="l" fontAlgn="b"/>
                      <a:r>
                        <a:rPr lang="en-US" sz="1400" u="none" strike="noStrike" dirty="0">
                          <a:effectLst/>
                          <a:latin typeface="+mn-lt"/>
                        </a:rPr>
                        <a:t>AREA OPERATED: (70.0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9976494"/>
                  </a:ext>
                </a:extLst>
              </a:tr>
              <a:tr h="361164">
                <a:tc>
                  <a:txBody>
                    <a:bodyPr/>
                    <a:lstStyle/>
                    <a:p>
                      <a:pPr algn="l" fontAlgn="b"/>
                      <a:r>
                        <a:rPr lang="en-US" sz="1400" u="none" strike="noStrike" dirty="0">
                          <a:effectLst/>
                          <a:latin typeface="+mn-lt"/>
                        </a:rPr>
                        <a:t>AREA OPERATED: (100 TO 139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940160"/>
                  </a:ext>
                </a:extLst>
              </a:tr>
              <a:tr h="361164">
                <a:tc>
                  <a:txBody>
                    <a:bodyPr/>
                    <a:lstStyle/>
                    <a:p>
                      <a:pPr algn="l" fontAlgn="b"/>
                      <a:r>
                        <a:rPr lang="en-US" sz="1400" u="none" strike="noStrike" dirty="0">
                          <a:effectLst/>
                          <a:latin typeface="+mn-lt"/>
                        </a:rPr>
                        <a:t>AREA OPERATED: (140 TO 179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487344"/>
                  </a:ext>
                </a:extLst>
              </a:tr>
              <a:tr h="361164">
                <a:tc>
                  <a:txBody>
                    <a:bodyPr/>
                    <a:lstStyle/>
                    <a:p>
                      <a:pPr algn="l" fontAlgn="b"/>
                      <a:r>
                        <a:rPr lang="en-US" sz="1400" u="none" strike="noStrike" dirty="0">
                          <a:effectLst/>
                          <a:latin typeface="+mn-lt"/>
                        </a:rPr>
                        <a:t>AREA OPERATED: (180 TO 219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881612"/>
                  </a:ext>
                </a:extLst>
              </a:tr>
              <a:tr h="361164">
                <a:tc>
                  <a:txBody>
                    <a:bodyPr/>
                    <a:lstStyle/>
                    <a:p>
                      <a:pPr algn="l" fontAlgn="b"/>
                      <a:r>
                        <a:rPr lang="en-US" sz="1400" u="none" strike="noStrike" dirty="0">
                          <a:effectLst/>
                          <a:latin typeface="+mn-lt"/>
                        </a:rPr>
                        <a:t>AREA OPERATED: (220 TO 259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6634215"/>
                  </a:ext>
                </a:extLst>
              </a:tr>
              <a:tr h="361164">
                <a:tc>
                  <a:txBody>
                    <a:bodyPr/>
                    <a:lstStyle/>
                    <a:p>
                      <a:pPr algn="l" fontAlgn="b"/>
                      <a:r>
                        <a:rPr lang="en-US" sz="1400" u="none" strike="noStrike" dirty="0">
                          <a:effectLst/>
                          <a:latin typeface="+mn-lt"/>
                        </a:rPr>
                        <a:t>AREA OPERATED: (260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668</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7091369"/>
                  </a:ext>
                </a:extLst>
              </a:tr>
              <a:tr h="361164">
                <a:tc>
                  <a:txBody>
                    <a:bodyPr/>
                    <a:lstStyle/>
                    <a:p>
                      <a:pPr algn="l" fontAlgn="b"/>
                      <a:r>
                        <a:rPr lang="en-US" sz="1400" u="none" strike="noStrike" dirty="0">
                          <a:effectLst/>
                          <a:latin typeface="+mn-lt"/>
                        </a:rPr>
                        <a:t>AREA OPERATED: (500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635029"/>
                  </a:ext>
                </a:extLst>
              </a:tr>
              <a:tr h="436940">
                <a:tc>
                  <a:txBody>
                    <a:bodyPr/>
                    <a:lstStyle/>
                    <a:p>
                      <a:pPr algn="l" fontAlgn="b"/>
                      <a:r>
                        <a:rPr lang="en-US" sz="1400" u="none" strike="noStrike" dirty="0">
                          <a:effectLst/>
                          <a:latin typeface="+mn-lt"/>
                        </a:rPr>
                        <a:t>AREA OPERATED: (1,000 TO 1,999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8052297"/>
                  </a:ext>
                </a:extLst>
              </a:tr>
              <a:tr h="436940">
                <a:tc>
                  <a:txBody>
                    <a:bodyPr/>
                    <a:lstStyle/>
                    <a:p>
                      <a:pPr algn="l" fontAlgn="b"/>
                      <a:r>
                        <a:rPr lang="en-US" sz="1400" u="none" strike="noStrike" dirty="0">
                          <a:effectLst/>
                          <a:latin typeface="+mn-lt"/>
                        </a:rPr>
                        <a:t>AREA OPERATED: (2,000 OR MORE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4,129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430420"/>
                  </a:ext>
                </a:extLst>
              </a:tr>
              <a:tr h="272446">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2995502"/>
                  </a:ext>
                </a:extLst>
              </a:tr>
            </a:tbl>
          </a:graphicData>
        </a:graphic>
      </p:graphicFrame>
      <p:pic>
        <p:nvPicPr>
          <p:cNvPr id="10" name="Picture 9">
            <a:extLst>
              <a:ext uri="{FF2B5EF4-FFF2-40B4-BE49-F238E27FC236}">
                <a16:creationId xmlns:a16="http://schemas.microsoft.com/office/drawing/2014/main" id="{9BBF6D8D-EB43-4DD5-9C42-78AA0AB89E81}"/>
              </a:ext>
            </a:extLst>
          </p:cNvPr>
          <p:cNvPicPr>
            <a:picLocks noChangeAspect="1"/>
          </p:cNvPicPr>
          <p:nvPr/>
        </p:nvPicPr>
        <p:blipFill>
          <a:blip r:embed="rId3"/>
          <a:stretch>
            <a:fillRect/>
          </a:stretch>
        </p:blipFill>
        <p:spPr>
          <a:xfrm>
            <a:off x="5679420" y="2342477"/>
            <a:ext cx="6021146" cy="2173045"/>
          </a:xfrm>
          <a:prstGeom prst="rect">
            <a:avLst/>
          </a:prstGeom>
        </p:spPr>
      </p:pic>
    </p:spTree>
    <p:extLst>
      <p:ext uri="{BB962C8B-B14F-4D97-AF65-F5344CB8AC3E}">
        <p14:creationId xmlns:p14="http://schemas.microsoft.com/office/powerpoint/2010/main" val="183462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5BAA-F134-4939-9FD4-78E75C5217BB}"/>
              </a:ext>
            </a:extLst>
          </p:cNvPr>
          <p:cNvSpPr>
            <a:spLocks noGrp="1"/>
          </p:cNvSpPr>
          <p:nvPr>
            <p:ph type="title"/>
          </p:nvPr>
        </p:nvSpPr>
        <p:spPr>
          <a:xfrm>
            <a:off x="1066800" y="0"/>
            <a:ext cx="10058400" cy="1527587"/>
          </a:xfrm>
        </p:spPr>
        <p:txBody>
          <a:bodyPr>
            <a:normAutofit/>
          </a:bodyPr>
          <a:lstStyle/>
          <a:p>
            <a:r>
              <a:rPr lang="en-US" dirty="0"/>
              <a:t>Fill “D” values</a:t>
            </a:r>
            <a:br>
              <a:rPr lang="en-US" dirty="0"/>
            </a:br>
            <a:endParaRPr lang="en-US" dirty="0"/>
          </a:p>
        </p:txBody>
      </p:sp>
      <p:graphicFrame>
        <p:nvGraphicFramePr>
          <p:cNvPr id="4" name="Table 3">
            <a:extLst>
              <a:ext uri="{FF2B5EF4-FFF2-40B4-BE49-F238E27FC236}">
                <a16:creationId xmlns:a16="http://schemas.microsoft.com/office/drawing/2014/main" id="{8A4B30ED-42BD-4E87-96B4-3D1AFF962342}"/>
              </a:ext>
            </a:extLst>
          </p:cNvPr>
          <p:cNvGraphicFramePr>
            <a:graphicFrameLocks noGrp="1"/>
          </p:cNvGraphicFramePr>
          <p:nvPr>
            <p:extLst>
              <p:ext uri="{D42A27DB-BD31-4B8C-83A1-F6EECF244321}">
                <p14:modId xmlns:p14="http://schemas.microsoft.com/office/powerpoint/2010/main" val="1103049772"/>
              </p:ext>
            </p:extLst>
          </p:nvPr>
        </p:nvGraphicFramePr>
        <p:xfrm>
          <a:off x="0" y="935821"/>
          <a:ext cx="4227756" cy="5911422"/>
        </p:xfrm>
        <a:graphic>
          <a:graphicData uri="http://schemas.openxmlformats.org/drawingml/2006/table">
            <a:tbl>
              <a:tblPr>
                <a:tableStyleId>{3C2FFA5D-87B4-456A-9821-1D502468CF0F}</a:tableStyleId>
              </a:tblPr>
              <a:tblGrid>
                <a:gridCol w="2377386">
                  <a:extLst>
                    <a:ext uri="{9D8B030D-6E8A-4147-A177-3AD203B41FA5}">
                      <a16:colId xmlns:a16="http://schemas.microsoft.com/office/drawing/2014/main" val="179888004"/>
                    </a:ext>
                  </a:extLst>
                </a:gridCol>
                <a:gridCol w="925185">
                  <a:extLst>
                    <a:ext uri="{9D8B030D-6E8A-4147-A177-3AD203B41FA5}">
                      <a16:colId xmlns:a16="http://schemas.microsoft.com/office/drawing/2014/main" val="2364813186"/>
                    </a:ext>
                  </a:extLst>
                </a:gridCol>
                <a:gridCol w="925185">
                  <a:extLst>
                    <a:ext uri="{9D8B030D-6E8A-4147-A177-3AD203B41FA5}">
                      <a16:colId xmlns:a16="http://schemas.microsoft.com/office/drawing/2014/main" val="627726865"/>
                    </a:ext>
                  </a:extLst>
                </a:gridCol>
              </a:tblGrid>
              <a:tr h="391138">
                <a:tc>
                  <a:txBody>
                    <a:bodyPr/>
                    <a:lstStyle/>
                    <a:p>
                      <a:pPr algn="ctr" fontAlgn="b"/>
                      <a:r>
                        <a:rPr lang="en-US" sz="1400" b="0" i="0" u="none" strike="noStrike" dirty="0">
                          <a:solidFill>
                            <a:srgbClr val="000000"/>
                          </a:solidFill>
                          <a:effectLst/>
                          <a:latin typeface="+mn-lt"/>
                        </a:rPr>
                        <a:t>ACCOMACK</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Irrigated  Acreage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mn-lt"/>
                        </a:rPr>
                        <a:t>No of operations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7166988"/>
                  </a:ext>
                </a:extLst>
              </a:tr>
              <a:tr h="391138">
                <a:tc>
                  <a:txBody>
                    <a:bodyPr/>
                    <a:lstStyle/>
                    <a:p>
                      <a:pPr algn="l" fontAlgn="b"/>
                      <a:r>
                        <a:rPr lang="en-US" sz="1400" u="none" strike="noStrike" dirty="0">
                          <a:effectLst/>
                          <a:latin typeface="+mn-lt"/>
                        </a:rPr>
                        <a:t>AREA OPERATED: (1.0 TO 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425191"/>
                  </a:ext>
                </a:extLst>
              </a:tr>
              <a:tr h="391138">
                <a:tc>
                  <a:txBody>
                    <a:bodyPr/>
                    <a:lstStyle/>
                    <a:p>
                      <a:pPr algn="l" fontAlgn="b"/>
                      <a:r>
                        <a:rPr lang="en-US" sz="1400" u="none" strike="noStrike" dirty="0">
                          <a:effectLst/>
                          <a:latin typeface="+mn-lt"/>
                        </a:rPr>
                        <a:t>AREA OPERATED: (10.0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25</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0156828"/>
                  </a:ext>
                </a:extLst>
              </a:tr>
              <a:tr h="391138">
                <a:tc>
                  <a:txBody>
                    <a:bodyPr/>
                    <a:lstStyle/>
                    <a:p>
                      <a:pPr algn="l" fontAlgn="b"/>
                      <a:r>
                        <a:rPr lang="en-US" sz="1400" u="none" strike="noStrike" dirty="0">
                          <a:effectLst/>
                          <a:latin typeface="+mn-lt"/>
                        </a:rPr>
                        <a:t>AREA OPERATED: (50.0 TO 69.9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82</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771332"/>
                  </a:ext>
                </a:extLst>
              </a:tr>
              <a:tr h="391138">
                <a:tc>
                  <a:txBody>
                    <a:bodyPr/>
                    <a:lstStyle/>
                    <a:p>
                      <a:pPr algn="l" fontAlgn="b"/>
                      <a:r>
                        <a:rPr lang="en-US" sz="1400" u="none" strike="noStrike" dirty="0">
                          <a:effectLst/>
                          <a:latin typeface="+mn-lt"/>
                        </a:rPr>
                        <a:t>AREA OPERATED: (70.0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9976494"/>
                  </a:ext>
                </a:extLst>
              </a:tr>
              <a:tr h="391138">
                <a:tc>
                  <a:txBody>
                    <a:bodyPr/>
                    <a:lstStyle/>
                    <a:p>
                      <a:pPr algn="l" fontAlgn="b"/>
                      <a:r>
                        <a:rPr lang="en-US" sz="1400" u="none" strike="noStrike" dirty="0">
                          <a:effectLst/>
                          <a:latin typeface="+mn-lt"/>
                        </a:rPr>
                        <a:t>AREA OPERATED: (100 TO 139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2940160"/>
                  </a:ext>
                </a:extLst>
              </a:tr>
              <a:tr h="391138">
                <a:tc>
                  <a:txBody>
                    <a:bodyPr/>
                    <a:lstStyle/>
                    <a:p>
                      <a:pPr algn="l" fontAlgn="b"/>
                      <a:r>
                        <a:rPr lang="en-US" sz="1400" u="none" strike="noStrike" dirty="0">
                          <a:effectLst/>
                          <a:latin typeface="+mn-lt"/>
                        </a:rPr>
                        <a:t>AREA OPERATED: (140 TO 179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487344"/>
                  </a:ext>
                </a:extLst>
              </a:tr>
              <a:tr h="391138">
                <a:tc>
                  <a:txBody>
                    <a:bodyPr/>
                    <a:lstStyle/>
                    <a:p>
                      <a:pPr algn="l" fontAlgn="b"/>
                      <a:r>
                        <a:rPr lang="en-US" sz="1400" u="none" strike="noStrike" dirty="0">
                          <a:effectLst/>
                          <a:latin typeface="+mn-lt"/>
                        </a:rPr>
                        <a:t>AREA OPERATED: (180 TO 219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NA</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NA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881612"/>
                  </a:ext>
                </a:extLst>
              </a:tr>
              <a:tr h="391138">
                <a:tc>
                  <a:txBody>
                    <a:bodyPr/>
                    <a:lstStyle/>
                    <a:p>
                      <a:pPr algn="l" fontAlgn="b"/>
                      <a:r>
                        <a:rPr lang="en-US" sz="1400" u="none" strike="noStrike" dirty="0">
                          <a:effectLst/>
                          <a:latin typeface="+mn-lt"/>
                        </a:rPr>
                        <a:t>AREA OPERATED: (220 TO 259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6634215"/>
                  </a:ext>
                </a:extLst>
              </a:tr>
              <a:tr h="391138">
                <a:tc>
                  <a:txBody>
                    <a:bodyPr/>
                    <a:lstStyle/>
                    <a:p>
                      <a:pPr algn="l" fontAlgn="b"/>
                      <a:r>
                        <a:rPr lang="en-US" sz="1400" u="none" strike="noStrike" dirty="0">
                          <a:effectLst/>
                          <a:latin typeface="+mn-lt"/>
                        </a:rPr>
                        <a:t>AREA OPERATED: (260 TO 499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668</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7091369"/>
                  </a:ext>
                </a:extLst>
              </a:tr>
              <a:tr h="391138">
                <a:tc>
                  <a:txBody>
                    <a:bodyPr/>
                    <a:lstStyle/>
                    <a:p>
                      <a:pPr algn="l" fontAlgn="b"/>
                      <a:r>
                        <a:rPr lang="en-US" sz="1400" u="none" strike="noStrike" dirty="0">
                          <a:effectLst/>
                          <a:latin typeface="+mn-lt"/>
                        </a:rPr>
                        <a:t>AREA OPERATED: (500 TO 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635029"/>
                  </a:ext>
                </a:extLst>
              </a:tr>
              <a:tr h="391138">
                <a:tc>
                  <a:txBody>
                    <a:bodyPr/>
                    <a:lstStyle/>
                    <a:p>
                      <a:pPr algn="l" fontAlgn="b"/>
                      <a:r>
                        <a:rPr lang="en-US" sz="1400" u="none" strike="noStrike" dirty="0">
                          <a:effectLst/>
                          <a:latin typeface="+mn-lt"/>
                        </a:rPr>
                        <a:t>AREA OPERATED: (1,000 TO 1,999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(D)</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8052297"/>
                  </a:ext>
                </a:extLst>
              </a:tr>
              <a:tr h="391138">
                <a:tc>
                  <a:txBody>
                    <a:bodyPr/>
                    <a:lstStyle/>
                    <a:p>
                      <a:pPr algn="l" fontAlgn="b"/>
                      <a:r>
                        <a:rPr lang="en-US" sz="1400" u="none" strike="noStrike" dirty="0">
                          <a:effectLst/>
                          <a:latin typeface="+mn-lt"/>
                        </a:rPr>
                        <a:t>AREA OPERATED: (2,000 OR MORE ACRES)</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mn-lt"/>
                        </a:rPr>
                        <a:t>4,129</a:t>
                      </a:r>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0" i="0" u="none" strike="noStrike" dirty="0">
                          <a:solidFill>
                            <a:srgbClr val="000000"/>
                          </a:solidFill>
                          <a:effectLst/>
                          <a:latin typeface="+mn-lt"/>
                        </a:rPr>
                        <a:t>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2430420"/>
                  </a:ext>
                </a:extLst>
              </a:tr>
              <a:tr h="240237">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2995502"/>
                  </a:ext>
                </a:extLst>
              </a:tr>
            </a:tbl>
          </a:graphicData>
        </a:graphic>
      </p:graphicFrame>
      <p:grpSp>
        <p:nvGrpSpPr>
          <p:cNvPr id="20" name="Group 19">
            <a:extLst>
              <a:ext uri="{FF2B5EF4-FFF2-40B4-BE49-F238E27FC236}">
                <a16:creationId xmlns:a16="http://schemas.microsoft.com/office/drawing/2014/main" id="{2BC97F3E-E538-4244-B86E-92281E7795AE}"/>
              </a:ext>
            </a:extLst>
          </p:cNvPr>
          <p:cNvGrpSpPr/>
          <p:nvPr/>
        </p:nvGrpSpPr>
        <p:grpSpPr>
          <a:xfrm>
            <a:off x="2441985" y="855233"/>
            <a:ext cx="4017981" cy="5948979"/>
            <a:chOff x="2441985" y="855233"/>
            <a:chExt cx="4017981" cy="5948979"/>
          </a:xfrm>
        </p:grpSpPr>
        <p:sp>
          <p:nvSpPr>
            <p:cNvPr id="5" name="Rectangle 4">
              <a:extLst>
                <a:ext uri="{FF2B5EF4-FFF2-40B4-BE49-F238E27FC236}">
                  <a16:creationId xmlns:a16="http://schemas.microsoft.com/office/drawing/2014/main" id="{2D0810CD-FAD6-486D-9CFF-A07F1C4DAD31}"/>
                </a:ext>
              </a:extLst>
            </p:cNvPr>
            <p:cNvSpPr/>
            <p:nvPr/>
          </p:nvSpPr>
          <p:spPr>
            <a:xfrm>
              <a:off x="2441985" y="855233"/>
              <a:ext cx="774551" cy="59489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7BFD42-2112-4E31-9EEB-44A88C527508}"/>
                </a:ext>
              </a:extLst>
            </p:cNvPr>
            <p:cNvCxnSpPr/>
            <p:nvPr/>
          </p:nvCxnSpPr>
          <p:spPr>
            <a:xfrm>
              <a:off x="3259567" y="3891532"/>
              <a:ext cx="16028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4C44A7A-47DA-40B9-BD99-170E0743A0C6}"/>
                </a:ext>
              </a:extLst>
            </p:cNvPr>
            <p:cNvSpPr txBox="1"/>
            <p:nvPr/>
          </p:nvSpPr>
          <p:spPr>
            <a:xfrm>
              <a:off x="4857076" y="3706866"/>
              <a:ext cx="1602890" cy="369332"/>
            </a:xfrm>
            <a:prstGeom prst="rect">
              <a:avLst/>
            </a:prstGeom>
            <a:noFill/>
          </p:spPr>
          <p:txBody>
            <a:bodyPr wrap="square" rtlCol="0">
              <a:spAutoFit/>
            </a:bodyPr>
            <a:lstStyle/>
            <a:p>
              <a:r>
                <a:rPr lang="en-US" dirty="0"/>
                <a:t>SUM = 4933</a:t>
              </a:r>
            </a:p>
          </p:txBody>
        </p:sp>
      </p:grpSp>
      <p:graphicFrame>
        <p:nvGraphicFramePr>
          <p:cNvPr id="10" name="Content Placeholder 3">
            <a:extLst>
              <a:ext uri="{FF2B5EF4-FFF2-40B4-BE49-F238E27FC236}">
                <a16:creationId xmlns:a16="http://schemas.microsoft.com/office/drawing/2014/main" id="{664E80F5-B42D-425E-9CF2-B13FAC37704F}"/>
              </a:ext>
            </a:extLst>
          </p:cNvPr>
          <p:cNvGraphicFramePr>
            <a:graphicFrameLocks/>
          </p:cNvGraphicFramePr>
          <p:nvPr>
            <p:extLst>
              <p:ext uri="{D42A27DB-BD31-4B8C-83A1-F6EECF244321}">
                <p14:modId xmlns:p14="http://schemas.microsoft.com/office/powerpoint/2010/main" val="2032508622"/>
              </p:ext>
            </p:extLst>
          </p:nvPr>
        </p:nvGraphicFramePr>
        <p:xfrm>
          <a:off x="4974516" y="1343592"/>
          <a:ext cx="7217484" cy="874129"/>
        </p:xfrm>
        <a:graphic>
          <a:graphicData uri="http://schemas.openxmlformats.org/drawingml/2006/table">
            <a:tbl>
              <a:tblPr>
                <a:tableStyleId>{3C2FFA5D-87B4-456A-9821-1D502468CF0F}</a:tableStyleId>
              </a:tblPr>
              <a:tblGrid>
                <a:gridCol w="1419112">
                  <a:extLst>
                    <a:ext uri="{9D8B030D-6E8A-4147-A177-3AD203B41FA5}">
                      <a16:colId xmlns:a16="http://schemas.microsoft.com/office/drawing/2014/main" val="2164391427"/>
                    </a:ext>
                  </a:extLst>
                </a:gridCol>
                <a:gridCol w="1602889">
                  <a:extLst>
                    <a:ext uri="{9D8B030D-6E8A-4147-A177-3AD203B41FA5}">
                      <a16:colId xmlns:a16="http://schemas.microsoft.com/office/drawing/2014/main" val="828327238"/>
                    </a:ext>
                  </a:extLst>
                </a:gridCol>
                <a:gridCol w="1656678">
                  <a:extLst>
                    <a:ext uri="{9D8B030D-6E8A-4147-A177-3AD203B41FA5}">
                      <a16:colId xmlns:a16="http://schemas.microsoft.com/office/drawing/2014/main" val="2478675341"/>
                    </a:ext>
                  </a:extLst>
                </a:gridCol>
                <a:gridCol w="1194099">
                  <a:extLst>
                    <a:ext uri="{9D8B030D-6E8A-4147-A177-3AD203B41FA5}">
                      <a16:colId xmlns:a16="http://schemas.microsoft.com/office/drawing/2014/main" val="1475828014"/>
                    </a:ext>
                  </a:extLst>
                </a:gridCol>
                <a:gridCol w="1344706">
                  <a:extLst>
                    <a:ext uri="{9D8B030D-6E8A-4147-A177-3AD203B41FA5}">
                      <a16:colId xmlns:a16="http://schemas.microsoft.com/office/drawing/2014/main" val="3774834788"/>
                    </a:ext>
                  </a:extLst>
                </a:gridCol>
              </a:tblGrid>
              <a:tr h="374205">
                <a:tc>
                  <a:txBody>
                    <a:bodyPr/>
                    <a:lstStyle/>
                    <a:p>
                      <a:pPr algn="ctr" fontAlgn="b"/>
                      <a:r>
                        <a:rPr lang="en-US" sz="1400" b="0" i="0" u="none" strike="noStrike" dirty="0">
                          <a:solidFill>
                            <a:srgbClr val="000000"/>
                          </a:solidFill>
                          <a:effectLst/>
                          <a:latin typeface="+mn-lt"/>
                        </a:rPr>
                        <a:t>COUNTY_NAME</a:t>
                      </a:r>
                    </a:p>
                  </a:txBody>
                  <a:tcPr marL="9525" marR="9525" marT="9525" marB="0" anchor="b"/>
                </a:tc>
                <a:tc>
                  <a:txBody>
                    <a:bodyPr/>
                    <a:lstStyle/>
                    <a:p>
                      <a:pPr algn="ctr" fontAlgn="b"/>
                      <a:r>
                        <a:rPr lang="en-US" sz="1400" b="0" i="0" u="none" strike="noStrike" dirty="0">
                          <a:solidFill>
                            <a:srgbClr val="000000"/>
                          </a:solidFill>
                          <a:effectLst/>
                          <a:latin typeface="+mn-lt"/>
                        </a:rPr>
                        <a:t>Irrigated Operations</a:t>
                      </a:r>
                    </a:p>
                  </a:txBody>
                  <a:tcPr marL="9525" marR="9525" marT="9525" marB="0" anchor="b"/>
                </a:tc>
                <a:tc>
                  <a:txBody>
                    <a:bodyPr/>
                    <a:lstStyle/>
                    <a:p>
                      <a:pPr algn="ctr" fontAlgn="b"/>
                      <a:r>
                        <a:rPr lang="en-US" sz="1400" b="0" i="0" u="none" strike="noStrike" dirty="0">
                          <a:solidFill>
                            <a:srgbClr val="000000"/>
                          </a:solidFill>
                          <a:effectLst/>
                          <a:latin typeface="+mn-lt"/>
                        </a:rPr>
                        <a:t>Irrigated Acreage</a:t>
                      </a:r>
                    </a:p>
                  </a:txBody>
                  <a:tcPr marL="9525" marR="9525" marT="9525" marB="0" anchor="b"/>
                </a:tc>
                <a:tc>
                  <a:txBody>
                    <a:bodyPr/>
                    <a:lstStyle/>
                    <a:p>
                      <a:pPr algn="ctr" fontAlgn="b"/>
                      <a:r>
                        <a:rPr lang="en-US" sz="1400" b="0" i="0" u="none" strike="noStrike" dirty="0">
                          <a:solidFill>
                            <a:srgbClr val="000000"/>
                          </a:solidFill>
                          <a:effectLst/>
                          <a:latin typeface="+mn-lt"/>
                        </a:rPr>
                        <a:t>Size Bins</a:t>
                      </a:r>
                    </a:p>
                  </a:txBody>
                  <a:tcPr marL="9525" marR="9525" marT="9525" marB="0" anchor="b"/>
                </a:tc>
                <a:tc>
                  <a:txBody>
                    <a:bodyPr/>
                    <a:lstStyle/>
                    <a:p>
                      <a:pPr algn="ctr" fontAlgn="b"/>
                      <a:r>
                        <a:rPr lang="en-US" sz="1400" b="0" i="0" u="none" strike="noStrike" dirty="0">
                          <a:solidFill>
                            <a:srgbClr val="000000"/>
                          </a:solidFill>
                          <a:effectLst/>
                          <a:latin typeface="+mn-lt"/>
                        </a:rPr>
                        <a:t>Operation Bins</a:t>
                      </a:r>
                    </a:p>
                  </a:txBody>
                  <a:tcPr marL="9525" marR="9525" marT="9525" marB="0" anchor="b"/>
                </a:tc>
                <a:extLst>
                  <a:ext uri="{0D108BD9-81ED-4DB2-BD59-A6C34878D82A}">
                    <a16:rowId xmlns:a16="http://schemas.microsoft.com/office/drawing/2014/main" val="2212592567"/>
                  </a:ext>
                </a:extLst>
              </a:tr>
              <a:tr h="499924">
                <a:tc>
                  <a:txBody>
                    <a:bodyPr/>
                    <a:lstStyle/>
                    <a:p>
                      <a:pPr algn="ctr" fontAlgn="b"/>
                      <a:r>
                        <a:rPr lang="en-US" sz="1400" u="none" strike="noStrike" dirty="0">
                          <a:effectLst/>
                          <a:latin typeface="+mn-lt"/>
                        </a:rPr>
                        <a:t>ACCOMACK</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36</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5078</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5</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u="none" strike="noStrike" dirty="0">
                          <a:effectLst/>
                          <a:latin typeface="+mn-lt"/>
                        </a:rPr>
                        <a:t>9</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554844905"/>
                  </a:ext>
                </a:extLst>
              </a:tr>
            </a:tbl>
          </a:graphicData>
        </a:graphic>
      </p:graphicFrame>
      <p:sp>
        <p:nvSpPr>
          <p:cNvPr id="11" name="Oval 10">
            <a:extLst>
              <a:ext uri="{FF2B5EF4-FFF2-40B4-BE49-F238E27FC236}">
                <a16:creationId xmlns:a16="http://schemas.microsoft.com/office/drawing/2014/main" id="{D74AF098-8AB2-411B-8644-2B4ABAABEF66}"/>
              </a:ext>
            </a:extLst>
          </p:cNvPr>
          <p:cNvSpPr/>
          <p:nvPr/>
        </p:nvSpPr>
        <p:spPr>
          <a:xfrm>
            <a:off x="8337176" y="1791414"/>
            <a:ext cx="1054250" cy="62394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8EB577-E3C7-4033-943D-AF471DEFB14D}"/>
              </a:ext>
            </a:extLst>
          </p:cNvPr>
          <p:cNvSpPr txBox="1"/>
          <p:nvPr/>
        </p:nvSpPr>
        <p:spPr>
          <a:xfrm>
            <a:off x="6366849" y="2720001"/>
            <a:ext cx="3937298" cy="923330"/>
          </a:xfrm>
          <a:prstGeom prst="rect">
            <a:avLst/>
          </a:prstGeom>
          <a:noFill/>
        </p:spPr>
        <p:txBody>
          <a:bodyPr wrap="square" rtlCol="0">
            <a:spAutoFit/>
          </a:bodyPr>
          <a:lstStyle/>
          <a:p>
            <a:r>
              <a:rPr lang="en-US" dirty="0"/>
              <a:t>4 “D” values have sum of 145 acres</a:t>
            </a:r>
          </a:p>
          <a:p>
            <a:endParaRPr lang="en-US" dirty="0"/>
          </a:p>
          <a:p>
            <a:endParaRPr lang="en-US" dirty="0"/>
          </a:p>
        </p:txBody>
      </p:sp>
      <p:pic>
        <p:nvPicPr>
          <p:cNvPr id="17" name="Picture 16">
            <a:extLst>
              <a:ext uri="{FF2B5EF4-FFF2-40B4-BE49-F238E27FC236}">
                <a16:creationId xmlns:a16="http://schemas.microsoft.com/office/drawing/2014/main" id="{A4133247-99A0-4B08-A4AC-5B8749F93AD7}"/>
              </a:ext>
            </a:extLst>
          </p:cNvPr>
          <p:cNvPicPr>
            <a:picLocks noChangeAspect="1"/>
          </p:cNvPicPr>
          <p:nvPr/>
        </p:nvPicPr>
        <p:blipFill>
          <a:blip r:embed="rId3"/>
          <a:stretch>
            <a:fillRect/>
          </a:stretch>
        </p:blipFill>
        <p:spPr>
          <a:xfrm>
            <a:off x="5325038" y="4222718"/>
            <a:ext cx="6737956" cy="2032759"/>
          </a:xfrm>
          <a:prstGeom prst="rect">
            <a:avLst/>
          </a:prstGeom>
        </p:spPr>
      </p:pic>
      <p:sp>
        <p:nvSpPr>
          <p:cNvPr id="18" name="TextBox 17">
            <a:extLst>
              <a:ext uri="{FF2B5EF4-FFF2-40B4-BE49-F238E27FC236}">
                <a16:creationId xmlns:a16="http://schemas.microsoft.com/office/drawing/2014/main" id="{9987047B-6B11-43CE-83E5-0B09C24D5EFE}"/>
              </a:ext>
            </a:extLst>
          </p:cNvPr>
          <p:cNvSpPr txBox="1"/>
          <p:nvPr/>
        </p:nvSpPr>
        <p:spPr>
          <a:xfrm>
            <a:off x="4974516" y="935821"/>
            <a:ext cx="1931893" cy="369332"/>
          </a:xfrm>
          <a:prstGeom prst="rect">
            <a:avLst/>
          </a:prstGeom>
          <a:noFill/>
        </p:spPr>
        <p:txBody>
          <a:bodyPr wrap="square" rtlCol="0">
            <a:spAutoFit/>
          </a:bodyPr>
          <a:lstStyle/>
          <a:p>
            <a:r>
              <a:rPr lang="en-US" dirty="0"/>
              <a:t>County Summary</a:t>
            </a:r>
          </a:p>
        </p:txBody>
      </p:sp>
      <p:sp>
        <p:nvSpPr>
          <p:cNvPr id="19" name="Oval 18">
            <a:extLst>
              <a:ext uri="{FF2B5EF4-FFF2-40B4-BE49-F238E27FC236}">
                <a16:creationId xmlns:a16="http://schemas.microsoft.com/office/drawing/2014/main" id="{E732BC26-E2DD-4E16-947D-228C22C626F0}"/>
              </a:ext>
            </a:extLst>
          </p:cNvPr>
          <p:cNvSpPr/>
          <p:nvPr/>
        </p:nvSpPr>
        <p:spPr>
          <a:xfrm>
            <a:off x="10865225" y="3643332"/>
            <a:ext cx="1326776" cy="278974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13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A934-99F2-45DF-84D9-E87A17D4BFED}"/>
              </a:ext>
            </a:extLst>
          </p:cNvPr>
          <p:cNvSpPr>
            <a:spLocks noGrp="1"/>
          </p:cNvSpPr>
          <p:nvPr>
            <p:ph type="title"/>
          </p:nvPr>
        </p:nvSpPr>
        <p:spPr/>
        <p:txBody>
          <a:bodyPr>
            <a:normAutofit fontScale="90000"/>
          </a:bodyPr>
          <a:lstStyle/>
          <a:p>
            <a:r>
              <a:rPr lang="en-US" dirty="0"/>
              <a:t>Calculation of area under threshold</a:t>
            </a:r>
          </a:p>
        </p:txBody>
      </p:sp>
      <p:sp>
        <p:nvSpPr>
          <p:cNvPr id="5" name="TextBox 4">
            <a:extLst>
              <a:ext uri="{FF2B5EF4-FFF2-40B4-BE49-F238E27FC236}">
                <a16:creationId xmlns:a16="http://schemas.microsoft.com/office/drawing/2014/main" id="{92848413-4C05-405F-8FDA-A08773483DE6}"/>
              </a:ext>
            </a:extLst>
          </p:cNvPr>
          <p:cNvSpPr txBox="1"/>
          <p:nvPr/>
        </p:nvSpPr>
        <p:spPr>
          <a:xfrm>
            <a:off x="645459" y="1065228"/>
            <a:ext cx="2603350" cy="646331"/>
          </a:xfrm>
          <a:prstGeom prst="rect">
            <a:avLst/>
          </a:prstGeom>
          <a:noFill/>
        </p:spPr>
        <p:txBody>
          <a:bodyPr wrap="square" rtlCol="0">
            <a:spAutoFit/>
          </a:bodyPr>
          <a:lstStyle/>
          <a:p>
            <a:r>
              <a:rPr lang="en-US" dirty="0"/>
              <a:t>Get the D filled binned dataset for all counties</a:t>
            </a:r>
          </a:p>
        </p:txBody>
      </p:sp>
      <p:grpSp>
        <p:nvGrpSpPr>
          <p:cNvPr id="32" name="Group 31">
            <a:extLst>
              <a:ext uri="{FF2B5EF4-FFF2-40B4-BE49-F238E27FC236}">
                <a16:creationId xmlns:a16="http://schemas.microsoft.com/office/drawing/2014/main" id="{D76482D2-A727-45BB-9CD5-7B051BC53D17}"/>
              </a:ext>
            </a:extLst>
          </p:cNvPr>
          <p:cNvGrpSpPr/>
          <p:nvPr/>
        </p:nvGrpSpPr>
        <p:grpSpPr>
          <a:xfrm>
            <a:off x="3248809" y="1097722"/>
            <a:ext cx="3238052" cy="646331"/>
            <a:chOff x="3248809" y="1097722"/>
            <a:chExt cx="3238052" cy="646331"/>
          </a:xfrm>
        </p:grpSpPr>
        <p:cxnSp>
          <p:nvCxnSpPr>
            <p:cNvPr id="7" name="Straight Arrow Connector 6">
              <a:extLst>
                <a:ext uri="{FF2B5EF4-FFF2-40B4-BE49-F238E27FC236}">
                  <a16:creationId xmlns:a16="http://schemas.microsoft.com/office/drawing/2014/main" id="{FE0620F3-4200-4208-938B-973A242EE013}"/>
                </a:ext>
              </a:extLst>
            </p:cNvPr>
            <p:cNvCxnSpPr/>
            <p:nvPr/>
          </p:nvCxnSpPr>
          <p:spPr>
            <a:xfrm>
              <a:off x="3248809" y="1388393"/>
              <a:ext cx="93591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88A81FD-9BC0-40EE-B4C7-9981371F1D9B}"/>
                </a:ext>
              </a:extLst>
            </p:cNvPr>
            <p:cNvSpPr txBox="1"/>
            <p:nvPr/>
          </p:nvSpPr>
          <p:spPr>
            <a:xfrm>
              <a:off x="4313817" y="1097722"/>
              <a:ext cx="2173044" cy="646331"/>
            </a:xfrm>
            <a:prstGeom prst="rect">
              <a:avLst/>
            </a:prstGeom>
            <a:noFill/>
          </p:spPr>
          <p:txBody>
            <a:bodyPr wrap="square" rtlCol="0">
              <a:spAutoFit/>
            </a:bodyPr>
            <a:lstStyle/>
            <a:p>
              <a:r>
                <a:rPr lang="en-US" dirty="0"/>
                <a:t>Assign a threshold (10 acres)</a:t>
              </a:r>
            </a:p>
          </p:txBody>
        </p:sp>
      </p:grpSp>
      <p:grpSp>
        <p:nvGrpSpPr>
          <p:cNvPr id="33" name="Group 32">
            <a:extLst>
              <a:ext uri="{FF2B5EF4-FFF2-40B4-BE49-F238E27FC236}">
                <a16:creationId xmlns:a16="http://schemas.microsoft.com/office/drawing/2014/main" id="{EFE1A0B5-E4C2-420F-B825-508C1D4D6411}"/>
              </a:ext>
            </a:extLst>
          </p:cNvPr>
          <p:cNvGrpSpPr/>
          <p:nvPr/>
        </p:nvGrpSpPr>
        <p:grpSpPr>
          <a:xfrm>
            <a:off x="6442041" y="1097723"/>
            <a:ext cx="3064139" cy="646330"/>
            <a:chOff x="6442041" y="1097723"/>
            <a:chExt cx="3064139" cy="646330"/>
          </a:xfrm>
        </p:grpSpPr>
        <p:sp>
          <p:nvSpPr>
            <p:cNvPr id="9" name="TextBox 8">
              <a:extLst>
                <a:ext uri="{FF2B5EF4-FFF2-40B4-BE49-F238E27FC236}">
                  <a16:creationId xmlns:a16="http://schemas.microsoft.com/office/drawing/2014/main" id="{516D3B26-EB4D-4CD8-BE20-A34F39337F65}"/>
                </a:ext>
              </a:extLst>
            </p:cNvPr>
            <p:cNvSpPr txBox="1"/>
            <p:nvPr/>
          </p:nvSpPr>
          <p:spPr>
            <a:xfrm>
              <a:off x="7551869" y="1097723"/>
              <a:ext cx="1954311" cy="646330"/>
            </a:xfrm>
            <a:prstGeom prst="rect">
              <a:avLst/>
            </a:prstGeom>
            <a:noFill/>
          </p:spPr>
          <p:txBody>
            <a:bodyPr wrap="square" rtlCol="0">
              <a:spAutoFit/>
            </a:bodyPr>
            <a:lstStyle/>
            <a:p>
              <a:r>
                <a:rPr lang="en-US" dirty="0" err="1"/>
                <a:t>Area.per.operation</a:t>
              </a:r>
              <a:r>
                <a:rPr lang="en-US" dirty="0"/>
                <a:t> is under threshold</a:t>
              </a:r>
            </a:p>
          </p:txBody>
        </p:sp>
        <p:cxnSp>
          <p:nvCxnSpPr>
            <p:cNvPr id="10" name="Straight Arrow Connector 9">
              <a:extLst>
                <a:ext uri="{FF2B5EF4-FFF2-40B4-BE49-F238E27FC236}">
                  <a16:creationId xmlns:a16="http://schemas.microsoft.com/office/drawing/2014/main" id="{E71B4004-1575-4DD7-8BEA-D9C4DA368546}"/>
                </a:ext>
              </a:extLst>
            </p:cNvPr>
            <p:cNvCxnSpPr/>
            <p:nvPr/>
          </p:nvCxnSpPr>
          <p:spPr>
            <a:xfrm>
              <a:off x="6442041" y="1380306"/>
              <a:ext cx="93591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34" name="Group 33">
            <a:extLst>
              <a:ext uri="{FF2B5EF4-FFF2-40B4-BE49-F238E27FC236}">
                <a16:creationId xmlns:a16="http://schemas.microsoft.com/office/drawing/2014/main" id="{ED60363F-0704-4E18-AF7C-67E882A67804}"/>
              </a:ext>
            </a:extLst>
          </p:cNvPr>
          <p:cNvGrpSpPr/>
          <p:nvPr/>
        </p:nvGrpSpPr>
        <p:grpSpPr>
          <a:xfrm>
            <a:off x="9506180" y="989704"/>
            <a:ext cx="2520869" cy="923330"/>
            <a:chOff x="9506180" y="989704"/>
            <a:chExt cx="2520869" cy="923330"/>
          </a:xfrm>
        </p:grpSpPr>
        <p:cxnSp>
          <p:nvCxnSpPr>
            <p:cNvPr id="14" name="Straight Arrow Connector 13">
              <a:extLst>
                <a:ext uri="{FF2B5EF4-FFF2-40B4-BE49-F238E27FC236}">
                  <a16:creationId xmlns:a16="http://schemas.microsoft.com/office/drawing/2014/main" id="{7D7779F3-9DB7-43AD-8B22-80650FA63D58}"/>
                </a:ext>
              </a:extLst>
            </p:cNvPr>
            <p:cNvCxnSpPr/>
            <p:nvPr/>
          </p:nvCxnSpPr>
          <p:spPr>
            <a:xfrm>
              <a:off x="9506180" y="1388393"/>
              <a:ext cx="93591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CA85CA2-5B33-4F41-9987-9AFA52AF1801}"/>
                </a:ext>
              </a:extLst>
            </p:cNvPr>
            <p:cNvSpPr txBox="1"/>
            <p:nvPr/>
          </p:nvSpPr>
          <p:spPr>
            <a:xfrm>
              <a:off x="10442095" y="989704"/>
              <a:ext cx="1584954" cy="923330"/>
            </a:xfrm>
            <a:prstGeom prst="rect">
              <a:avLst/>
            </a:prstGeom>
            <a:noFill/>
          </p:spPr>
          <p:txBody>
            <a:bodyPr wrap="square" rtlCol="0">
              <a:spAutoFit/>
            </a:bodyPr>
            <a:lstStyle/>
            <a:p>
              <a:r>
                <a:rPr lang="en-US" dirty="0"/>
                <a:t>Make necessary calculations</a:t>
              </a:r>
            </a:p>
          </p:txBody>
        </p:sp>
      </p:grpSp>
      <p:grpSp>
        <p:nvGrpSpPr>
          <p:cNvPr id="20" name="Group 19">
            <a:extLst>
              <a:ext uri="{FF2B5EF4-FFF2-40B4-BE49-F238E27FC236}">
                <a16:creationId xmlns:a16="http://schemas.microsoft.com/office/drawing/2014/main" id="{D0351FD5-546B-4C96-9966-3041ECAA962E}"/>
              </a:ext>
            </a:extLst>
          </p:cNvPr>
          <p:cNvGrpSpPr/>
          <p:nvPr/>
        </p:nvGrpSpPr>
        <p:grpSpPr>
          <a:xfrm>
            <a:off x="645459" y="2067218"/>
            <a:ext cx="9499002" cy="3850513"/>
            <a:chOff x="645459" y="2099719"/>
            <a:chExt cx="9499002" cy="3850513"/>
          </a:xfrm>
        </p:grpSpPr>
        <p:pic>
          <p:nvPicPr>
            <p:cNvPr id="17" name="Picture 16">
              <a:extLst>
                <a:ext uri="{FF2B5EF4-FFF2-40B4-BE49-F238E27FC236}">
                  <a16:creationId xmlns:a16="http://schemas.microsoft.com/office/drawing/2014/main" id="{ABC41D41-D496-4078-99DE-207B62709812}"/>
                </a:ext>
              </a:extLst>
            </p:cNvPr>
            <p:cNvPicPr>
              <a:picLocks noChangeAspect="1"/>
            </p:cNvPicPr>
            <p:nvPr/>
          </p:nvPicPr>
          <p:blipFill>
            <a:blip r:embed="rId3"/>
            <a:stretch>
              <a:fillRect/>
            </a:stretch>
          </p:blipFill>
          <p:spPr>
            <a:xfrm>
              <a:off x="645459" y="2099719"/>
              <a:ext cx="6590533" cy="3850513"/>
            </a:xfrm>
            <a:prstGeom prst="rect">
              <a:avLst/>
            </a:prstGeom>
          </p:spPr>
        </p:pic>
        <p:sp>
          <p:nvSpPr>
            <p:cNvPr id="19" name="TextBox 18">
              <a:extLst>
                <a:ext uri="{FF2B5EF4-FFF2-40B4-BE49-F238E27FC236}">
                  <a16:creationId xmlns:a16="http://schemas.microsoft.com/office/drawing/2014/main" id="{D6AF8C6B-0953-4374-8A8C-9AE4FE97432E}"/>
                </a:ext>
              </a:extLst>
            </p:cNvPr>
            <p:cNvSpPr txBox="1"/>
            <p:nvPr/>
          </p:nvSpPr>
          <p:spPr>
            <a:xfrm>
              <a:off x="7377956" y="2861534"/>
              <a:ext cx="2766505" cy="646319"/>
            </a:xfrm>
            <a:prstGeom prst="rect">
              <a:avLst/>
            </a:prstGeom>
            <a:noFill/>
          </p:spPr>
          <p:txBody>
            <a:bodyPr wrap="square" rtlCol="0">
              <a:spAutoFit/>
            </a:bodyPr>
            <a:lstStyle/>
            <a:p>
              <a:r>
                <a:rPr lang="en-US" dirty="0"/>
                <a:t>D filled binned dataset (Accomack)</a:t>
              </a:r>
            </a:p>
          </p:txBody>
        </p:sp>
      </p:grpSp>
      <p:grpSp>
        <p:nvGrpSpPr>
          <p:cNvPr id="27" name="Group 26">
            <a:extLst>
              <a:ext uri="{FF2B5EF4-FFF2-40B4-BE49-F238E27FC236}">
                <a16:creationId xmlns:a16="http://schemas.microsoft.com/office/drawing/2014/main" id="{010189EA-3AE4-4DD8-97E5-058DC5EFC1C5}"/>
              </a:ext>
            </a:extLst>
          </p:cNvPr>
          <p:cNvGrpSpPr/>
          <p:nvPr/>
        </p:nvGrpSpPr>
        <p:grpSpPr>
          <a:xfrm>
            <a:off x="4407874" y="2441572"/>
            <a:ext cx="369346" cy="1094603"/>
            <a:chOff x="4434262" y="2452731"/>
            <a:chExt cx="369346" cy="1094603"/>
          </a:xfrm>
        </p:grpSpPr>
        <p:sp>
          <p:nvSpPr>
            <p:cNvPr id="24" name="Oval 23">
              <a:extLst>
                <a:ext uri="{FF2B5EF4-FFF2-40B4-BE49-F238E27FC236}">
                  <a16:creationId xmlns:a16="http://schemas.microsoft.com/office/drawing/2014/main" id="{7D97EFFB-118D-4D3D-B143-AC9A7D1DFB2C}"/>
                </a:ext>
              </a:extLst>
            </p:cNvPr>
            <p:cNvSpPr/>
            <p:nvPr/>
          </p:nvSpPr>
          <p:spPr>
            <a:xfrm>
              <a:off x="4441434" y="3310665"/>
              <a:ext cx="362174" cy="23666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46B4671-6213-40CB-8128-F8B9462BB6CC}"/>
                </a:ext>
              </a:extLst>
            </p:cNvPr>
            <p:cNvSpPr/>
            <p:nvPr/>
          </p:nvSpPr>
          <p:spPr>
            <a:xfrm>
              <a:off x="4441434" y="2743199"/>
              <a:ext cx="362174" cy="23666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B23048F-0FE5-4F39-B3E5-4864355A7B6F}"/>
                </a:ext>
              </a:extLst>
            </p:cNvPr>
            <p:cNvSpPr/>
            <p:nvPr/>
          </p:nvSpPr>
          <p:spPr>
            <a:xfrm>
              <a:off x="4434262" y="2452731"/>
              <a:ext cx="362174" cy="23666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C03D1685-1FBA-41EF-96A2-EB08580793B1}"/>
              </a:ext>
            </a:extLst>
          </p:cNvPr>
          <p:cNvSpPr txBox="1"/>
          <p:nvPr/>
        </p:nvSpPr>
        <p:spPr>
          <a:xfrm>
            <a:off x="7917628" y="3958814"/>
            <a:ext cx="4016464" cy="1754326"/>
          </a:xfrm>
          <a:prstGeom prst="rect">
            <a:avLst/>
          </a:prstGeom>
          <a:noFill/>
        </p:spPr>
        <p:txBody>
          <a:bodyPr wrap="square" rtlCol="0">
            <a:spAutoFit/>
          </a:bodyPr>
          <a:lstStyle/>
          <a:p>
            <a:r>
              <a:rPr lang="en-US" dirty="0">
                <a:solidFill>
                  <a:schemeClr val="bg2">
                    <a:lumMod val="50000"/>
                  </a:schemeClr>
                </a:solidFill>
              </a:rPr>
              <a:t>Irrigated area under TH : 58 acres</a:t>
            </a:r>
          </a:p>
          <a:p>
            <a:r>
              <a:rPr lang="en-US" dirty="0"/>
              <a:t>Irrigated area above TH: Remaining</a:t>
            </a:r>
          </a:p>
          <a:p>
            <a:endParaRPr lang="en-US" dirty="0"/>
          </a:p>
          <a:p>
            <a:r>
              <a:rPr lang="en-US" dirty="0"/>
              <a:t>Percentage under TH of Total Area</a:t>
            </a:r>
          </a:p>
          <a:p>
            <a:r>
              <a:rPr lang="en-US" dirty="0"/>
              <a:t>Percentage under TH of Area above TH</a:t>
            </a:r>
          </a:p>
          <a:p>
            <a:endParaRPr lang="en-US" dirty="0"/>
          </a:p>
        </p:txBody>
      </p:sp>
      <p:grpSp>
        <p:nvGrpSpPr>
          <p:cNvPr id="37" name="Group 36">
            <a:extLst>
              <a:ext uri="{FF2B5EF4-FFF2-40B4-BE49-F238E27FC236}">
                <a16:creationId xmlns:a16="http://schemas.microsoft.com/office/drawing/2014/main" id="{1BDB79F1-04B5-4CA2-AFF0-16F5AA6E2B2E}"/>
              </a:ext>
            </a:extLst>
          </p:cNvPr>
          <p:cNvGrpSpPr/>
          <p:nvPr/>
        </p:nvGrpSpPr>
        <p:grpSpPr>
          <a:xfrm>
            <a:off x="2392932" y="2441572"/>
            <a:ext cx="246690" cy="1131150"/>
            <a:chOff x="10878510" y="2418837"/>
            <a:chExt cx="246690" cy="1131150"/>
          </a:xfrm>
        </p:grpSpPr>
        <p:sp>
          <p:nvSpPr>
            <p:cNvPr id="29" name="Oval 28">
              <a:extLst>
                <a:ext uri="{FF2B5EF4-FFF2-40B4-BE49-F238E27FC236}">
                  <a16:creationId xmlns:a16="http://schemas.microsoft.com/office/drawing/2014/main" id="{D6AFE9EA-EAF6-4C42-AA85-74F1AAA5BAC3}"/>
                </a:ext>
              </a:extLst>
            </p:cNvPr>
            <p:cNvSpPr/>
            <p:nvPr/>
          </p:nvSpPr>
          <p:spPr>
            <a:xfrm>
              <a:off x="10878510" y="2418837"/>
              <a:ext cx="225911" cy="236669"/>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A95CA09-1F81-4154-8E62-104B22FA5380}"/>
                </a:ext>
              </a:extLst>
            </p:cNvPr>
            <p:cNvSpPr/>
            <p:nvPr/>
          </p:nvSpPr>
          <p:spPr>
            <a:xfrm>
              <a:off x="10899289" y="3313318"/>
              <a:ext cx="225911" cy="236669"/>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ECD8D9B-8BFF-466B-BDEC-B37571FB2495}"/>
                </a:ext>
              </a:extLst>
            </p:cNvPr>
            <p:cNvSpPr/>
            <p:nvPr/>
          </p:nvSpPr>
          <p:spPr>
            <a:xfrm>
              <a:off x="10890324" y="2723637"/>
              <a:ext cx="225911" cy="236669"/>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992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3122</TotalTime>
  <Words>1754</Words>
  <Application>Microsoft Office PowerPoint</Application>
  <PresentationFormat>Widescreen</PresentationFormat>
  <Paragraphs>409</Paragraphs>
  <Slides>30</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Retrospect</vt:lpstr>
      <vt:lpstr>WUDR Update</vt:lpstr>
      <vt:lpstr>Outline</vt:lpstr>
      <vt:lpstr>Census Data</vt:lpstr>
      <vt:lpstr>Census Data</vt:lpstr>
      <vt:lpstr>Fill “D” values </vt:lpstr>
      <vt:lpstr>Fill “D” values</vt:lpstr>
      <vt:lpstr>PowerPoint Presentation</vt:lpstr>
      <vt:lpstr>Fill “D” values </vt:lpstr>
      <vt:lpstr>Calculation of area under threshold</vt:lpstr>
      <vt:lpstr>Irrigated area under threshold</vt:lpstr>
      <vt:lpstr>Data Availability in other years</vt:lpstr>
      <vt:lpstr>Irrigated Acreage for different years</vt:lpstr>
      <vt:lpstr>Difference between 2002 and 2017</vt:lpstr>
      <vt:lpstr>Summary of withdrawal data availability</vt:lpstr>
      <vt:lpstr>PowerPoint Presentation</vt:lpstr>
      <vt:lpstr>Correlation</vt:lpstr>
      <vt:lpstr>Irrigated area under threshold</vt:lpstr>
      <vt:lpstr>Irrigated area under threshold</vt:lpstr>
      <vt:lpstr>Next Steps and Key Questions</vt:lpstr>
      <vt:lpstr>EXTRA Slides</vt:lpstr>
      <vt:lpstr>Irrigated Area under threshold for counties missing in DEQ dataset</vt:lpstr>
      <vt:lpstr>PowerPoint Presentation</vt:lpstr>
      <vt:lpstr>Irrigated area under threshold</vt:lpstr>
      <vt:lpstr>PowerPoint Presentation</vt:lpstr>
      <vt:lpstr>Irrigated Operations for different years</vt:lpstr>
      <vt:lpstr>DEQ withdrawals</vt:lpstr>
      <vt:lpstr>DEQ number of Facilities</vt:lpstr>
      <vt:lpstr>Difference between 2002 and 2017 - DEQ</vt:lpstr>
      <vt:lpstr>Data availability in both datasets from 2002 to 2017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WUDR Update</dc:title>
  <dc:creator>Sangha, Laljeet</dc:creator>
  <cp:lastModifiedBy>Sangha, Laljeet</cp:lastModifiedBy>
  <cp:revision>76</cp:revision>
  <dcterms:created xsi:type="dcterms:W3CDTF">2021-04-09T02:39:14Z</dcterms:created>
  <dcterms:modified xsi:type="dcterms:W3CDTF">2021-04-21T14:36:57Z</dcterms:modified>
</cp:coreProperties>
</file>