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7" r:id="rId3"/>
    <p:sldId id="269" r:id="rId4"/>
    <p:sldId id="270" r:id="rId5"/>
    <p:sldId id="257" r:id="rId6"/>
    <p:sldId id="274" r:id="rId7"/>
    <p:sldId id="273" r:id="rId8"/>
    <p:sldId id="266" r:id="rId9"/>
    <p:sldId id="258" r:id="rId10"/>
    <p:sldId id="260" r:id="rId11"/>
    <p:sldId id="259" r:id="rId12"/>
    <p:sldId id="261" r:id="rId13"/>
    <p:sldId id="263" r:id="rId14"/>
    <p:sldId id="272" r:id="rId15"/>
    <p:sldId id="268"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01" autoAdjust="0"/>
    <p:restoredTop sz="87211" autoAdjust="0"/>
  </p:normalViewPr>
  <p:slideViewPr>
    <p:cSldViewPr snapToGrid="0">
      <p:cViewPr varScale="1">
        <p:scale>
          <a:sx n="92" d="100"/>
          <a:sy n="92" d="100"/>
        </p:scale>
        <p:origin x="58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67A9B0-C5BD-48DA-9E56-980EA2B2DDD2}" type="datetimeFigureOut">
              <a:rPr lang="en-US" smtClean="0"/>
              <a:t>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D062AF-DFF3-4DC5-8CBD-37FC691CEFB2}" type="slidenum">
              <a:rPr lang="en-US" smtClean="0"/>
              <a:t>‹#›</a:t>
            </a:fld>
            <a:endParaRPr lang="en-US"/>
          </a:p>
        </p:txBody>
      </p:sp>
    </p:spTree>
    <p:extLst>
      <p:ext uri="{BB962C8B-B14F-4D97-AF65-F5344CB8AC3E}">
        <p14:creationId xmlns:p14="http://schemas.microsoft.com/office/powerpoint/2010/main" val="2452162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on </a:t>
            </a:r>
            <a:r>
              <a:rPr lang="en-US" dirty="0" err="1"/>
              <a:t>github</a:t>
            </a:r>
            <a:endParaRPr lang="en-US" dirty="0"/>
          </a:p>
        </p:txBody>
      </p:sp>
      <p:sp>
        <p:nvSpPr>
          <p:cNvPr id="4" name="Slide Number Placeholder 3"/>
          <p:cNvSpPr>
            <a:spLocks noGrp="1"/>
          </p:cNvSpPr>
          <p:nvPr>
            <p:ph type="sldNum" sz="quarter" idx="5"/>
          </p:nvPr>
        </p:nvSpPr>
        <p:spPr/>
        <p:txBody>
          <a:bodyPr/>
          <a:lstStyle/>
          <a:p>
            <a:fld id="{63D062AF-DFF3-4DC5-8CBD-37FC691CEFB2}" type="slidenum">
              <a:rPr lang="en-US" smtClean="0"/>
              <a:t>1</a:t>
            </a:fld>
            <a:endParaRPr lang="en-US"/>
          </a:p>
        </p:txBody>
      </p:sp>
    </p:spTree>
    <p:extLst>
      <p:ext uri="{BB962C8B-B14F-4D97-AF65-F5344CB8AC3E}">
        <p14:creationId xmlns:p14="http://schemas.microsoft.com/office/powerpoint/2010/main" val="3049187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Positive but weak. </a:t>
            </a:r>
          </a:p>
          <a:p>
            <a:r>
              <a:rPr lang="en-US" dirty="0"/>
              <a:t>Positive is good to see. Weak correlation is understood due to the facilities reporting more in census. </a:t>
            </a:r>
            <a:r>
              <a:rPr lang="en-US" sz="1200" b="0" i="0" kern="1200" dirty="0">
                <a:solidFill>
                  <a:schemeClr val="tx1"/>
                </a:solidFill>
                <a:effectLst/>
                <a:latin typeface="+mn-lt"/>
                <a:ea typeface="+mn-ea"/>
                <a:cs typeface="+mn-cs"/>
              </a:rPr>
              <a:t>VDEQ data is not the complete picture of irrigation in the state.</a:t>
            </a:r>
            <a:endParaRPr lang="en-US" dirty="0"/>
          </a:p>
        </p:txBody>
      </p:sp>
      <p:sp>
        <p:nvSpPr>
          <p:cNvPr id="4" name="Slide Number Placeholder 3"/>
          <p:cNvSpPr>
            <a:spLocks noGrp="1"/>
          </p:cNvSpPr>
          <p:nvPr>
            <p:ph type="sldNum" sz="quarter" idx="5"/>
          </p:nvPr>
        </p:nvSpPr>
        <p:spPr/>
        <p:txBody>
          <a:bodyPr/>
          <a:lstStyle/>
          <a:p>
            <a:fld id="{63D062AF-DFF3-4DC5-8CBD-37FC691CEFB2}" type="slidenum">
              <a:rPr lang="en-US" smtClean="0"/>
              <a:t>10</a:t>
            </a:fld>
            <a:endParaRPr lang="en-US"/>
          </a:p>
        </p:txBody>
      </p:sp>
    </p:spTree>
    <p:extLst>
      <p:ext uri="{BB962C8B-B14F-4D97-AF65-F5344CB8AC3E}">
        <p14:creationId xmlns:p14="http://schemas.microsoft.com/office/powerpoint/2010/main" val="2940388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counties =81 percent</a:t>
            </a:r>
          </a:p>
          <a:p>
            <a:endParaRPr lang="en-US" dirty="0"/>
          </a:p>
          <a:p>
            <a:r>
              <a:rPr lang="en-US" dirty="0"/>
              <a:t>These 10 counties make up for 80% of the withdrawals in DEQ dataset.  For this table we selected which counties make up for 80% of withdrawals and acreage in both datasets. The common counties making this contribution are marked as “high in both datasets”. Here except Westmoreland County: We all 9 counties are also in the list of counties for census 80% acreage  </a:t>
            </a:r>
          </a:p>
          <a:p>
            <a:endParaRPr lang="en-US" dirty="0"/>
          </a:p>
          <a:p>
            <a:r>
              <a:rPr lang="en-US" dirty="0"/>
              <a:t>Westmoreland </a:t>
            </a:r>
            <a:r>
              <a:rPr lang="en-US" dirty="0" err="1"/>
              <a:t>Ocunty</a:t>
            </a:r>
            <a:r>
              <a:rPr lang="en-US" dirty="0"/>
              <a:t>: </a:t>
            </a:r>
            <a:r>
              <a:rPr lang="en-US" sz="1200" b="0" i="0" kern="1200" dirty="0">
                <a:solidFill>
                  <a:schemeClr val="tx1"/>
                </a:solidFill>
                <a:effectLst/>
                <a:latin typeface="+mn-lt"/>
                <a:ea typeface="+mn-ea"/>
                <a:cs typeface="+mn-cs"/>
              </a:rPr>
              <a:t>INGLESIDE PLANTATION and LIBERTY FARM, Read Oak Nurseries, Foundation Seed farm</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3D062AF-DFF3-4DC5-8CBD-37FC691CEFB2}" type="slidenum">
              <a:rPr lang="en-US" smtClean="0"/>
              <a:t>11</a:t>
            </a:fld>
            <a:endParaRPr lang="en-US"/>
          </a:p>
        </p:txBody>
      </p:sp>
    </p:spTree>
    <p:extLst>
      <p:ext uri="{BB962C8B-B14F-4D97-AF65-F5344CB8AC3E}">
        <p14:creationId xmlns:p14="http://schemas.microsoft.com/office/powerpoint/2010/main" val="405380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 15 counties result in 80% of the irrigated acreage. 6 counties in this list are not in DEQ list. </a:t>
            </a:r>
          </a:p>
          <a:p>
            <a:endParaRPr lang="en-US" dirty="0"/>
          </a:p>
          <a:p>
            <a:r>
              <a:rPr lang="en-US" dirty="0"/>
              <a:t>For counties with unreported data irrigated acreage per operation should have been small as we would expect the small withdrawals not being reported to DEQ by large number of intakes. This seems the case except for south Hampton county</a:t>
            </a:r>
          </a:p>
        </p:txBody>
      </p:sp>
      <p:sp>
        <p:nvSpPr>
          <p:cNvPr id="4" name="Slide Number Placeholder 3"/>
          <p:cNvSpPr>
            <a:spLocks noGrp="1"/>
          </p:cNvSpPr>
          <p:nvPr>
            <p:ph type="sldNum" sz="quarter" idx="5"/>
          </p:nvPr>
        </p:nvSpPr>
        <p:spPr/>
        <p:txBody>
          <a:bodyPr/>
          <a:lstStyle/>
          <a:p>
            <a:fld id="{63D062AF-DFF3-4DC5-8CBD-37FC691CEFB2}" type="slidenum">
              <a:rPr lang="en-US" smtClean="0"/>
              <a:t>12</a:t>
            </a:fld>
            <a:endParaRPr lang="en-US"/>
          </a:p>
        </p:txBody>
      </p:sp>
    </p:spTree>
    <p:extLst>
      <p:ext uri="{BB962C8B-B14F-4D97-AF65-F5344CB8AC3E}">
        <p14:creationId xmlns:p14="http://schemas.microsoft.com/office/powerpoint/2010/main" val="4285962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plot gives the overall distribution of difference in ranks for Withdrawals and acreage.</a:t>
            </a:r>
          </a:p>
          <a:p>
            <a:endParaRPr lang="en-US" dirty="0"/>
          </a:p>
          <a:p>
            <a:r>
              <a:rPr lang="en-US" dirty="0"/>
              <a:t>Subtracted the rank of VDEQ from Census. Close to zero counties are the ones with similar rank in both datasets. </a:t>
            </a:r>
          </a:p>
          <a:p>
            <a:endParaRPr lang="en-US" dirty="0"/>
          </a:p>
          <a:p>
            <a:r>
              <a:rPr lang="en-US" dirty="0"/>
              <a:t>Higher rank for a county in census data than in </a:t>
            </a:r>
            <a:r>
              <a:rPr lang="en-US" dirty="0" err="1"/>
              <a:t>deq</a:t>
            </a:r>
            <a:r>
              <a:rPr lang="en-US" dirty="0"/>
              <a:t> data will give –</a:t>
            </a:r>
            <a:r>
              <a:rPr lang="en-US" dirty="0" err="1"/>
              <a:t>ve</a:t>
            </a:r>
            <a:r>
              <a:rPr lang="en-US" dirty="0"/>
              <a:t> sign</a:t>
            </a:r>
          </a:p>
          <a:p>
            <a:endParaRPr lang="en-US" dirty="0"/>
          </a:p>
          <a:p>
            <a:pPr rtl="0" eaLnBrk="1" fontAlgn="b" latinLnBrk="0" hangingPunct="1"/>
            <a:r>
              <a:rPr lang="en-US" sz="1200" b="0" i="0" u="none" strike="noStrike" kern="1200" dirty="0">
                <a:solidFill>
                  <a:schemeClr val="tx1"/>
                </a:solidFill>
                <a:effectLst/>
                <a:latin typeface="+mn-lt"/>
                <a:ea typeface="+mn-ea"/>
                <a:cs typeface="+mn-cs"/>
              </a:rPr>
              <a:t>Pittsylvania County </a:t>
            </a:r>
            <a:r>
              <a:rPr lang="en-US" sz="1200" b="0" i="0" u="none" strike="noStrike" kern="1200" dirty="0">
                <a:solidFill>
                  <a:srgbClr val="C00000"/>
                </a:solidFill>
                <a:effectLst/>
                <a:latin typeface="+mn-lt"/>
                <a:ea typeface="+mn-ea"/>
                <a:cs typeface="+mn-cs"/>
              </a:rPr>
              <a:t>has rank of </a:t>
            </a:r>
            <a:r>
              <a:rPr lang="en-US" sz="1200" b="0" i="0" u="none" strike="noStrike" kern="1200" dirty="0">
                <a:solidFill>
                  <a:schemeClr val="tx1"/>
                </a:solidFill>
                <a:effectLst/>
                <a:latin typeface="+mn-lt"/>
                <a:ea typeface="+mn-ea"/>
                <a:cs typeface="+mn-cs"/>
              </a:rPr>
              <a:t>37  in DEQ  10 in Census dataset.</a:t>
            </a:r>
          </a:p>
          <a:p>
            <a:pPr rtl="0" eaLnBrk="1" fontAlgn="b" latinLnBrk="0" hangingPunct="1"/>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rgbClr val="C00000"/>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3D062AF-DFF3-4DC5-8CBD-37FC691CEFB2}" type="slidenum">
              <a:rPr lang="en-US" smtClean="0"/>
              <a:t>13</a:t>
            </a:fld>
            <a:endParaRPr lang="en-US"/>
          </a:p>
        </p:txBody>
      </p:sp>
    </p:spTree>
    <p:extLst>
      <p:ext uri="{BB962C8B-B14F-4D97-AF65-F5344CB8AC3E}">
        <p14:creationId xmlns:p14="http://schemas.microsoft.com/office/powerpoint/2010/main" val="3172284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Slide 11: This table is more detail for the counties on tails of the graphs. The counties with higher difference in ranks. Blue color counties are the one s with large unreported data.</a:t>
            </a:r>
          </a:p>
        </p:txBody>
      </p:sp>
      <p:sp>
        <p:nvSpPr>
          <p:cNvPr id="4" name="Slide Number Placeholder 3"/>
          <p:cNvSpPr>
            <a:spLocks noGrp="1"/>
          </p:cNvSpPr>
          <p:nvPr>
            <p:ph type="sldNum" sz="quarter" idx="5"/>
          </p:nvPr>
        </p:nvSpPr>
        <p:spPr/>
        <p:txBody>
          <a:bodyPr/>
          <a:lstStyle/>
          <a:p>
            <a:fld id="{63D062AF-DFF3-4DC5-8CBD-37FC691CEFB2}" type="slidenum">
              <a:rPr lang="en-US" smtClean="0"/>
              <a:t>14</a:t>
            </a:fld>
            <a:endParaRPr lang="en-US"/>
          </a:p>
        </p:txBody>
      </p:sp>
    </p:spTree>
    <p:extLst>
      <p:ext uri="{BB962C8B-B14F-4D97-AF65-F5344CB8AC3E}">
        <p14:creationId xmlns:p14="http://schemas.microsoft.com/office/powerpoint/2010/main" val="34823954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Irrigation farm and </a:t>
            </a:r>
            <a:r>
              <a:rPr lang="en-US"/>
              <a:t>management survey</a:t>
            </a:r>
          </a:p>
        </p:txBody>
      </p:sp>
      <p:sp>
        <p:nvSpPr>
          <p:cNvPr id="4" name="Slide Number Placeholder 3"/>
          <p:cNvSpPr>
            <a:spLocks noGrp="1"/>
          </p:cNvSpPr>
          <p:nvPr>
            <p:ph type="sldNum" sz="quarter" idx="5"/>
          </p:nvPr>
        </p:nvSpPr>
        <p:spPr/>
        <p:txBody>
          <a:bodyPr/>
          <a:lstStyle/>
          <a:p>
            <a:fld id="{63D062AF-DFF3-4DC5-8CBD-37FC691CEFB2}" type="slidenum">
              <a:rPr lang="en-US" smtClean="0"/>
              <a:t>15</a:t>
            </a:fld>
            <a:endParaRPr lang="en-US"/>
          </a:p>
        </p:txBody>
      </p:sp>
    </p:spTree>
    <p:extLst>
      <p:ext uri="{BB962C8B-B14F-4D97-AF65-F5344CB8AC3E}">
        <p14:creationId xmlns:p14="http://schemas.microsoft.com/office/powerpoint/2010/main" val="3185769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GitHub</a:t>
            </a:r>
          </a:p>
          <a:p>
            <a:endParaRPr lang="en-US" dirty="0"/>
          </a:p>
          <a:p>
            <a:r>
              <a:rPr lang="en-US" dirty="0"/>
              <a:t>Irregularities for data in different counties</a:t>
            </a:r>
          </a:p>
        </p:txBody>
      </p:sp>
      <p:sp>
        <p:nvSpPr>
          <p:cNvPr id="4" name="Slide Number Placeholder 3"/>
          <p:cNvSpPr>
            <a:spLocks noGrp="1"/>
          </p:cNvSpPr>
          <p:nvPr>
            <p:ph type="sldNum" sz="quarter" idx="5"/>
          </p:nvPr>
        </p:nvSpPr>
        <p:spPr/>
        <p:txBody>
          <a:bodyPr/>
          <a:lstStyle/>
          <a:p>
            <a:fld id="{63D062AF-DFF3-4DC5-8CBD-37FC691CEFB2}" type="slidenum">
              <a:rPr lang="en-US" smtClean="0"/>
              <a:t>2</a:t>
            </a:fld>
            <a:endParaRPr lang="en-US"/>
          </a:p>
        </p:txBody>
      </p:sp>
    </p:spTree>
    <p:extLst>
      <p:ext uri="{BB962C8B-B14F-4D97-AF65-F5344CB8AC3E}">
        <p14:creationId xmlns:p14="http://schemas.microsoft.com/office/powerpoint/2010/main" val="1717094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Accomack county 1</a:t>
            </a:r>
            <a:r>
              <a:rPr lang="en-US" baseline="30000" dirty="0"/>
              <a:t>st</a:t>
            </a:r>
            <a:r>
              <a:rPr lang="en-US" dirty="0"/>
              <a:t> </a:t>
            </a:r>
            <a:r>
              <a:rPr lang="en-US" dirty="0" err="1"/>
              <a:t>coloumn</a:t>
            </a:r>
            <a:r>
              <a:rPr lang="en-US" dirty="0"/>
              <a:t> is the different size of farms</a:t>
            </a:r>
          </a:p>
          <a:p>
            <a:r>
              <a:rPr lang="en-US" dirty="0"/>
              <a:t>(1.0 TO 9.9 ACRES) there are 9 such farms reporting to USDA irrigating 29 acres</a:t>
            </a:r>
          </a:p>
          <a:p>
            <a:r>
              <a:rPr lang="en-US" dirty="0"/>
              <a:t>D means removed for privacy</a:t>
            </a:r>
          </a:p>
          <a:p>
            <a:endParaRPr lang="en-US" dirty="0"/>
          </a:p>
        </p:txBody>
      </p:sp>
      <p:sp>
        <p:nvSpPr>
          <p:cNvPr id="4" name="Slide Number Placeholder 3"/>
          <p:cNvSpPr>
            <a:spLocks noGrp="1"/>
          </p:cNvSpPr>
          <p:nvPr>
            <p:ph type="sldNum" sz="quarter" idx="5"/>
          </p:nvPr>
        </p:nvSpPr>
        <p:spPr/>
        <p:txBody>
          <a:bodyPr/>
          <a:lstStyle/>
          <a:p>
            <a:fld id="{63D062AF-DFF3-4DC5-8CBD-37FC691CEFB2}" type="slidenum">
              <a:rPr lang="en-US" smtClean="0"/>
              <a:t>3</a:t>
            </a:fld>
            <a:endParaRPr lang="en-US"/>
          </a:p>
        </p:txBody>
      </p:sp>
    </p:spTree>
    <p:extLst>
      <p:ext uri="{BB962C8B-B14F-4D97-AF65-F5344CB8AC3E}">
        <p14:creationId xmlns:p14="http://schemas.microsoft.com/office/powerpoint/2010/main" val="2733655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county greater size bins represents more variety  of farms reporting data to USDA</a:t>
            </a:r>
          </a:p>
          <a:p>
            <a:endParaRPr lang="en-US" dirty="0"/>
          </a:p>
          <a:p>
            <a:r>
              <a:rPr lang="en-US" dirty="0"/>
              <a:t>For our study an appropriate scenario would be to have a bigger size bins for reported data. </a:t>
            </a:r>
          </a:p>
        </p:txBody>
      </p:sp>
      <p:sp>
        <p:nvSpPr>
          <p:cNvPr id="4" name="Slide Number Placeholder 3"/>
          <p:cNvSpPr>
            <a:spLocks noGrp="1"/>
          </p:cNvSpPr>
          <p:nvPr>
            <p:ph type="sldNum" sz="quarter" idx="5"/>
          </p:nvPr>
        </p:nvSpPr>
        <p:spPr/>
        <p:txBody>
          <a:bodyPr/>
          <a:lstStyle/>
          <a:p>
            <a:fld id="{63D062AF-DFF3-4DC5-8CBD-37FC691CEFB2}" type="slidenum">
              <a:rPr lang="en-US" smtClean="0"/>
              <a:t>4</a:t>
            </a:fld>
            <a:endParaRPr lang="en-US"/>
          </a:p>
        </p:txBody>
      </p:sp>
    </p:spTree>
    <p:extLst>
      <p:ext uri="{BB962C8B-B14F-4D97-AF65-F5344CB8AC3E}">
        <p14:creationId xmlns:p14="http://schemas.microsoft.com/office/powerpoint/2010/main" val="3272927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Missing in both datasets 43</a:t>
            </a:r>
            <a:endParaRPr lang="en-US" dirty="0"/>
          </a:p>
          <a:p>
            <a:endParaRPr lang="en-US" dirty="0"/>
          </a:p>
          <a:p>
            <a:r>
              <a:rPr lang="en-US" dirty="0"/>
              <a:t>Available in DEQ but not in USDA : King George(2), Essex (4), Henrico(2), Greensville (2), Richmond City(1) , Petersburg City(1)</a:t>
            </a:r>
          </a:p>
          <a:p>
            <a:endParaRPr lang="en-US" dirty="0"/>
          </a:p>
          <a:p>
            <a:r>
              <a:rPr lang="en-US" dirty="0"/>
              <a:t>There are legit facilities; Richmond city have a nursery </a:t>
            </a:r>
          </a:p>
          <a:p>
            <a:endParaRPr lang="en-US" dirty="0"/>
          </a:p>
          <a:p>
            <a:r>
              <a:rPr lang="en-US" dirty="0"/>
              <a:t>Discrepancy between the datasets and also justifies our goal that DEQ might not have full picture of withdrawals in the state.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got DEQ withdrawal data as well and then selected the counties with data in both datasets. There are 37 such counties. </a:t>
            </a:r>
          </a:p>
          <a:p>
            <a:endParaRPr lang="en-US" dirty="0"/>
          </a:p>
        </p:txBody>
      </p:sp>
      <p:sp>
        <p:nvSpPr>
          <p:cNvPr id="4" name="Slide Number Placeholder 3"/>
          <p:cNvSpPr>
            <a:spLocks noGrp="1"/>
          </p:cNvSpPr>
          <p:nvPr>
            <p:ph type="sldNum" sz="quarter" idx="5"/>
          </p:nvPr>
        </p:nvSpPr>
        <p:spPr/>
        <p:txBody>
          <a:bodyPr/>
          <a:lstStyle/>
          <a:p>
            <a:fld id="{63D062AF-DFF3-4DC5-8CBD-37FC691CEFB2}" type="slidenum">
              <a:rPr lang="en-US" smtClean="0"/>
              <a:t>5</a:t>
            </a:fld>
            <a:endParaRPr lang="en-US"/>
          </a:p>
        </p:txBody>
      </p:sp>
    </p:spTree>
    <p:extLst>
      <p:ext uri="{BB962C8B-B14F-4D97-AF65-F5344CB8AC3E}">
        <p14:creationId xmlns:p14="http://schemas.microsoft.com/office/powerpoint/2010/main" val="2668216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Operation bins vary 1:12 </a:t>
            </a:r>
          </a:p>
          <a:p>
            <a:r>
              <a:rPr lang="en-US" dirty="0"/>
              <a:t>Size bins 1: 10</a:t>
            </a:r>
          </a:p>
          <a:p>
            <a:endParaRPr lang="en-US" dirty="0"/>
          </a:p>
          <a:p>
            <a:r>
              <a:rPr lang="en-US" dirty="0"/>
              <a:t>No of farms of different sizes reporting operations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of farms of different sizes reporting irrigated acreage</a:t>
            </a:r>
          </a:p>
          <a:p>
            <a:endParaRPr lang="en-US" dirty="0"/>
          </a:p>
          <a:p>
            <a:r>
              <a:rPr lang="en-US" dirty="0"/>
              <a:t>With data form more size and operation </a:t>
            </a:r>
          </a:p>
          <a:p>
            <a:endParaRPr lang="en-US" dirty="0"/>
          </a:p>
          <a:p>
            <a:r>
              <a:rPr lang="en-US" dirty="0"/>
              <a:t>Bins are the different farm sizes</a:t>
            </a:r>
          </a:p>
          <a:p>
            <a:endParaRPr lang="en-US" dirty="0"/>
          </a:p>
          <a:p>
            <a:r>
              <a:rPr lang="en-US" dirty="0"/>
              <a:t>Size bins: Rockingham county 10, Pittsylvania6, Accomack- Augusta 5, </a:t>
            </a:r>
          </a:p>
          <a:p>
            <a:endParaRPr lang="en-US" dirty="0"/>
          </a:p>
          <a:p>
            <a:r>
              <a:rPr lang="en-US" dirty="0"/>
              <a:t>Rockingham county 12, Pittsylvania12,  Charlotte5,  Augusta </a:t>
            </a:r>
          </a:p>
        </p:txBody>
      </p:sp>
      <p:sp>
        <p:nvSpPr>
          <p:cNvPr id="4" name="Slide Number Placeholder 3"/>
          <p:cNvSpPr>
            <a:spLocks noGrp="1"/>
          </p:cNvSpPr>
          <p:nvPr>
            <p:ph type="sldNum" sz="quarter" idx="5"/>
          </p:nvPr>
        </p:nvSpPr>
        <p:spPr/>
        <p:txBody>
          <a:bodyPr/>
          <a:lstStyle/>
          <a:p>
            <a:fld id="{63D062AF-DFF3-4DC5-8CBD-37FC691CEFB2}" type="slidenum">
              <a:rPr lang="en-US" smtClean="0"/>
              <a:t>6</a:t>
            </a:fld>
            <a:endParaRPr lang="en-US"/>
          </a:p>
        </p:txBody>
      </p:sp>
    </p:spTree>
    <p:extLst>
      <p:ext uri="{BB962C8B-B14F-4D97-AF65-F5344CB8AC3E}">
        <p14:creationId xmlns:p14="http://schemas.microsoft.com/office/powerpoint/2010/main" val="2973379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Available in both datasets 37 counties have irrigated acreage ranging from 10 to 5858 acres</a:t>
            </a:r>
          </a:p>
          <a:p>
            <a:r>
              <a:rPr lang="en-US" dirty="0"/>
              <a:t>		31 have irrigated acreage less than 2000 exact (1684)</a:t>
            </a:r>
          </a:p>
          <a:p>
            <a:r>
              <a:rPr lang="en-US" dirty="0"/>
              <a:t>6 counties: ACCOMACK(3</a:t>
            </a:r>
            <a:r>
              <a:rPr lang="en-US" baseline="30000" dirty="0"/>
              <a:t>rd</a:t>
            </a:r>
            <a:r>
              <a:rPr lang="en-US" dirty="0"/>
              <a:t>)  ,  AUGUSTA, CAROLINE , HANOVER   ,  NORTHAMPTON (max),  ROCKINGHAM(2</a:t>
            </a:r>
            <a:r>
              <a:rPr lang="en-US" baseline="30000" dirty="0"/>
              <a:t>nd</a:t>
            </a:r>
            <a:r>
              <a:rPr lang="en-US" dirty="0"/>
              <a:t>) above 2000 (In more detail about specific) counties in next slides)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Smaller Acreage reporting to Census which might not be reporting to DEQ</a:t>
            </a:r>
            <a:endParaRPr lang="en-US" dirty="0"/>
          </a:p>
        </p:txBody>
      </p:sp>
      <p:sp>
        <p:nvSpPr>
          <p:cNvPr id="4" name="Slide Number Placeholder 3"/>
          <p:cNvSpPr>
            <a:spLocks noGrp="1"/>
          </p:cNvSpPr>
          <p:nvPr>
            <p:ph type="sldNum" sz="quarter" idx="5"/>
          </p:nvPr>
        </p:nvSpPr>
        <p:spPr/>
        <p:txBody>
          <a:bodyPr/>
          <a:lstStyle/>
          <a:p>
            <a:fld id="{63D062AF-DFF3-4DC5-8CBD-37FC691CEFB2}" type="slidenum">
              <a:rPr lang="en-US" smtClean="0"/>
              <a:t>7</a:t>
            </a:fld>
            <a:endParaRPr lang="en-US"/>
          </a:p>
        </p:txBody>
      </p:sp>
    </p:spTree>
    <p:extLst>
      <p:ext uri="{BB962C8B-B14F-4D97-AF65-F5344CB8AC3E}">
        <p14:creationId xmlns:p14="http://schemas.microsoft.com/office/powerpoint/2010/main" val="663268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Point: To see the distribution of counties with the irrigated acreage</a:t>
            </a:r>
          </a:p>
          <a:p>
            <a:endParaRPr lang="en-US" dirty="0"/>
          </a:p>
          <a:p>
            <a:r>
              <a:rPr lang="en-US" dirty="0"/>
              <a:t>Above plot: Available in both datasets 37 counties have irrigated acreage ranging from 10 to 5858 acres</a:t>
            </a:r>
          </a:p>
          <a:p>
            <a:r>
              <a:rPr lang="en-US" dirty="0"/>
              <a:t>		31 have irrigated acreage less than 2000 exact (1684)</a:t>
            </a:r>
          </a:p>
          <a:p>
            <a:r>
              <a:rPr lang="en-US" dirty="0"/>
              <a:t>6 counties: ACCOMACK(3</a:t>
            </a:r>
            <a:r>
              <a:rPr lang="en-US" baseline="30000" dirty="0"/>
              <a:t>rd</a:t>
            </a:r>
            <a:r>
              <a:rPr lang="en-US" dirty="0"/>
              <a:t>)  ,  AUGUSTA, CAROLINE , HANOVER   ,  NORTHAMPTON (max),  ROCKINGHAM(2</a:t>
            </a:r>
            <a:r>
              <a:rPr lang="en-US" baseline="30000" dirty="0"/>
              <a:t>nd</a:t>
            </a:r>
            <a:r>
              <a:rPr lang="en-US" dirty="0"/>
              <a:t>) above 2000 (In more detail about specific) counties in next slides)</a:t>
            </a:r>
          </a:p>
          <a:p>
            <a:endParaRPr lang="en-US" dirty="0"/>
          </a:p>
          <a:p>
            <a:r>
              <a:rPr lang="en-US" dirty="0"/>
              <a:t>Below plot: To see the counties not in DEQ </a:t>
            </a:r>
          </a:p>
          <a:p>
            <a:r>
              <a:rPr lang="en-US" dirty="0"/>
              <a:t>Available in USDA dataset 47 have irrigated acreage ranging from </a:t>
            </a:r>
            <a:r>
              <a:rPr lang="en-US" dirty="0">
                <a:effectLst/>
              </a:rPr>
              <a:t>10 to 4162 areas</a:t>
            </a:r>
          </a:p>
          <a:p>
            <a:r>
              <a:rPr lang="en-US" dirty="0">
                <a:effectLst/>
              </a:rPr>
              <a:t>3 counties above 1000 acres: LUNENBURG(1402), RUNSWICK(2114),  MECKLENBURG (4162)</a:t>
            </a:r>
          </a:p>
          <a:p>
            <a:r>
              <a:rPr lang="en-US" dirty="0">
                <a:effectLst/>
              </a:rPr>
              <a:t>		sum(13852) </a:t>
            </a:r>
            <a:endParaRPr lang="en-US" dirty="0"/>
          </a:p>
          <a:p>
            <a:endParaRPr lang="en-US" dirty="0"/>
          </a:p>
        </p:txBody>
      </p:sp>
      <p:sp>
        <p:nvSpPr>
          <p:cNvPr id="4" name="Slide Number Placeholder 3"/>
          <p:cNvSpPr>
            <a:spLocks noGrp="1"/>
          </p:cNvSpPr>
          <p:nvPr>
            <p:ph type="sldNum" sz="quarter" idx="5"/>
          </p:nvPr>
        </p:nvSpPr>
        <p:spPr/>
        <p:txBody>
          <a:bodyPr/>
          <a:lstStyle/>
          <a:p>
            <a:fld id="{63D062AF-DFF3-4DC5-8CBD-37FC691CEFB2}" type="slidenum">
              <a:rPr lang="en-US" smtClean="0"/>
              <a:t>8</a:t>
            </a:fld>
            <a:endParaRPr lang="en-US"/>
          </a:p>
        </p:txBody>
      </p:sp>
    </p:spTree>
    <p:extLst>
      <p:ext uri="{BB962C8B-B14F-4D97-AF65-F5344CB8AC3E}">
        <p14:creationId xmlns:p14="http://schemas.microsoft.com/office/powerpoint/2010/main" val="277219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Summary of withdrawals ta county scale.</a:t>
            </a:r>
          </a:p>
          <a:p>
            <a:r>
              <a:rPr lang="en-US" dirty="0"/>
              <a:t>3 counties with facilities reporting zero withdrawals.</a:t>
            </a:r>
          </a:p>
          <a:p>
            <a:r>
              <a:rPr lang="en-US" dirty="0"/>
              <a:t>Correlation Sign and magnitude: Positive and strong </a:t>
            </a:r>
          </a:p>
          <a:p>
            <a:endParaRPr lang="en-US" dirty="0"/>
          </a:p>
          <a:p>
            <a:r>
              <a:rPr lang="en-US" dirty="0"/>
              <a:t>3 Counties: </a:t>
            </a:r>
            <a:r>
              <a:rPr lang="en-US" dirty="0" err="1"/>
              <a:t>Hailfax</a:t>
            </a:r>
            <a:r>
              <a:rPr lang="en-US" dirty="0"/>
              <a:t>, Pittsylvania(2) and Craig with </a:t>
            </a:r>
            <a:r>
              <a:rPr lang="en-US" dirty="0" err="1"/>
              <a:t>facilties</a:t>
            </a:r>
            <a:r>
              <a:rPr lang="en-US" dirty="0"/>
              <a:t> reporting 0 withdrawals.</a:t>
            </a:r>
          </a:p>
        </p:txBody>
      </p:sp>
      <p:sp>
        <p:nvSpPr>
          <p:cNvPr id="4" name="Slide Number Placeholder 3"/>
          <p:cNvSpPr>
            <a:spLocks noGrp="1"/>
          </p:cNvSpPr>
          <p:nvPr>
            <p:ph type="sldNum" sz="quarter" idx="5"/>
          </p:nvPr>
        </p:nvSpPr>
        <p:spPr/>
        <p:txBody>
          <a:bodyPr/>
          <a:lstStyle/>
          <a:p>
            <a:fld id="{63D062AF-DFF3-4DC5-8CBD-37FC691CEFB2}" type="slidenum">
              <a:rPr lang="en-US" smtClean="0"/>
              <a:t>9</a:t>
            </a:fld>
            <a:endParaRPr lang="en-US"/>
          </a:p>
        </p:txBody>
      </p:sp>
    </p:spTree>
    <p:extLst>
      <p:ext uri="{BB962C8B-B14F-4D97-AF65-F5344CB8AC3E}">
        <p14:creationId xmlns:p14="http://schemas.microsoft.com/office/powerpoint/2010/main" val="4039553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234B60A-59B0-44A6-B928-2D8F23B65868}" type="datetimeFigureOut">
              <a:rPr lang="en-US" smtClean="0"/>
              <a:t>2/8/2021</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92F1A71A-21DC-4549-9CB8-5F683E8140EC}"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8537162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34B60A-59B0-44A6-B928-2D8F23B65868}"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1A71A-21DC-4549-9CB8-5F683E8140EC}" type="slidenum">
              <a:rPr lang="en-US" smtClean="0"/>
              <a:t>‹#›</a:t>
            </a:fld>
            <a:endParaRPr lang="en-US"/>
          </a:p>
        </p:txBody>
      </p:sp>
    </p:spTree>
    <p:extLst>
      <p:ext uri="{BB962C8B-B14F-4D97-AF65-F5344CB8AC3E}">
        <p14:creationId xmlns:p14="http://schemas.microsoft.com/office/powerpoint/2010/main" val="2139730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34B60A-59B0-44A6-B928-2D8F23B65868}"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1A71A-21DC-4549-9CB8-5F683E8140EC}" type="slidenum">
              <a:rPr lang="en-US" smtClean="0"/>
              <a:t>‹#›</a:t>
            </a:fld>
            <a:endParaRPr lang="en-US"/>
          </a:p>
        </p:txBody>
      </p:sp>
    </p:spTree>
    <p:extLst>
      <p:ext uri="{BB962C8B-B14F-4D97-AF65-F5344CB8AC3E}">
        <p14:creationId xmlns:p14="http://schemas.microsoft.com/office/powerpoint/2010/main" val="147407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34B60A-59B0-44A6-B928-2D8F23B65868}"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1A71A-21DC-4549-9CB8-5F683E8140EC}" type="slidenum">
              <a:rPr lang="en-US" smtClean="0"/>
              <a:t>‹#›</a:t>
            </a:fld>
            <a:endParaRPr lang="en-US"/>
          </a:p>
        </p:txBody>
      </p:sp>
    </p:spTree>
    <p:extLst>
      <p:ext uri="{BB962C8B-B14F-4D97-AF65-F5344CB8AC3E}">
        <p14:creationId xmlns:p14="http://schemas.microsoft.com/office/powerpoint/2010/main" val="161957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34B60A-59B0-44A6-B928-2D8F23B65868}"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1A71A-21DC-4549-9CB8-5F683E8140EC}"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22372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34B60A-59B0-44A6-B928-2D8F23B65868}" type="datetimeFigureOut">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F1A71A-21DC-4549-9CB8-5F683E8140EC}" type="slidenum">
              <a:rPr lang="en-US" smtClean="0"/>
              <a:t>‹#›</a:t>
            </a:fld>
            <a:endParaRPr lang="en-US"/>
          </a:p>
        </p:txBody>
      </p:sp>
    </p:spTree>
    <p:extLst>
      <p:ext uri="{BB962C8B-B14F-4D97-AF65-F5344CB8AC3E}">
        <p14:creationId xmlns:p14="http://schemas.microsoft.com/office/powerpoint/2010/main" val="1073054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34B60A-59B0-44A6-B928-2D8F23B65868}" type="datetimeFigureOut">
              <a:rPr lang="en-US" smtClean="0"/>
              <a:t>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F1A71A-21DC-4549-9CB8-5F683E8140EC}" type="slidenum">
              <a:rPr lang="en-US" smtClean="0"/>
              <a:t>‹#›</a:t>
            </a:fld>
            <a:endParaRPr lang="en-US"/>
          </a:p>
        </p:txBody>
      </p:sp>
    </p:spTree>
    <p:extLst>
      <p:ext uri="{BB962C8B-B14F-4D97-AF65-F5344CB8AC3E}">
        <p14:creationId xmlns:p14="http://schemas.microsoft.com/office/powerpoint/2010/main" val="3798938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34B60A-59B0-44A6-B928-2D8F23B65868}" type="datetimeFigureOut">
              <a:rPr lang="en-US" smtClean="0"/>
              <a:t>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F1A71A-21DC-4549-9CB8-5F683E8140EC}" type="slidenum">
              <a:rPr lang="en-US" smtClean="0"/>
              <a:t>‹#›</a:t>
            </a:fld>
            <a:endParaRPr lang="en-US"/>
          </a:p>
        </p:txBody>
      </p:sp>
    </p:spTree>
    <p:extLst>
      <p:ext uri="{BB962C8B-B14F-4D97-AF65-F5344CB8AC3E}">
        <p14:creationId xmlns:p14="http://schemas.microsoft.com/office/powerpoint/2010/main" val="3129040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34B60A-59B0-44A6-B928-2D8F23B65868}" type="datetimeFigureOut">
              <a:rPr lang="en-US" smtClean="0"/>
              <a:t>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F1A71A-21DC-4549-9CB8-5F683E8140EC}" type="slidenum">
              <a:rPr lang="en-US" smtClean="0"/>
              <a:t>‹#›</a:t>
            </a:fld>
            <a:endParaRPr lang="en-US"/>
          </a:p>
        </p:txBody>
      </p:sp>
    </p:spTree>
    <p:extLst>
      <p:ext uri="{BB962C8B-B14F-4D97-AF65-F5344CB8AC3E}">
        <p14:creationId xmlns:p14="http://schemas.microsoft.com/office/powerpoint/2010/main" val="1705209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234B60A-59B0-44A6-B928-2D8F23B65868}" type="datetimeFigureOut">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F1A71A-21DC-4549-9CB8-5F683E8140EC}" type="slidenum">
              <a:rPr lang="en-US" smtClean="0"/>
              <a:t>‹#›</a:t>
            </a:fld>
            <a:endParaRPr lang="en-US"/>
          </a:p>
        </p:txBody>
      </p:sp>
    </p:spTree>
    <p:extLst>
      <p:ext uri="{BB962C8B-B14F-4D97-AF65-F5344CB8AC3E}">
        <p14:creationId xmlns:p14="http://schemas.microsoft.com/office/powerpoint/2010/main" val="3563458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234B60A-59B0-44A6-B928-2D8F23B65868}" type="datetimeFigureOut">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F1A71A-21DC-4549-9CB8-5F683E8140EC}" type="slidenum">
              <a:rPr lang="en-US" smtClean="0"/>
              <a:t>‹#›</a:t>
            </a:fld>
            <a:endParaRPr lang="en-US"/>
          </a:p>
        </p:txBody>
      </p:sp>
    </p:spTree>
    <p:extLst>
      <p:ext uri="{BB962C8B-B14F-4D97-AF65-F5344CB8AC3E}">
        <p14:creationId xmlns:p14="http://schemas.microsoft.com/office/powerpoint/2010/main" val="3316894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234B60A-59B0-44A6-B928-2D8F23B65868}" type="datetimeFigureOut">
              <a:rPr lang="en-US" smtClean="0"/>
              <a:t>2/8/2021</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92F1A71A-21DC-4549-9CB8-5F683E8140EC}" type="slidenum">
              <a:rPr lang="en-US" smtClean="0"/>
              <a:t>‹#›</a:t>
            </a:fld>
            <a:endParaRPr lang="en-US"/>
          </a:p>
        </p:txBody>
      </p:sp>
    </p:spTree>
    <p:extLst>
      <p:ext uri="{BB962C8B-B14F-4D97-AF65-F5344CB8AC3E}">
        <p14:creationId xmlns:p14="http://schemas.microsoft.com/office/powerpoint/2010/main" val="27699888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8665-F386-46FC-AE1A-B8BED4DAB9DA}"/>
              </a:ext>
            </a:extLst>
          </p:cNvPr>
          <p:cNvSpPr>
            <a:spLocks noGrp="1"/>
          </p:cNvSpPr>
          <p:nvPr>
            <p:ph type="ctrTitle"/>
          </p:nvPr>
        </p:nvSpPr>
        <p:spPr/>
        <p:txBody>
          <a:bodyPr/>
          <a:lstStyle/>
          <a:p>
            <a:r>
              <a:rPr lang="en-US" dirty="0"/>
              <a:t>WUDR Update</a:t>
            </a:r>
          </a:p>
        </p:txBody>
      </p:sp>
      <p:sp>
        <p:nvSpPr>
          <p:cNvPr id="3" name="Subtitle 2">
            <a:extLst>
              <a:ext uri="{FF2B5EF4-FFF2-40B4-BE49-F238E27FC236}">
                <a16:creationId xmlns:a16="http://schemas.microsoft.com/office/drawing/2014/main" id="{9B561A4D-4EA1-4BC0-987D-7A65A8006C12}"/>
              </a:ext>
            </a:extLst>
          </p:cNvPr>
          <p:cNvSpPr>
            <a:spLocks noGrp="1"/>
          </p:cNvSpPr>
          <p:nvPr>
            <p:ph type="subTitle" idx="1"/>
          </p:nvPr>
        </p:nvSpPr>
        <p:spPr/>
        <p:txBody>
          <a:bodyPr/>
          <a:lstStyle/>
          <a:p>
            <a:r>
              <a:rPr lang="en-US" dirty="0"/>
              <a:t>2</a:t>
            </a:r>
            <a:r>
              <a:rPr lang="en-US" baseline="30000" dirty="0"/>
              <a:t>nd</a:t>
            </a:r>
            <a:r>
              <a:rPr lang="en-US" dirty="0"/>
              <a:t> February 2021</a:t>
            </a:r>
          </a:p>
        </p:txBody>
      </p:sp>
    </p:spTree>
    <p:extLst>
      <p:ext uri="{BB962C8B-B14F-4D97-AF65-F5344CB8AC3E}">
        <p14:creationId xmlns:p14="http://schemas.microsoft.com/office/powerpoint/2010/main" val="4060888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6284E-E53E-4362-AAB4-54BAB0F19F2A}"/>
              </a:ext>
            </a:extLst>
          </p:cNvPr>
          <p:cNvSpPr>
            <a:spLocks noGrp="1"/>
          </p:cNvSpPr>
          <p:nvPr>
            <p:ph type="title"/>
          </p:nvPr>
        </p:nvSpPr>
        <p:spPr>
          <a:xfrm>
            <a:off x="258651" y="1111327"/>
            <a:ext cx="4860701" cy="4877349"/>
          </a:xfrm>
        </p:spPr>
        <p:txBody>
          <a:bodyPr/>
          <a:lstStyle/>
          <a:p>
            <a:r>
              <a:rPr lang="en-US" dirty="0"/>
              <a:t>Scatterplot of DEQ irrigation facilities vs USDA operations with irrigation</a:t>
            </a:r>
            <a:br>
              <a:rPr lang="en-US" b="0" dirty="0">
                <a:effectLst/>
              </a:rPr>
            </a:br>
            <a:br>
              <a:rPr lang="en-US" dirty="0"/>
            </a:br>
            <a:endParaRPr lang="en-US" dirty="0"/>
          </a:p>
        </p:txBody>
      </p:sp>
      <p:pic>
        <p:nvPicPr>
          <p:cNvPr id="4" name="Picture 3" descr="Chart, scatter chart&#10;&#10;Description automatically generated">
            <a:extLst>
              <a:ext uri="{FF2B5EF4-FFF2-40B4-BE49-F238E27FC236}">
                <a16:creationId xmlns:a16="http://schemas.microsoft.com/office/drawing/2014/main" id="{3BF05A3A-1CED-4E3F-B29F-60DA80F269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9352" y="476599"/>
            <a:ext cx="5904801" cy="5904801"/>
          </a:xfrm>
          <a:prstGeom prst="rect">
            <a:avLst/>
          </a:prstGeom>
        </p:spPr>
      </p:pic>
    </p:spTree>
    <p:extLst>
      <p:ext uri="{BB962C8B-B14F-4D97-AF65-F5344CB8AC3E}">
        <p14:creationId xmlns:p14="http://schemas.microsoft.com/office/powerpoint/2010/main" val="1374022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AB7B2-744A-4236-851D-2D65085EE5C7}"/>
              </a:ext>
            </a:extLst>
          </p:cNvPr>
          <p:cNvSpPr>
            <a:spLocks noGrp="1"/>
          </p:cNvSpPr>
          <p:nvPr>
            <p:ph type="title"/>
          </p:nvPr>
        </p:nvSpPr>
        <p:spPr>
          <a:xfrm>
            <a:off x="366789" y="539625"/>
            <a:ext cx="10502979" cy="1325562"/>
          </a:xfrm>
        </p:spPr>
        <p:txBody>
          <a:bodyPr>
            <a:noAutofit/>
          </a:bodyPr>
          <a:lstStyle/>
          <a:p>
            <a:r>
              <a:rPr lang="en-US" sz="2500" b="1" dirty="0"/>
              <a:t>Top counties in terms of DEQ irrigation withdrawals, responsible for 80% of total irrigation withdrawals in the state </a:t>
            </a:r>
            <a:br>
              <a:rPr lang="en-US" sz="2500" b="0" dirty="0">
                <a:effectLst/>
              </a:rPr>
            </a:br>
            <a:br>
              <a:rPr lang="en-US" sz="2500" dirty="0"/>
            </a:br>
            <a:endParaRPr lang="en-US" sz="2500" dirty="0"/>
          </a:p>
        </p:txBody>
      </p:sp>
      <p:graphicFrame>
        <p:nvGraphicFramePr>
          <p:cNvPr id="6" name="Table 5">
            <a:extLst>
              <a:ext uri="{FF2B5EF4-FFF2-40B4-BE49-F238E27FC236}">
                <a16:creationId xmlns:a16="http://schemas.microsoft.com/office/drawing/2014/main" id="{ABBB437D-4E8E-464D-AB8E-55A60625790C}"/>
              </a:ext>
            </a:extLst>
          </p:cNvPr>
          <p:cNvGraphicFramePr>
            <a:graphicFrameLocks noGrp="1"/>
          </p:cNvGraphicFramePr>
          <p:nvPr>
            <p:extLst>
              <p:ext uri="{D42A27DB-BD31-4B8C-83A1-F6EECF244321}">
                <p14:modId xmlns:p14="http://schemas.microsoft.com/office/powerpoint/2010/main" val="3448554476"/>
              </p:ext>
            </p:extLst>
          </p:nvPr>
        </p:nvGraphicFramePr>
        <p:xfrm>
          <a:off x="257982" y="1326522"/>
          <a:ext cx="10168553" cy="4991853"/>
        </p:xfrm>
        <a:graphic>
          <a:graphicData uri="http://schemas.openxmlformats.org/drawingml/2006/table">
            <a:tbl>
              <a:tblPr/>
              <a:tblGrid>
                <a:gridCol w="649820">
                  <a:extLst>
                    <a:ext uri="{9D8B030D-6E8A-4147-A177-3AD203B41FA5}">
                      <a16:colId xmlns:a16="http://schemas.microsoft.com/office/drawing/2014/main" val="3188392741"/>
                    </a:ext>
                  </a:extLst>
                </a:gridCol>
                <a:gridCol w="2390202">
                  <a:extLst>
                    <a:ext uri="{9D8B030D-6E8A-4147-A177-3AD203B41FA5}">
                      <a16:colId xmlns:a16="http://schemas.microsoft.com/office/drawing/2014/main" val="1548785398"/>
                    </a:ext>
                  </a:extLst>
                </a:gridCol>
                <a:gridCol w="920000">
                  <a:extLst>
                    <a:ext uri="{9D8B030D-6E8A-4147-A177-3AD203B41FA5}">
                      <a16:colId xmlns:a16="http://schemas.microsoft.com/office/drawing/2014/main" val="861600790"/>
                    </a:ext>
                  </a:extLst>
                </a:gridCol>
                <a:gridCol w="1629008">
                  <a:extLst>
                    <a:ext uri="{9D8B030D-6E8A-4147-A177-3AD203B41FA5}">
                      <a16:colId xmlns:a16="http://schemas.microsoft.com/office/drawing/2014/main" val="577416359"/>
                    </a:ext>
                  </a:extLst>
                </a:gridCol>
                <a:gridCol w="1377007">
                  <a:extLst>
                    <a:ext uri="{9D8B030D-6E8A-4147-A177-3AD203B41FA5}">
                      <a16:colId xmlns:a16="http://schemas.microsoft.com/office/drawing/2014/main" val="227063137"/>
                    </a:ext>
                  </a:extLst>
                </a:gridCol>
                <a:gridCol w="1377007">
                  <a:extLst>
                    <a:ext uri="{9D8B030D-6E8A-4147-A177-3AD203B41FA5}">
                      <a16:colId xmlns:a16="http://schemas.microsoft.com/office/drawing/2014/main" val="3164035294"/>
                    </a:ext>
                  </a:extLst>
                </a:gridCol>
                <a:gridCol w="1825509">
                  <a:extLst>
                    <a:ext uri="{9D8B030D-6E8A-4147-A177-3AD203B41FA5}">
                      <a16:colId xmlns:a16="http://schemas.microsoft.com/office/drawing/2014/main" val="775299487"/>
                    </a:ext>
                  </a:extLst>
                </a:gridCol>
              </a:tblGrid>
              <a:tr h="445127">
                <a:tc>
                  <a:txBody>
                    <a:bodyPr/>
                    <a:lstStyle/>
                    <a:p>
                      <a:pPr algn="l" fontAlgn="b"/>
                      <a:endParaRPr lang="en-US" sz="1400" b="1" i="0" u="none" strike="noStrike" dirty="0">
                        <a:solidFill>
                          <a:srgbClr val="000000"/>
                        </a:solidFill>
                        <a:effectLst/>
                        <a:latin typeface="+mj-lt"/>
                      </a:endParaRP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1" i="0" u="none" strike="noStrike" dirty="0">
                          <a:solidFill>
                            <a:srgbClr val="000000"/>
                          </a:solidFill>
                          <a:effectLst/>
                          <a:latin typeface="+mj-lt"/>
                        </a:rPr>
                        <a:t>Counties</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1" i="0" u="none" strike="noStrike" dirty="0">
                          <a:solidFill>
                            <a:srgbClr val="000000"/>
                          </a:solidFill>
                          <a:effectLst/>
                          <a:latin typeface="+mj-lt"/>
                        </a:rPr>
                        <a:t>Facilities</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1" i="0" u="none" strike="noStrike" dirty="0">
                          <a:solidFill>
                            <a:srgbClr val="000000"/>
                          </a:solidFill>
                          <a:effectLst/>
                          <a:latin typeface="+mj-lt"/>
                        </a:rPr>
                        <a:t>Withdrawal mg</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1" i="0" u="none" strike="noStrike" dirty="0">
                          <a:solidFill>
                            <a:srgbClr val="000000"/>
                          </a:solidFill>
                          <a:effectLst/>
                          <a:latin typeface="+mj-lt"/>
                        </a:rPr>
                        <a:t>Percentage of total</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1" i="0" u="none" strike="noStrike" dirty="0">
                          <a:solidFill>
                            <a:srgbClr val="000000"/>
                          </a:solidFill>
                          <a:effectLst/>
                          <a:latin typeface="+mj-lt"/>
                        </a:rPr>
                        <a:t>Withdrawal per facility</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1" i="0" u="none" strike="noStrike" dirty="0">
                          <a:solidFill>
                            <a:srgbClr val="000000"/>
                          </a:solidFill>
                          <a:effectLst/>
                          <a:latin typeface="+mj-lt"/>
                        </a:rPr>
                        <a:t>Status</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5460301"/>
                  </a:ext>
                </a:extLst>
              </a:tr>
              <a:tr h="445127">
                <a:tc>
                  <a:txBody>
                    <a:bodyPr/>
                    <a:lstStyle/>
                    <a:p>
                      <a:pPr algn="l" fontAlgn="b"/>
                      <a:r>
                        <a:rPr lang="en-US" sz="1400" b="0" i="0" u="none" strike="noStrike" dirty="0">
                          <a:solidFill>
                            <a:srgbClr val="000000"/>
                          </a:solidFill>
                          <a:effectLst/>
                          <a:latin typeface="+mj-lt"/>
                        </a:rPr>
                        <a:t>1</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rgbClr val="000000"/>
                          </a:solidFill>
                          <a:effectLst/>
                          <a:latin typeface="+mj-lt"/>
                        </a:rPr>
                        <a:t>Accomack County</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rgbClr val="000000"/>
                          </a:solidFill>
                          <a:effectLst/>
                          <a:latin typeface="+mj-lt"/>
                        </a:rPr>
                        <a:t>23</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rgbClr val="000000"/>
                          </a:solidFill>
                          <a:effectLst/>
                          <a:latin typeface="+mj-lt"/>
                        </a:rPr>
                        <a:t>1674</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rgbClr val="000000"/>
                          </a:solidFill>
                          <a:effectLst/>
                          <a:latin typeface="+mj-lt"/>
                        </a:rPr>
                        <a:t>25</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mj-lt"/>
                        </a:rPr>
                        <a:t>73</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a:solidFill>
                            <a:srgbClr val="000000"/>
                          </a:solidFill>
                          <a:effectLst/>
                          <a:latin typeface="+mj-lt"/>
                        </a:rPr>
                        <a:t>High in both datasets</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9285983"/>
                  </a:ext>
                </a:extLst>
              </a:tr>
              <a:tr h="445127">
                <a:tc>
                  <a:txBody>
                    <a:bodyPr/>
                    <a:lstStyle/>
                    <a:p>
                      <a:pPr algn="l" fontAlgn="b"/>
                      <a:r>
                        <a:rPr lang="en-US" sz="1400" b="0" i="0" u="none" strike="noStrike" dirty="0">
                          <a:solidFill>
                            <a:srgbClr val="000000"/>
                          </a:solidFill>
                          <a:effectLst/>
                          <a:latin typeface="+mj-lt"/>
                        </a:rPr>
                        <a:t>2</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rgbClr val="000000"/>
                          </a:solidFill>
                          <a:effectLst/>
                          <a:latin typeface="+mj-lt"/>
                        </a:rPr>
                        <a:t>Hanover County</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rgbClr val="000000"/>
                          </a:solidFill>
                          <a:effectLst/>
                          <a:latin typeface="+mj-lt"/>
                        </a:rPr>
                        <a:t>13</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rgbClr val="000000"/>
                          </a:solidFill>
                          <a:effectLst/>
                          <a:latin typeface="+mj-lt"/>
                        </a:rPr>
                        <a:t>584</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a:solidFill>
                            <a:srgbClr val="000000"/>
                          </a:solidFill>
                          <a:effectLst/>
                          <a:latin typeface="+mj-lt"/>
                        </a:rPr>
                        <a:t>9</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mj-lt"/>
                        </a:rPr>
                        <a:t>45</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a:solidFill>
                            <a:srgbClr val="000000"/>
                          </a:solidFill>
                          <a:effectLst/>
                          <a:latin typeface="+mj-lt"/>
                        </a:rPr>
                        <a:t>High in both datasets</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9504999"/>
                  </a:ext>
                </a:extLst>
              </a:tr>
              <a:tr h="445127">
                <a:tc>
                  <a:txBody>
                    <a:bodyPr/>
                    <a:lstStyle/>
                    <a:p>
                      <a:pPr algn="l" fontAlgn="b"/>
                      <a:r>
                        <a:rPr lang="en-US" sz="1400" b="0" i="0" u="none" strike="noStrike" dirty="0">
                          <a:solidFill>
                            <a:srgbClr val="000000"/>
                          </a:solidFill>
                          <a:effectLst/>
                          <a:latin typeface="+mj-lt"/>
                        </a:rPr>
                        <a:t>3</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rgbClr val="000000"/>
                          </a:solidFill>
                          <a:effectLst/>
                          <a:latin typeface="+mj-lt"/>
                        </a:rPr>
                        <a:t>Caroline County</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rgbClr val="000000"/>
                          </a:solidFill>
                          <a:effectLst/>
                          <a:latin typeface="+mj-lt"/>
                        </a:rPr>
                        <a:t>6</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rgbClr val="000000"/>
                          </a:solidFill>
                          <a:effectLst/>
                          <a:latin typeface="+mj-lt"/>
                        </a:rPr>
                        <a:t>544</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a:solidFill>
                            <a:srgbClr val="000000"/>
                          </a:solidFill>
                          <a:effectLst/>
                          <a:latin typeface="+mj-lt"/>
                        </a:rPr>
                        <a:t>8</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mj-lt"/>
                        </a:rPr>
                        <a:t>91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a:solidFill>
                            <a:srgbClr val="000000"/>
                          </a:solidFill>
                          <a:effectLst/>
                          <a:latin typeface="+mj-lt"/>
                        </a:rPr>
                        <a:t>High in both datasets</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2076181"/>
                  </a:ext>
                </a:extLst>
              </a:tr>
              <a:tr h="445127">
                <a:tc>
                  <a:txBody>
                    <a:bodyPr/>
                    <a:lstStyle/>
                    <a:p>
                      <a:pPr algn="l" fontAlgn="b"/>
                      <a:r>
                        <a:rPr lang="en-US" sz="1400" b="0" i="0" u="none" strike="noStrike" dirty="0">
                          <a:solidFill>
                            <a:srgbClr val="000000"/>
                          </a:solidFill>
                          <a:effectLst/>
                          <a:latin typeface="+mj-lt"/>
                        </a:rPr>
                        <a:t>4</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rgbClr val="000000"/>
                          </a:solidFill>
                          <a:effectLst/>
                          <a:latin typeface="+mj-lt"/>
                        </a:rPr>
                        <a:t>Northampton County</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rgbClr val="000000"/>
                          </a:solidFill>
                          <a:effectLst/>
                          <a:latin typeface="+mj-lt"/>
                        </a:rPr>
                        <a:t>26</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rgbClr val="000000"/>
                          </a:solidFill>
                          <a:effectLst/>
                          <a:latin typeface="+mj-lt"/>
                        </a:rPr>
                        <a:t>510</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a:solidFill>
                            <a:srgbClr val="000000"/>
                          </a:solidFill>
                          <a:effectLst/>
                          <a:latin typeface="+mj-lt"/>
                        </a:rPr>
                        <a:t>8</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mj-lt"/>
                        </a:rPr>
                        <a:t>20</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a:solidFill>
                            <a:srgbClr val="000000"/>
                          </a:solidFill>
                          <a:effectLst/>
                          <a:latin typeface="+mj-lt"/>
                        </a:rPr>
                        <a:t>High in both datasets</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4962975"/>
                  </a:ext>
                </a:extLst>
              </a:tr>
              <a:tr h="445127">
                <a:tc>
                  <a:txBody>
                    <a:bodyPr/>
                    <a:lstStyle/>
                    <a:p>
                      <a:pPr algn="l" fontAlgn="b"/>
                      <a:r>
                        <a:rPr lang="en-US" sz="1400" b="0" i="0" u="none" strike="noStrike" dirty="0">
                          <a:solidFill>
                            <a:srgbClr val="000000"/>
                          </a:solidFill>
                          <a:effectLst/>
                          <a:latin typeface="+mj-lt"/>
                        </a:rPr>
                        <a:t>5</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rgbClr val="000000"/>
                          </a:solidFill>
                          <a:effectLst/>
                          <a:latin typeface="+mj-lt"/>
                        </a:rPr>
                        <a:t>Nelson County</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rgbClr val="000000"/>
                          </a:solidFill>
                          <a:effectLst/>
                          <a:latin typeface="+mj-lt"/>
                        </a:rPr>
                        <a:t>2</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rgbClr val="000000"/>
                          </a:solidFill>
                          <a:effectLst/>
                          <a:latin typeface="+mj-lt"/>
                        </a:rPr>
                        <a:t>474</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a:solidFill>
                            <a:srgbClr val="000000"/>
                          </a:solidFill>
                          <a:effectLst/>
                          <a:latin typeface="+mj-lt"/>
                        </a:rPr>
                        <a:t>7</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mj-lt"/>
                        </a:rPr>
                        <a:t>237</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rgbClr val="000000"/>
                          </a:solidFill>
                          <a:effectLst/>
                          <a:latin typeface="+mj-lt"/>
                        </a:rPr>
                        <a:t>High in both datasets</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2484474"/>
                  </a:ext>
                </a:extLst>
              </a:tr>
              <a:tr h="445127">
                <a:tc>
                  <a:txBody>
                    <a:bodyPr/>
                    <a:lstStyle/>
                    <a:p>
                      <a:pPr algn="l" fontAlgn="b"/>
                      <a:r>
                        <a:rPr lang="en-US" sz="1400" b="0" i="0" u="none" strike="noStrike" dirty="0">
                          <a:solidFill>
                            <a:srgbClr val="000000"/>
                          </a:solidFill>
                          <a:effectLst/>
                          <a:latin typeface="+mj-lt"/>
                        </a:rPr>
                        <a:t>6</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rgbClr val="000000"/>
                          </a:solidFill>
                          <a:effectLst/>
                          <a:latin typeface="+mj-lt"/>
                        </a:rPr>
                        <a:t>King and Queen County</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rgbClr val="000000"/>
                          </a:solidFill>
                          <a:effectLst/>
                          <a:latin typeface="+mj-lt"/>
                        </a:rPr>
                        <a:t>3</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rgbClr val="000000"/>
                          </a:solidFill>
                          <a:effectLst/>
                          <a:latin typeface="+mj-lt"/>
                        </a:rPr>
                        <a:t>419</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a:solidFill>
                            <a:srgbClr val="000000"/>
                          </a:solidFill>
                          <a:effectLst/>
                          <a:latin typeface="+mj-lt"/>
                        </a:rPr>
                        <a:t>6</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mj-lt"/>
                        </a:rPr>
                        <a:t>140</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a:solidFill>
                            <a:srgbClr val="000000"/>
                          </a:solidFill>
                          <a:effectLst/>
                          <a:latin typeface="+mj-lt"/>
                        </a:rPr>
                        <a:t>High in both datasets</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0967314"/>
                  </a:ext>
                </a:extLst>
              </a:tr>
              <a:tr h="445127">
                <a:tc>
                  <a:txBody>
                    <a:bodyPr/>
                    <a:lstStyle/>
                    <a:p>
                      <a:pPr algn="l" fontAlgn="b"/>
                      <a:r>
                        <a:rPr lang="en-US" sz="1400" b="0" i="0" u="none" strike="noStrike" dirty="0">
                          <a:solidFill>
                            <a:srgbClr val="000000"/>
                          </a:solidFill>
                          <a:effectLst/>
                          <a:latin typeface="+mj-lt"/>
                        </a:rPr>
                        <a:t>7</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rgbClr val="000000"/>
                          </a:solidFill>
                          <a:effectLst/>
                          <a:latin typeface="+mj-lt"/>
                        </a:rPr>
                        <a:t>Charles City County</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rgbClr val="000000"/>
                          </a:solidFill>
                          <a:effectLst/>
                          <a:latin typeface="+mj-lt"/>
                        </a:rPr>
                        <a:t>6</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rgbClr val="000000"/>
                          </a:solidFill>
                          <a:effectLst/>
                          <a:latin typeface="+mj-lt"/>
                        </a:rPr>
                        <a:t>344</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a:solidFill>
                            <a:srgbClr val="000000"/>
                          </a:solidFill>
                          <a:effectLst/>
                          <a:latin typeface="+mj-lt"/>
                        </a:rPr>
                        <a:t>5</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mj-lt"/>
                        </a:rPr>
                        <a:t>57</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a:solidFill>
                            <a:srgbClr val="000000"/>
                          </a:solidFill>
                          <a:effectLst/>
                          <a:latin typeface="+mj-lt"/>
                        </a:rPr>
                        <a:t>High in both datasets</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23750276"/>
                  </a:ext>
                </a:extLst>
              </a:tr>
              <a:tr h="540583">
                <a:tc>
                  <a:txBody>
                    <a:bodyPr/>
                    <a:lstStyle/>
                    <a:p>
                      <a:pPr algn="l" fontAlgn="b"/>
                      <a:r>
                        <a:rPr lang="en-US" sz="1400" b="0" i="0" u="none" strike="noStrike" dirty="0">
                          <a:solidFill>
                            <a:srgbClr val="FF0000"/>
                          </a:solidFill>
                          <a:effectLst/>
                          <a:latin typeface="+mj-lt"/>
                        </a:rPr>
                        <a:t>8</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rgbClr val="FF0000"/>
                          </a:solidFill>
                          <a:effectLst/>
                          <a:latin typeface="+mj-lt"/>
                        </a:rPr>
                        <a:t>Westmoreland County</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rgbClr val="FF0000"/>
                          </a:solidFill>
                          <a:effectLst/>
                          <a:latin typeface="+mj-lt"/>
                        </a:rPr>
                        <a:t>3</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rgbClr val="FF0000"/>
                          </a:solidFill>
                          <a:effectLst/>
                          <a:latin typeface="+mj-lt"/>
                        </a:rPr>
                        <a:t>322</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rgbClr val="FF0000"/>
                          </a:solidFill>
                          <a:effectLst/>
                          <a:latin typeface="+mj-lt"/>
                        </a:rPr>
                        <a:t>5</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mj-lt"/>
                        </a:rPr>
                        <a:t>107</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rgbClr val="FF0000"/>
                          </a:solidFill>
                          <a:effectLst/>
                          <a:latin typeface="+mj-lt"/>
                        </a:rPr>
                        <a:t>High in DEQ data not in USDA</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5277979"/>
                  </a:ext>
                </a:extLst>
              </a:tr>
              <a:tr h="445127">
                <a:tc>
                  <a:txBody>
                    <a:bodyPr/>
                    <a:lstStyle/>
                    <a:p>
                      <a:pPr algn="l" fontAlgn="b"/>
                      <a:r>
                        <a:rPr lang="en-US" sz="1400" b="0" i="0" u="none" strike="noStrike" dirty="0">
                          <a:solidFill>
                            <a:srgbClr val="000000"/>
                          </a:solidFill>
                          <a:effectLst/>
                          <a:latin typeface="+mj-lt"/>
                        </a:rPr>
                        <a:t>9</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rgbClr val="000000"/>
                          </a:solidFill>
                          <a:effectLst/>
                          <a:latin typeface="+mj-lt"/>
                        </a:rPr>
                        <a:t>King William County</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rgbClr val="000000"/>
                          </a:solidFill>
                          <a:effectLst/>
                          <a:latin typeface="+mj-lt"/>
                        </a:rPr>
                        <a:t>3</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rgbClr val="000000"/>
                          </a:solidFill>
                          <a:effectLst/>
                          <a:latin typeface="+mj-lt"/>
                        </a:rPr>
                        <a:t>285</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rgbClr val="000000"/>
                          </a:solidFill>
                          <a:effectLst/>
                          <a:latin typeface="+mj-lt"/>
                        </a:rPr>
                        <a:t>4</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mj-lt"/>
                        </a:rPr>
                        <a:t>95</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rgbClr val="000000"/>
                          </a:solidFill>
                          <a:effectLst/>
                          <a:latin typeface="+mj-lt"/>
                        </a:rPr>
                        <a:t>High in both datasets</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23660614"/>
                  </a:ext>
                </a:extLst>
              </a:tr>
              <a:tr h="445127">
                <a:tc>
                  <a:txBody>
                    <a:bodyPr/>
                    <a:lstStyle/>
                    <a:p>
                      <a:pPr algn="l" fontAlgn="b"/>
                      <a:r>
                        <a:rPr lang="en-US" sz="1400" b="0" i="0" u="none" strike="noStrike" dirty="0">
                          <a:solidFill>
                            <a:srgbClr val="000000"/>
                          </a:solidFill>
                          <a:effectLst/>
                          <a:latin typeface="+mj-lt"/>
                        </a:rPr>
                        <a:t>10</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rgbClr val="000000"/>
                          </a:solidFill>
                          <a:effectLst/>
                          <a:latin typeface="+mj-lt"/>
                        </a:rPr>
                        <a:t>Rockingham County</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rgbClr val="000000"/>
                          </a:solidFill>
                          <a:effectLst/>
                          <a:latin typeface="+mj-lt"/>
                        </a:rPr>
                        <a:t>15</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rgbClr val="000000"/>
                          </a:solidFill>
                          <a:effectLst/>
                          <a:latin typeface="+mj-lt"/>
                        </a:rPr>
                        <a:t>254</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rgbClr val="000000"/>
                          </a:solidFill>
                          <a:effectLst/>
                          <a:latin typeface="+mj-lt"/>
                        </a:rPr>
                        <a:t>4</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mj-lt"/>
                        </a:rPr>
                        <a:t>17</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rgbClr val="000000"/>
                          </a:solidFill>
                          <a:effectLst/>
                          <a:latin typeface="+mj-lt"/>
                        </a:rPr>
                        <a:t>High in both datasets</a:t>
                      </a:r>
                    </a:p>
                  </a:txBody>
                  <a:tcPr marL="5733" marR="5733" marT="57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0205961"/>
                  </a:ext>
                </a:extLst>
              </a:tr>
            </a:tbl>
          </a:graphicData>
        </a:graphic>
      </p:graphicFrame>
    </p:spTree>
    <p:extLst>
      <p:ext uri="{BB962C8B-B14F-4D97-AF65-F5344CB8AC3E}">
        <p14:creationId xmlns:p14="http://schemas.microsoft.com/office/powerpoint/2010/main" val="1258820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F42E7-234E-4847-B090-61E31630849D}"/>
              </a:ext>
            </a:extLst>
          </p:cNvPr>
          <p:cNvSpPr>
            <a:spLocks noGrp="1"/>
          </p:cNvSpPr>
          <p:nvPr>
            <p:ph type="title"/>
          </p:nvPr>
        </p:nvSpPr>
        <p:spPr>
          <a:xfrm>
            <a:off x="0" y="-360218"/>
            <a:ext cx="11147738" cy="1199659"/>
          </a:xfrm>
        </p:spPr>
        <p:txBody>
          <a:bodyPr>
            <a:normAutofit/>
          </a:bodyPr>
          <a:lstStyle/>
          <a:p>
            <a:r>
              <a:rPr lang="en-US" sz="2500" dirty="0"/>
              <a:t>Top counties in terms of USDA acreage responsible for 80% of total irrigated acreage in the state </a:t>
            </a:r>
          </a:p>
        </p:txBody>
      </p:sp>
      <p:graphicFrame>
        <p:nvGraphicFramePr>
          <p:cNvPr id="6" name="Content Placeholder 5">
            <a:extLst>
              <a:ext uri="{FF2B5EF4-FFF2-40B4-BE49-F238E27FC236}">
                <a16:creationId xmlns:a16="http://schemas.microsoft.com/office/drawing/2014/main" id="{73E25774-AD72-4CB7-8612-2BBA41E07168}"/>
              </a:ext>
            </a:extLst>
          </p:cNvPr>
          <p:cNvGraphicFramePr>
            <a:graphicFrameLocks noGrp="1"/>
          </p:cNvGraphicFramePr>
          <p:nvPr>
            <p:ph idx="1"/>
            <p:extLst>
              <p:ext uri="{D42A27DB-BD31-4B8C-83A1-F6EECF244321}">
                <p14:modId xmlns:p14="http://schemas.microsoft.com/office/powerpoint/2010/main" val="4013047496"/>
              </p:ext>
            </p:extLst>
          </p:nvPr>
        </p:nvGraphicFramePr>
        <p:xfrm>
          <a:off x="241332" y="839441"/>
          <a:ext cx="10786888" cy="5699907"/>
        </p:xfrm>
        <a:graphic>
          <a:graphicData uri="http://schemas.openxmlformats.org/drawingml/2006/table">
            <a:tbl>
              <a:tblPr/>
              <a:tblGrid>
                <a:gridCol w="556425">
                  <a:extLst>
                    <a:ext uri="{9D8B030D-6E8A-4147-A177-3AD203B41FA5}">
                      <a16:colId xmlns:a16="http://schemas.microsoft.com/office/drawing/2014/main" val="2526620020"/>
                    </a:ext>
                  </a:extLst>
                </a:gridCol>
                <a:gridCol w="1200376">
                  <a:extLst>
                    <a:ext uri="{9D8B030D-6E8A-4147-A177-3AD203B41FA5}">
                      <a16:colId xmlns:a16="http://schemas.microsoft.com/office/drawing/2014/main" val="85196363"/>
                    </a:ext>
                  </a:extLst>
                </a:gridCol>
                <a:gridCol w="1375128">
                  <a:extLst>
                    <a:ext uri="{9D8B030D-6E8A-4147-A177-3AD203B41FA5}">
                      <a16:colId xmlns:a16="http://schemas.microsoft.com/office/drawing/2014/main" val="2888622534"/>
                    </a:ext>
                  </a:extLst>
                </a:gridCol>
                <a:gridCol w="1135433">
                  <a:extLst>
                    <a:ext uri="{9D8B030D-6E8A-4147-A177-3AD203B41FA5}">
                      <a16:colId xmlns:a16="http://schemas.microsoft.com/office/drawing/2014/main" val="3425720433"/>
                    </a:ext>
                  </a:extLst>
                </a:gridCol>
                <a:gridCol w="962649">
                  <a:extLst>
                    <a:ext uri="{9D8B030D-6E8A-4147-A177-3AD203B41FA5}">
                      <a16:colId xmlns:a16="http://schemas.microsoft.com/office/drawing/2014/main" val="3918299571"/>
                    </a:ext>
                  </a:extLst>
                </a:gridCol>
                <a:gridCol w="865495">
                  <a:extLst>
                    <a:ext uri="{9D8B030D-6E8A-4147-A177-3AD203B41FA5}">
                      <a16:colId xmlns:a16="http://schemas.microsoft.com/office/drawing/2014/main" val="1155231259"/>
                    </a:ext>
                  </a:extLst>
                </a:gridCol>
                <a:gridCol w="1428317">
                  <a:extLst>
                    <a:ext uri="{9D8B030D-6E8A-4147-A177-3AD203B41FA5}">
                      <a16:colId xmlns:a16="http://schemas.microsoft.com/office/drawing/2014/main" val="613375649"/>
                    </a:ext>
                  </a:extLst>
                </a:gridCol>
                <a:gridCol w="1428317">
                  <a:extLst>
                    <a:ext uri="{9D8B030D-6E8A-4147-A177-3AD203B41FA5}">
                      <a16:colId xmlns:a16="http://schemas.microsoft.com/office/drawing/2014/main" val="583252822"/>
                    </a:ext>
                  </a:extLst>
                </a:gridCol>
                <a:gridCol w="1834748">
                  <a:extLst>
                    <a:ext uri="{9D8B030D-6E8A-4147-A177-3AD203B41FA5}">
                      <a16:colId xmlns:a16="http://schemas.microsoft.com/office/drawing/2014/main" val="1441291029"/>
                    </a:ext>
                  </a:extLst>
                </a:gridCol>
              </a:tblGrid>
              <a:tr h="571042">
                <a:tc>
                  <a:txBody>
                    <a:bodyPr/>
                    <a:lstStyle/>
                    <a:p>
                      <a:pPr algn="ctr" fontAlgn="b"/>
                      <a:endParaRPr lang="en-US" sz="1100" b="1" i="0" u="none" strike="noStrike" dirty="0">
                        <a:solidFill>
                          <a:srgbClr val="000000"/>
                        </a:solidFill>
                        <a:effectLst/>
                        <a:latin typeface="+mj-lt"/>
                      </a:endParaRPr>
                    </a:p>
                  </a:txBody>
                  <a:tcPr marL="4979" marR="4979" marT="4979" marB="0" anchor="b">
                    <a:lnL>
                      <a:noFill/>
                    </a:lnL>
                    <a:lnR>
                      <a:noFill/>
                    </a:lnR>
                    <a:lnT>
                      <a:noFill/>
                    </a:lnT>
                    <a:lnB>
                      <a:noFill/>
                    </a:lnB>
                  </a:tcPr>
                </a:tc>
                <a:tc>
                  <a:txBody>
                    <a:bodyPr/>
                    <a:lstStyle/>
                    <a:p>
                      <a:pPr algn="ctr" fontAlgn="b"/>
                      <a:r>
                        <a:rPr lang="en-US" sz="1100" b="1" i="0" u="none" strike="noStrike" dirty="0">
                          <a:solidFill>
                            <a:srgbClr val="000000"/>
                          </a:solidFill>
                          <a:effectLst/>
                          <a:latin typeface="+mj-lt"/>
                        </a:rPr>
                        <a:t>County Name</a:t>
                      </a:r>
                    </a:p>
                  </a:txBody>
                  <a:tcPr marL="4979" marR="4979" marT="4979" marB="0" anchor="b">
                    <a:lnL>
                      <a:noFill/>
                    </a:lnL>
                    <a:lnR>
                      <a:noFill/>
                    </a:lnR>
                    <a:lnT>
                      <a:noFill/>
                    </a:lnT>
                    <a:lnB>
                      <a:noFill/>
                    </a:lnB>
                  </a:tcPr>
                </a:tc>
                <a:tc>
                  <a:txBody>
                    <a:bodyPr/>
                    <a:lstStyle/>
                    <a:p>
                      <a:pPr algn="ctr" fontAlgn="b"/>
                      <a:r>
                        <a:rPr lang="en-US" sz="1100" b="1" i="0" u="none" strike="noStrike" dirty="0">
                          <a:solidFill>
                            <a:srgbClr val="000000"/>
                          </a:solidFill>
                          <a:effectLst/>
                          <a:latin typeface="+mj-lt"/>
                        </a:rPr>
                        <a:t>Irrigated Acreage</a:t>
                      </a:r>
                    </a:p>
                  </a:txBody>
                  <a:tcPr marL="4979" marR="4979" marT="4979" marB="0" anchor="b">
                    <a:lnL>
                      <a:noFill/>
                    </a:lnL>
                    <a:lnR>
                      <a:noFill/>
                    </a:lnR>
                    <a:lnT>
                      <a:noFill/>
                    </a:lnT>
                    <a:lnB>
                      <a:noFill/>
                    </a:lnB>
                  </a:tcPr>
                </a:tc>
                <a:tc>
                  <a:txBody>
                    <a:bodyPr/>
                    <a:lstStyle/>
                    <a:p>
                      <a:pPr algn="ctr" fontAlgn="b"/>
                      <a:r>
                        <a:rPr lang="en-US" sz="1100" b="1" i="0" u="none" strike="noStrike" dirty="0">
                          <a:solidFill>
                            <a:srgbClr val="000000"/>
                          </a:solidFill>
                          <a:effectLst/>
                          <a:latin typeface="+mj-lt"/>
                        </a:rPr>
                        <a:t>Irrigated Operations</a:t>
                      </a:r>
                    </a:p>
                  </a:txBody>
                  <a:tcPr marL="4979" marR="4979" marT="4979" marB="0" anchor="b">
                    <a:lnL>
                      <a:noFill/>
                    </a:lnL>
                    <a:lnR>
                      <a:noFill/>
                    </a:lnR>
                    <a:lnT>
                      <a:noFill/>
                    </a:lnT>
                    <a:lnB>
                      <a:noFill/>
                    </a:lnB>
                  </a:tcPr>
                </a:tc>
                <a:tc>
                  <a:txBody>
                    <a:bodyPr/>
                    <a:lstStyle/>
                    <a:p>
                      <a:pPr algn="ctr" fontAlgn="b"/>
                      <a:r>
                        <a:rPr lang="en-US" sz="1100" b="1" i="0" u="none" strike="noStrike" dirty="0">
                          <a:solidFill>
                            <a:srgbClr val="000000"/>
                          </a:solidFill>
                          <a:effectLst/>
                          <a:latin typeface="+mj-lt"/>
                        </a:rPr>
                        <a:t>Rank Acreage</a:t>
                      </a:r>
                    </a:p>
                  </a:txBody>
                  <a:tcPr marL="4979" marR="4979" marT="4979" marB="0" anchor="b">
                    <a:lnL>
                      <a:noFill/>
                    </a:lnL>
                    <a:lnR>
                      <a:noFill/>
                    </a:lnR>
                    <a:lnT>
                      <a:noFill/>
                    </a:lnT>
                    <a:lnB>
                      <a:noFill/>
                    </a:lnB>
                  </a:tcPr>
                </a:tc>
                <a:tc>
                  <a:txBody>
                    <a:bodyPr/>
                    <a:lstStyle/>
                    <a:p>
                      <a:pPr algn="ctr" fontAlgn="b"/>
                      <a:r>
                        <a:rPr lang="en-US" sz="1100" b="1" i="0" u="none" strike="noStrike" dirty="0">
                          <a:solidFill>
                            <a:srgbClr val="000000"/>
                          </a:solidFill>
                          <a:effectLst/>
                          <a:latin typeface="+mj-lt"/>
                        </a:rPr>
                        <a:t>Rank Operations</a:t>
                      </a:r>
                    </a:p>
                  </a:txBody>
                  <a:tcPr marL="4979" marR="4979" marT="4979" marB="0" anchor="b">
                    <a:lnL>
                      <a:noFill/>
                    </a:lnL>
                    <a:lnR>
                      <a:noFill/>
                    </a:lnR>
                    <a:lnT>
                      <a:noFill/>
                    </a:lnT>
                    <a:lnB>
                      <a:noFill/>
                    </a:lnB>
                  </a:tcPr>
                </a:tc>
                <a:tc>
                  <a:txBody>
                    <a:bodyPr/>
                    <a:lstStyle/>
                    <a:p>
                      <a:pPr algn="ctr" fontAlgn="b"/>
                      <a:r>
                        <a:rPr lang="en-US" sz="1100" b="1" i="0" u="none" strike="noStrike" dirty="0">
                          <a:solidFill>
                            <a:srgbClr val="000000"/>
                          </a:solidFill>
                          <a:effectLst/>
                          <a:latin typeface="+mj-lt"/>
                        </a:rPr>
                        <a:t>Percent Acreage of total</a:t>
                      </a:r>
                    </a:p>
                  </a:txBody>
                  <a:tcPr marL="4979" marR="4979" marT="4979" marB="0" anchor="b">
                    <a:lnL>
                      <a:noFill/>
                    </a:lnL>
                    <a:lnR>
                      <a:noFill/>
                    </a:lnR>
                    <a:lnT>
                      <a:noFill/>
                    </a:lnT>
                    <a:lnB>
                      <a:noFill/>
                    </a:lnB>
                  </a:tcPr>
                </a:tc>
                <a:tc>
                  <a:txBody>
                    <a:bodyPr/>
                    <a:lstStyle/>
                    <a:p>
                      <a:pPr algn="ctr" fontAlgn="b"/>
                      <a:r>
                        <a:rPr lang="en-US" sz="1100" b="1" i="0" u="none" strike="noStrike" dirty="0">
                          <a:solidFill>
                            <a:srgbClr val="000000"/>
                          </a:solidFill>
                          <a:effectLst/>
                          <a:latin typeface="+mj-lt"/>
                        </a:rPr>
                        <a:t>Irrigated Acreage per operation</a:t>
                      </a:r>
                    </a:p>
                  </a:txBody>
                  <a:tcPr marL="4979" marR="4979" marT="4979" marB="0" anchor="b">
                    <a:lnL>
                      <a:noFill/>
                    </a:lnL>
                    <a:lnR>
                      <a:noFill/>
                    </a:lnR>
                    <a:lnT>
                      <a:noFill/>
                    </a:lnT>
                    <a:lnB>
                      <a:noFill/>
                    </a:lnB>
                  </a:tcPr>
                </a:tc>
                <a:tc>
                  <a:txBody>
                    <a:bodyPr/>
                    <a:lstStyle/>
                    <a:p>
                      <a:pPr algn="ctr" fontAlgn="b"/>
                      <a:r>
                        <a:rPr lang="en-US" sz="1100" b="1" i="0" u="none" strike="noStrike" dirty="0">
                          <a:solidFill>
                            <a:srgbClr val="000000"/>
                          </a:solidFill>
                          <a:effectLst/>
                          <a:latin typeface="+mj-lt"/>
                        </a:rPr>
                        <a:t>Status</a:t>
                      </a:r>
                    </a:p>
                  </a:txBody>
                  <a:tcPr marL="4979" marR="4979" marT="4979" marB="0" anchor="b">
                    <a:lnL>
                      <a:noFill/>
                    </a:lnL>
                    <a:lnR>
                      <a:noFill/>
                    </a:lnR>
                    <a:lnT>
                      <a:noFill/>
                    </a:lnT>
                    <a:lnB>
                      <a:noFill/>
                    </a:lnB>
                  </a:tcPr>
                </a:tc>
                <a:extLst>
                  <a:ext uri="{0D108BD9-81ED-4DB2-BD59-A6C34878D82A}">
                    <a16:rowId xmlns:a16="http://schemas.microsoft.com/office/drawing/2014/main" val="843137077"/>
                  </a:ext>
                </a:extLst>
              </a:tr>
              <a:tr h="382407">
                <a:tc>
                  <a:txBody>
                    <a:bodyPr/>
                    <a:lstStyle/>
                    <a:p>
                      <a:pPr algn="ctr" fontAlgn="b"/>
                      <a:r>
                        <a:rPr lang="en-US" sz="1100" b="1" i="0" u="none" strike="noStrike" dirty="0">
                          <a:solidFill>
                            <a:srgbClr val="000000"/>
                          </a:solidFill>
                          <a:effectLst/>
                          <a:latin typeface="+mj-lt"/>
                        </a:rPr>
                        <a:t>1</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Northampton County</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5858</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33</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1</a:t>
                      </a:r>
                    </a:p>
                  </a:txBody>
                  <a:tcPr marL="4979" marR="4979" marT="4979" marB="0" anchor="b">
                    <a:lnL>
                      <a:noFill/>
                    </a:lnL>
                    <a:lnR>
                      <a:noFill/>
                    </a:lnR>
                    <a:lnT>
                      <a:noFill/>
                    </a:lnT>
                    <a:lnB>
                      <a:noFill/>
                    </a:lnB>
                  </a:tcPr>
                </a:tc>
                <a:tc>
                  <a:txBody>
                    <a:bodyPr/>
                    <a:lstStyle/>
                    <a:p>
                      <a:pPr algn="ctr" fontAlgn="b"/>
                      <a:r>
                        <a:rPr lang="en-US" sz="1100" b="0" i="0" u="none" strike="noStrike">
                          <a:solidFill>
                            <a:srgbClr val="000000"/>
                          </a:solidFill>
                          <a:effectLst/>
                          <a:latin typeface="+mj-lt"/>
                        </a:rPr>
                        <a:t>13</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13</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178</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High in both datasets</a:t>
                      </a:r>
                    </a:p>
                  </a:txBody>
                  <a:tcPr marL="4979" marR="4979" marT="4979" marB="0" anchor="b">
                    <a:lnL>
                      <a:noFill/>
                    </a:lnL>
                    <a:lnR>
                      <a:noFill/>
                    </a:lnR>
                    <a:lnT>
                      <a:noFill/>
                    </a:lnT>
                    <a:lnB>
                      <a:noFill/>
                    </a:lnB>
                  </a:tcPr>
                </a:tc>
                <a:extLst>
                  <a:ext uri="{0D108BD9-81ED-4DB2-BD59-A6C34878D82A}">
                    <a16:rowId xmlns:a16="http://schemas.microsoft.com/office/drawing/2014/main" val="3283765749"/>
                  </a:ext>
                </a:extLst>
              </a:tr>
              <a:tr h="382407">
                <a:tc>
                  <a:txBody>
                    <a:bodyPr/>
                    <a:lstStyle/>
                    <a:p>
                      <a:pPr algn="ctr" fontAlgn="b"/>
                      <a:r>
                        <a:rPr lang="en-US" sz="1100" b="1" i="0" u="none" strike="noStrike" dirty="0">
                          <a:solidFill>
                            <a:srgbClr val="000000"/>
                          </a:solidFill>
                          <a:effectLst/>
                          <a:latin typeface="+mj-lt"/>
                        </a:rPr>
                        <a:t>2</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Rockingham County</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5526</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160</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2</a:t>
                      </a:r>
                    </a:p>
                  </a:txBody>
                  <a:tcPr marL="4979" marR="4979" marT="4979" marB="0" anchor="b">
                    <a:lnL>
                      <a:noFill/>
                    </a:lnL>
                    <a:lnR>
                      <a:noFill/>
                    </a:lnR>
                    <a:lnT>
                      <a:noFill/>
                    </a:lnT>
                    <a:lnB>
                      <a:noFill/>
                    </a:lnB>
                  </a:tcPr>
                </a:tc>
                <a:tc>
                  <a:txBody>
                    <a:bodyPr/>
                    <a:lstStyle/>
                    <a:p>
                      <a:pPr algn="ctr" fontAlgn="b"/>
                      <a:r>
                        <a:rPr lang="en-US" sz="1100" b="0" i="0" u="none" strike="noStrike">
                          <a:solidFill>
                            <a:srgbClr val="000000"/>
                          </a:solidFill>
                          <a:effectLst/>
                          <a:latin typeface="+mj-lt"/>
                        </a:rPr>
                        <a:t>1</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12</a:t>
                      </a:r>
                    </a:p>
                  </a:txBody>
                  <a:tcPr marL="4979" marR="4979" marT="4979" marB="0" anchor="b">
                    <a:lnL>
                      <a:noFill/>
                    </a:lnL>
                    <a:lnR>
                      <a:noFill/>
                    </a:lnR>
                    <a:lnT>
                      <a:noFill/>
                    </a:lnT>
                    <a:lnB>
                      <a:noFill/>
                    </a:lnB>
                  </a:tcPr>
                </a:tc>
                <a:tc>
                  <a:txBody>
                    <a:bodyPr/>
                    <a:lstStyle/>
                    <a:p>
                      <a:pPr algn="ctr" fontAlgn="b"/>
                      <a:r>
                        <a:rPr lang="en-US" sz="1100" b="0" i="0" u="none" strike="noStrike">
                          <a:solidFill>
                            <a:srgbClr val="000000"/>
                          </a:solidFill>
                          <a:effectLst/>
                          <a:latin typeface="+mj-lt"/>
                        </a:rPr>
                        <a:t>35</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High in both datasets</a:t>
                      </a:r>
                    </a:p>
                  </a:txBody>
                  <a:tcPr marL="4979" marR="4979" marT="4979" marB="0" anchor="b">
                    <a:lnL>
                      <a:noFill/>
                    </a:lnL>
                    <a:lnR>
                      <a:noFill/>
                    </a:lnR>
                    <a:lnT>
                      <a:noFill/>
                    </a:lnT>
                    <a:lnB>
                      <a:noFill/>
                    </a:lnB>
                  </a:tcPr>
                </a:tc>
                <a:extLst>
                  <a:ext uri="{0D108BD9-81ED-4DB2-BD59-A6C34878D82A}">
                    <a16:rowId xmlns:a16="http://schemas.microsoft.com/office/drawing/2014/main" val="1984871577"/>
                  </a:ext>
                </a:extLst>
              </a:tr>
              <a:tr h="230597">
                <a:tc>
                  <a:txBody>
                    <a:bodyPr/>
                    <a:lstStyle/>
                    <a:p>
                      <a:pPr algn="ctr" fontAlgn="b"/>
                      <a:r>
                        <a:rPr lang="en-US" sz="1100" b="1" i="0" u="none" strike="noStrike" dirty="0">
                          <a:solidFill>
                            <a:srgbClr val="000000"/>
                          </a:solidFill>
                          <a:effectLst/>
                          <a:latin typeface="+mj-lt"/>
                        </a:rPr>
                        <a:t>3</a:t>
                      </a:r>
                    </a:p>
                  </a:txBody>
                  <a:tcPr marL="4979" marR="4979" marT="4979" marB="0" anchor="b">
                    <a:lnL>
                      <a:noFill/>
                    </a:lnL>
                    <a:lnR>
                      <a:noFill/>
                    </a:lnR>
                    <a:lnT>
                      <a:noFill/>
                    </a:lnT>
                    <a:lnB>
                      <a:noFill/>
                    </a:lnB>
                  </a:tcPr>
                </a:tc>
                <a:tc>
                  <a:txBody>
                    <a:bodyPr/>
                    <a:lstStyle/>
                    <a:p>
                      <a:pPr algn="ctr" fontAlgn="b"/>
                      <a:r>
                        <a:rPr lang="en-US" sz="1100" b="0" i="0" u="none" strike="noStrike">
                          <a:solidFill>
                            <a:srgbClr val="000000"/>
                          </a:solidFill>
                          <a:effectLst/>
                          <a:latin typeface="+mj-lt"/>
                        </a:rPr>
                        <a:t>Accomack County</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5078</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36</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3</a:t>
                      </a:r>
                    </a:p>
                  </a:txBody>
                  <a:tcPr marL="4979" marR="4979" marT="4979" marB="0" anchor="b">
                    <a:lnL>
                      <a:noFill/>
                    </a:lnL>
                    <a:lnR>
                      <a:noFill/>
                    </a:lnR>
                    <a:lnT>
                      <a:noFill/>
                    </a:lnT>
                    <a:lnB>
                      <a:noFill/>
                    </a:lnB>
                  </a:tcPr>
                </a:tc>
                <a:tc>
                  <a:txBody>
                    <a:bodyPr/>
                    <a:lstStyle/>
                    <a:p>
                      <a:pPr algn="ctr" fontAlgn="b"/>
                      <a:r>
                        <a:rPr lang="en-US" sz="1100" b="0" i="0" u="none" strike="noStrike">
                          <a:solidFill>
                            <a:srgbClr val="000000"/>
                          </a:solidFill>
                          <a:effectLst/>
                          <a:latin typeface="+mj-lt"/>
                        </a:rPr>
                        <a:t>11</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11</a:t>
                      </a:r>
                    </a:p>
                  </a:txBody>
                  <a:tcPr marL="4979" marR="4979" marT="4979" marB="0" anchor="b">
                    <a:lnL>
                      <a:noFill/>
                    </a:lnL>
                    <a:lnR>
                      <a:noFill/>
                    </a:lnR>
                    <a:lnT>
                      <a:noFill/>
                    </a:lnT>
                    <a:lnB>
                      <a:noFill/>
                    </a:lnB>
                  </a:tcPr>
                </a:tc>
                <a:tc>
                  <a:txBody>
                    <a:bodyPr/>
                    <a:lstStyle/>
                    <a:p>
                      <a:pPr algn="ctr" fontAlgn="b"/>
                      <a:r>
                        <a:rPr lang="en-US" sz="1100" b="0" i="0" u="none" strike="noStrike">
                          <a:solidFill>
                            <a:srgbClr val="000000"/>
                          </a:solidFill>
                          <a:effectLst/>
                          <a:latin typeface="+mj-lt"/>
                        </a:rPr>
                        <a:t>141</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High in both datasets</a:t>
                      </a:r>
                    </a:p>
                  </a:txBody>
                  <a:tcPr marL="4979" marR="4979" marT="4979" marB="0" anchor="b">
                    <a:lnL>
                      <a:noFill/>
                    </a:lnL>
                    <a:lnR>
                      <a:noFill/>
                    </a:lnR>
                    <a:lnT>
                      <a:noFill/>
                    </a:lnT>
                    <a:lnB>
                      <a:noFill/>
                    </a:lnB>
                  </a:tcPr>
                </a:tc>
                <a:extLst>
                  <a:ext uri="{0D108BD9-81ED-4DB2-BD59-A6C34878D82A}">
                    <a16:rowId xmlns:a16="http://schemas.microsoft.com/office/drawing/2014/main" val="4109825648"/>
                  </a:ext>
                </a:extLst>
              </a:tr>
              <a:tr h="230597">
                <a:tc>
                  <a:txBody>
                    <a:bodyPr/>
                    <a:lstStyle/>
                    <a:p>
                      <a:pPr algn="ctr" fontAlgn="b"/>
                      <a:r>
                        <a:rPr lang="en-US" sz="1100" b="1" i="0" u="none" strike="noStrike" dirty="0">
                          <a:solidFill>
                            <a:srgbClr val="000000"/>
                          </a:solidFill>
                          <a:effectLst/>
                          <a:latin typeface="+mj-lt"/>
                        </a:rPr>
                        <a:t>4</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Hanover County</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3570</a:t>
                      </a:r>
                    </a:p>
                  </a:txBody>
                  <a:tcPr marL="4979" marR="4979" marT="4979" marB="0" anchor="b">
                    <a:lnL>
                      <a:noFill/>
                    </a:lnL>
                    <a:lnR>
                      <a:noFill/>
                    </a:lnR>
                    <a:lnT>
                      <a:noFill/>
                    </a:lnT>
                    <a:lnB>
                      <a:noFill/>
                    </a:lnB>
                  </a:tcPr>
                </a:tc>
                <a:tc>
                  <a:txBody>
                    <a:bodyPr/>
                    <a:lstStyle/>
                    <a:p>
                      <a:pPr algn="ctr" fontAlgn="b"/>
                      <a:r>
                        <a:rPr lang="en-US" sz="1100" b="0" i="0" u="none" strike="noStrike">
                          <a:solidFill>
                            <a:srgbClr val="000000"/>
                          </a:solidFill>
                          <a:effectLst/>
                          <a:latin typeface="+mj-lt"/>
                        </a:rPr>
                        <a:t>58</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4</a:t>
                      </a:r>
                    </a:p>
                  </a:txBody>
                  <a:tcPr marL="4979" marR="4979" marT="4979" marB="0" anchor="b">
                    <a:lnL>
                      <a:noFill/>
                    </a:lnL>
                    <a:lnR>
                      <a:noFill/>
                    </a:lnR>
                    <a:lnT>
                      <a:noFill/>
                    </a:lnT>
                    <a:lnB>
                      <a:noFill/>
                    </a:lnB>
                  </a:tcPr>
                </a:tc>
                <a:tc>
                  <a:txBody>
                    <a:bodyPr/>
                    <a:lstStyle/>
                    <a:p>
                      <a:pPr algn="ctr" fontAlgn="b"/>
                      <a:r>
                        <a:rPr lang="en-US" sz="1100" b="0" i="0" u="none" strike="noStrike">
                          <a:solidFill>
                            <a:srgbClr val="000000"/>
                          </a:solidFill>
                          <a:effectLst/>
                          <a:latin typeface="+mj-lt"/>
                        </a:rPr>
                        <a:t>3</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8</a:t>
                      </a:r>
                    </a:p>
                  </a:txBody>
                  <a:tcPr marL="4979" marR="4979" marT="4979" marB="0" anchor="b">
                    <a:lnL>
                      <a:noFill/>
                    </a:lnL>
                    <a:lnR>
                      <a:noFill/>
                    </a:lnR>
                    <a:lnT>
                      <a:noFill/>
                    </a:lnT>
                    <a:lnB>
                      <a:noFill/>
                    </a:lnB>
                  </a:tcPr>
                </a:tc>
                <a:tc>
                  <a:txBody>
                    <a:bodyPr/>
                    <a:lstStyle/>
                    <a:p>
                      <a:pPr algn="ctr" fontAlgn="b"/>
                      <a:r>
                        <a:rPr lang="en-US" sz="1100" b="0" i="0" u="none" strike="noStrike">
                          <a:solidFill>
                            <a:srgbClr val="000000"/>
                          </a:solidFill>
                          <a:effectLst/>
                          <a:latin typeface="+mj-lt"/>
                        </a:rPr>
                        <a:t>62</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High in both datasets</a:t>
                      </a:r>
                    </a:p>
                  </a:txBody>
                  <a:tcPr marL="4979" marR="4979" marT="4979" marB="0" anchor="b">
                    <a:lnL>
                      <a:noFill/>
                    </a:lnL>
                    <a:lnR>
                      <a:noFill/>
                    </a:lnR>
                    <a:lnT>
                      <a:noFill/>
                    </a:lnT>
                    <a:lnB>
                      <a:noFill/>
                    </a:lnB>
                  </a:tcPr>
                </a:tc>
                <a:extLst>
                  <a:ext uri="{0D108BD9-81ED-4DB2-BD59-A6C34878D82A}">
                    <a16:rowId xmlns:a16="http://schemas.microsoft.com/office/drawing/2014/main" val="2738259439"/>
                  </a:ext>
                </a:extLst>
              </a:tr>
              <a:tr h="230597">
                <a:tc>
                  <a:txBody>
                    <a:bodyPr/>
                    <a:lstStyle/>
                    <a:p>
                      <a:pPr algn="ctr" fontAlgn="b"/>
                      <a:r>
                        <a:rPr lang="en-US" sz="1100" b="1" i="0" u="none" strike="noStrike" dirty="0">
                          <a:solidFill>
                            <a:srgbClr val="000000"/>
                          </a:solidFill>
                          <a:effectLst/>
                          <a:latin typeface="+mj-lt"/>
                        </a:rPr>
                        <a:t>5</a:t>
                      </a:r>
                    </a:p>
                  </a:txBody>
                  <a:tcPr marL="4979" marR="4979" marT="4979" marB="0" anchor="b">
                    <a:lnL>
                      <a:noFill/>
                    </a:lnL>
                    <a:lnR>
                      <a:noFill/>
                    </a:lnR>
                    <a:lnT>
                      <a:noFill/>
                    </a:lnT>
                    <a:lnB>
                      <a:noFill/>
                    </a:lnB>
                  </a:tcPr>
                </a:tc>
                <a:tc>
                  <a:txBody>
                    <a:bodyPr/>
                    <a:lstStyle/>
                    <a:p>
                      <a:pPr algn="ctr" fontAlgn="b"/>
                      <a:r>
                        <a:rPr lang="en-US" sz="1100" b="0" i="0" u="none" strike="noStrike">
                          <a:solidFill>
                            <a:srgbClr val="000000"/>
                          </a:solidFill>
                          <a:effectLst/>
                          <a:latin typeface="+mj-lt"/>
                        </a:rPr>
                        <a:t>Caroline County</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3411</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19</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5</a:t>
                      </a:r>
                    </a:p>
                  </a:txBody>
                  <a:tcPr marL="4979" marR="4979" marT="4979" marB="0" anchor="b">
                    <a:lnL>
                      <a:noFill/>
                    </a:lnL>
                    <a:lnR>
                      <a:noFill/>
                    </a:lnR>
                    <a:lnT>
                      <a:noFill/>
                    </a:lnT>
                    <a:lnB>
                      <a:noFill/>
                    </a:lnB>
                  </a:tcPr>
                </a:tc>
                <a:tc>
                  <a:txBody>
                    <a:bodyPr/>
                    <a:lstStyle/>
                    <a:p>
                      <a:pPr algn="ctr" fontAlgn="b"/>
                      <a:r>
                        <a:rPr lang="en-US" sz="1100" b="0" i="0" u="none" strike="noStrike">
                          <a:solidFill>
                            <a:srgbClr val="000000"/>
                          </a:solidFill>
                          <a:effectLst/>
                          <a:latin typeface="+mj-lt"/>
                        </a:rPr>
                        <a:t>18</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7</a:t>
                      </a:r>
                    </a:p>
                  </a:txBody>
                  <a:tcPr marL="4979" marR="4979" marT="4979" marB="0" anchor="b">
                    <a:lnL>
                      <a:noFill/>
                    </a:lnL>
                    <a:lnR>
                      <a:noFill/>
                    </a:lnR>
                    <a:lnT>
                      <a:noFill/>
                    </a:lnT>
                    <a:lnB>
                      <a:noFill/>
                    </a:lnB>
                  </a:tcPr>
                </a:tc>
                <a:tc>
                  <a:txBody>
                    <a:bodyPr/>
                    <a:lstStyle/>
                    <a:p>
                      <a:pPr algn="ctr" fontAlgn="b"/>
                      <a:r>
                        <a:rPr lang="en-US" sz="1100" b="0" i="0" u="none" strike="noStrike">
                          <a:solidFill>
                            <a:srgbClr val="000000"/>
                          </a:solidFill>
                          <a:effectLst/>
                          <a:latin typeface="+mj-lt"/>
                        </a:rPr>
                        <a:t>180</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High in both datasets</a:t>
                      </a:r>
                    </a:p>
                  </a:txBody>
                  <a:tcPr marL="4979" marR="4979" marT="4979" marB="0" anchor="b">
                    <a:lnL>
                      <a:noFill/>
                    </a:lnL>
                    <a:lnR>
                      <a:noFill/>
                    </a:lnR>
                    <a:lnT>
                      <a:noFill/>
                    </a:lnT>
                    <a:lnB>
                      <a:noFill/>
                    </a:lnB>
                  </a:tcPr>
                </a:tc>
                <a:extLst>
                  <a:ext uri="{0D108BD9-81ED-4DB2-BD59-A6C34878D82A}">
                    <a16:rowId xmlns:a16="http://schemas.microsoft.com/office/drawing/2014/main" val="878305597"/>
                  </a:ext>
                </a:extLst>
              </a:tr>
              <a:tr h="382407">
                <a:tc>
                  <a:txBody>
                    <a:bodyPr/>
                    <a:lstStyle/>
                    <a:p>
                      <a:pPr algn="ctr" fontAlgn="b"/>
                      <a:r>
                        <a:rPr lang="en-US" sz="1100" b="1" i="0" u="none" strike="noStrike" dirty="0">
                          <a:solidFill>
                            <a:srgbClr val="FF0000"/>
                          </a:solidFill>
                          <a:effectLst/>
                          <a:latin typeface="+mj-lt"/>
                        </a:rPr>
                        <a:t>6</a:t>
                      </a:r>
                    </a:p>
                  </a:txBody>
                  <a:tcPr marL="4979" marR="4979" marT="4979" marB="0" anchor="b">
                    <a:lnL>
                      <a:noFill/>
                    </a:lnL>
                    <a:lnR>
                      <a:noFill/>
                    </a:lnR>
                    <a:lnT>
                      <a:noFill/>
                    </a:lnT>
                    <a:lnB>
                      <a:noFill/>
                    </a:lnB>
                  </a:tcPr>
                </a:tc>
                <a:tc>
                  <a:txBody>
                    <a:bodyPr/>
                    <a:lstStyle/>
                    <a:p>
                      <a:pPr algn="ctr" fontAlgn="b"/>
                      <a:r>
                        <a:rPr lang="en-US" sz="1100" b="0" i="0" u="none" strike="noStrike">
                          <a:solidFill>
                            <a:srgbClr val="FF0000"/>
                          </a:solidFill>
                          <a:effectLst/>
                          <a:latin typeface="+mj-lt"/>
                        </a:rPr>
                        <a:t>Augusta County</a:t>
                      </a:r>
                    </a:p>
                  </a:txBody>
                  <a:tcPr marL="4979" marR="4979" marT="4979" marB="0" anchor="b">
                    <a:lnL>
                      <a:noFill/>
                    </a:lnL>
                    <a:lnR>
                      <a:noFill/>
                    </a:lnR>
                    <a:lnT>
                      <a:noFill/>
                    </a:lnT>
                    <a:lnB>
                      <a:noFill/>
                    </a:lnB>
                  </a:tcPr>
                </a:tc>
                <a:tc>
                  <a:txBody>
                    <a:bodyPr/>
                    <a:lstStyle/>
                    <a:p>
                      <a:pPr algn="ctr" fontAlgn="b"/>
                      <a:r>
                        <a:rPr lang="en-US" sz="1100" b="0" i="0" u="none" strike="noStrike">
                          <a:solidFill>
                            <a:srgbClr val="FF0000"/>
                          </a:solidFill>
                          <a:effectLst/>
                          <a:latin typeface="+mj-lt"/>
                        </a:rPr>
                        <a:t>2549</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FF0000"/>
                          </a:solidFill>
                          <a:effectLst/>
                          <a:latin typeface="+mj-lt"/>
                        </a:rPr>
                        <a:t>64</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FF0000"/>
                          </a:solidFill>
                          <a:effectLst/>
                          <a:latin typeface="+mj-lt"/>
                        </a:rPr>
                        <a:t>6</a:t>
                      </a:r>
                    </a:p>
                  </a:txBody>
                  <a:tcPr marL="4979" marR="4979" marT="4979" marB="0" anchor="b">
                    <a:lnL>
                      <a:noFill/>
                    </a:lnL>
                    <a:lnR>
                      <a:noFill/>
                    </a:lnR>
                    <a:lnT>
                      <a:noFill/>
                    </a:lnT>
                    <a:lnB>
                      <a:noFill/>
                    </a:lnB>
                  </a:tcPr>
                </a:tc>
                <a:tc>
                  <a:txBody>
                    <a:bodyPr/>
                    <a:lstStyle/>
                    <a:p>
                      <a:pPr algn="ctr" fontAlgn="b"/>
                      <a:r>
                        <a:rPr lang="en-US" sz="1100" b="0" i="0" u="none" strike="noStrike">
                          <a:solidFill>
                            <a:srgbClr val="FF0000"/>
                          </a:solidFill>
                          <a:effectLst/>
                          <a:latin typeface="+mj-lt"/>
                        </a:rPr>
                        <a:t>2</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FF0000"/>
                          </a:solidFill>
                          <a:effectLst/>
                          <a:latin typeface="+mj-lt"/>
                        </a:rPr>
                        <a:t>6</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40</a:t>
                      </a:r>
                    </a:p>
                  </a:txBody>
                  <a:tcPr marL="9525" marR="9525" marT="9525" marB="0" anchor="b">
                    <a:lnL>
                      <a:noFill/>
                    </a:lnL>
                    <a:lnR>
                      <a:noFill/>
                    </a:lnR>
                    <a:lnT>
                      <a:noFill/>
                    </a:lnT>
                    <a:lnB>
                      <a:noFill/>
                    </a:lnB>
                  </a:tcPr>
                </a:tc>
                <a:tc>
                  <a:txBody>
                    <a:bodyPr/>
                    <a:lstStyle/>
                    <a:p>
                      <a:pPr algn="ctr" fontAlgn="b"/>
                      <a:r>
                        <a:rPr lang="en-US" sz="1100" b="0" i="0" u="none" strike="noStrike">
                          <a:solidFill>
                            <a:srgbClr val="FF0000"/>
                          </a:solidFill>
                          <a:effectLst/>
                          <a:latin typeface="+mj-lt"/>
                        </a:rPr>
                        <a:t>High in USDA data not in DEQ</a:t>
                      </a:r>
                    </a:p>
                  </a:txBody>
                  <a:tcPr marL="4979" marR="4979" marT="4979" marB="0" anchor="b">
                    <a:lnL>
                      <a:noFill/>
                    </a:lnL>
                    <a:lnR>
                      <a:noFill/>
                    </a:lnR>
                    <a:lnT>
                      <a:noFill/>
                    </a:lnT>
                    <a:lnB>
                      <a:noFill/>
                    </a:lnB>
                  </a:tcPr>
                </a:tc>
                <a:extLst>
                  <a:ext uri="{0D108BD9-81ED-4DB2-BD59-A6C34878D82A}">
                    <a16:rowId xmlns:a16="http://schemas.microsoft.com/office/drawing/2014/main" val="3874087412"/>
                  </a:ext>
                </a:extLst>
              </a:tr>
              <a:tr h="382407">
                <a:tc>
                  <a:txBody>
                    <a:bodyPr/>
                    <a:lstStyle/>
                    <a:p>
                      <a:pPr algn="ctr" fontAlgn="b"/>
                      <a:r>
                        <a:rPr lang="en-US" sz="1100" b="1" i="0" u="none" strike="noStrike" dirty="0">
                          <a:solidFill>
                            <a:srgbClr val="FF0000"/>
                          </a:solidFill>
                          <a:effectLst/>
                          <a:latin typeface="+mj-lt"/>
                        </a:rPr>
                        <a:t>7</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FF0000"/>
                          </a:solidFill>
                          <a:effectLst/>
                          <a:latin typeface="+mj-lt"/>
                        </a:rPr>
                        <a:t>Southampton </a:t>
                      </a:r>
                    </a:p>
                  </a:txBody>
                  <a:tcPr marL="4979" marR="4979" marT="4979" marB="0" anchor="b">
                    <a:lnL>
                      <a:noFill/>
                    </a:lnL>
                    <a:lnR>
                      <a:noFill/>
                    </a:lnR>
                    <a:lnT>
                      <a:noFill/>
                    </a:lnT>
                    <a:lnB>
                      <a:noFill/>
                    </a:lnB>
                  </a:tcPr>
                </a:tc>
                <a:tc>
                  <a:txBody>
                    <a:bodyPr/>
                    <a:lstStyle/>
                    <a:p>
                      <a:pPr algn="ctr" fontAlgn="b"/>
                      <a:r>
                        <a:rPr lang="en-US" sz="1100" b="0" i="0" u="none" strike="noStrike">
                          <a:solidFill>
                            <a:srgbClr val="FF0000"/>
                          </a:solidFill>
                          <a:effectLst/>
                          <a:latin typeface="+mj-lt"/>
                        </a:rPr>
                        <a:t>1624</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FF0000"/>
                          </a:solidFill>
                          <a:effectLst/>
                          <a:latin typeface="+mj-lt"/>
                        </a:rPr>
                        <a:t>15</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FF0000"/>
                          </a:solidFill>
                          <a:effectLst/>
                          <a:latin typeface="+mj-lt"/>
                        </a:rPr>
                        <a:t>7</a:t>
                      </a:r>
                    </a:p>
                  </a:txBody>
                  <a:tcPr marL="4979" marR="4979" marT="4979" marB="0" anchor="b">
                    <a:lnL>
                      <a:noFill/>
                    </a:lnL>
                    <a:lnR>
                      <a:noFill/>
                    </a:lnR>
                    <a:lnT>
                      <a:noFill/>
                    </a:lnT>
                    <a:lnB>
                      <a:noFill/>
                    </a:lnB>
                  </a:tcPr>
                </a:tc>
                <a:tc>
                  <a:txBody>
                    <a:bodyPr/>
                    <a:lstStyle/>
                    <a:p>
                      <a:pPr algn="ctr" fontAlgn="b"/>
                      <a:r>
                        <a:rPr lang="en-US" sz="1100" b="0" i="0" u="none" strike="noStrike">
                          <a:solidFill>
                            <a:srgbClr val="FF0000"/>
                          </a:solidFill>
                          <a:effectLst/>
                          <a:latin typeface="+mj-lt"/>
                        </a:rPr>
                        <a:t>26</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FF0000"/>
                          </a:solidFill>
                          <a:effectLst/>
                          <a:latin typeface="+mj-lt"/>
                        </a:rPr>
                        <a:t>4</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108</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FF0000"/>
                          </a:solidFill>
                          <a:effectLst/>
                          <a:latin typeface="+mj-lt"/>
                        </a:rPr>
                        <a:t>High in USDA data not in DEQ</a:t>
                      </a:r>
                    </a:p>
                  </a:txBody>
                  <a:tcPr marL="4979" marR="4979" marT="4979" marB="0" anchor="b">
                    <a:lnL>
                      <a:noFill/>
                    </a:lnL>
                    <a:lnR>
                      <a:noFill/>
                    </a:lnR>
                    <a:lnT>
                      <a:noFill/>
                    </a:lnT>
                    <a:lnB>
                      <a:noFill/>
                    </a:lnB>
                  </a:tcPr>
                </a:tc>
                <a:extLst>
                  <a:ext uri="{0D108BD9-81ED-4DB2-BD59-A6C34878D82A}">
                    <a16:rowId xmlns:a16="http://schemas.microsoft.com/office/drawing/2014/main" val="924256505"/>
                  </a:ext>
                </a:extLst>
              </a:tr>
              <a:tr h="382407">
                <a:tc>
                  <a:txBody>
                    <a:bodyPr/>
                    <a:lstStyle/>
                    <a:p>
                      <a:pPr algn="ctr" fontAlgn="b"/>
                      <a:r>
                        <a:rPr lang="en-US" sz="1100" b="1" i="0" u="none" strike="noStrike" dirty="0">
                          <a:solidFill>
                            <a:srgbClr val="000000"/>
                          </a:solidFill>
                          <a:effectLst/>
                          <a:latin typeface="+mj-lt"/>
                        </a:rPr>
                        <a:t>8</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Charles City County</a:t>
                      </a:r>
                    </a:p>
                  </a:txBody>
                  <a:tcPr marL="4979" marR="4979" marT="4979" marB="0" anchor="b">
                    <a:lnL>
                      <a:noFill/>
                    </a:lnL>
                    <a:lnR>
                      <a:noFill/>
                    </a:lnR>
                    <a:lnT>
                      <a:noFill/>
                    </a:lnT>
                    <a:lnB>
                      <a:noFill/>
                    </a:lnB>
                  </a:tcPr>
                </a:tc>
                <a:tc>
                  <a:txBody>
                    <a:bodyPr/>
                    <a:lstStyle/>
                    <a:p>
                      <a:pPr algn="ctr" fontAlgn="b"/>
                      <a:r>
                        <a:rPr lang="en-US" sz="1100" b="0" i="0" u="none" strike="noStrike">
                          <a:solidFill>
                            <a:srgbClr val="000000"/>
                          </a:solidFill>
                          <a:effectLst/>
                          <a:latin typeface="+mj-lt"/>
                        </a:rPr>
                        <a:t>1376</a:t>
                      </a:r>
                    </a:p>
                  </a:txBody>
                  <a:tcPr marL="4979" marR="4979" marT="4979" marB="0" anchor="b">
                    <a:lnL>
                      <a:noFill/>
                    </a:lnL>
                    <a:lnR>
                      <a:noFill/>
                    </a:lnR>
                    <a:lnT>
                      <a:noFill/>
                    </a:lnT>
                    <a:lnB>
                      <a:noFill/>
                    </a:lnB>
                  </a:tcPr>
                </a:tc>
                <a:tc>
                  <a:txBody>
                    <a:bodyPr/>
                    <a:lstStyle/>
                    <a:p>
                      <a:pPr algn="ctr" fontAlgn="b"/>
                      <a:r>
                        <a:rPr lang="en-US" sz="1100" b="0" i="0" u="none" strike="noStrike">
                          <a:solidFill>
                            <a:srgbClr val="000000"/>
                          </a:solidFill>
                          <a:effectLst/>
                          <a:latin typeface="+mj-lt"/>
                        </a:rPr>
                        <a:t>10</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11</a:t>
                      </a:r>
                    </a:p>
                  </a:txBody>
                  <a:tcPr marL="4979" marR="4979" marT="4979" marB="0" anchor="b">
                    <a:lnL>
                      <a:noFill/>
                    </a:lnL>
                    <a:lnR>
                      <a:noFill/>
                    </a:lnR>
                    <a:lnT>
                      <a:noFill/>
                    </a:lnT>
                    <a:lnB>
                      <a:noFill/>
                    </a:lnB>
                  </a:tcPr>
                </a:tc>
                <a:tc>
                  <a:txBody>
                    <a:bodyPr/>
                    <a:lstStyle/>
                    <a:p>
                      <a:pPr algn="ctr" fontAlgn="b"/>
                      <a:r>
                        <a:rPr lang="en-US" sz="1100" b="0" i="0" u="none" strike="noStrike">
                          <a:solidFill>
                            <a:srgbClr val="000000"/>
                          </a:solidFill>
                          <a:effectLst/>
                          <a:latin typeface="+mj-lt"/>
                        </a:rPr>
                        <a:t>32</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3</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138</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mj-lt"/>
                        </a:rPr>
                        <a:t>High in both datasets</a:t>
                      </a:r>
                    </a:p>
                  </a:txBody>
                  <a:tcPr marL="4979" marR="4979" marT="4979" marB="0" anchor="b">
                    <a:lnL>
                      <a:noFill/>
                    </a:lnL>
                    <a:lnR>
                      <a:noFill/>
                    </a:lnR>
                    <a:lnT>
                      <a:noFill/>
                    </a:lnT>
                    <a:lnB>
                      <a:noFill/>
                    </a:lnB>
                  </a:tcPr>
                </a:tc>
                <a:extLst>
                  <a:ext uri="{0D108BD9-81ED-4DB2-BD59-A6C34878D82A}">
                    <a16:rowId xmlns:a16="http://schemas.microsoft.com/office/drawing/2014/main" val="1337837424"/>
                  </a:ext>
                </a:extLst>
              </a:tr>
              <a:tr h="382407">
                <a:tc>
                  <a:txBody>
                    <a:bodyPr/>
                    <a:lstStyle/>
                    <a:p>
                      <a:pPr algn="ctr" fontAlgn="b"/>
                      <a:r>
                        <a:rPr lang="en-US" sz="1100" b="1" i="0" u="none" strike="noStrike" dirty="0">
                          <a:solidFill>
                            <a:srgbClr val="FF0000"/>
                          </a:solidFill>
                          <a:effectLst/>
                          <a:latin typeface="+mj-lt"/>
                        </a:rPr>
                        <a:t>9</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FF0000"/>
                          </a:solidFill>
                          <a:effectLst/>
                          <a:latin typeface="+mj-lt"/>
                        </a:rPr>
                        <a:t>Dinwiddie County</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FF0000"/>
                          </a:solidFill>
                          <a:effectLst/>
                          <a:latin typeface="+mj-lt"/>
                        </a:rPr>
                        <a:t>1578</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FF0000"/>
                          </a:solidFill>
                          <a:effectLst/>
                          <a:latin typeface="+mj-lt"/>
                        </a:rPr>
                        <a:t>22</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FF0000"/>
                          </a:solidFill>
                          <a:effectLst/>
                          <a:latin typeface="+mj-lt"/>
                        </a:rPr>
                        <a:t>9</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FF0000"/>
                          </a:solidFill>
                          <a:effectLst/>
                          <a:latin typeface="+mj-lt"/>
                        </a:rPr>
                        <a:t>17</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FF0000"/>
                          </a:solidFill>
                          <a:effectLst/>
                          <a:latin typeface="+mj-lt"/>
                        </a:rPr>
                        <a:t>3</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72</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FF0000"/>
                          </a:solidFill>
                          <a:effectLst/>
                          <a:latin typeface="+mj-lt"/>
                        </a:rPr>
                        <a:t>High in USDA data not in DEQ</a:t>
                      </a:r>
                    </a:p>
                  </a:txBody>
                  <a:tcPr marL="4979" marR="4979" marT="4979" marB="0" anchor="b">
                    <a:lnL>
                      <a:noFill/>
                    </a:lnL>
                    <a:lnR>
                      <a:noFill/>
                    </a:lnR>
                    <a:lnT>
                      <a:noFill/>
                    </a:lnT>
                    <a:lnB>
                      <a:noFill/>
                    </a:lnB>
                  </a:tcPr>
                </a:tc>
                <a:extLst>
                  <a:ext uri="{0D108BD9-81ED-4DB2-BD59-A6C34878D82A}">
                    <a16:rowId xmlns:a16="http://schemas.microsoft.com/office/drawing/2014/main" val="4243161394"/>
                  </a:ext>
                </a:extLst>
              </a:tr>
              <a:tr h="382407">
                <a:tc>
                  <a:txBody>
                    <a:bodyPr/>
                    <a:lstStyle/>
                    <a:p>
                      <a:pPr algn="ctr" fontAlgn="b"/>
                      <a:r>
                        <a:rPr lang="en-US" sz="1100" b="1" i="0" u="none" strike="noStrike" dirty="0">
                          <a:solidFill>
                            <a:srgbClr val="000000"/>
                          </a:solidFill>
                          <a:effectLst/>
                          <a:latin typeface="+mj-lt"/>
                        </a:rPr>
                        <a:t>10</a:t>
                      </a:r>
                    </a:p>
                  </a:txBody>
                  <a:tcPr marL="4979" marR="4979" marT="4979" marB="0" anchor="b">
                    <a:lnL>
                      <a:noFill/>
                    </a:lnL>
                    <a:lnR>
                      <a:noFill/>
                    </a:lnR>
                    <a:lnT>
                      <a:noFill/>
                    </a:lnT>
                    <a:lnB>
                      <a:noFill/>
                    </a:lnB>
                  </a:tcPr>
                </a:tc>
                <a:tc>
                  <a:txBody>
                    <a:bodyPr/>
                    <a:lstStyle/>
                    <a:p>
                      <a:pPr algn="ctr" fontAlgn="b"/>
                      <a:r>
                        <a:rPr lang="en-US" sz="1100" b="0" i="0" u="none" strike="noStrike">
                          <a:solidFill>
                            <a:srgbClr val="000000"/>
                          </a:solidFill>
                          <a:effectLst/>
                          <a:latin typeface="+mj-lt"/>
                        </a:rPr>
                        <a:t>King and Queen County</a:t>
                      </a:r>
                    </a:p>
                  </a:txBody>
                  <a:tcPr marL="4979" marR="4979" marT="4979" marB="0" anchor="b">
                    <a:lnL>
                      <a:noFill/>
                    </a:lnL>
                    <a:lnR>
                      <a:noFill/>
                    </a:lnR>
                    <a:lnT>
                      <a:noFill/>
                    </a:lnT>
                    <a:lnB>
                      <a:noFill/>
                    </a:lnB>
                  </a:tcPr>
                </a:tc>
                <a:tc>
                  <a:txBody>
                    <a:bodyPr/>
                    <a:lstStyle/>
                    <a:p>
                      <a:pPr algn="ctr" fontAlgn="b"/>
                      <a:r>
                        <a:rPr lang="en-US" sz="1100" b="0" i="0" u="none" strike="noStrike">
                          <a:solidFill>
                            <a:srgbClr val="000000"/>
                          </a:solidFill>
                          <a:effectLst/>
                          <a:latin typeface="+mj-lt"/>
                        </a:rPr>
                        <a:t>1221</a:t>
                      </a:r>
                    </a:p>
                  </a:txBody>
                  <a:tcPr marL="4979" marR="4979" marT="4979" marB="0" anchor="b">
                    <a:lnL>
                      <a:noFill/>
                    </a:lnL>
                    <a:lnR>
                      <a:noFill/>
                    </a:lnR>
                    <a:lnT>
                      <a:noFill/>
                    </a:lnT>
                    <a:lnB>
                      <a:noFill/>
                    </a:lnB>
                  </a:tcPr>
                </a:tc>
                <a:tc>
                  <a:txBody>
                    <a:bodyPr/>
                    <a:lstStyle/>
                    <a:p>
                      <a:pPr algn="ctr" fontAlgn="b"/>
                      <a:r>
                        <a:rPr lang="en-US" sz="1100" b="0" i="0" u="none" strike="noStrike">
                          <a:solidFill>
                            <a:srgbClr val="000000"/>
                          </a:solidFill>
                          <a:effectLst/>
                          <a:latin typeface="+mj-lt"/>
                        </a:rPr>
                        <a:t>16</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12</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23</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3</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76</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mj-lt"/>
                        </a:rPr>
                        <a:t>High in both datasets</a:t>
                      </a:r>
                    </a:p>
                  </a:txBody>
                  <a:tcPr marL="4979" marR="4979" marT="4979" marB="0" anchor="b">
                    <a:lnL>
                      <a:noFill/>
                    </a:lnL>
                    <a:lnR>
                      <a:noFill/>
                    </a:lnR>
                    <a:lnT>
                      <a:noFill/>
                    </a:lnT>
                    <a:lnB>
                      <a:noFill/>
                    </a:lnB>
                  </a:tcPr>
                </a:tc>
                <a:extLst>
                  <a:ext uri="{0D108BD9-81ED-4DB2-BD59-A6C34878D82A}">
                    <a16:rowId xmlns:a16="http://schemas.microsoft.com/office/drawing/2014/main" val="4202807844"/>
                  </a:ext>
                </a:extLst>
              </a:tr>
              <a:tr h="382407">
                <a:tc>
                  <a:txBody>
                    <a:bodyPr/>
                    <a:lstStyle/>
                    <a:p>
                      <a:pPr algn="ctr" fontAlgn="b"/>
                      <a:r>
                        <a:rPr lang="en-US" sz="1100" b="1" i="0" u="none" strike="noStrike" dirty="0">
                          <a:solidFill>
                            <a:srgbClr val="000000"/>
                          </a:solidFill>
                          <a:effectLst/>
                          <a:latin typeface="+mj-lt"/>
                        </a:rPr>
                        <a:t>11</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King William County</a:t>
                      </a:r>
                    </a:p>
                  </a:txBody>
                  <a:tcPr marL="4979" marR="4979" marT="4979" marB="0" anchor="b">
                    <a:lnL>
                      <a:noFill/>
                    </a:lnL>
                    <a:lnR>
                      <a:noFill/>
                    </a:lnR>
                    <a:lnT>
                      <a:noFill/>
                    </a:lnT>
                    <a:lnB>
                      <a:noFill/>
                    </a:lnB>
                  </a:tcPr>
                </a:tc>
                <a:tc>
                  <a:txBody>
                    <a:bodyPr/>
                    <a:lstStyle/>
                    <a:p>
                      <a:pPr algn="ctr" fontAlgn="b"/>
                      <a:r>
                        <a:rPr lang="en-US" sz="1100" b="0" i="0" u="none" strike="noStrike">
                          <a:solidFill>
                            <a:srgbClr val="000000"/>
                          </a:solidFill>
                          <a:effectLst/>
                          <a:latin typeface="+mj-lt"/>
                        </a:rPr>
                        <a:t>1618</a:t>
                      </a:r>
                    </a:p>
                  </a:txBody>
                  <a:tcPr marL="4979" marR="4979" marT="4979" marB="0" anchor="b">
                    <a:lnL>
                      <a:noFill/>
                    </a:lnL>
                    <a:lnR>
                      <a:noFill/>
                    </a:lnR>
                    <a:lnT>
                      <a:noFill/>
                    </a:lnT>
                    <a:lnB>
                      <a:noFill/>
                    </a:lnB>
                  </a:tcPr>
                </a:tc>
                <a:tc>
                  <a:txBody>
                    <a:bodyPr/>
                    <a:lstStyle/>
                    <a:p>
                      <a:pPr algn="ctr" fontAlgn="b"/>
                      <a:r>
                        <a:rPr lang="en-US" sz="1100" b="0" i="0" u="none" strike="noStrike">
                          <a:solidFill>
                            <a:srgbClr val="000000"/>
                          </a:solidFill>
                          <a:effectLst/>
                          <a:latin typeface="+mj-lt"/>
                        </a:rPr>
                        <a:t>10</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8</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34</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3</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162</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mj-lt"/>
                        </a:rPr>
                        <a:t>High in both datasets</a:t>
                      </a:r>
                    </a:p>
                  </a:txBody>
                  <a:tcPr marL="4979" marR="4979" marT="4979" marB="0" anchor="b">
                    <a:lnL>
                      <a:noFill/>
                    </a:lnL>
                    <a:lnR>
                      <a:noFill/>
                    </a:lnR>
                    <a:lnT>
                      <a:noFill/>
                    </a:lnT>
                    <a:lnB>
                      <a:noFill/>
                    </a:lnB>
                  </a:tcPr>
                </a:tc>
                <a:extLst>
                  <a:ext uri="{0D108BD9-81ED-4DB2-BD59-A6C34878D82A}">
                    <a16:rowId xmlns:a16="http://schemas.microsoft.com/office/drawing/2014/main" val="3409075043"/>
                  </a:ext>
                </a:extLst>
              </a:tr>
              <a:tr h="382407">
                <a:tc>
                  <a:txBody>
                    <a:bodyPr/>
                    <a:lstStyle/>
                    <a:p>
                      <a:pPr algn="ctr" fontAlgn="b"/>
                      <a:r>
                        <a:rPr lang="en-US" sz="1100" b="1" i="0" u="none" strike="noStrike" dirty="0">
                          <a:solidFill>
                            <a:srgbClr val="FF0000"/>
                          </a:solidFill>
                          <a:effectLst/>
                          <a:latin typeface="+mj-lt"/>
                        </a:rPr>
                        <a:t>12</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FF0000"/>
                          </a:solidFill>
                          <a:effectLst/>
                          <a:latin typeface="+mj-lt"/>
                        </a:rPr>
                        <a:t>Pittsylvania County</a:t>
                      </a:r>
                    </a:p>
                  </a:txBody>
                  <a:tcPr marL="4979" marR="4979" marT="4979" marB="0" anchor="b">
                    <a:lnL>
                      <a:noFill/>
                    </a:lnL>
                    <a:lnR>
                      <a:noFill/>
                    </a:lnR>
                    <a:lnT>
                      <a:noFill/>
                    </a:lnT>
                    <a:lnB>
                      <a:noFill/>
                    </a:lnB>
                  </a:tcPr>
                </a:tc>
                <a:tc>
                  <a:txBody>
                    <a:bodyPr/>
                    <a:lstStyle/>
                    <a:p>
                      <a:pPr algn="ctr" fontAlgn="b"/>
                      <a:r>
                        <a:rPr lang="en-US" sz="1100" b="0" i="0" u="none" strike="noStrike">
                          <a:solidFill>
                            <a:srgbClr val="FF0000"/>
                          </a:solidFill>
                          <a:effectLst/>
                          <a:latin typeface="+mj-lt"/>
                        </a:rPr>
                        <a:t>1492</a:t>
                      </a:r>
                    </a:p>
                  </a:txBody>
                  <a:tcPr marL="4979" marR="4979" marT="4979" marB="0" anchor="b">
                    <a:lnL>
                      <a:noFill/>
                    </a:lnL>
                    <a:lnR>
                      <a:noFill/>
                    </a:lnR>
                    <a:lnT>
                      <a:noFill/>
                    </a:lnT>
                    <a:lnB>
                      <a:noFill/>
                    </a:lnB>
                  </a:tcPr>
                </a:tc>
                <a:tc>
                  <a:txBody>
                    <a:bodyPr/>
                    <a:lstStyle/>
                    <a:p>
                      <a:pPr algn="ctr" fontAlgn="b"/>
                      <a:r>
                        <a:rPr lang="en-US" sz="1100" b="0" i="0" u="none" strike="noStrike">
                          <a:solidFill>
                            <a:srgbClr val="FF0000"/>
                          </a:solidFill>
                          <a:effectLst/>
                          <a:latin typeface="+mj-lt"/>
                        </a:rPr>
                        <a:t>54</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FF0000"/>
                          </a:solidFill>
                          <a:effectLst/>
                          <a:latin typeface="+mj-lt"/>
                        </a:rPr>
                        <a:t>10</a:t>
                      </a:r>
                    </a:p>
                  </a:txBody>
                  <a:tcPr marL="4979" marR="4979" marT="4979" marB="0" anchor="b">
                    <a:lnL>
                      <a:noFill/>
                    </a:lnL>
                    <a:lnR>
                      <a:noFill/>
                    </a:lnR>
                    <a:lnT>
                      <a:noFill/>
                    </a:lnT>
                    <a:lnB>
                      <a:noFill/>
                    </a:lnB>
                  </a:tcPr>
                </a:tc>
                <a:tc>
                  <a:txBody>
                    <a:bodyPr/>
                    <a:lstStyle/>
                    <a:p>
                      <a:pPr algn="ctr" fontAlgn="b"/>
                      <a:r>
                        <a:rPr lang="en-US" sz="1100" b="0" i="0" u="none" strike="noStrike">
                          <a:solidFill>
                            <a:srgbClr val="FF0000"/>
                          </a:solidFill>
                          <a:effectLst/>
                          <a:latin typeface="+mj-lt"/>
                        </a:rPr>
                        <a:t>4</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FF0000"/>
                          </a:solidFill>
                          <a:effectLst/>
                          <a:latin typeface="+mj-lt"/>
                        </a:rPr>
                        <a:t>3</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28</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FF0000"/>
                          </a:solidFill>
                          <a:effectLst/>
                          <a:latin typeface="+mj-lt"/>
                        </a:rPr>
                        <a:t>High in USDA data not in DEQ</a:t>
                      </a:r>
                    </a:p>
                  </a:txBody>
                  <a:tcPr marL="4979" marR="4979" marT="4979" marB="0" anchor="b">
                    <a:lnL>
                      <a:noFill/>
                    </a:lnL>
                    <a:lnR>
                      <a:noFill/>
                    </a:lnR>
                    <a:lnT>
                      <a:noFill/>
                    </a:lnT>
                    <a:lnB>
                      <a:noFill/>
                    </a:lnB>
                  </a:tcPr>
                </a:tc>
                <a:extLst>
                  <a:ext uri="{0D108BD9-81ED-4DB2-BD59-A6C34878D82A}">
                    <a16:rowId xmlns:a16="http://schemas.microsoft.com/office/drawing/2014/main" val="1705222279"/>
                  </a:ext>
                </a:extLst>
              </a:tr>
              <a:tr h="382407">
                <a:tc>
                  <a:txBody>
                    <a:bodyPr/>
                    <a:lstStyle/>
                    <a:p>
                      <a:pPr algn="ctr" fontAlgn="b"/>
                      <a:r>
                        <a:rPr lang="en-US" sz="1100" b="1" i="0" u="none" strike="noStrike" dirty="0">
                          <a:solidFill>
                            <a:srgbClr val="FF0000"/>
                          </a:solidFill>
                          <a:effectLst/>
                          <a:latin typeface="+mj-lt"/>
                        </a:rPr>
                        <a:t>13</a:t>
                      </a:r>
                    </a:p>
                  </a:txBody>
                  <a:tcPr marL="4979" marR="4979" marT="4979" marB="0" anchor="b">
                    <a:lnL>
                      <a:noFill/>
                    </a:lnL>
                    <a:lnR>
                      <a:noFill/>
                    </a:lnR>
                    <a:lnT>
                      <a:noFill/>
                    </a:lnT>
                    <a:lnB>
                      <a:noFill/>
                    </a:lnB>
                  </a:tcPr>
                </a:tc>
                <a:tc>
                  <a:txBody>
                    <a:bodyPr/>
                    <a:lstStyle/>
                    <a:p>
                      <a:pPr algn="ctr" fontAlgn="b"/>
                      <a:r>
                        <a:rPr lang="en-US" sz="1100" b="0" i="0" u="none" strike="noStrike">
                          <a:solidFill>
                            <a:srgbClr val="FF0000"/>
                          </a:solidFill>
                          <a:effectLst/>
                          <a:latin typeface="+mj-lt"/>
                        </a:rPr>
                        <a:t>Halifax County</a:t>
                      </a:r>
                    </a:p>
                  </a:txBody>
                  <a:tcPr marL="4979" marR="4979" marT="4979" marB="0" anchor="b">
                    <a:lnL>
                      <a:noFill/>
                    </a:lnL>
                    <a:lnR>
                      <a:noFill/>
                    </a:lnR>
                    <a:lnT>
                      <a:noFill/>
                    </a:lnT>
                    <a:lnB>
                      <a:noFill/>
                    </a:lnB>
                  </a:tcPr>
                </a:tc>
                <a:tc>
                  <a:txBody>
                    <a:bodyPr/>
                    <a:lstStyle/>
                    <a:p>
                      <a:pPr algn="ctr" fontAlgn="b"/>
                      <a:r>
                        <a:rPr lang="en-US" sz="1100" b="0" i="0" u="none" strike="noStrike">
                          <a:solidFill>
                            <a:srgbClr val="FF0000"/>
                          </a:solidFill>
                          <a:effectLst/>
                          <a:latin typeface="+mj-lt"/>
                        </a:rPr>
                        <a:t>1061</a:t>
                      </a:r>
                    </a:p>
                  </a:txBody>
                  <a:tcPr marL="4979" marR="4979" marT="4979" marB="0" anchor="b">
                    <a:lnL>
                      <a:noFill/>
                    </a:lnL>
                    <a:lnR>
                      <a:noFill/>
                    </a:lnR>
                    <a:lnT>
                      <a:noFill/>
                    </a:lnT>
                    <a:lnB>
                      <a:noFill/>
                    </a:lnB>
                  </a:tcPr>
                </a:tc>
                <a:tc>
                  <a:txBody>
                    <a:bodyPr/>
                    <a:lstStyle/>
                    <a:p>
                      <a:pPr algn="ctr" fontAlgn="b"/>
                      <a:r>
                        <a:rPr lang="en-US" sz="1100" b="0" i="0" u="none" strike="noStrike">
                          <a:solidFill>
                            <a:srgbClr val="FF0000"/>
                          </a:solidFill>
                          <a:effectLst/>
                          <a:latin typeface="+mj-lt"/>
                        </a:rPr>
                        <a:t>40</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FF0000"/>
                          </a:solidFill>
                          <a:effectLst/>
                          <a:latin typeface="+mj-lt"/>
                        </a:rPr>
                        <a:t>13</a:t>
                      </a:r>
                    </a:p>
                  </a:txBody>
                  <a:tcPr marL="4979" marR="4979" marT="4979" marB="0" anchor="b">
                    <a:lnL>
                      <a:noFill/>
                    </a:lnL>
                    <a:lnR>
                      <a:noFill/>
                    </a:lnR>
                    <a:lnT>
                      <a:noFill/>
                    </a:lnT>
                    <a:lnB>
                      <a:noFill/>
                    </a:lnB>
                  </a:tcPr>
                </a:tc>
                <a:tc>
                  <a:txBody>
                    <a:bodyPr/>
                    <a:lstStyle/>
                    <a:p>
                      <a:pPr algn="ctr" fontAlgn="b"/>
                      <a:r>
                        <a:rPr lang="en-US" sz="1100" b="0" i="0" u="none" strike="noStrike">
                          <a:solidFill>
                            <a:srgbClr val="FF0000"/>
                          </a:solidFill>
                          <a:effectLst/>
                          <a:latin typeface="+mj-lt"/>
                        </a:rPr>
                        <a:t>6</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FF0000"/>
                          </a:solidFill>
                          <a:effectLst/>
                          <a:latin typeface="+mj-lt"/>
                        </a:rPr>
                        <a:t>2</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27</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FF0000"/>
                          </a:solidFill>
                          <a:effectLst/>
                          <a:latin typeface="+mj-lt"/>
                        </a:rPr>
                        <a:t>High in USDA data not in DEQ</a:t>
                      </a:r>
                    </a:p>
                  </a:txBody>
                  <a:tcPr marL="4979" marR="4979" marT="4979" marB="0" anchor="b">
                    <a:lnL>
                      <a:noFill/>
                    </a:lnL>
                    <a:lnR>
                      <a:noFill/>
                    </a:lnR>
                    <a:lnT>
                      <a:noFill/>
                    </a:lnT>
                    <a:lnB>
                      <a:noFill/>
                    </a:lnB>
                  </a:tcPr>
                </a:tc>
                <a:extLst>
                  <a:ext uri="{0D108BD9-81ED-4DB2-BD59-A6C34878D82A}">
                    <a16:rowId xmlns:a16="http://schemas.microsoft.com/office/drawing/2014/main" val="3885545999"/>
                  </a:ext>
                </a:extLst>
              </a:tr>
              <a:tr h="382407">
                <a:tc>
                  <a:txBody>
                    <a:bodyPr/>
                    <a:lstStyle/>
                    <a:p>
                      <a:pPr algn="ctr" fontAlgn="b"/>
                      <a:r>
                        <a:rPr lang="en-US" sz="1100" b="1" i="0" u="none" strike="noStrike" dirty="0">
                          <a:solidFill>
                            <a:srgbClr val="FF0000"/>
                          </a:solidFill>
                          <a:effectLst/>
                          <a:latin typeface="+mj-lt"/>
                        </a:rPr>
                        <a:t>14</a:t>
                      </a:r>
                    </a:p>
                  </a:txBody>
                  <a:tcPr marL="4979" marR="4979" marT="4979" marB="0" anchor="b">
                    <a:lnL>
                      <a:noFill/>
                    </a:lnL>
                    <a:lnR>
                      <a:noFill/>
                    </a:lnR>
                    <a:lnT>
                      <a:noFill/>
                    </a:lnT>
                    <a:lnB>
                      <a:noFill/>
                    </a:lnB>
                  </a:tcPr>
                </a:tc>
                <a:tc>
                  <a:txBody>
                    <a:bodyPr/>
                    <a:lstStyle/>
                    <a:p>
                      <a:pPr algn="ctr" fontAlgn="b"/>
                      <a:r>
                        <a:rPr lang="en-US" sz="1100" b="0" i="0" u="none" strike="noStrike">
                          <a:solidFill>
                            <a:srgbClr val="FF0000"/>
                          </a:solidFill>
                          <a:effectLst/>
                          <a:latin typeface="+mj-lt"/>
                        </a:rPr>
                        <a:t>Isle of Wight County</a:t>
                      </a:r>
                    </a:p>
                  </a:txBody>
                  <a:tcPr marL="4979" marR="4979" marT="4979" marB="0" anchor="b">
                    <a:lnL>
                      <a:noFill/>
                    </a:lnL>
                    <a:lnR>
                      <a:noFill/>
                    </a:lnR>
                    <a:lnT>
                      <a:noFill/>
                    </a:lnT>
                    <a:lnB>
                      <a:noFill/>
                    </a:lnB>
                  </a:tcPr>
                </a:tc>
                <a:tc>
                  <a:txBody>
                    <a:bodyPr/>
                    <a:lstStyle/>
                    <a:p>
                      <a:pPr algn="ctr" fontAlgn="b"/>
                      <a:r>
                        <a:rPr lang="en-US" sz="1100" b="0" i="0" u="none" strike="noStrike">
                          <a:solidFill>
                            <a:srgbClr val="FF0000"/>
                          </a:solidFill>
                          <a:effectLst/>
                          <a:latin typeface="+mj-lt"/>
                        </a:rPr>
                        <a:t>933</a:t>
                      </a:r>
                    </a:p>
                  </a:txBody>
                  <a:tcPr marL="4979" marR="4979" marT="4979" marB="0" anchor="b">
                    <a:lnL>
                      <a:noFill/>
                    </a:lnL>
                    <a:lnR>
                      <a:noFill/>
                    </a:lnR>
                    <a:lnT>
                      <a:noFill/>
                    </a:lnT>
                    <a:lnB>
                      <a:noFill/>
                    </a:lnB>
                  </a:tcPr>
                </a:tc>
                <a:tc>
                  <a:txBody>
                    <a:bodyPr/>
                    <a:lstStyle/>
                    <a:p>
                      <a:pPr algn="ctr" fontAlgn="b"/>
                      <a:r>
                        <a:rPr lang="en-US" sz="1100" b="0" i="0" u="none" strike="noStrike">
                          <a:solidFill>
                            <a:srgbClr val="FF0000"/>
                          </a:solidFill>
                          <a:effectLst/>
                          <a:latin typeface="+mj-lt"/>
                        </a:rPr>
                        <a:t>18</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FF0000"/>
                          </a:solidFill>
                          <a:effectLst/>
                          <a:latin typeface="+mj-lt"/>
                        </a:rPr>
                        <a:t>16</a:t>
                      </a:r>
                    </a:p>
                  </a:txBody>
                  <a:tcPr marL="4979" marR="4979" marT="4979" marB="0" anchor="b">
                    <a:lnL>
                      <a:noFill/>
                    </a:lnL>
                    <a:lnR>
                      <a:noFill/>
                    </a:lnR>
                    <a:lnT>
                      <a:noFill/>
                    </a:lnT>
                    <a:lnB>
                      <a:noFill/>
                    </a:lnB>
                  </a:tcPr>
                </a:tc>
                <a:tc>
                  <a:txBody>
                    <a:bodyPr/>
                    <a:lstStyle/>
                    <a:p>
                      <a:pPr algn="ctr" fontAlgn="b"/>
                      <a:r>
                        <a:rPr lang="en-US" sz="1100" b="0" i="0" u="none" strike="noStrike">
                          <a:solidFill>
                            <a:srgbClr val="FF0000"/>
                          </a:solidFill>
                          <a:effectLst/>
                          <a:latin typeface="+mj-lt"/>
                        </a:rPr>
                        <a:t>20</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FF0000"/>
                          </a:solidFill>
                          <a:effectLst/>
                          <a:latin typeface="+mj-lt"/>
                        </a:rPr>
                        <a:t>2</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52</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FF0000"/>
                          </a:solidFill>
                          <a:effectLst/>
                          <a:latin typeface="+mj-lt"/>
                        </a:rPr>
                        <a:t>High in USDA data not in DEQ</a:t>
                      </a:r>
                    </a:p>
                  </a:txBody>
                  <a:tcPr marL="4979" marR="4979" marT="4979" marB="0" anchor="b">
                    <a:lnL>
                      <a:noFill/>
                    </a:lnL>
                    <a:lnR>
                      <a:noFill/>
                    </a:lnR>
                    <a:lnT>
                      <a:noFill/>
                    </a:lnT>
                    <a:lnB>
                      <a:noFill/>
                    </a:lnB>
                  </a:tcPr>
                </a:tc>
                <a:extLst>
                  <a:ext uri="{0D108BD9-81ED-4DB2-BD59-A6C34878D82A}">
                    <a16:rowId xmlns:a16="http://schemas.microsoft.com/office/drawing/2014/main" val="642529324"/>
                  </a:ext>
                </a:extLst>
              </a:tr>
              <a:tr h="230597">
                <a:tc>
                  <a:txBody>
                    <a:bodyPr/>
                    <a:lstStyle/>
                    <a:p>
                      <a:pPr algn="ctr" fontAlgn="b"/>
                      <a:r>
                        <a:rPr lang="en-US" sz="1100" b="1" i="0" u="none" strike="noStrike" dirty="0">
                          <a:solidFill>
                            <a:srgbClr val="000000"/>
                          </a:solidFill>
                          <a:effectLst/>
                          <a:latin typeface="+mj-lt"/>
                        </a:rPr>
                        <a:t>15</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Nelson County</a:t>
                      </a:r>
                    </a:p>
                  </a:txBody>
                  <a:tcPr marL="4979" marR="4979" marT="4979" marB="0" anchor="b">
                    <a:lnL>
                      <a:noFill/>
                    </a:lnL>
                    <a:lnR>
                      <a:noFill/>
                    </a:lnR>
                    <a:lnT>
                      <a:noFill/>
                    </a:lnT>
                    <a:lnB>
                      <a:noFill/>
                    </a:lnB>
                  </a:tcPr>
                </a:tc>
                <a:tc>
                  <a:txBody>
                    <a:bodyPr/>
                    <a:lstStyle/>
                    <a:p>
                      <a:pPr algn="ctr" fontAlgn="b"/>
                      <a:r>
                        <a:rPr lang="en-US" sz="1100" b="0" i="0" u="none" strike="noStrike">
                          <a:solidFill>
                            <a:srgbClr val="000000"/>
                          </a:solidFill>
                          <a:effectLst/>
                          <a:latin typeface="+mj-lt"/>
                        </a:rPr>
                        <a:t>1016</a:t>
                      </a:r>
                    </a:p>
                  </a:txBody>
                  <a:tcPr marL="4979" marR="4979" marT="4979" marB="0" anchor="b">
                    <a:lnL>
                      <a:noFill/>
                    </a:lnL>
                    <a:lnR>
                      <a:noFill/>
                    </a:lnR>
                    <a:lnT>
                      <a:noFill/>
                    </a:lnT>
                    <a:lnB>
                      <a:noFill/>
                    </a:lnB>
                  </a:tcPr>
                </a:tc>
                <a:tc>
                  <a:txBody>
                    <a:bodyPr/>
                    <a:lstStyle/>
                    <a:p>
                      <a:pPr algn="ctr" fontAlgn="b"/>
                      <a:r>
                        <a:rPr lang="en-US" sz="1100" b="0" i="0" u="none" strike="noStrike">
                          <a:solidFill>
                            <a:srgbClr val="000000"/>
                          </a:solidFill>
                          <a:effectLst/>
                          <a:latin typeface="+mj-lt"/>
                        </a:rPr>
                        <a:t>39</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14</a:t>
                      </a:r>
                    </a:p>
                  </a:txBody>
                  <a:tcPr marL="4979" marR="4979" marT="4979" marB="0" anchor="b">
                    <a:lnL>
                      <a:noFill/>
                    </a:lnL>
                    <a:lnR>
                      <a:noFill/>
                    </a:lnR>
                    <a:lnT>
                      <a:noFill/>
                    </a:lnT>
                    <a:lnB>
                      <a:noFill/>
                    </a:lnB>
                  </a:tcPr>
                </a:tc>
                <a:tc>
                  <a:txBody>
                    <a:bodyPr/>
                    <a:lstStyle/>
                    <a:p>
                      <a:pPr algn="ctr" fontAlgn="b"/>
                      <a:r>
                        <a:rPr lang="en-US" sz="1100" b="0" i="0" u="none" strike="noStrike">
                          <a:solidFill>
                            <a:srgbClr val="000000"/>
                          </a:solidFill>
                          <a:effectLst/>
                          <a:latin typeface="+mj-lt"/>
                        </a:rPr>
                        <a:t>7</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2</a:t>
                      </a:r>
                    </a:p>
                  </a:txBody>
                  <a:tcPr marL="4979" marR="4979" marT="4979"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26</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mj-lt"/>
                        </a:rPr>
                        <a:t>High in both datasets</a:t>
                      </a:r>
                    </a:p>
                  </a:txBody>
                  <a:tcPr marL="4979" marR="4979" marT="4979" marB="0" anchor="b">
                    <a:lnL>
                      <a:noFill/>
                    </a:lnL>
                    <a:lnR>
                      <a:noFill/>
                    </a:lnR>
                    <a:lnT>
                      <a:noFill/>
                    </a:lnT>
                    <a:lnB>
                      <a:noFill/>
                    </a:lnB>
                  </a:tcPr>
                </a:tc>
                <a:extLst>
                  <a:ext uri="{0D108BD9-81ED-4DB2-BD59-A6C34878D82A}">
                    <a16:rowId xmlns:a16="http://schemas.microsoft.com/office/drawing/2014/main" val="2718377520"/>
                  </a:ext>
                </a:extLst>
              </a:tr>
            </a:tbl>
          </a:graphicData>
        </a:graphic>
      </p:graphicFrame>
    </p:spTree>
    <p:extLst>
      <p:ext uri="{BB962C8B-B14F-4D97-AF65-F5344CB8AC3E}">
        <p14:creationId xmlns:p14="http://schemas.microsoft.com/office/powerpoint/2010/main" val="1689937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C0613-BD91-44D1-ACB9-4E38F550EA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F42F25-5BD9-4867-ABB1-9F7CC9A6C2F9}"/>
              </a:ext>
            </a:extLst>
          </p:cNvPr>
          <p:cNvSpPr>
            <a:spLocks noGrp="1"/>
          </p:cNvSpPr>
          <p:nvPr>
            <p:ph idx="1"/>
          </p:nvPr>
        </p:nvSpPr>
        <p:spPr/>
        <p:txBody>
          <a:bodyPr/>
          <a:lstStyle/>
          <a:p>
            <a:endParaRPr lang="en-US"/>
          </a:p>
        </p:txBody>
      </p:sp>
      <p:pic>
        <p:nvPicPr>
          <p:cNvPr id="7170" name="Picture 2" descr="https://lh4.googleusercontent.com/YSKnBuyICa3LBFga4CjwZKExxKDwBjcfs4IMWSyosuyWoEJWcPi3ibZlbfUQlwKYalVHDCzLYtCTEPw1kVWAwcWLVMCgkJR_RxyHHNOXqrh0kpEJRwsfC2dMjdu71w3C42SoNpqRBUs">
            <a:extLst>
              <a:ext uri="{FF2B5EF4-FFF2-40B4-BE49-F238E27FC236}">
                <a16:creationId xmlns:a16="http://schemas.microsoft.com/office/drawing/2014/main" id="{C40C0EF7-B5F6-456C-BF88-6A286DDC4A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0"/>
            <a:ext cx="109728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70B28466-2283-4D08-AF63-22B4815872BC}"/>
              </a:ext>
            </a:extLst>
          </p:cNvPr>
          <p:cNvSpPr/>
          <p:nvPr/>
        </p:nvSpPr>
        <p:spPr>
          <a:xfrm>
            <a:off x="6980903" y="4070554"/>
            <a:ext cx="4286865" cy="245197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200A2FFF-819C-4327-9664-5BF8079DFF35}"/>
              </a:ext>
            </a:extLst>
          </p:cNvPr>
          <p:cNvGrpSpPr/>
          <p:nvPr/>
        </p:nvGrpSpPr>
        <p:grpSpPr>
          <a:xfrm>
            <a:off x="7877059" y="1513274"/>
            <a:ext cx="2521814" cy="2557280"/>
            <a:chOff x="1117574" y="677863"/>
            <a:chExt cx="2251268" cy="2065337"/>
          </a:xfrm>
        </p:grpSpPr>
        <p:sp>
          <p:nvSpPr>
            <p:cNvPr id="6" name="TextBox 5">
              <a:extLst>
                <a:ext uri="{FF2B5EF4-FFF2-40B4-BE49-F238E27FC236}">
                  <a16:creationId xmlns:a16="http://schemas.microsoft.com/office/drawing/2014/main" id="{0ACE7A6A-90FF-4D5D-AF05-A431EE87ADCD}"/>
                </a:ext>
              </a:extLst>
            </p:cNvPr>
            <p:cNvSpPr txBox="1"/>
            <p:nvPr/>
          </p:nvSpPr>
          <p:spPr>
            <a:xfrm>
              <a:off x="1117574" y="677863"/>
              <a:ext cx="2251268" cy="969422"/>
            </a:xfrm>
            <a:prstGeom prst="rect">
              <a:avLst/>
            </a:prstGeom>
            <a:noFill/>
            <a:ln w="28575">
              <a:solidFill>
                <a:srgbClr val="C00000"/>
              </a:solidFill>
            </a:ln>
          </p:spPr>
          <p:txBody>
            <a:bodyPr wrap="square" rtlCol="0">
              <a:spAutoFit/>
            </a:bodyPr>
            <a:lstStyle/>
            <a:p>
              <a:r>
                <a:rPr lang="en-US" dirty="0"/>
                <a:t>Relatively high irrigation amount in USDA data relative to VDEQ</a:t>
              </a:r>
            </a:p>
          </p:txBody>
        </p:sp>
        <p:cxnSp>
          <p:nvCxnSpPr>
            <p:cNvPr id="7" name="Straight Arrow Connector 6">
              <a:extLst>
                <a:ext uri="{FF2B5EF4-FFF2-40B4-BE49-F238E27FC236}">
                  <a16:creationId xmlns:a16="http://schemas.microsoft.com/office/drawing/2014/main" id="{05965838-A8CA-49B9-AB5A-898DF17F07E2}"/>
                </a:ext>
              </a:extLst>
            </p:cNvPr>
            <p:cNvCxnSpPr>
              <a:cxnSpLocks/>
            </p:cNvCxnSpPr>
            <p:nvPr/>
          </p:nvCxnSpPr>
          <p:spPr>
            <a:xfrm>
              <a:off x="2159668" y="1878192"/>
              <a:ext cx="0" cy="86500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55120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D43592F-F762-4FBB-9B55-5768FBB09157}"/>
              </a:ext>
            </a:extLst>
          </p:cNvPr>
          <p:cNvGraphicFramePr>
            <a:graphicFrameLocks noGrp="1"/>
          </p:cNvGraphicFramePr>
          <p:nvPr>
            <p:extLst>
              <p:ext uri="{D42A27DB-BD31-4B8C-83A1-F6EECF244321}">
                <p14:modId xmlns:p14="http://schemas.microsoft.com/office/powerpoint/2010/main" val="1186117292"/>
              </p:ext>
            </p:extLst>
          </p:nvPr>
        </p:nvGraphicFramePr>
        <p:xfrm>
          <a:off x="293650" y="1010109"/>
          <a:ext cx="9357358" cy="2157984"/>
        </p:xfrm>
        <a:graphic>
          <a:graphicData uri="http://schemas.openxmlformats.org/drawingml/2006/table">
            <a:tbl>
              <a:tblPr/>
              <a:tblGrid>
                <a:gridCol w="2044604">
                  <a:extLst>
                    <a:ext uri="{9D8B030D-6E8A-4147-A177-3AD203B41FA5}">
                      <a16:colId xmlns:a16="http://schemas.microsoft.com/office/drawing/2014/main" val="1851672029"/>
                    </a:ext>
                  </a:extLst>
                </a:gridCol>
                <a:gridCol w="2044604">
                  <a:extLst>
                    <a:ext uri="{9D8B030D-6E8A-4147-A177-3AD203B41FA5}">
                      <a16:colId xmlns:a16="http://schemas.microsoft.com/office/drawing/2014/main" val="3322370331"/>
                    </a:ext>
                  </a:extLst>
                </a:gridCol>
                <a:gridCol w="2658809">
                  <a:extLst>
                    <a:ext uri="{9D8B030D-6E8A-4147-A177-3AD203B41FA5}">
                      <a16:colId xmlns:a16="http://schemas.microsoft.com/office/drawing/2014/main" val="2175855162"/>
                    </a:ext>
                  </a:extLst>
                </a:gridCol>
                <a:gridCol w="2609341">
                  <a:extLst>
                    <a:ext uri="{9D8B030D-6E8A-4147-A177-3AD203B41FA5}">
                      <a16:colId xmlns:a16="http://schemas.microsoft.com/office/drawing/2014/main" val="2225018264"/>
                    </a:ext>
                  </a:extLst>
                </a:gridCol>
              </a:tblGrid>
              <a:tr h="359664">
                <a:tc>
                  <a:txBody>
                    <a:bodyPr/>
                    <a:lstStyle/>
                    <a:p>
                      <a:pPr algn="ctr" fontAlgn="b"/>
                      <a:endParaRPr lang="en-US" sz="1300" b="0" i="0" u="none" strike="noStrike" dirty="0">
                        <a:solidFill>
                          <a:srgbClr val="C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300" b="0" i="0" u="none" strike="noStrike" kern="1200" dirty="0">
                          <a:solidFill>
                            <a:srgbClr val="C00000"/>
                          </a:solidFill>
                          <a:effectLst/>
                          <a:latin typeface="+mn-lt"/>
                          <a:ea typeface="+mn-ea"/>
                          <a:cs typeface="+mn-cs"/>
                        </a:rPr>
                        <a:t>DEQ Withdrawals Rank</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300" b="0" i="0" u="none" strike="noStrike" kern="1200" dirty="0">
                          <a:solidFill>
                            <a:srgbClr val="C00000"/>
                          </a:solidFill>
                          <a:effectLst/>
                          <a:latin typeface="+mn-lt"/>
                          <a:ea typeface="+mn-ea"/>
                          <a:cs typeface="+mn-cs"/>
                        </a:rPr>
                        <a:t>Census Acreage Rank</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kern="1200" dirty="0">
                          <a:solidFill>
                            <a:srgbClr val="C00000"/>
                          </a:solidFill>
                          <a:effectLst/>
                          <a:latin typeface="+mn-lt"/>
                          <a:ea typeface="+mn-ea"/>
                          <a:cs typeface="+mn-cs"/>
                        </a:rPr>
                        <a:t>Difference in Rank</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8504419"/>
                  </a:ext>
                </a:extLst>
              </a:tr>
              <a:tr h="359664">
                <a:tc>
                  <a:txBody>
                    <a:bodyPr/>
                    <a:lstStyle/>
                    <a:p>
                      <a:pPr algn="ctr" fontAlgn="b"/>
                      <a:r>
                        <a:rPr lang="en-US" sz="1300" b="0" i="0" u="none" strike="noStrike" dirty="0">
                          <a:solidFill>
                            <a:srgbClr val="C00000"/>
                          </a:solidFill>
                          <a:effectLst/>
                          <a:latin typeface="+mj-lt"/>
                        </a:rPr>
                        <a:t>Westmoreland County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dirty="0">
                          <a:solidFill>
                            <a:srgbClr val="C00000"/>
                          </a:solidFill>
                          <a:effectLst/>
                          <a:latin typeface="+mj-lt"/>
                        </a:rPr>
                        <a:t>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dirty="0">
                          <a:solidFill>
                            <a:srgbClr val="C00000"/>
                          </a:solidFill>
                          <a:effectLst/>
                          <a:latin typeface="+mj-lt"/>
                        </a:rPr>
                        <a:t>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dirty="0">
                          <a:solidFill>
                            <a:srgbClr val="C00000"/>
                          </a:solidFill>
                          <a:effectLst/>
                          <a:latin typeface="+mj-lt"/>
                        </a:rPr>
                        <a:t>-11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5924562"/>
                  </a:ext>
                </a:extLst>
              </a:tr>
              <a:tr h="359664">
                <a:tc>
                  <a:txBody>
                    <a:bodyPr/>
                    <a:lstStyle/>
                    <a:p>
                      <a:pPr algn="ctr" fontAlgn="b"/>
                      <a:r>
                        <a:rPr lang="en-US" sz="1300" b="0" i="0" u="none" strike="noStrike" dirty="0">
                          <a:solidFill>
                            <a:srgbClr val="C00000"/>
                          </a:solidFill>
                          <a:effectLst/>
                          <a:latin typeface="+mj-lt"/>
                        </a:rPr>
                        <a:t>Campbell County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dirty="0">
                          <a:solidFill>
                            <a:srgbClr val="C00000"/>
                          </a:solidFill>
                          <a:effectLst/>
                          <a:latin typeface="+mj-lt"/>
                        </a:rPr>
                        <a:t>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dirty="0">
                          <a:solidFill>
                            <a:srgbClr val="C00000"/>
                          </a:solidFill>
                          <a:effectLst/>
                          <a:latin typeface="+mj-lt"/>
                        </a:rPr>
                        <a:t>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a:solidFill>
                            <a:srgbClr val="C00000"/>
                          </a:solidFill>
                          <a:effectLst/>
                          <a:latin typeface="+mj-lt"/>
                        </a:rPr>
                        <a:t>-11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9583832"/>
                  </a:ext>
                </a:extLst>
              </a:tr>
              <a:tr h="359664">
                <a:tc>
                  <a:txBody>
                    <a:bodyPr/>
                    <a:lstStyle/>
                    <a:p>
                      <a:pPr algn="ctr" fontAlgn="b"/>
                      <a:r>
                        <a:rPr lang="en-US" sz="1300" b="0" i="0" u="none" strike="noStrike">
                          <a:solidFill>
                            <a:srgbClr val="C00000"/>
                          </a:solidFill>
                          <a:effectLst/>
                          <a:latin typeface="+mj-lt"/>
                        </a:rPr>
                        <a:t>Bedford County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dirty="0">
                          <a:solidFill>
                            <a:srgbClr val="C00000"/>
                          </a:solidFill>
                          <a:effectLst/>
                          <a:latin typeface="+mj-lt"/>
                        </a:rPr>
                        <a:t>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a:solidFill>
                            <a:srgbClr val="C00000"/>
                          </a:solidFill>
                          <a:effectLst/>
                          <a:latin typeface="+mj-lt"/>
                        </a:rPr>
                        <a:t>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a:solidFill>
                            <a:srgbClr val="C00000"/>
                          </a:solidFill>
                          <a:effectLst/>
                          <a:latin typeface="+mj-lt"/>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511971"/>
                  </a:ext>
                </a:extLst>
              </a:tr>
              <a:tr h="359664">
                <a:tc>
                  <a:txBody>
                    <a:bodyPr/>
                    <a:lstStyle/>
                    <a:p>
                      <a:pPr algn="ctr" fontAlgn="b"/>
                      <a:r>
                        <a:rPr lang="en-US" sz="1300" b="0" i="0" u="none" strike="noStrike">
                          <a:solidFill>
                            <a:srgbClr val="C00000"/>
                          </a:solidFill>
                          <a:effectLst/>
                          <a:latin typeface="+mj-lt"/>
                        </a:rPr>
                        <a:t>Sussex County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dirty="0">
                          <a:solidFill>
                            <a:srgbClr val="C00000"/>
                          </a:solidFill>
                          <a:effectLst/>
                          <a:latin typeface="+mj-lt"/>
                        </a:rPr>
                        <a:t>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dirty="0">
                          <a:solidFill>
                            <a:srgbClr val="C00000"/>
                          </a:solidFill>
                          <a:effectLst/>
                          <a:latin typeface="+mj-lt"/>
                        </a:rPr>
                        <a:t>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a:solidFill>
                            <a:srgbClr val="C00000"/>
                          </a:solidFill>
                          <a:effectLst/>
                          <a:latin typeface="+mj-lt"/>
                        </a:rPr>
                        <a:t>-9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6870415"/>
                  </a:ext>
                </a:extLst>
              </a:tr>
              <a:tr h="359664">
                <a:tc>
                  <a:txBody>
                    <a:bodyPr/>
                    <a:lstStyle/>
                    <a:p>
                      <a:pPr algn="ctr" fontAlgn="b"/>
                      <a:r>
                        <a:rPr lang="en-US" sz="1300" b="0" i="0" u="none" strike="noStrike" dirty="0">
                          <a:solidFill>
                            <a:srgbClr val="C00000"/>
                          </a:solidFill>
                          <a:effectLst/>
                          <a:latin typeface="+mj-lt"/>
                        </a:rPr>
                        <a:t>Page County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a:solidFill>
                            <a:srgbClr val="C00000"/>
                          </a:solidFill>
                          <a:effectLst/>
                          <a:latin typeface="+mj-lt"/>
                        </a:rPr>
                        <a:t>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dirty="0">
                          <a:solidFill>
                            <a:srgbClr val="C00000"/>
                          </a:solidFill>
                          <a:effectLst/>
                          <a:latin typeface="+mj-lt"/>
                        </a:rPr>
                        <a:t>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dirty="0">
                          <a:solidFill>
                            <a:srgbClr val="C00000"/>
                          </a:solidFill>
                          <a:effectLst/>
                          <a:latin typeface="+mj-lt"/>
                        </a:rPr>
                        <a:t>-9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2238393"/>
                  </a:ext>
                </a:extLst>
              </a:tr>
            </a:tbl>
          </a:graphicData>
        </a:graphic>
      </p:graphicFrame>
      <p:graphicFrame>
        <p:nvGraphicFramePr>
          <p:cNvPr id="5" name="Table 4">
            <a:extLst>
              <a:ext uri="{FF2B5EF4-FFF2-40B4-BE49-F238E27FC236}">
                <a16:creationId xmlns:a16="http://schemas.microsoft.com/office/drawing/2014/main" id="{E9336783-D245-4B85-9DD1-BB7BBBDC65C9}"/>
              </a:ext>
            </a:extLst>
          </p:cNvPr>
          <p:cNvGraphicFramePr>
            <a:graphicFrameLocks noGrp="1"/>
          </p:cNvGraphicFramePr>
          <p:nvPr>
            <p:extLst>
              <p:ext uri="{D42A27DB-BD31-4B8C-83A1-F6EECF244321}">
                <p14:modId xmlns:p14="http://schemas.microsoft.com/office/powerpoint/2010/main" val="22176415"/>
              </p:ext>
            </p:extLst>
          </p:nvPr>
        </p:nvGraphicFramePr>
        <p:xfrm>
          <a:off x="293650" y="3287474"/>
          <a:ext cx="9385609" cy="2157985"/>
        </p:xfrm>
        <a:graphic>
          <a:graphicData uri="http://schemas.openxmlformats.org/drawingml/2006/table">
            <a:tbl>
              <a:tblPr firstRow="1" bandRow="1"/>
              <a:tblGrid>
                <a:gridCol w="2059258">
                  <a:extLst>
                    <a:ext uri="{9D8B030D-6E8A-4147-A177-3AD203B41FA5}">
                      <a16:colId xmlns:a16="http://schemas.microsoft.com/office/drawing/2014/main" val="2064712402"/>
                    </a:ext>
                  </a:extLst>
                </a:gridCol>
                <a:gridCol w="2040673">
                  <a:extLst>
                    <a:ext uri="{9D8B030D-6E8A-4147-A177-3AD203B41FA5}">
                      <a16:colId xmlns:a16="http://schemas.microsoft.com/office/drawing/2014/main" val="1867509654"/>
                    </a:ext>
                  </a:extLst>
                </a:gridCol>
                <a:gridCol w="2676292">
                  <a:extLst>
                    <a:ext uri="{9D8B030D-6E8A-4147-A177-3AD203B41FA5}">
                      <a16:colId xmlns:a16="http://schemas.microsoft.com/office/drawing/2014/main" val="2367363396"/>
                    </a:ext>
                  </a:extLst>
                </a:gridCol>
                <a:gridCol w="2609386">
                  <a:extLst>
                    <a:ext uri="{9D8B030D-6E8A-4147-A177-3AD203B41FA5}">
                      <a16:colId xmlns:a16="http://schemas.microsoft.com/office/drawing/2014/main" val="2164376075"/>
                    </a:ext>
                  </a:extLst>
                </a:gridCol>
              </a:tblGrid>
              <a:tr h="431597">
                <a:tc>
                  <a:txBody>
                    <a:bodyPr/>
                    <a:lstStyle/>
                    <a:p>
                      <a:pPr algn="ctr" fontAlgn="b"/>
                      <a:r>
                        <a:rPr lang="en-US" sz="1300" b="0" i="0" u="none" strike="noStrike" dirty="0">
                          <a:solidFill>
                            <a:srgbClr val="0070C0"/>
                          </a:solidFill>
                          <a:effectLst/>
                          <a:latin typeface="+mj-lt"/>
                        </a:rPr>
                        <a:t>Rockingham County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dirty="0">
                          <a:solidFill>
                            <a:srgbClr val="0070C0"/>
                          </a:solidFill>
                          <a:effectLst/>
                          <a:latin typeface="+mj-lt"/>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dirty="0">
                          <a:solidFill>
                            <a:srgbClr val="0070C0"/>
                          </a:solidFill>
                          <a:effectLst/>
                          <a:latin typeface="+mj-lt"/>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a:solidFill>
                            <a:srgbClr val="0070C0"/>
                          </a:solidFill>
                          <a:effectLst/>
                          <a:latin typeface="+mj-lt"/>
                        </a:rPr>
                        <a:t>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7077070"/>
                  </a:ext>
                </a:extLst>
              </a:tr>
              <a:tr h="431597">
                <a:tc>
                  <a:txBody>
                    <a:bodyPr/>
                    <a:lstStyle/>
                    <a:p>
                      <a:pPr algn="ctr" fontAlgn="b"/>
                      <a:r>
                        <a:rPr lang="en-US" sz="1300" b="0" i="0" u="none" strike="noStrike" dirty="0">
                          <a:solidFill>
                            <a:srgbClr val="0070C0"/>
                          </a:solidFill>
                          <a:effectLst/>
                          <a:latin typeface="+mj-lt"/>
                        </a:rPr>
                        <a:t>Dinwiddie County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dirty="0">
                          <a:solidFill>
                            <a:srgbClr val="0070C0"/>
                          </a:solidFill>
                          <a:effectLst/>
                          <a:latin typeface="+mj-lt"/>
                        </a:rPr>
                        <a:t>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dirty="0">
                          <a:solidFill>
                            <a:srgbClr val="0070C0"/>
                          </a:solidFill>
                          <a:effectLst/>
                          <a:latin typeface="+mj-lt"/>
                        </a:rPr>
                        <a:t>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a:solidFill>
                            <a:srgbClr val="0070C0"/>
                          </a:solidFill>
                          <a:effectLst/>
                          <a:latin typeface="+mj-lt"/>
                        </a:rPr>
                        <a:t>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3753671"/>
                  </a:ext>
                </a:extLst>
              </a:tr>
              <a:tr h="431597">
                <a:tc>
                  <a:txBody>
                    <a:bodyPr/>
                    <a:lstStyle/>
                    <a:p>
                      <a:pPr algn="ctr" fontAlgn="b"/>
                      <a:r>
                        <a:rPr lang="en-US" sz="1300" b="0" i="0" u="none" strike="noStrike" dirty="0">
                          <a:solidFill>
                            <a:srgbClr val="0070C0"/>
                          </a:solidFill>
                          <a:effectLst/>
                          <a:latin typeface="+mj-lt"/>
                        </a:rPr>
                        <a:t>Prince William County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dirty="0">
                          <a:solidFill>
                            <a:srgbClr val="0070C0"/>
                          </a:solidFill>
                          <a:effectLst/>
                          <a:latin typeface="+mj-lt"/>
                        </a:rPr>
                        <a:t>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dirty="0">
                          <a:solidFill>
                            <a:srgbClr val="0070C0"/>
                          </a:solidFill>
                          <a:effectLst/>
                          <a:latin typeface="+mj-lt"/>
                        </a:rPr>
                        <a:t>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a:solidFill>
                            <a:srgbClr val="0070C0"/>
                          </a:solidFill>
                          <a:effectLst/>
                          <a:latin typeface="+mj-lt"/>
                        </a:rPr>
                        <a:t>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06671"/>
                  </a:ext>
                </a:extLst>
              </a:tr>
              <a:tr h="431597">
                <a:tc>
                  <a:txBody>
                    <a:bodyPr/>
                    <a:lstStyle/>
                    <a:p>
                      <a:pPr algn="ctr" fontAlgn="b"/>
                      <a:r>
                        <a:rPr lang="en-US" sz="1300" b="0" i="0" u="none" strike="noStrike" dirty="0">
                          <a:solidFill>
                            <a:srgbClr val="0070C0"/>
                          </a:solidFill>
                          <a:effectLst/>
                          <a:latin typeface="+mj-lt"/>
                        </a:rPr>
                        <a:t>Halifax County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dirty="0">
                          <a:solidFill>
                            <a:srgbClr val="0070C0"/>
                          </a:solidFill>
                          <a:effectLst/>
                          <a:latin typeface="+mj-lt"/>
                        </a:rPr>
                        <a:t>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dirty="0">
                          <a:solidFill>
                            <a:srgbClr val="0070C0"/>
                          </a:solidFill>
                          <a:effectLst/>
                          <a:latin typeface="+mj-lt"/>
                        </a:rPr>
                        <a:t>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dirty="0">
                          <a:solidFill>
                            <a:srgbClr val="0070C0"/>
                          </a:solidFill>
                          <a:effectLst/>
                          <a:latin typeface="+mj-lt"/>
                        </a:rPr>
                        <a:t>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2563997"/>
                  </a:ext>
                </a:extLst>
              </a:tr>
              <a:tr h="431597">
                <a:tc>
                  <a:txBody>
                    <a:bodyPr/>
                    <a:lstStyle/>
                    <a:p>
                      <a:pPr algn="ctr" fontAlgn="b"/>
                      <a:r>
                        <a:rPr lang="en-US" sz="1300" b="0" i="0" u="none" strike="noStrike" dirty="0">
                          <a:solidFill>
                            <a:srgbClr val="0070C0"/>
                          </a:solidFill>
                          <a:effectLst/>
                          <a:latin typeface="+mj-lt"/>
                        </a:rPr>
                        <a:t>Pittsylvania County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dirty="0">
                          <a:solidFill>
                            <a:srgbClr val="0070C0"/>
                          </a:solidFill>
                          <a:effectLst/>
                          <a:latin typeface="+mj-lt"/>
                        </a:rPr>
                        <a:t>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dirty="0">
                          <a:solidFill>
                            <a:srgbClr val="0070C0"/>
                          </a:solidFill>
                          <a:effectLst/>
                          <a:latin typeface="+mj-lt"/>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dirty="0">
                          <a:solidFill>
                            <a:srgbClr val="0070C0"/>
                          </a:solidFill>
                          <a:effectLst/>
                          <a:latin typeface="+mj-lt"/>
                        </a:rPr>
                        <a:t>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6544566"/>
                  </a:ext>
                </a:extLst>
              </a:tr>
            </a:tbl>
          </a:graphicData>
        </a:graphic>
      </p:graphicFrame>
      <p:sp>
        <p:nvSpPr>
          <p:cNvPr id="6" name="Title 1">
            <a:extLst>
              <a:ext uri="{FF2B5EF4-FFF2-40B4-BE49-F238E27FC236}">
                <a16:creationId xmlns:a16="http://schemas.microsoft.com/office/drawing/2014/main" id="{767A1E3C-E788-4F99-AABB-0AE167373C59}"/>
              </a:ext>
            </a:extLst>
          </p:cNvPr>
          <p:cNvSpPr>
            <a:spLocks noGrp="1"/>
          </p:cNvSpPr>
          <p:nvPr>
            <p:ph type="title"/>
          </p:nvPr>
        </p:nvSpPr>
        <p:spPr>
          <a:xfrm>
            <a:off x="124691" y="0"/>
            <a:ext cx="10959621" cy="758283"/>
          </a:xfrm>
        </p:spPr>
        <p:txBody>
          <a:bodyPr>
            <a:normAutofit/>
          </a:bodyPr>
          <a:lstStyle/>
          <a:p>
            <a:r>
              <a:rPr lang="en-US" sz="2500" dirty="0"/>
              <a:t>Rank for withdrawals in  DEQ dataset and irrigated acreage in Census data </a:t>
            </a:r>
          </a:p>
        </p:txBody>
      </p:sp>
    </p:spTree>
    <p:extLst>
      <p:ext uri="{BB962C8B-B14F-4D97-AF65-F5344CB8AC3E}">
        <p14:creationId xmlns:p14="http://schemas.microsoft.com/office/powerpoint/2010/main" val="4226305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DC410-13D5-40A9-8281-6441EB2B4CDA}"/>
              </a:ext>
            </a:extLst>
          </p:cNvPr>
          <p:cNvSpPr>
            <a:spLocks noGrp="1"/>
          </p:cNvSpPr>
          <p:nvPr>
            <p:ph type="title"/>
          </p:nvPr>
        </p:nvSpPr>
        <p:spPr>
          <a:xfrm>
            <a:off x="1261872" y="365760"/>
            <a:ext cx="9692640" cy="982394"/>
          </a:xfrm>
        </p:spPr>
        <p:txBody>
          <a:bodyPr/>
          <a:lstStyle/>
          <a:p>
            <a:r>
              <a:rPr lang="en-US" dirty="0"/>
              <a:t>Next steps:</a:t>
            </a:r>
          </a:p>
        </p:txBody>
      </p:sp>
      <p:sp>
        <p:nvSpPr>
          <p:cNvPr id="3" name="Content Placeholder 2">
            <a:extLst>
              <a:ext uri="{FF2B5EF4-FFF2-40B4-BE49-F238E27FC236}">
                <a16:creationId xmlns:a16="http://schemas.microsoft.com/office/drawing/2014/main" id="{1DC58FB2-2B91-487E-B3BD-C1ACEECFC281}"/>
              </a:ext>
            </a:extLst>
          </p:cNvPr>
          <p:cNvSpPr>
            <a:spLocks noGrp="1"/>
          </p:cNvSpPr>
          <p:nvPr>
            <p:ph idx="1"/>
          </p:nvPr>
        </p:nvSpPr>
        <p:spPr>
          <a:xfrm>
            <a:off x="656493" y="1828800"/>
            <a:ext cx="9800492" cy="4351337"/>
          </a:xfrm>
        </p:spPr>
        <p:txBody>
          <a:bodyPr>
            <a:normAutofit/>
          </a:bodyPr>
          <a:lstStyle/>
          <a:p>
            <a:r>
              <a:rPr lang="en-US" sz="2400" dirty="0"/>
              <a:t>Census data for remaining years</a:t>
            </a:r>
          </a:p>
          <a:p>
            <a:r>
              <a:rPr lang="en-US" sz="2400" dirty="0"/>
              <a:t>IWMS data</a:t>
            </a:r>
          </a:p>
          <a:p>
            <a:r>
              <a:rPr lang="en-US" sz="2400" dirty="0"/>
              <a:t>Begin area-proportional coefficient estimation</a:t>
            </a:r>
          </a:p>
          <a:p>
            <a:r>
              <a:rPr lang="en-US" sz="2400" dirty="0"/>
              <a:t>Progress report to USGS due at the end of March</a:t>
            </a:r>
          </a:p>
          <a:p>
            <a:endParaRPr lang="en-US" sz="2400" dirty="0"/>
          </a:p>
        </p:txBody>
      </p:sp>
    </p:spTree>
    <p:extLst>
      <p:ext uri="{BB962C8B-B14F-4D97-AF65-F5344CB8AC3E}">
        <p14:creationId xmlns:p14="http://schemas.microsoft.com/office/powerpoint/2010/main" val="2807881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2B5A9-D19F-4381-882C-11B83CCC6D5F}"/>
              </a:ext>
            </a:extLst>
          </p:cNvPr>
          <p:cNvSpPr>
            <a:spLocks noGrp="1"/>
          </p:cNvSpPr>
          <p:nvPr>
            <p:ph type="title"/>
          </p:nvPr>
        </p:nvSpPr>
        <p:spPr/>
        <p:txBody>
          <a:bodyPr/>
          <a:lstStyle/>
          <a:p>
            <a:r>
              <a:rPr lang="en-US" dirty="0"/>
              <a:t>In Agriculture data</a:t>
            </a:r>
          </a:p>
        </p:txBody>
      </p:sp>
      <p:graphicFrame>
        <p:nvGraphicFramePr>
          <p:cNvPr id="4" name="Table 3">
            <a:extLst>
              <a:ext uri="{FF2B5EF4-FFF2-40B4-BE49-F238E27FC236}">
                <a16:creationId xmlns:a16="http://schemas.microsoft.com/office/drawing/2014/main" id="{4AAE41F0-AB1E-4D32-8416-C6C6BCC83F1D}"/>
              </a:ext>
            </a:extLst>
          </p:cNvPr>
          <p:cNvGraphicFramePr>
            <a:graphicFrameLocks noGrp="1"/>
          </p:cNvGraphicFramePr>
          <p:nvPr>
            <p:extLst>
              <p:ext uri="{D42A27DB-BD31-4B8C-83A1-F6EECF244321}">
                <p14:modId xmlns:p14="http://schemas.microsoft.com/office/powerpoint/2010/main" val="3915607823"/>
              </p:ext>
            </p:extLst>
          </p:nvPr>
        </p:nvGraphicFramePr>
        <p:xfrm>
          <a:off x="1937625" y="2350007"/>
          <a:ext cx="6768630" cy="2157985"/>
        </p:xfrm>
        <a:graphic>
          <a:graphicData uri="http://schemas.openxmlformats.org/drawingml/2006/table">
            <a:tbl>
              <a:tblPr firstRow="1" bandRow="1"/>
              <a:tblGrid>
                <a:gridCol w="2011805">
                  <a:extLst>
                    <a:ext uri="{9D8B030D-6E8A-4147-A177-3AD203B41FA5}">
                      <a16:colId xmlns:a16="http://schemas.microsoft.com/office/drawing/2014/main" val="2064712402"/>
                    </a:ext>
                  </a:extLst>
                </a:gridCol>
                <a:gridCol w="4756825">
                  <a:extLst>
                    <a:ext uri="{9D8B030D-6E8A-4147-A177-3AD203B41FA5}">
                      <a16:colId xmlns:a16="http://schemas.microsoft.com/office/drawing/2014/main" val="409348638"/>
                    </a:ext>
                  </a:extLst>
                </a:gridCol>
              </a:tblGrid>
              <a:tr h="431597">
                <a:tc>
                  <a:txBody>
                    <a:bodyPr/>
                    <a:lstStyle/>
                    <a:p>
                      <a:pPr algn="ctr" fontAlgn="b"/>
                      <a:r>
                        <a:rPr lang="en-US" sz="1300" b="0" i="0" u="none" strike="noStrike" dirty="0">
                          <a:solidFill>
                            <a:srgbClr val="0070C0"/>
                          </a:solidFill>
                          <a:effectLst/>
                          <a:latin typeface="+mj-lt"/>
                        </a:rPr>
                        <a:t>Rockingham County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300" b="0" i="0" u="none" strike="noStrike" dirty="0">
                          <a:solidFill>
                            <a:srgbClr val="0070C0"/>
                          </a:solidFill>
                          <a:effectLst/>
                          <a:latin typeface="+mj-lt"/>
                        </a:rPr>
                        <a:t>2 facilities Poultry and Dairy farm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7077070"/>
                  </a:ext>
                </a:extLst>
              </a:tr>
              <a:tr h="431597">
                <a:tc>
                  <a:txBody>
                    <a:bodyPr/>
                    <a:lstStyle/>
                    <a:p>
                      <a:pPr algn="ctr" fontAlgn="b"/>
                      <a:r>
                        <a:rPr lang="en-US" sz="1300" b="0" i="0" u="none" strike="noStrike" dirty="0">
                          <a:solidFill>
                            <a:srgbClr val="0070C0"/>
                          </a:solidFill>
                          <a:effectLst/>
                          <a:latin typeface="+mj-lt"/>
                        </a:rPr>
                        <a:t>Dinwiddie County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300" b="0" i="0" u="none" strike="noStrike" dirty="0">
                        <a:solidFill>
                          <a:srgbClr val="0070C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3753671"/>
                  </a:ext>
                </a:extLst>
              </a:tr>
              <a:tr h="431597">
                <a:tc>
                  <a:txBody>
                    <a:bodyPr/>
                    <a:lstStyle/>
                    <a:p>
                      <a:pPr algn="ctr" fontAlgn="b"/>
                      <a:r>
                        <a:rPr lang="en-US" sz="1300" b="0" i="0" u="none" strike="noStrike" dirty="0">
                          <a:solidFill>
                            <a:srgbClr val="0070C0"/>
                          </a:solidFill>
                          <a:effectLst/>
                          <a:latin typeface="+mj-lt"/>
                        </a:rPr>
                        <a:t>Prince William County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300" b="0" i="0" u="none" strike="noStrike" dirty="0">
                        <a:solidFill>
                          <a:srgbClr val="0070C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06671"/>
                  </a:ext>
                </a:extLst>
              </a:tr>
              <a:tr h="431597">
                <a:tc>
                  <a:txBody>
                    <a:bodyPr/>
                    <a:lstStyle/>
                    <a:p>
                      <a:pPr algn="ctr" fontAlgn="b"/>
                      <a:r>
                        <a:rPr lang="en-US" sz="1300" b="0" i="0" u="none" strike="noStrike" dirty="0">
                          <a:solidFill>
                            <a:srgbClr val="0070C0"/>
                          </a:solidFill>
                          <a:effectLst/>
                          <a:latin typeface="+mj-lt"/>
                        </a:rPr>
                        <a:t>Halifax County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300" b="0" i="0" u="none" strike="noStrike" dirty="0">
                        <a:solidFill>
                          <a:srgbClr val="0070C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2563997"/>
                  </a:ext>
                </a:extLst>
              </a:tr>
              <a:tr h="431597">
                <a:tc>
                  <a:txBody>
                    <a:bodyPr/>
                    <a:lstStyle/>
                    <a:p>
                      <a:pPr algn="ctr" fontAlgn="b"/>
                      <a:r>
                        <a:rPr lang="en-US" sz="1300" b="0" i="0" u="none" strike="noStrike" dirty="0">
                          <a:solidFill>
                            <a:srgbClr val="0070C0"/>
                          </a:solidFill>
                          <a:effectLst/>
                          <a:latin typeface="+mj-lt"/>
                        </a:rPr>
                        <a:t>Pittsylvania County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300" b="0" i="0" u="none" strike="noStrike" dirty="0">
                        <a:solidFill>
                          <a:srgbClr val="0070C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6544566"/>
                  </a:ext>
                </a:extLst>
              </a:tr>
            </a:tbl>
          </a:graphicData>
        </a:graphic>
      </p:graphicFrame>
    </p:spTree>
    <p:extLst>
      <p:ext uri="{BB962C8B-B14F-4D97-AF65-F5344CB8AC3E}">
        <p14:creationId xmlns:p14="http://schemas.microsoft.com/office/powerpoint/2010/main" val="1492000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9C7A3-31CC-4B22-9FA1-67FF7340DD1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B373D78F-F344-4246-92CA-7AB77C2A92B9}"/>
              </a:ext>
            </a:extLst>
          </p:cNvPr>
          <p:cNvSpPr>
            <a:spLocks noGrp="1"/>
          </p:cNvSpPr>
          <p:nvPr>
            <p:ph idx="1"/>
          </p:nvPr>
        </p:nvSpPr>
        <p:spPr/>
        <p:txBody>
          <a:bodyPr/>
          <a:lstStyle/>
          <a:p>
            <a:r>
              <a:rPr lang="en-US" sz="2400" dirty="0"/>
              <a:t>Review of Census and DEQ data </a:t>
            </a:r>
          </a:p>
          <a:p>
            <a:r>
              <a:rPr lang="en-US" sz="2400" dirty="0"/>
              <a:t>Data availability in both datasets</a:t>
            </a:r>
          </a:p>
          <a:p>
            <a:r>
              <a:rPr lang="en-US" sz="2400" dirty="0"/>
              <a:t>Correlation  between datasets</a:t>
            </a:r>
          </a:p>
          <a:p>
            <a:r>
              <a:rPr lang="en-US" sz="2400" dirty="0"/>
              <a:t>Irregularities between datasets</a:t>
            </a:r>
          </a:p>
          <a:p>
            <a:endParaRPr lang="en-US" dirty="0"/>
          </a:p>
          <a:p>
            <a:endParaRPr lang="en-US" dirty="0"/>
          </a:p>
        </p:txBody>
      </p:sp>
    </p:spTree>
    <p:extLst>
      <p:ext uri="{BB962C8B-B14F-4D97-AF65-F5344CB8AC3E}">
        <p14:creationId xmlns:p14="http://schemas.microsoft.com/office/powerpoint/2010/main" val="1346622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AA2D4-DD62-4478-8383-C04C1146ABF4}"/>
              </a:ext>
            </a:extLst>
          </p:cNvPr>
          <p:cNvSpPr>
            <a:spLocks noGrp="1"/>
          </p:cNvSpPr>
          <p:nvPr>
            <p:ph type="title"/>
          </p:nvPr>
        </p:nvSpPr>
        <p:spPr>
          <a:xfrm>
            <a:off x="89565" y="0"/>
            <a:ext cx="9692640" cy="1325562"/>
          </a:xfrm>
        </p:spPr>
        <p:txBody>
          <a:bodyPr/>
          <a:lstStyle/>
          <a:p>
            <a:r>
              <a:rPr lang="en-US" dirty="0"/>
              <a:t>USDA Census Data</a:t>
            </a:r>
          </a:p>
        </p:txBody>
      </p:sp>
      <p:sp>
        <p:nvSpPr>
          <p:cNvPr id="3" name="Content Placeholder 2">
            <a:extLst>
              <a:ext uri="{FF2B5EF4-FFF2-40B4-BE49-F238E27FC236}">
                <a16:creationId xmlns:a16="http://schemas.microsoft.com/office/drawing/2014/main" id="{8752053A-C411-43D3-A3C7-2671775013A5}"/>
              </a:ext>
            </a:extLst>
          </p:cNvPr>
          <p:cNvSpPr>
            <a:spLocks noGrp="1"/>
          </p:cNvSpPr>
          <p:nvPr>
            <p:ph idx="1"/>
          </p:nvPr>
        </p:nvSpPr>
        <p:spPr>
          <a:xfrm>
            <a:off x="101757" y="1828800"/>
            <a:ext cx="4716428" cy="4689231"/>
          </a:xfrm>
        </p:spPr>
        <p:txBody>
          <a:bodyPr>
            <a:normAutofit/>
          </a:bodyPr>
          <a:lstStyle/>
          <a:p>
            <a:pPr fontAlgn="base"/>
            <a:r>
              <a:rPr lang="en-US" sz="2400" dirty="0"/>
              <a:t>Census data on irrigated acreage and number of farms</a:t>
            </a:r>
          </a:p>
          <a:p>
            <a:pPr lvl="1" fontAlgn="base"/>
            <a:r>
              <a:rPr lang="en-US" sz="2400" dirty="0"/>
              <a:t>Total in county</a:t>
            </a:r>
          </a:p>
          <a:p>
            <a:pPr lvl="1" fontAlgn="base"/>
            <a:r>
              <a:rPr lang="en-US" sz="2400" dirty="0"/>
              <a:t>Breakdown by farm size</a:t>
            </a:r>
          </a:p>
          <a:p>
            <a:pPr lvl="1" fontAlgn="base"/>
            <a:r>
              <a:rPr lang="en-US" sz="2400" dirty="0"/>
              <a:t>2017, 2012, 2007, 2002, 1997</a:t>
            </a:r>
          </a:p>
          <a:p>
            <a:endParaRPr lang="en-US" sz="2400" dirty="0"/>
          </a:p>
        </p:txBody>
      </p:sp>
      <p:graphicFrame>
        <p:nvGraphicFramePr>
          <p:cNvPr id="5" name="Table 4">
            <a:extLst>
              <a:ext uri="{FF2B5EF4-FFF2-40B4-BE49-F238E27FC236}">
                <a16:creationId xmlns:a16="http://schemas.microsoft.com/office/drawing/2014/main" id="{249E67A6-3743-4769-BEF8-F8BC132AADA6}"/>
              </a:ext>
            </a:extLst>
          </p:cNvPr>
          <p:cNvGraphicFramePr>
            <a:graphicFrameLocks noGrp="1"/>
          </p:cNvGraphicFramePr>
          <p:nvPr>
            <p:extLst>
              <p:ext uri="{D42A27DB-BD31-4B8C-83A1-F6EECF244321}">
                <p14:modId xmlns:p14="http://schemas.microsoft.com/office/powerpoint/2010/main" val="652556559"/>
              </p:ext>
            </p:extLst>
          </p:nvPr>
        </p:nvGraphicFramePr>
        <p:xfrm>
          <a:off x="5600700" y="400051"/>
          <a:ext cx="5137638" cy="6029084"/>
        </p:xfrm>
        <a:graphic>
          <a:graphicData uri="http://schemas.openxmlformats.org/drawingml/2006/table">
            <a:tbl>
              <a:tblPr>
                <a:tableStyleId>{3C2FFA5D-87B4-456A-9821-1D502468CF0F}</a:tableStyleId>
              </a:tblPr>
              <a:tblGrid>
                <a:gridCol w="2889038">
                  <a:extLst>
                    <a:ext uri="{9D8B030D-6E8A-4147-A177-3AD203B41FA5}">
                      <a16:colId xmlns:a16="http://schemas.microsoft.com/office/drawing/2014/main" val="179888004"/>
                    </a:ext>
                  </a:extLst>
                </a:gridCol>
                <a:gridCol w="1124300">
                  <a:extLst>
                    <a:ext uri="{9D8B030D-6E8A-4147-A177-3AD203B41FA5}">
                      <a16:colId xmlns:a16="http://schemas.microsoft.com/office/drawing/2014/main" val="2364813186"/>
                    </a:ext>
                  </a:extLst>
                </a:gridCol>
                <a:gridCol w="1124300">
                  <a:extLst>
                    <a:ext uri="{9D8B030D-6E8A-4147-A177-3AD203B41FA5}">
                      <a16:colId xmlns:a16="http://schemas.microsoft.com/office/drawing/2014/main" val="627726865"/>
                    </a:ext>
                  </a:extLst>
                </a:gridCol>
              </a:tblGrid>
              <a:tr h="438340">
                <a:tc>
                  <a:txBody>
                    <a:bodyPr/>
                    <a:lstStyle/>
                    <a:p>
                      <a:pPr algn="ctr" fontAlgn="b"/>
                      <a:r>
                        <a:rPr lang="en-US" sz="1400" b="0" i="0" u="none" strike="noStrike" dirty="0">
                          <a:solidFill>
                            <a:srgbClr val="000000"/>
                          </a:solidFill>
                          <a:effectLst/>
                          <a:latin typeface="+mn-lt"/>
                        </a:rPr>
                        <a:t>ACCOMACK</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i="0" u="none" strike="noStrike" dirty="0">
                          <a:solidFill>
                            <a:srgbClr val="000000"/>
                          </a:solidFill>
                          <a:effectLst/>
                          <a:latin typeface="+mn-lt"/>
                        </a:rPr>
                        <a:t>Irrigated  Acreage</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i="0" u="none" strike="noStrike" dirty="0">
                          <a:solidFill>
                            <a:srgbClr val="000000"/>
                          </a:solidFill>
                          <a:effectLst/>
                          <a:latin typeface="+mn-lt"/>
                        </a:rPr>
                        <a:t>No of operations</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37166988"/>
                  </a:ext>
                </a:extLst>
              </a:tr>
              <a:tr h="438340">
                <a:tc>
                  <a:txBody>
                    <a:bodyPr/>
                    <a:lstStyle/>
                    <a:p>
                      <a:pPr algn="l" fontAlgn="b"/>
                      <a:r>
                        <a:rPr lang="en-US" sz="1400" u="none" strike="noStrike" dirty="0">
                          <a:effectLst/>
                          <a:latin typeface="+mn-lt"/>
                        </a:rPr>
                        <a:t>AREA OPERATED: (1.0 TO 9.9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29</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9</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8425191"/>
                  </a:ext>
                </a:extLst>
              </a:tr>
              <a:tr h="438340">
                <a:tc>
                  <a:txBody>
                    <a:bodyPr/>
                    <a:lstStyle/>
                    <a:p>
                      <a:pPr algn="l" fontAlgn="b"/>
                      <a:r>
                        <a:rPr lang="en-US" sz="1400" u="none" strike="noStrike" dirty="0">
                          <a:effectLst/>
                          <a:latin typeface="+mn-lt"/>
                        </a:rPr>
                        <a:t>AREA OPERATED: (10.0 TO 49.9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25</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7</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70156828"/>
                  </a:ext>
                </a:extLst>
              </a:tr>
              <a:tr h="438340">
                <a:tc>
                  <a:txBody>
                    <a:bodyPr/>
                    <a:lstStyle/>
                    <a:p>
                      <a:pPr algn="l" fontAlgn="b"/>
                      <a:r>
                        <a:rPr lang="en-US" sz="1400" u="none" strike="noStrike" dirty="0">
                          <a:effectLst/>
                          <a:latin typeface="+mn-lt"/>
                        </a:rPr>
                        <a:t>AREA OPERATED: (50.0 TO 69.9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82</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4</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5771332"/>
                  </a:ext>
                </a:extLst>
              </a:tr>
              <a:tr h="438340">
                <a:tc>
                  <a:txBody>
                    <a:bodyPr/>
                    <a:lstStyle/>
                    <a:p>
                      <a:pPr algn="l" fontAlgn="b"/>
                      <a:r>
                        <a:rPr lang="en-US" sz="1400" u="none" strike="noStrike" dirty="0">
                          <a:effectLst/>
                          <a:latin typeface="+mn-lt"/>
                        </a:rPr>
                        <a:t>AREA OPERATED: (70.0 TO 99.9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(D)</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9976494"/>
                  </a:ext>
                </a:extLst>
              </a:tr>
              <a:tr h="438340">
                <a:tc>
                  <a:txBody>
                    <a:bodyPr/>
                    <a:lstStyle/>
                    <a:p>
                      <a:pPr algn="l" fontAlgn="b"/>
                      <a:r>
                        <a:rPr lang="en-US" sz="1400" u="none" strike="noStrike" dirty="0">
                          <a:effectLst/>
                          <a:latin typeface="+mn-lt"/>
                        </a:rPr>
                        <a:t>AREA OPERATED: (100 TO 139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NA</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NA</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92940160"/>
                  </a:ext>
                </a:extLst>
              </a:tr>
              <a:tr h="438340">
                <a:tc>
                  <a:txBody>
                    <a:bodyPr/>
                    <a:lstStyle/>
                    <a:p>
                      <a:pPr algn="l" fontAlgn="b"/>
                      <a:r>
                        <a:rPr lang="en-US" sz="1400" u="none" strike="noStrike" dirty="0">
                          <a:effectLst/>
                          <a:latin typeface="+mn-lt"/>
                        </a:rPr>
                        <a:t>AREA OPERATED: (140 TO 179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NA</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NA</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0487344"/>
                  </a:ext>
                </a:extLst>
              </a:tr>
              <a:tr h="438340">
                <a:tc>
                  <a:txBody>
                    <a:bodyPr/>
                    <a:lstStyle/>
                    <a:p>
                      <a:pPr algn="l" fontAlgn="b"/>
                      <a:r>
                        <a:rPr lang="en-US" sz="1400" u="none" strike="noStrike" dirty="0">
                          <a:effectLst/>
                          <a:latin typeface="+mn-lt"/>
                        </a:rPr>
                        <a:t>AREA OPERATED: (180 TO 219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NA</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NA</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8881612"/>
                  </a:ext>
                </a:extLst>
              </a:tr>
              <a:tr h="438340">
                <a:tc>
                  <a:txBody>
                    <a:bodyPr/>
                    <a:lstStyle/>
                    <a:p>
                      <a:pPr algn="l" fontAlgn="b"/>
                      <a:r>
                        <a:rPr lang="en-US" sz="1400" u="none" strike="noStrike" dirty="0">
                          <a:effectLst/>
                          <a:latin typeface="+mn-lt"/>
                        </a:rPr>
                        <a:t>AREA OPERATED: (220 TO 259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(D)</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6634215"/>
                  </a:ext>
                </a:extLst>
              </a:tr>
              <a:tr h="438340">
                <a:tc>
                  <a:txBody>
                    <a:bodyPr/>
                    <a:lstStyle/>
                    <a:p>
                      <a:pPr algn="l" fontAlgn="b"/>
                      <a:r>
                        <a:rPr lang="en-US" sz="1400" u="none" strike="noStrike" dirty="0">
                          <a:effectLst/>
                          <a:latin typeface="+mn-lt"/>
                        </a:rPr>
                        <a:t>AREA OPERATED: (260 TO 499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668</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5</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7091369"/>
                  </a:ext>
                </a:extLst>
              </a:tr>
              <a:tr h="438340">
                <a:tc>
                  <a:txBody>
                    <a:bodyPr/>
                    <a:lstStyle/>
                    <a:p>
                      <a:pPr algn="l" fontAlgn="b"/>
                      <a:r>
                        <a:rPr lang="en-US" sz="1400" u="none" strike="noStrike" dirty="0">
                          <a:effectLst/>
                          <a:latin typeface="+mn-lt"/>
                        </a:rPr>
                        <a:t>AREA OPERATED: (500 TO 999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(D)</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1635029"/>
                  </a:ext>
                </a:extLst>
              </a:tr>
              <a:tr h="438340">
                <a:tc>
                  <a:txBody>
                    <a:bodyPr/>
                    <a:lstStyle/>
                    <a:p>
                      <a:pPr algn="l" fontAlgn="b"/>
                      <a:r>
                        <a:rPr lang="en-US" sz="1400" u="none" strike="noStrike" dirty="0">
                          <a:effectLst/>
                          <a:latin typeface="+mn-lt"/>
                        </a:rPr>
                        <a:t>AREA OPERATED: (1,000 TO 1,999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(D)</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98052297"/>
                  </a:ext>
                </a:extLst>
              </a:tr>
              <a:tr h="438340">
                <a:tc>
                  <a:txBody>
                    <a:bodyPr/>
                    <a:lstStyle/>
                    <a:p>
                      <a:pPr algn="l" fontAlgn="b"/>
                      <a:r>
                        <a:rPr lang="en-US" sz="1400" u="none" strike="noStrike" dirty="0">
                          <a:effectLst/>
                          <a:latin typeface="+mn-lt"/>
                        </a:rPr>
                        <a:t>AREA OPERATED: (2,000 OR MORE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4,129</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7</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2430420"/>
                  </a:ext>
                </a:extLst>
              </a:tr>
              <a:tr h="330664">
                <a:tc>
                  <a:txBody>
                    <a:bodyPr/>
                    <a:lstStyle/>
                    <a:p>
                      <a:pPr algn="ctr" fontAlgn="b"/>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02995502"/>
                  </a:ext>
                </a:extLst>
              </a:tr>
            </a:tbl>
          </a:graphicData>
        </a:graphic>
      </p:graphicFrame>
    </p:spTree>
    <p:extLst>
      <p:ext uri="{BB962C8B-B14F-4D97-AF65-F5344CB8AC3E}">
        <p14:creationId xmlns:p14="http://schemas.microsoft.com/office/powerpoint/2010/main" val="2351180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293893B-E2B6-4ECF-A307-FBE1870E9B6C}"/>
              </a:ext>
            </a:extLst>
          </p:cNvPr>
          <p:cNvGraphicFramePr>
            <a:graphicFrameLocks noGrp="1"/>
          </p:cNvGraphicFramePr>
          <p:nvPr>
            <p:ph idx="1"/>
            <p:extLst>
              <p:ext uri="{D42A27DB-BD31-4B8C-83A1-F6EECF244321}">
                <p14:modId xmlns:p14="http://schemas.microsoft.com/office/powerpoint/2010/main" val="3455238801"/>
              </p:ext>
            </p:extLst>
          </p:nvPr>
        </p:nvGraphicFramePr>
        <p:xfrm>
          <a:off x="330590" y="3429000"/>
          <a:ext cx="10402181" cy="2373901"/>
        </p:xfrm>
        <a:graphic>
          <a:graphicData uri="http://schemas.openxmlformats.org/drawingml/2006/table">
            <a:tbl>
              <a:tblPr>
                <a:tableStyleId>{3C2FFA5D-87B4-456A-9821-1D502468CF0F}</a:tableStyleId>
              </a:tblPr>
              <a:tblGrid>
                <a:gridCol w="3379199">
                  <a:extLst>
                    <a:ext uri="{9D8B030D-6E8A-4147-A177-3AD203B41FA5}">
                      <a16:colId xmlns:a16="http://schemas.microsoft.com/office/drawing/2014/main" val="2164391427"/>
                    </a:ext>
                  </a:extLst>
                </a:gridCol>
                <a:gridCol w="2348652">
                  <a:extLst>
                    <a:ext uri="{9D8B030D-6E8A-4147-A177-3AD203B41FA5}">
                      <a16:colId xmlns:a16="http://schemas.microsoft.com/office/drawing/2014/main" val="828327238"/>
                    </a:ext>
                  </a:extLst>
                </a:gridCol>
                <a:gridCol w="1936875">
                  <a:extLst>
                    <a:ext uri="{9D8B030D-6E8A-4147-A177-3AD203B41FA5}">
                      <a16:colId xmlns:a16="http://schemas.microsoft.com/office/drawing/2014/main" val="2478675341"/>
                    </a:ext>
                  </a:extLst>
                </a:gridCol>
                <a:gridCol w="1324361">
                  <a:extLst>
                    <a:ext uri="{9D8B030D-6E8A-4147-A177-3AD203B41FA5}">
                      <a16:colId xmlns:a16="http://schemas.microsoft.com/office/drawing/2014/main" val="1475828014"/>
                    </a:ext>
                  </a:extLst>
                </a:gridCol>
                <a:gridCol w="1413094">
                  <a:extLst>
                    <a:ext uri="{9D8B030D-6E8A-4147-A177-3AD203B41FA5}">
                      <a16:colId xmlns:a16="http://schemas.microsoft.com/office/drawing/2014/main" val="3774834788"/>
                    </a:ext>
                  </a:extLst>
                </a:gridCol>
              </a:tblGrid>
              <a:tr h="374205">
                <a:tc>
                  <a:txBody>
                    <a:bodyPr/>
                    <a:lstStyle/>
                    <a:p>
                      <a:pPr algn="l" fontAlgn="b"/>
                      <a:r>
                        <a:rPr lang="en-US" sz="1400" b="0" i="0" u="none" strike="noStrike" dirty="0">
                          <a:solidFill>
                            <a:srgbClr val="000000"/>
                          </a:solidFill>
                          <a:effectLst/>
                          <a:latin typeface="+mn-lt"/>
                        </a:rPr>
                        <a:t>COUNTY_NAME</a:t>
                      </a:r>
                    </a:p>
                  </a:txBody>
                  <a:tcPr marL="9525" marR="9525" marT="9525" marB="0" anchor="b"/>
                </a:tc>
                <a:tc>
                  <a:txBody>
                    <a:bodyPr/>
                    <a:lstStyle/>
                    <a:p>
                      <a:pPr algn="l" fontAlgn="b"/>
                      <a:r>
                        <a:rPr lang="en-US" sz="1400" b="0" i="0" u="none" strike="noStrike" dirty="0">
                          <a:solidFill>
                            <a:srgbClr val="000000"/>
                          </a:solidFill>
                          <a:effectLst/>
                          <a:latin typeface="+mn-lt"/>
                        </a:rPr>
                        <a:t>Irrigated Operations</a:t>
                      </a:r>
                    </a:p>
                  </a:txBody>
                  <a:tcPr marL="9525" marR="9525" marT="9525" marB="0" anchor="b"/>
                </a:tc>
                <a:tc>
                  <a:txBody>
                    <a:bodyPr/>
                    <a:lstStyle/>
                    <a:p>
                      <a:pPr algn="l" fontAlgn="b"/>
                      <a:r>
                        <a:rPr lang="en-US" sz="1400" b="0" i="0" u="none" strike="noStrike" dirty="0">
                          <a:solidFill>
                            <a:srgbClr val="000000"/>
                          </a:solidFill>
                          <a:effectLst/>
                          <a:latin typeface="+mn-lt"/>
                        </a:rPr>
                        <a:t>Irrigated Acreage</a:t>
                      </a:r>
                    </a:p>
                  </a:txBody>
                  <a:tcPr marL="9525" marR="9525" marT="9525" marB="0" anchor="b"/>
                </a:tc>
                <a:tc>
                  <a:txBody>
                    <a:bodyPr/>
                    <a:lstStyle/>
                    <a:p>
                      <a:pPr algn="l" fontAlgn="b"/>
                      <a:r>
                        <a:rPr lang="en-US" sz="1400" b="0" i="0" u="none" strike="noStrike" dirty="0">
                          <a:solidFill>
                            <a:srgbClr val="000000"/>
                          </a:solidFill>
                          <a:effectLst/>
                          <a:latin typeface="+mn-lt"/>
                        </a:rPr>
                        <a:t>Size Bins</a:t>
                      </a:r>
                    </a:p>
                  </a:txBody>
                  <a:tcPr marL="9525" marR="9525" marT="9525" marB="0" anchor="b"/>
                </a:tc>
                <a:tc>
                  <a:txBody>
                    <a:bodyPr/>
                    <a:lstStyle/>
                    <a:p>
                      <a:pPr algn="l" fontAlgn="b"/>
                      <a:r>
                        <a:rPr lang="en-US" sz="1400" b="0" i="0" u="none" strike="noStrike" dirty="0">
                          <a:solidFill>
                            <a:srgbClr val="000000"/>
                          </a:solidFill>
                          <a:effectLst/>
                          <a:latin typeface="+mn-lt"/>
                        </a:rPr>
                        <a:t>Operation Bins</a:t>
                      </a:r>
                    </a:p>
                  </a:txBody>
                  <a:tcPr marL="9525" marR="9525" marT="9525" marB="0" anchor="b"/>
                </a:tc>
                <a:extLst>
                  <a:ext uri="{0D108BD9-81ED-4DB2-BD59-A6C34878D82A}">
                    <a16:rowId xmlns:a16="http://schemas.microsoft.com/office/drawing/2014/main" val="2212592567"/>
                  </a:ext>
                </a:extLst>
              </a:tr>
              <a:tr h="499924">
                <a:tc>
                  <a:txBody>
                    <a:bodyPr/>
                    <a:lstStyle/>
                    <a:p>
                      <a:pPr algn="l" fontAlgn="b"/>
                      <a:r>
                        <a:rPr lang="en-US" sz="1400" u="none" strike="noStrike" dirty="0">
                          <a:effectLst/>
                          <a:latin typeface="+mn-lt"/>
                        </a:rPr>
                        <a:t>ACCOMACK</a:t>
                      </a:r>
                      <a:endParaRPr lang="en-US" sz="1400" b="0" i="0" u="none" strike="noStrike" dirty="0">
                        <a:solidFill>
                          <a:srgbClr val="000000"/>
                        </a:solidFill>
                        <a:effectLst/>
                        <a:latin typeface="+mn-lt"/>
                      </a:endParaRPr>
                    </a:p>
                  </a:txBody>
                  <a:tcPr marL="9525" marR="9525" marT="9525" marB="0" anchor="b"/>
                </a:tc>
                <a:tc>
                  <a:txBody>
                    <a:bodyPr/>
                    <a:lstStyle/>
                    <a:p>
                      <a:pPr algn="ctr" fontAlgn="b"/>
                      <a:r>
                        <a:rPr lang="en-US" sz="1400" u="none" strike="noStrike" dirty="0">
                          <a:effectLst/>
                          <a:latin typeface="+mn-lt"/>
                        </a:rPr>
                        <a:t>36</a:t>
                      </a:r>
                      <a:endParaRPr lang="en-US" sz="1400" b="0" i="0" u="none" strike="noStrike" dirty="0">
                        <a:solidFill>
                          <a:srgbClr val="000000"/>
                        </a:solidFill>
                        <a:effectLst/>
                        <a:latin typeface="+mn-lt"/>
                      </a:endParaRPr>
                    </a:p>
                  </a:txBody>
                  <a:tcPr marL="9525" marR="9525" marT="9525" marB="0" anchor="b"/>
                </a:tc>
                <a:tc>
                  <a:txBody>
                    <a:bodyPr/>
                    <a:lstStyle/>
                    <a:p>
                      <a:pPr algn="ctr" fontAlgn="b"/>
                      <a:r>
                        <a:rPr lang="en-US" sz="1400" u="none" strike="noStrike" dirty="0">
                          <a:effectLst/>
                          <a:latin typeface="+mn-lt"/>
                        </a:rPr>
                        <a:t>5078</a:t>
                      </a:r>
                      <a:endParaRPr lang="en-US" sz="1400" b="0" i="0" u="none" strike="noStrike" dirty="0">
                        <a:solidFill>
                          <a:srgbClr val="000000"/>
                        </a:solidFill>
                        <a:effectLst/>
                        <a:latin typeface="+mn-lt"/>
                      </a:endParaRPr>
                    </a:p>
                  </a:txBody>
                  <a:tcPr marL="9525" marR="9525" marT="9525" marB="0" anchor="b"/>
                </a:tc>
                <a:tc>
                  <a:txBody>
                    <a:bodyPr/>
                    <a:lstStyle/>
                    <a:p>
                      <a:pPr algn="ctr" fontAlgn="b"/>
                      <a:r>
                        <a:rPr lang="en-US" sz="1400" u="none" strike="noStrike" dirty="0">
                          <a:effectLst/>
                          <a:latin typeface="+mn-lt"/>
                        </a:rPr>
                        <a:t>5</a:t>
                      </a:r>
                      <a:endParaRPr lang="en-US" sz="1400" b="0" i="0" u="none" strike="noStrike" dirty="0">
                        <a:solidFill>
                          <a:srgbClr val="000000"/>
                        </a:solidFill>
                        <a:effectLst/>
                        <a:latin typeface="+mn-lt"/>
                      </a:endParaRPr>
                    </a:p>
                  </a:txBody>
                  <a:tcPr marL="9525" marR="9525" marT="9525" marB="0" anchor="b"/>
                </a:tc>
                <a:tc>
                  <a:txBody>
                    <a:bodyPr/>
                    <a:lstStyle/>
                    <a:p>
                      <a:pPr algn="ctr" fontAlgn="b"/>
                      <a:r>
                        <a:rPr lang="en-US" sz="1400" u="none" strike="noStrike" dirty="0">
                          <a:effectLst/>
                          <a:latin typeface="+mn-lt"/>
                        </a:rPr>
                        <a:t>9</a:t>
                      </a:r>
                      <a:endParaRPr lang="en-US" sz="14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554844905"/>
                  </a:ext>
                </a:extLst>
              </a:tr>
              <a:tr h="499924">
                <a:tc>
                  <a:txBody>
                    <a:bodyPr/>
                    <a:lstStyle/>
                    <a:p>
                      <a:pPr algn="l" fontAlgn="b"/>
                      <a:r>
                        <a:rPr lang="en-US" sz="1400" u="none" strike="noStrike" dirty="0">
                          <a:effectLst/>
                          <a:latin typeface="+mn-lt"/>
                        </a:rPr>
                        <a:t>ALBEMARLE</a:t>
                      </a:r>
                      <a:endParaRPr lang="en-US" sz="1400" b="0" i="0" u="none" strike="noStrike" dirty="0">
                        <a:solidFill>
                          <a:srgbClr val="000000"/>
                        </a:solidFill>
                        <a:effectLst/>
                        <a:latin typeface="+mn-lt"/>
                      </a:endParaRPr>
                    </a:p>
                  </a:txBody>
                  <a:tcPr marL="9525" marR="9525" marT="9525" marB="0" anchor="b"/>
                </a:tc>
                <a:tc>
                  <a:txBody>
                    <a:bodyPr/>
                    <a:lstStyle/>
                    <a:p>
                      <a:pPr algn="ctr" fontAlgn="b"/>
                      <a:r>
                        <a:rPr lang="en-US" sz="1400" u="none" strike="noStrike" dirty="0">
                          <a:effectLst/>
                          <a:latin typeface="+mn-lt"/>
                        </a:rPr>
                        <a:t>67</a:t>
                      </a:r>
                      <a:endParaRPr lang="en-US" sz="1400" b="0" i="0" u="none" strike="noStrike" dirty="0">
                        <a:solidFill>
                          <a:srgbClr val="000000"/>
                        </a:solidFill>
                        <a:effectLst/>
                        <a:latin typeface="+mn-lt"/>
                      </a:endParaRPr>
                    </a:p>
                  </a:txBody>
                  <a:tcPr marL="9525" marR="9525" marT="9525" marB="0" anchor="b"/>
                </a:tc>
                <a:tc>
                  <a:txBody>
                    <a:bodyPr/>
                    <a:lstStyle/>
                    <a:p>
                      <a:pPr algn="ctr" fontAlgn="b"/>
                      <a:r>
                        <a:rPr lang="en-US" sz="1400" u="none" strike="noStrike" dirty="0">
                          <a:effectLst/>
                          <a:latin typeface="+mn-lt"/>
                        </a:rPr>
                        <a:t>783</a:t>
                      </a:r>
                      <a:endParaRPr lang="en-US" sz="1400" b="0" i="0" u="none" strike="noStrike" dirty="0">
                        <a:solidFill>
                          <a:srgbClr val="000000"/>
                        </a:solidFill>
                        <a:effectLst/>
                        <a:latin typeface="+mn-lt"/>
                      </a:endParaRPr>
                    </a:p>
                  </a:txBody>
                  <a:tcPr marL="9525" marR="9525" marT="9525" marB="0" anchor="b"/>
                </a:tc>
                <a:tc>
                  <a:txBody>
                    <a:bodyPr/>
                    <a:lstStyle/>
                    <a:p>
                      <a:pPr algn="ctr" fontAlgn="b"/>
                      <a:r>
                        <a:rPr lang="en-US" sz="1400" u="none" strike="noStrike" dirty="0">
                          <a:effectLst/>
                          <a:latin typeface="+mn-lt"/>
                        </a:rPr>
                        <a:t>6</a:t>
                      </a:r>
                      <a:endParaRPr lang="en-US" sz="1400" b="0" i="0" u="none" strike="noStrike" dirty="0">
                        <a:solidFill>
                          <a:srgbClr val="000000"/>
                        </a:solidFill>
                        <a:effectLst/>
                        <a:latin typeface="+mn-lt"/>
                      </a:endParaRPr>
                    </a:p>
                  </a:txBody>
                  <a:tcPr marL="9525" marR="9525" marT="9525" marB="0" anchor="b"/>
                </a:tc>
                <a:tc>
                  <a:txBody>
                    <a:bodyPr/>
                    <a:lstStyle/>
                    <a:p>
                      <a:pPr algn="ctr" fontAlgn="b"/>
                      <a:r>
                        <a:rPr lang="en-US" sz="1400" u="none" strike="noStrike" dirty="0">
                          <a:effectLst/>
                          <a:latin typeface="+mn-lt"/>
                        </a:rPr>
                        <a:t>12</a:t>
                      </a:r>
                      <a:endParaRPr lang="en-US" sz="14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194250571"/>
                  </a:ext>
                </a:extLst>
              </a:tr>
              <a:tr h="499924">
                <a:tc>
                  <a:txBody>
                    <a:bodyPr/>
                    <a:lstStyle/>
                    <a:p>
                      <a:pPr algn="l" fontAlgn="b"/>
                      <a:r>
                        <a:rPr lang="en-US" sz="1400" u="none" strike="noStrike" dirty="0">
                          <a:effectLst/>
                          <a:latin typeface="+mn-lt"/>
                        </a:rPr>
                        <a:t>AMELIA</a:t>
                      </a:r>
                      <a:endParaRPr lang="en-US" sz="1400" b="0" i="0" u="none" strike="noStrike" dirty="0">
                        <a:solidFill>
                          <a:srgbClr val="000000"/>
                        </a:solidFill>
                        <a:effectLst/>
                        <a:latin typeface="+mn-lt"/>
                      </a:endParaRPr>
                    </a:p>
                  </a:txBody>
                  <a:tcPr marL="9525" marR="9525" marT="9525" marB="0" anchor="b"/>
                </a:tc>
                <a:tc>
                  <a:txBody>
                    <a:bodyPr/>
                    <a:lstStyle/>
                    <a:p>
                      <a:pPr algn="ctr" fontAlgn="b"/>
                      <a:r>
                        <a:rPr lang="en-US" sz="1400" u="none" strike="noStrike" dirty="0">
                          <a:effectLst/>
                          <a:latin typeface="+mn-lt"/>
                        </a:rPr>
                        <a:t>14</a:t>
                      </a:r>
                      <a:endParaRPr lang="en-US" sz="1400" b="0" i="0" u="none" strike="noStrike" dirty="0">
                        <a:solidFill>
                          <a:srgbClr val="000000"/>
                        </a:solidFill>
                        <a:effectLst/>
                        <a:latin typeface="+mn-lt"/>
                      </a:endParaRPr>
                    </a:p>
                  </a:txBody>
                  <a:tcPr marL="9525" marR="9525" marT="9525" marB="0" anchor="b"/>
                </a:tc>
                <a:tc>
                  <a:txBody>
                    <a:bodyPr/>
                    <a:lstStyle/>
                    <a:p>
                      <a:pPr algn="ctr" fontAlgn="b"/>
                      <a:r>
                        <a:rPr lang="en-US" sz="1400" u="none" strike="noStrike" dirty="0">
                          <a:effectLst/>
                          <a:latin typeface="+mn-lt"/>
                        </a:rPr>
                        <a:t>204</a:t>
                      </a:r>
                      <a:endParaRPr lang="en-US" sz="1400" b="0" i="0" u="none" strike="noStrike" dirty="0">
                        <a:solidFill>
                          <a:srgbClr val="000000"/>
                        </a:solidFill>
                        <a:effectLst/>
                        <a:latin typeface="+mn-lt"/>
                      </a:endParaRPr>
                    </a:p>
                  </a:txBody>
                  <a:tcPr marL="9525" marR="9525" marT="9525" marB="0" anchor="b"/>
                </a:tc>
                <a:tc>
                  <a:txBody>
                    <a:bodyPr/>
                    <a:lstStyle/>
                    <a:p>
                      <a:pPr algn="ctr" fontAlgn="b"/>
                      <a:r>
                        <a:rPr lang="en-US" sz="1400" u="none" strike="noStrike" dirty="0">
                          <a:effectLst/>
                          <a:latin typeface="+mn-lt"/>
                        </a:rPr>
                        <a:t>1</a:t>
                      </a:r>
                      <a:endParaRPr lang="en-US" sz="1400" b="0" i="0" u="none" strike="noStrike" dirty="0">
                        <a:solidFill>
                          <a:srgbClr val="000000"/>
                        </a:solidFill>
                        <a:effectLst/>
                        <a:latin typeface="+mn-lt"/>
                      </a:endParaRPr>
                    </a:p>
                  </a:txBody>
                  <a:tcPr marL="9525" marR="9525" marT="9525" marB="0" anchor="b"/>
                </a:tc>
                <a:tc>
                  <a:txBody>
                    <a:bodyPr/>
                    <a:lstStyle/>
                    <a:p>
                      <a:pPr algn="ctr" fontAlgn="b"/>
                      <a:r>
                        <a:rPr lang="en-US" sz="1400" u="none" strike="noStrike" dirty="0">
                          <a:effectLst/>
                          <a:latin typeface="+mn-lt"/>
                        </a:rPr>
                        <a:t>6</a:t>
                      </a:r>
                      <a:endParaRPr lang="en-US" sz="14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3663139422"/>
                  </a:ext>
                </a:extLst>
              </a:tr>
              <a:tr h="499924">
                <a:tc>
                  <a:txBody>
                    <a:bodyPr/>
                    <a:lstStyle/>
                    <a:p>
                      <a:pPr algn="l" fontAlgn="b"/>
                      <a:r>
                        <a:rPr lang="en-US" sz="1400" u="none" strike="noStrike">
                          <a:effectLst/>
                          <a:latin typeface="+mn-lt"/>
                        </a:rPr>
                        <a:t>AMHERST</a:t>
                      </a:r>
                      <a:endParaRPr lang="en-US" sz="1400" b="0" i="0" u="none" strike="noStrike">
                        <a:solidFill>
                          <a:srgbClr val="000000"/>
                        </a:solidFill>
                        <a:effectLst/>
                        <a:latin typeface="+mn-lt"/>
                      </a:endParaRPr>
                    </a:p>
                  </a:txBody>
                  <a:tcPr marL="9525" marR="9525" marT="9525" marB="0" anchor="b"/>
                </a:tc>
                <a:tc>
                  <a:txBody>
                    <a:bodyPr/>
                    <a:lstStyle/>
                    <a:p>
                      <a:pPr algn="ctr" fontAlgn="b"/>
                      <a:r>
                        <a:rPr lang="en-US" sz="1400" u="none" strike="noStrike" dirty="0">
                          <a:effectLst/>
                          <a:latin typeface="+mn-lt"/>
                        </a:rPr>
                        <a:t>12</a:t>
                      </a:r>
                      <a:endParaRPr lang="en-US" sz="1400" b="0" i="0" u="none" strike="noStrike" dirty="0">
                        <a:solidFill>
                          <a:srgbClr val="000000"/>
                        </a:solidFill>
                        <a:effectLst/>
                        <a:latin typeface="+mn-lt"/>
                      </a:endParaRPr>
                    </a:p>
                  </a:txBody>
                  <a:tcPr marL="9525" marR="9525" marT="9525" marB="0" anchor="b"/>
                </a:tc>
                <a:tc>
                  <a:txBody>
                    <a:bodyPr/>
                    <a:lstStyle/>
                    <a:p>
                      <a:pPr algn="ctr" fontAlgn="b"/>
                      <a:r>
                        <a:rPr lang="en-US" sz="1400" u="none" strike="noStrike" dirty="0">
                          <a:effectLst/>
                          <a:latin typeface="+mn-lt"/>
                        </a:rPr>
                        <a:t>175</a:t>
                      </a:r>
                      <a:endParaRPr lang="en-US" sz="1400" b="0" i="0" u="none" strike="noStrike" dirty="0">
                        <a:solidFill>
                          <a:srgbClr val="000000"/>
                        </a:solidFill>
                        <a:effectLst/>
                        <a:latin typeface="+mn-lt"/>
                      </a:endParaRPr>
                    </a:p>
                  </a:txBody>
                  <a:tcPr marL="9525" marR="9525" marT="9525" marB="0" anchor="b"/>
                </a:tc>
                <a:tc>
                  <a:txBody>
                    <a:bodyPr/>
                    <a:lstStyle/>
                    <a:p>
                      <a:pPr algn="ctr" fontAlgn="b"/>
                      <a:r>
                        <a:rPr lang="en-US" sz="1400" u="none" strike="noStrike" dirty="0">
                          <a:effectLst/>
                          <a:latin typeface="+mn-lt"/>
                        </a:rPr>
                        <a:t>1</a:t>
                      </a:r>
                      <a:endParaRPr lang="en-US" sz="1400" b="0" i="0" u="none" strike="noStrike" dirty="0">
                        <a:solidFill>
                          <a:srgbClr val="000000"/>
                        </a:solidFill>
                        <a:effectLst/>
                        <a:latin typeface="+mn-lt"/>
                      </a:endParaRPr>
                    </a:p>
                  </a:txBody>
                  <a:tcPr marL="9525" marR="9525" marT="9525" marB="0" anchor="b"/>
                </a:tc>
                <a:tc>
                  <a:txBody>
                    <a:bodyPr/>
                    <a:lstStyle/>
                    <a:p>
                      <a:pPr algn="ctr" fontAlgn="b"/>
                      <a:r>
                        <a:rPr lang="en-US" sz="1400" u="none" strike="noStrike" dirty="0">
                          <a:effectLst/>
                          <a:latin typeface="+mn-lt"/>
                        </a:rPr>
                        <a:t>7</a:t>
                      </a:r>
                      <a:endParaRPr lang="en-US" sz="14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391935071"/>
                  </a:ext>
                </a:extLst>
              </a:tr>
            </a:tbl>
          </a:graphicData>
        </a:graphic>
      </p:graphicFrame>
      <p:sp>
        <p:nvSpPr>
          <p:cNvPr id="8" name="Title 1">
            <a:extLst>
              <a:ext uri="{FF2B5EF4-FFF2-40B4-BE49-F238E27FC236}">
                <a16:creationId xmlns:a16="http://schemas.microsoft.com/office/drawing/2014/main" id="{5626A2BE-47BF-4894-BBD4-D491F73F59AD}"/>
              </a:ext>
            </a:extLst>
          </p:cNvPr>
          <p:cNvSpPr>
            <a:spLocks noGrp="1"/>
          </p:cNvSpPr>
          <p:nvPr>
            <p:ph type="title"/>
          </p:nvPr>
        </p:nvSpPr>
        <p:spPr>
          <a:xfrm>
            <a:off x="89565" y="0"/>
            <a:ext cx="9692640" cy="1325562"/>
          </a:xfrm>
        </p:spPr>
        <p:txBody>
          <a:bodyPr/>
          <a:lstStyle/>
          <a:p>
            <a:r>
              <a:rPr lang="en-US" dirty="0"/>
              <a:t>USDA Census Data</a:t>
            </a:r>
          </a:p>
        </p:txBody>
      </p:sp>
      <p:sp>
        <p:nvSpPr>
          <p:cNvPr id="9" name="Content Placeholder 2">
            <a:extLst>
              <a:ext uri="{FF2B5EF4-FFF2-40B4-BE49-F238E27FC236}">
                <a16:creationId xmlns:a16="http://schemas.microsoft.com/office/drawing/2014/main" id="{FF2C7423-61FB-4496-964F-5D8076A5F91B}"/>
              </a:ext>
            </a:extLst>
          </p:cNvPr>
          <p:cNvSpPr txBox="1">
            <a:spLocks/>
          </p:cNvSpPr>
          <p:nvPr/>
        </p:nvSpPr>
        <p:spPr>
          <a:xfrm>
            <a:off x="0" y="1500553"/>
            <a:ext cx="12277812" cy="2157045"/>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fontAlgn="base"/>
            <a:r>
              <a:rPr lang="en-US" sz="2400" dirty="0"/>
              <a:t>Final dataset:</a:t>
            </a:r>
          </a:p>
          <a:p>
            <a:pPr lvl="1" fontAlgn="base"/>
            <a:r>
              <a:rPr lang="en-US" sz="2200" dirty="0"/>
              <a:t>Irrigated Operations (Sum of No. of operations)</a:t>
            </a:r>
          </a:p>
          <a:p>
            <a:pPr lvl="1" fontAlgn="base"/>
            <a:r>
              <a:rPr lang="en-US" sz="2200" dirty="0"/>
              <a:t>Irrigated Acreage (reported at county level)</a:t>
            </a:r>
          </a:p>
          <a:p>
            <a:pPr lvl="1" fontAlgn="base"/>
            <a:r>
              <a:rPr lang="en-US" sz="2200" dirty="0"/>
              <a:t>Data for 94 counties for operations and 84 for Irrigated Acreage</a:t>
            </a:r>
          </a:p>
          <a:p>
            <a:pPr lvl="1" fontAlgn="base"/>
            <a:endParaRPr lang="en-US" sz="2200" dirty="0"/>
          </a:p>
          <a:p>
            <a:endParaRPr lang="en-US" sz="2400" dirty="0"/>
          </a:p>
          <a:p>
            <a:pPr lvl="2" fontAlgn="base"/>
            <a:endParaRPr lang="en-US" sz="2000" dirty="0"/>
          </a:p>
        </p:txBody>
      </p:sp>
    </p:spTree>
    <p:extLst>
      <p:ext uri="{BB962C8B-B14F-4D97-AF65-F5344CB8AC3E}">
        <p14:creationId xmlns:p14="http://schemas.microsoft.com/office/powerpoint/2010/main" val="2141593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894C-9ADE-4C75-B870-04DB09629C6E}"/>
              </a:ext>
            </a:extLst>
          </p:cNvPr>
          <p:cNvSpPr>
            <a:spLocks noGrp="1"/>
          </p:cNvSpPr>
          <p:nvPr>
            <p:ph type="title"/>
          </p:nvPr>
        </p:nvSpPr>
        <p:spPr>
          <a:xfrm>
            <a:off x="1249996" y="140129"/>
            <a:ext cx="9692640" cy="1325562"/>
          </a:xfrm>
        </p:spPr>
        <p:txBody>
          <a:bodyPr/>
          <a:lstStyle/>
          <a:p>
            <a:endParaRPr lang="en-US"/>
          </a:p>
        </p:txBody>
      </p:sp>
      <p:pic>
        <p:nvPicPr>
          <p:cNvPr id="1026" name="Picture 2" descr="https://lh3.googleusercontent.com/PnB6UUCYWBQSua7mn7Ae3Js_PyIC2t6JQ84NmDejATzYMr9aC66w0149M3SXhPNzScgtB5v7JGmGNVvPr-qffurMbMEEygVLHVpZP2m536qU87LsacclvB_GMQQp8uYmZkwderiIMBo">
            <a:extLst>
              <a:ext uri="{FF2B5EF4-FFF2-40B4-BE49-F238E27FC236}">
                <a16:creationId xmlns:a16="http://schemas.microsoft.com/office/drawing/2014/main" id="{69293461-F04D-40B1-B0CE-0D739C4D3F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229" y="169726"/>
            <a:ext cx="10288782" cy="514439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6">
            <a:extLst>
              <a:ext uri="{FF2B5EF4-FFF2-40B4-BE49-F238E27FC236}">
                <a16:creationId xmlns:a16="http://schemas.microsoft.com/office/drawing/2014/main" id="{E81CF730-3B82-42C3-B9C4-DF438FA80BB2}"/>
              </a:ext>
            </a:extLst>
          </p:cNvPr>
          <p:cNvGraphicFramePr>
            <a:graphicFrameLocks noGrp="1"/>
          </p:cNvGraphicFramePr>
          <p:nvPr>
            <p:ph idx="1"/>
            <p:extLst>
              <p:ext uri="{D42A27DB-BD31-4B8C-83A1-F6EECF244321}">
                <p14:modId xmlns:p14="http://schemas.microsoft.com/office/powerpoint/2010/main" val="3764477085"/>
              </p:ext>
            </p:extLst>
          </p:nvPr>
        </p:nvGraphicFramePr>
        <p:xfrm>
          <a:off x="528229" y="4769887"/>
          <a:ext cx="9692641" cy="1762761"/>
        </p:xfrm>
        <a:graphic>
          <a:graphicData uri="http://schemas.openxmlformats.org/drawingml/2006/table">
            <a:tbl>
              <a:tblPr firstRow="1" bandRow="1">
                <a:tableStyleId>{5C22544A-7EE6-4342-B048-85BDC9FD1C3A}</a:tableStyleId>
              </a:tblPr>
              <a:tblGrid>
                <a:gridCol w="3732758">
                  <a:extLst>
                    <a:ext uri="{9D8B030D-6E8A-4147-A177-3AD203B41FA5}">
                      <a16:colId xmlns:a16="http://schemas.microsoft.com/office/drawing/2014/main" val="1646340082"/>
                    </a:ext>
                  </a:extLst>
                </a:gridCol>
                <a:gridCol w="1593686">
                  <a:extLst>
                    <a:ext uri="{9D8B030D-6E8A-4147-A177-3AD203B41FA5}">
                      <a16:colId xmlns:a16="http://schemas.microsoft.com/office/drawing/2014/main" val="3838281572"/>
                    </a:ext>
                  </a:extLst>
                </a:gridCol>
                <a:gridCol w="2410616">
                  <a:extLst>
                    <a:ext uri="{9D8B030D-6E8A-4147-A177-3AD203B41FA5}">
                      <a16:colId xmlns:a16="http://schemas.microsoft.com/office/drawing/2014/main" val="1458386147"/>
                    </a:ext>
                  </a:extLst>
                </a:gridCol>
                <a:gridCol w="1955581">
                  <a:extLst>
                    <a:ext uri="{9D8B030D-6E8A-4147-A177-3AD203B41FA5}">
                      <a16:colId xmlns:a16="http://schemas.microsoft.com/office/drawing/2014/main" val="728832845"/>
                    </a:ext>
                  </a:extLst>
                </a:gridCol>
              </a:tblGrid>
              <a:tr h="643791">
                <a:tc>
                  <a:txBody>
                    <a:bodyPr/>
                    <a:lstStyle/>
                    <a:p>
                      <a:endParaRPr lang="en-US"/>
                    </a:p>
                  </a:txBody>
                  <a:tcPr/>
                </a:tc>
                <a:tc>
                  <a:txBody>
                    <a:bodyPr/>
                    <a:lstStyle/>
                    <a:p>
                      <a:r>
                        <a:rPr lang="en-US" dirty="0"/>
                        <a:t>Acreage </a:t>
                      </a:r>
                    </a:p>
                  </a:txBody>
                  <a:tcPr/>
                </a:tc>
                <a:tc>
                  <a:txBody>
                    <a:bodyPr/>
                    <a:lstStyle/>
                    <a:p>
                      <a:r>
                        <a:rPr lang="en-US" dirty="0"/>
                        <a:t>Withdrawals</a:t>
                      </a:r>
                    </a:p>
                  </a:txBody>
                  <a:tcPr/>
                </a:tc>
                <a:tc>
                  <a:txBody>
                    <a:bodyPr/>
                    <a:lstStyle/>
                    <a:p>
                      <a:r>
                        <a:rPr lang="en-US" dirty="0"/>
                        <a:t>No of counties</a:t>
                      </a:r>
                    </a:p>
                  </a:txBody>
                  <a:tcPr/>
                </a:tc>
                <a:extLst>
                  <a:ext uri="{0D108BD9-81ED-4DB2-BD59-A6C34878D82A}">
                    <a16:rowId xmlns:a16="http://schemas.microsoft.com/office/drawing/2014/main" val="3253022610"/>
                  </a:ext>
                </a:extLst>
              </a:tr>
              <a:tr h="372990">
                <a:tc>
                  <a:txBody>
                    <a:bodyPr/>
                    <a:lstStyle/>
                    <a:p>
                      <a:r>
                        <a:rPr lang="en-US" dirty="0"/>
                        <a:t>Available in both datasets</a:t>
                      </a:r>
                    </a:p>
                  </a:txBody>
                  <a:tcPr/>
                </a:tc>
                <a:tc>
                  <a:txBody>
                    <a:bodyPr/>
                    <a:lstStyle/>
                    <a:p>
                      <a:r>
                        <a:rPr lang="en-US" dirty="0"/>
                        <a:t>46,273</a:t>
                      </a:r>
                    </a:p>
                  </a:txBody>
                  <a:tcPr/>
                </a:tc>
                <a:tc>
                  <a:txBody>
                    <a:bodyPr/>
                    <a:lstStyle/>
                    <a:p>
                      <a:r>
                        <a:rPr lang="en-US" dirty="0"/>
                        <a:t>6,640</a:t>
                      </a:r>
                    </a:p>
                  </a:txBody>
                  <a:tcPr/>
                </a:tc>
                <a:tc>
                  <a:txBody>
                    <a:bodyPr/>
                    <a:lstStyle/>
                    <a:p>
                      <a:r>
                        <a:rPr lang="en-US" dirty="0"/>
                        <a:t>37</a:t>
                      </a:r>
                    </a:p>
                  </a:txBody>
                  <a:tcPr/>
                </a:tc>
                <a:extLst>
                  <a:ext uri="{0D108BD9-81ED-4DB2-BD59-A6C34878D82A}">
                    <a16:rowId xmlns:a16="http://schemas.microsoft.com/office/drawing/2014/main" val="730385364"/>
                  </a:ext>
                </a:extLst>
              </a:tr>
              <a:tr h="372990">
                <a:tc>
                  <a:txBody>
                    <a:bodyPr/>
                    <a:lstStyle/>
                    <a:p>
                      <a:r>
                        <a:rPr lang="en-US" dirty="0"/>
                        <a:t>Available in DEQ dataset</a:t>
                      </a:r>
                    </a:p>
                  </a:txBody>
                  <a:tcPr/>
                </a:tc>
                <a:tc>
                  <a:txBody>
                    <a:bodyPr/>
                    <a:lstStyle/>
                    <a:p>
                      <a:endParaRPr lang="en-US" dirty="0"/>
                    </a:p>
                  </a:txBody>
                  <a:tcPr/>
                </a:tc>
                <a:tc>
                  <a:txBody>
                    <a:bodyPr/>
                    <a:lstStyle/>
                    <a:p>
                      <a:r>
                        <a:rPr lang="en-US" dirty="0"/>
                        <a:t>682</a:t>
                      </a:r>
                    </a:p>
                  </a:txBody>
                  <a:tcPr/>
                </a:tc>
                <a:tc>
                  <a:txBody>
                    <a:bodyPr/>
                    <a:lstStyle/>
                    <a:p>
                      <a:r>
                        <a:rPr lang="en-US" dirty="0"/>
                        <a:t>6</a:t>
                      </a:r>
                    </a:p>
                  </a:txBody>
                  <a:tcPr/>
                </a:tc>
                <a:extLst>
                  <a:ext uri="{0D108BD9-81ED-4DB2-BD59-A6C34878D82A}">
                    <a16:rowId xmlns:a16="http://schemas.microsoft.com/office/drawing/2014/main" val="4019340358"/>
                  </a:ext>
                </a:extLst>
              </a:tr>
              <a:tr h="372990">
                <a:tc>
                  <a:txBody>
                    <a:bodyPr/>
                    <a:lstStyle/>
                    <a:p>
                      <a:r>
                        <a:rPr lang="en-US" dirty="0"/>
                        <a:t>Available in USDA dataset</a:t>
                      </a:r>
                    </a:p>
                  </a:txBody>
                  <a:tcPr/>
                </a:tc>
                <a:tc>
                  <a:txBody>
                    <a:bodyPr/>
                    <a:lstStyle/>
                    <a:p>
                      <a:r>
                        <a:rPr lang="en-US" dirty="0"/>
                        <a:t>13,852</a:t>
                      </a:r>
                    </a:p>
                  </a:txBody>
                  <a:tcPr/>
                </a:tc>
                <a:tc>
                  <a:txBody>
                    <a:bodyPr/>
                    <a:lstStyle/>
                    <a:p>
                      <a:endParaRPr lang="en-US" dirty="0"/>
                    </a:p>
                  </a:txBody>
                  <a:tcPr/>
                </a:tc>
                <a:tc>
                  <a:txBody>
                    <a:bodyPr/>
                    <a:lstStyle/>
                    <a:p>
                      <a:r>
                        <a:rPr lang="en-US" dirty="0"/>
                        <a:t>47</a:t>
                      </a:r>
                    </a:p>
                  </a:txBody>
                  <a:tcPr/>
                </a:tc>
                <a:extLst>
                  <a:ext uri="{0D108BD9-81ED-4DB2-BD59-A6C34878D82A}">
                    <a16:rowId xmlns:a16="http://schemas.microsoft.com/office/drawing/2014/main" val="2937089030"/>
                  </a:ext>
                </a:extLst>
              </a:tr>
            </a:tbl>
          </a:graphicData>
        </a:graphic>
      </p:graphicFrame>
    </p:spTree>
    <p:extLst>
      <p:ext uri="{BB962C8B-B14F-4D97-AF65-F5344CB8AC3E}">
        <p14:creationId xmlns:p14="http://schemas.microsoft.com/office/powerpoint/2010/main" val="2418554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E7239-2E6E-4B21-B651-C662187C2986}"/>
              </a:ext>
            </a:extLst>
          </p:cNvPr>
          <p:cNvSpPr>
            <a:spLocks noGrp="1"/>
          </p:cNvSpPr>
          <p:nvPr>
            <p:ph type="title"/>
          </p:nvPr>
        </p:nvSpPr>
        <p:spPr>
          <a:xfrm>
            <a:off x="6858001" y="365759"/>
            <a:ext cx="4096511" cy="4503695"/>
          </a:xfrm>
        </p:spPr>
        <p:txBody>
          <a:bodyPr/>
          <a:lstStyle/>
          <a:p>
            <a:r>
              <a:rPr lang="en-US" dirty="0"/>
              <a:t>Binned data summary for counties in both datasets</a:t>
            </a:r>
            <a:br>
              <a:rPr lang="en-US" dirty="0"/>
            </a:br>
            <a:endParaRPr lang="en-US" dirty="0"/>
          </a:p>
        </p:txBody>
      </p:sp>
      <p:pic>
        <p:nvPicPr>
          <p:cNvPr id="5" name="Content Placeholder 4" descr="Chart&#10;&#10;Description automatically generated">
            <a:extLst>
              <a:ext uri="{FF2B5EF4-FFF2-40B4-BE49-F238E27FC236}">
                <a16:creationId xmlns:a16="http://schemas.microsoft.com/office/drawing/2014/main" id="{4345A5C0-D2E2-4407-B9AA-7B93EB81470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3178"/>
            <a:ext cx="6743701" cy="3371850"/>
          </a:xfrm>
        </p:spPr>
      </p:pic>
      <p:pic>
        <p:nvPicPr>
          <p:cNvPr id="7" name="Picture 6" descr="A picture containing chart&#10;&#10;Description automatically generated">
            <a:extLst>
              <a:ext uri="{FF2B5EF4-FFF2-40B4-BE49-F238E27FC236}">
                <a16:creationId xmlns:a16="http://schemas.microsoft.com/office/drawing/2014/main" id="{A6FB3811-4B26-4825-AFA8-82F0232DCA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028950"/>
            <a:ext cx="6743700" cy="3371850"/>
          </a:xfrm>
          <a:prstGeom prst="rect">
            <a:avLst/>
          </a:prstGeom>
        </p:spPr>
      </p:pic>
    </p:spTree>
    <p:extLst>
      <p:ext uri="{BB962C8B-B14F-4D97-AF65-F5344CB8AC3E}">
        <p14:creationId xmlns:p14="http://schemas.microsoft.com/office/powerpoint/2010/main" val="3852364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D93063F2-818F-4E4E-BC9C-2229F8E43C9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264" y="0"/>
            <a:ext cx="7326630" cy="3663315"/>
          </a:xfrm>
        </p:spPr>
      </p:pic>
      <p:pic>
        <p:nvPicPr>
          <p:cNvPr id="7" name="Picture 6" descr="Diagram&#10;&#10;Description automatically generated">
            <a:extLst>
              <a:ext uri="{FF2B5EF4-FFF2-40B4-BE49-F238E27FC236}">
                <a16:creationId xmlns:a16="http://schemas.microsoft.com/office/drawing/2014/main" id="{1FD925A6-FF7E-40BC-AAE1-2C02C93196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64" y="3076298"/>
            <a:ext cx="7243366" cy="3621682"/>
          </a:xfrm>
          <a:prstGeom prst="rect">
            <a:avLst/>
          </a:prstGeom>
        </p:spPr>
      </p:pic>
      <p:sp>
        <p:nvSpPr>
          <p:cNvPr id="8" name="Title 1">
            <a:extLst>
              <a:ext uri="{FF2B5EF4-FFF2-40B4-BE49-F238E27FC236}">
                <a16:creationId xmlns:a16="http://schemas.microsoft.com/office/drawing/2014/main" id="{3A8431AD-2DB2-43DC-9BAB-49E8406B781C}"/>
              </a:ext>
            </a:extLst>
          </p:cNvPr>
          <p:cNvSpPr>
            <a:spLocks noGrp="1"/>
          </p:cNvSpPr>
          <p:nvPr>
            <p:ph type="title"/>
          </p:nvPr>
        </p:nvSpPr>
        <p:spPr>
          <a:xfrm>
            <a:off x="6858001" y="365759"/>
            <a:ext cx="4096511" cy="4503695"/>
          </a:xfrm>
        </p:spPr>
        <p:txBody>
          <a:bodyPr/>
          <a:lstStyle/>
          <a:p>
            <a:r>
              <a:rPr lang="en-US" dirty="0"/>
              <a:t>Irrigated data summary for counties in both datasets</a:t>
            </a:r>
            <a:br>
              <a:rPr lang="en-US" dirty="0"/>
            </a:br>
            <a:endParaRPr lang="en-US" dirty="0"/>
          </a:p>
        </p:txBody>
      </p:sp>
    </p:spTree>
    <p:extLst>
      <p:ext uri="{BB962C8B-B14F-4D97-AF65-F5344CB8AC3E}">
        <p14:creationId xmlns:p14="http://schemas.microsoft.com/office/powerpoint/2010/main" val="3480744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histogram&#10;&#10;Description automatically generated">
            <a:extLst>
              <a:ext uri="{FF2B5EF4-FFF2-40B4-BE49-F238E27FC236}">
                <a16:creationId xmlns:a16="http://schemas.microsoft.com/office/drawing/2014/main" id="{2FFFF7B3-EB7B-4CA7-907A-631BDFC203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646" y="161193"/>
            <a:ext cx="10407748" cy="6504842"/>
          </a:xfrm>
          <a:prstGeom prst="rect">
            <a:avLst/>
          </a:prstGeom>
        </p:spPr>
      </p:pic>
    </p:spTree>
    <p:extLst>
      <p:ext uri="{BB962C8B-B14F-4D97-AF65-F5344CB8AC3E}">
        <p14:creationId xmlns:p14="http://schemas.microsoft.com/office/powerpoint/2010/main" val="3625446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6284E-E53E-4362-AAB4-54BAB0F19F2A}"/>
              </a:ext>
            </a:extLst>
          </p:cNvPr>
          <p:cNvSpPr>
            <a:spLocks noGrp="1"/>
          </p:cNvSpPr>
          <p:nvPr>
            <p:ph type="title"/>
          </p:nvPr>
        </p:nvSpPr>
        <p:spPr>
          <a:xfrm>
            <a:off x="104106" y="1313644"/>
            <a:ext cx="5098960" cy="3509494"/>
          </a:xfrm>
        </p:spPr>
        <p:txBody>
          <a:bodyPr/>
          <a:lstStyle/>
          <a:p>
            <a:r>
              <a:rPr lang="en-US" dirty="0"/>
              <a:t>Scatterplot of DEQ irrigation withdrawal vs USDA irrigated acreage</a:t>
            </a:r>
          </a:p>
        </p:txBody>
      </p:sp>
      <p:pic>
        <p:nvPicPr>
          <p:cNvPr id="4" name="Picture 3" descr="Chart, scatter chart&#10;&#10;Description automatically generated">
            <a:extLst>
              <a:ext uri="{FF2B5EF4-FFF2-40B4-BE49-F238E27FC236}">
                <a16:creationId xmlns:a16="http://schemas.microsoft.com/office/drawing/2014/main" id="{6A13DF12-1BE8-4D0C-BBC5-40FE53624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3066" y="356637"/>
            <a:ext cx="5873267" cy="5873267"/>
          </a:xfrm>
          <a:prstGeom prst="rect">
            <a:avLst/>
          </a:prstGeom>
        </p:spPr>
      </p:pic>
    </p:spTree>
    <p:extLst>
      <p:ext uri="{BB962C8B-B14F-4D97-AF65-F5344CB8AC3E}">
        <p14:creationId xmlns:p14="http://schemas.microsoft.com/office/powerpoint/2010/main" val="360030163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823</TotalTime>
  <Words>1656</Words>
  <Application>Microsoft Office PowerPoint</Application>
  <PresentationFormat>Widescreen</PresentationFormat>
  <Paragraphs>465</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Schoolbook</vt:lpstr>
      <vt:lpstr>Wingdings 2</vt:lpstr>
      <vt:lpstr>View</vt:lpstr>
      <vt:lpstr>WUDR Update</vt:lpstr>
      <vt:lpstr>Outline</vt:lpstr>
      <vt:lpstr>USDA Census Data</vt:lpstr>
      <vt:lpstr>USDA Census Data</vt:lpstr>
      <vt:lpstr>PowerPoint Presentation</vt:lpstr>
      <vt:lpstr>Binned data summary for counties in both datasets </vt:lpstr>
      <vt:lpstr>Irrigated data summary for counties in both datasets </vt:lpstr>
      <vt:lpstr>PowerPoint Presentation</vt:lpstr>
      <vt:lpstr>Scatterplot of DEQ irrigation withdrawal vs USDA irrigated acreage</vt:lpstr>
      <vt:lpstr>Scatterplot of DEQ irrigation facilities vs USDA operations with irrigation  </vt:lpstr>
      <vt:lpstr>Top counties in terms of DEQ irrigation withdrawals, responsible for 80% of total irrigation withdrawals in the state   </vt:lpstr>
      <vt:lpstr>Top counties in terms of USDA acreage responsible for 80% of total irrigated acreage in the state </vt:lpstr>
      <vt:lpstr>PowerPoint Presentation</vt:lpstr>
      <vt:lpstr>Rank for withdrawals in  DEQ dataset and irrigated acreage in Census data </vt:lpstr>
      <vt:lpstr>Next steps:</vt:lpstr>
      <vt:lpstr>In Agriculture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WUDR Update</dc:title>
  <dc:creator>Sangha, Laljeet</dc:creator>
  <cp:lastModifiedBy>Sangha, Laljeet</cp:lastModifiedBy>
  <cp:revision>32</cp:revision>
  <dcterms:created xsi:type="dcterms:W3CDTF">2021-01-31T23:16:43Z</dcterms:created>
  <dcterms:modified xsi:type="dcterms:W3CDTF">2021-02-08T20:34:08Z</dcterms:modified>
</cp:coreProperties>
</file>