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7"/>
  </p:notes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3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75" autoAdjust="0"/>
  </p:normalViewPr>
  <p:slideViewPr>
    <p:cSldViewPr snapToGrid="0">
      <p:cViewPr varScale="1">
        <p:scale>
          <a:sx n="106" d="100"/>
          <a:sy n="106" d="100"/>
        </p:scale>
        <p:origin x="106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27D5B-9807-4945-8646-BAC6DA713CAE}" type="datetimeFigureOut">
              <a:rPr lang="en-US" smtClean="0"/>
              <a:t>04/11/21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6DFA0-925C-45C2-AB0B-3B33C6F37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01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Irrigated operations were higher in 2002 . May be due to previous drought years ?</a:t>
            </a:r>
          </a:p>
          <a:p>
            <a:r>
              <a:rPr lang="en-US" dirty="0"/>
              <a:t>2002 PITTSYLVANIA 235 , ROCKINGHAM	141, HALIFAX	126, MECKLENBURG 123,  AUGUSTA	101</a:t>
            </a:r>
          </a:p>
          <a:p>
            <a:endParaRPr lang="en-US" dirty="0"/>
          </a:p>
          <a:p>
            <a:r>
              <a:rPr lang="en-US" dirty="0"/>
              <a:t>2007 : ROCKINGHAM 137 , PITTSYLVANIA 127, AUGUSTA	94, MECKLENBURG 81,  LOUDOUN	76</a:t>
            </a:r>
          </a:p>
          <a:p>
            <a:endParaRPr lang="en-US" dirty="0"/>
          </a:p>
          <a:p>
            <a:r>
              <a:rPr lang="en-US" dirty="0"/>
              <a:t>2012: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ROCKINGHAM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182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PITTSYLVANIA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120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AUGUSTA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95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HALIFAX</a:t>
            </a:r>
            <a:r>
              <a:rPr lang="en-US" b="0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85</a:t>
            </a:r>
            <a:r>
              <a:rPr lang="en-US" b="0" dirty="0"/>
              <a:t>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HANOVER</a:t>
            </a:r>
            <a:r>
              <a:rPr lang="en-US" b="1" dirty="0"/>
              <a:t>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81</a:t>
            </a:r>
            <a:r>
              <a:rPr lang="en-US" b="1" dirty="0"/>
              <a:t> </a:t>
            </a:r>
          </a:p>
          <a:p>
            <a:endParaRPr lang="en-US" b="1" dirty="0"/>
          </a:p>
          <a:p>
            <a:r>
              <a:rPr lang="en-US" b="1" dirty="0"/>
              <a:t>2017: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ROCKINGHAM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160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MECKLENBURG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74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LOUDOUN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74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FAUQUIER</a:t>
            </a:r>
            <a:r>
              <a:rPr lang="en-US" b="1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71</a:t>
            </a:r>
            <a:r>
              <a:rPr lang="en-US" b="1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ALBEMARLE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67</a:t>
            </a:r>
            <a:r>
              <a:rPr lang="en-US" dirty="0"/>
              <a:t> </a:t>
            </a:r>
          </a:p>
          <a:p>
            <a:endParaRPr lang="en-US" b="1" dirty="0"/>
          </a:p>
          <a:p>
            <a:r>
              <a:rPr lang="en-US" dirty="0"/>
              <a:t>PITTSYLVANIA had most reduction in number of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6DFA0-925C-45C2-AB0B-3B33C6F37E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96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to operations Irrigated acreage ad same trend</a:t>
            </a:r>
          </a:p>
          <a:p>
            <a:endParaRPr lang="en-US" dirty="0"/>
          </a:p>
          <a:p>
            <a:r>
              <a:rPr lang="en-US" dirty="0"/>
              <a:t>2002: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ACCOMACK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9716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NORTHAMPTON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9338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PITTSYLVANIA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5606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ROCKINGHAM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4355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MECKLENBURG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4158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LOUDOUN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3666</a:t>
            </a:r>
            <a:r>
              <a:rPr lang="en-US" dirty="0"/>
              <a:t> </a:t>
            </a:r>
          </a:p>
          <a:p>
            <a:r>
              <a:rPr lang="en-US" dirty="0"/>
              <a:t>2007: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NORTHAMPTON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9286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ACCOMACK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6508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ROCKINGHAM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4808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PITTSYLVANIA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4187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AUGUSTA</a:t>
            </a:r>
            <a:r>
              <a:rPr lang="en-US" b="1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3813</a:t>
            </a:r>
            <a:r>
              <a:rPr lang="en-US" b="1" dirty="0"/>
              <a:t> </a:t>
            </a:r>
          </a:p>
          <a:p>
            <a:r>
              <a:rPr lang="en-US" b="1" dirty="0"/>
              <a:t>2012: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NORTHAMPTON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6336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ROCKINGHAM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5645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ACCOMACK</a:t>
            </a:r>
            <a:r>
              <a:rPr lang="en-US" b="0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5370</a:t>
            </a:r>
            <a:r>
              <a:rPr lang="en-US" b="0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PITTSYLVANIA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3716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HANOVER</a:t>
            </a:r>
            <a:r>
              <a:rPr lang="en-US" b="1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3338</a:t>
            </a:r>
            <a:r>
              <a:rPr lang="en-US" b="1" dirty="0"/>
              <a:t> </a:t>
            </a:r>
          </a:p>
          <a:p>
            <a:r>
              <a:rPr lang="en-US" b="1" dirty="0"/>
              <a:t>2017: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NORTHAMPTON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5858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ROCKINGHAM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5526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ACCOMACK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5078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MECKLENBURG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4162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HANOVER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3570</a:t>
            </a:r>
            <a:r>
              <a:rPr lang="en-US" dirty="0"/>
              <a:t> (Most reduction </a:t>
            </a:r>
            <a:r>
              <a:rPr lang="en-US" dirty="0" err="1"/>
              <a:t>Acomack</a:t>
            </a:r>
            <a:r>
              <a:rPr lang="en-US" dirty="0"/>
              <a:t>, </a:t>
            </a:r>
            <a:r>
              <a:rPr lang="en-US" dirty="0" err="1"/>
              <a:t>northampton</a:t>
            </a:r>
            <a:r>
              <a:rPr lang="en-US" dirty="0"/>
              <a:t> Pitts and </a:t>
            </a:r>
            <a:r>
              <a:rPr lang="en-US" dirty="0" err="1"/>
              <a:t>loudon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1492 and 392</a:t>
            </a:r>
            <a:r>
              <a:rPr lang="en-US" dirty="0"/>
              <a:t>   in 2017)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6DFA0-925C-45C2-AB0B-3B33C6F37E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77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Acreage decrease: ACCOMACK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-4638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PITTSYLVANIA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-4114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NORTHAMPTON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-3480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LOUDOUN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-3274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HALIFAX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-1556</a:t>
            </a:r>
            <a:r>
              <a:rPr lang="en-US" dirty="0"/>
              <a:t> </a:t>
            </a:r>
          </a:p>
          <a:p>
            <a:r>
              <a:rPr lang="en-US" dirty="0"/>
              <a:t>Acreage Increase :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HANOVER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1178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ROCKINGHAM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1171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CAROLINE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1139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BLAND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666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BRUNSWICK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640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Operation increase: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LOUISA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22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ROCKINGHAM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19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PRINCE WILLIAM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11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ISLE OF WIGHT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10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FAUQUIER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</a:t>
            </a:r>
            <a:r>
              <a:rPr lang="en-US" dirty="0"/>
              <a:t> </a:t>
            </a:r>
          </a:p>
          <a:p>
            <a:r>
              <a:rPr lang="en-US" dirty="0"/>
              <a:t>Operation decrease: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PITTSYLVANIA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-181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HALIFAX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-86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SCOTT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-60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LEE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-50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MECKLENBURG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-49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6DFA0-925C-45C2-AB0B-3B33C6F37E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66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2002: Accomack County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3480.674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Caroline County</a:t>
            </a:r>
            <a:r>
              <a:rPr lang="en-US" b="1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960.526</a:t>
            </a:r>
            <a:r>
              <a:rPr lang="en-US" b="1" dirty="0"/>
              <a:t> )6</a:t>
            </a:r>
            <a:r>
              <a:rPr lang="en-US" b="1" baseline="30000" dirty="0"/>
              <a:t>th</a:t>
            </a:r>
            <a:r>
              <a:rPr lang="en-US" b="1" dirty="0"/>
              <a:t> spot in census)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Northampton County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742.087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Augusta County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461.554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Westmoreland County</a:t>
            </a:r>
            <a:r>
              <a:rPr lang="en-US" b="1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311.381</a:t>
            </a:r>
            <a:r>
              <a:rPr lang="en-US" b="1" dirty="0"/>
              <a:t> (low in census)</a:t>
            </a:r>
          </a:p>
          <a:p>
            <a:r>
              <a:rPr lang="en-US" b="1" dirty="0"/>
              <a:t>2007: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Accomack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1819.128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Northampton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882.5956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Westmoreland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863.926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King William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702.694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Augusta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592.1592</a:t>
            </a:r>
            <a:r>
              <a:rPr lang="en-US" dirty="0"/>
              <a:t> </a:t>
            </a:r>
          </a:p>
          <a:p>
            <a:r>
              <a:rPr lang="en-US" b="1" dirty="0"/>
              <a:t>2012: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Accomack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3465.538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Northampton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881.5341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Caroline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792.39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Rockingham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578.196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Hanover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560.29</a:t>
            </a:r>
            <a:r>
              <a:rPr lang="en-US" dirty="0"/>
              <a:t> </a:t>
            </a:r>
          </a:p>
          <a:p>
            <a:r>
              <a:rPr lang="en-US" b="1" dirty="0"/>
              <a:t>2017: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Accomack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1673.848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Hanover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583.8264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Caroline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543.92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Northampton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509.6057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Nelson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474.32</a:t>
            </a:r>
            <a:r>
              <a:rPr lang="en-US" dirty="0"/>
              <a:t>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6DFA0-925C-45C2-AB0B-3B33C6F37E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41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Withdrawal dec 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Accomack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-1806.83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Caroline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-416.606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Augusta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-285.894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Northampton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-232.481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Suffolk city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-96.69</a:t>
            </a:r>
            <a:r>
              <a:rPr lang="en-US" dirty="0"/>
              <a:t> </a:t>
            </a:r>
          </a:p>
          <a:p>
            <a:r>
              <a:rPr lang="en-US" dirty="0" err="1"/>
              <a:t>Withrawal</a:t>
            </a:r>
            <a:r>
              <a:rPr lang="en-US" dirty="0"/>
              <a:t> </a:t>
            </a:r>
            <a:r>
              <a:rPr lang="en-US" dirty="0" err="1"/>
              <a:t>inc</a:t>
            </a:r>
            <a:r>
              <a:rPr lang="en-US" dirty="0"/>
              <a:t>: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Hanover County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347.7807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Nelson County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282.19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Essex County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200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King and Queen County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161.7788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Sussex County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156.764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King William County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141.881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Facilities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Pittsylvania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-97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Dinwiddie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-35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Augusta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-23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Rockingham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-17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Accomack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-16</a:t>
            </a:r>
            <a:r>
              <a:rPr lang="en-US" dirty="0"/>
              <a:t>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Hanover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Southampton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Charles City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Prince William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Sussex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6DFA0-925C-45C2-AB0B-3B33C6F37E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20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6DFA0-925C-45C2-AB0B-3B33C6F37E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8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Sunday, April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963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Sunday, April 11,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6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Sunday, April 11,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2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Sunday, April 11,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5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Sunday, April 11,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14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120350"/>
            <a:ext cx="10058400" cy="6093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071418"/>
            <a:ext cx="4937760" cy="4797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071418"/>
            <a:ext cx="4937760" cy="47976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Sunday, April 11,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66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Sunday, April 11,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37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Sunday, April 11,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2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Sunday, April 11,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8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51462FC-960E-4740-921F-B36862979F21}" type="datetime2">
              <a:rPr lang="en-US" smtClean="0"/>
              <a:t>Sunday, April 11,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87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Sunday, April 11,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0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05024"/>
            <a:ext cx="10058400" cy="6370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939547"/>
            <a:ext cx="10058400" cy="49295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46CB39B-5F4C-4A7E-9BE3-AAFD45576D16}" type="datetime2">
              <a:rPr lang="en-US" smtClean="0"/>
              <a:t>Sunday, April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12520" y="814209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03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754C7-DDF5-434C-BEBE-3F4B9B1430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WUDR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E5544-D4F5-42EE-BCD8-858D58A172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19</a:t>
            </a:r>
            <a:r>
              <a:rPr lang="en-US" baseline="30000" dirty="0"/>
              <a:t>th</a:t>
            </a:r>
            <a:r>
              <a:rPr lang="en-US" dirty="0"/>
              <a:t> April </a:t>
            </a:r>
          </a:p>
        </p:txBody>
      </p:sp>
    </p:spTree>
    <p:extLst>
      <p:ext uri="{BB962C8B-B14F-4D97-AF65-F5344CB8AC3E}">
        <p14:creationId xmlns:p14="http://schemas.microsoft.com/office/powerpoint/2010/main" val="1775257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693EF2B3-DDCD-428D-AE85-091241D3B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694" y="423540"/>
            <a:ext cx="5443238" cy="3402024"/>
          </a:xfrm>
          <a:prstGeom prst="rect">
            <a:avLst/>
          </a:prstGeom>
        </p:spPr>
      </p:pic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602B9054-4D09-4D99-BB30-59C8553FF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30" y="348969"/>
            <a:ext cx="5681864" cy="3551165"/>
          </a:xfrm>
        </p:spPr>
      </p:pic>
      <p:pic>
        <p:nvPicPr>
          <p:cNvPr id="9" name="Picture 8" descr="Map&#10;&#10;Description automatically generated with medium confidence">
            <a:extLst>
              <a:ext uri="{FF2B5EF4-FFF2-40B4-BE49-F238E27FC236}">
                <a16:creationId xmlns:a16="http://schemas.microsoft.com/office/drawing/2014/main" id="{3B108312-175F-4380-B7D1-C67C08CB2A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3" y="3124630"/>
            <a:ext cx="5415042" cy="33844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D5BB73-ACA0-4B65-8E2D-BB64792FA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DEQ number of Facilities</a:t>
            </a:r>
          </a:p>
        </p:txBody>
      </p:sp>
      <p:pic>
        <p:nvPicPr>
          <p:cNvPr id="11" name="Picture 10" descr="Diagram, map&#10;&#10;Description automatically generated">
            <a:extLst>
              <a:ext uri="{FF2B5EF4-FFF2-40B4-BE49-F238E27FC236}">
                <a16:creationId xmlns:a16="http://schemas.microsoft.com/office/drawing/2014/main" id="{967D29CB-02CF-49B3-AAF8-5E5C99AA92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695" y="3124630"/>
            <a:ext cx="5443237" cy="34020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E9A12B-40D4-47B1-9B66-0938F18C5581}"/>
              </a:ext>
            </a:extLst>
          </p:cNvPr>
          <p:cNvSpPr txBox="1"/>
          <p:nvPr/>
        </p:nvSpPr>
        <p:spPr>
          <a:xfrm>
            <a:off x="329257" y="3369105"/>
            <a:ext cx="3262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59 Counties: 493 facilities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5101C5-3A5F-40B8-A040-BCF470B56C8C}"/>
              </a:ext>
            </a:extLst>
          </p:cNvPr>
          <p:cNvSpPr txBox="1"/>
          <p:nvPr/>
        </p:nvSpPr>
        <p:spPr>
          <a:xfrm>
            <a:off x="237830" y="6029814"/>
            <a:ext cx="3262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62 Counties: 423 facilities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3BF9DE-90F0-4EF3-B419-EE5341362321}"/>
              </a:ext>
            </a:extLst>
          </p:cNvPr>
          <p:cNvSpPr txBox="1"/>
          <p:nvPr/>
        </p:nvSpPr>
        <p:spPr>
          <a:xfrm>
            <a:off x="5919694" y="3199556"/>
            <a:ext cx="3262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59 Counties: 528 facilities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4B3C00-EAFE-4076-B465-8442912A6933}"/>
              </a:ext>
            </a:extLst>
          </p:cNvPr>
          <p:cNvSpPr txBox="1"/>
          <p:nvPr/>
        </p:nvSpPr>
        <p:spPr>
          <a:xfrm>
            <a:off x="5919694" y="5913376"/>
            <a:ext cx="3262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43 Counties: 117 facilities</a:t>
            </a:r>
          </a:p>
        </p:txBody>
      </p:sp>
    </p:spTree>
    <p:extLst>
      <p:ext uri="{BB962C8B-B14F-4D97-AF65-F5344CB8AC3E}">
        <p14:creationId xmlns:p14="http://schemas.microsoft.com/office/powerpoint/2010/main" val="755278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B6F1-251A-400C-B609-930CF886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 between 2002 and 2017 - DEQ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35BB1811-4764-470F-A8B1-88ED748099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617"/>
            <a:ext cx="7493675" cy="3746837"/>
          </a:xfr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14413D36-2028-43BF-909A-FEA3643C50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959" y="3665480"/>
            <a:ext cx="6385041" cy="319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40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42BA804-6C77-41EC-BD2F-96E4DAED9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" y="773431"/>
            <a:ext cx="6690360" cy="334518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34434C-BDCF-4D14-B840-1A2E2CF8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45" y="136398"/>
            <a:ext cx="11754381" cy="797047"/>
          </a:xfrm>
        </p:spPr>
        <p:txBody>
          <a:bodyPr>
            <a:normAutofit fontScale="90000"/>
          </a:bodyPr>
          <a:lstStyle/>
          <a:p>
            <a:r>
              <a:rPr lang="en-US" dirty="0"/>
              <a:t>Data availability in both datasets from 2002 to 2017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4FFCE79-DF55-49B9-82C1-BA47BF22EC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39" y="773431"/>
            <a:ext cx="6309369" cy="3154684"/>
          </a:xfrm>
          <a:prstGeom prst="rect">
            <a:avLst/>
          </a:prstGeom>
        </p:spPr>
      </p:pic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C0AD833D-94CD-4F02-90AC-669D0918C9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" y="3567812"/>
            <a:ext cx="6370329" cy="3185164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0599AFA2-14A2-437C-AE26-C5BFDA1F67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39" y="3567810"/>
            <a:ext cx="6370329" cy="31851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A7B390-B4C3-4364-8DB9-3995F2134477}"/>
              </a:ext>
            </a:extLst>
          </p:cNvPr>
          <p:cNvSpPr txBox="1"/>
          <p:nvPr/>
        </p:nvSpPr>
        <p:spPr>
          <a:xfrm>
            <a:off x="215946" y="3591698"/>
            <a:ext cx="420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57 Counties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2E313F-298E-4E7E-9E03-9D59BDD72FAD}"/>
              </a:ext>
            </a:extLst>
          </p:cNvPr>
          <p:cNvSpPr txBox="1"/>
          <p:nvPr/>
        </p:nvSpPr>
        <p:spPr>
          <a:xfrm>
            <a:off x="6250994" y="3573672"/>
            <a:ext cx="461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54 Counties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1366A6-B830-4C33-B6FF-8F97AAFB1BC1}"/>
              </a:ext>
            </a:extLst>
          </p:cNvPr>
          <p:cNvSpPr txBox="1"/>
          <p:nvPr/>
        </p:nvSpPr>
        <p:spPr>
          <a:xfrm>
            <a:off x="215946" y="6300591"/>
            <a:ext cx="4630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 counties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389EDC-DF0B-4CFF-B954-C1F93E377A08}"/>
              </a:ext>
            </a:extLst>
          </p:cNvPr>
          <p:cNvSpPr txBox="1"/>
          <p:nvPr/>
        </p:nvSpPr>
        <p:spPr>
          <a:xfrm>
            <a:off x="6250994" y="6329837"/>
            <a:ext cx="487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37 counties</a:t>
            </a:r>
          </a:p>
        </p:txBody>
      </p:sp>
    </p:spTree>
    <p:extLst>
      <p:ext uri="{BB962C8B-B14F-4D97-AF65-F5344CB8AC3E}">
        <p14:creationId xmlns:p14="http://schemas.microsoft.com/office/powerpoint/2010/main" val="1105497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390F8-35B2-4ED7-B635-2591AA55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DEDF84F4-2C0F-4888-B0E5-E1BD55E4F8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1015"/>
            <a:ext cx="4527395" cy="2829622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1AA0BCB3-8353-4929-B372-375EB605E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596" y="1003605"/>
            <a:ext cx="4527395" cy="2829621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1A6CF9CA-6926-407D-9CD3-157F1A0C30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28378"/>
            <a:ext cx="4527395" cy="2829622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8D22E7A3-4331-4131-BCEC-33ECE67BB2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285" y="4094775"/>
            <a:ext cx="4527395" cy="282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65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D200-1C99-4D6D-992A-14735758B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724352D1-4816-4B1F-87BB-7F54D83B3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8175"/>
            <a:ext cx="4493941" cy="2808713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C75EA040-FD7E-4A68-83F8-3573D20F3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757" y="845895"/>
            <a:ext cx="4493941" cy="2808713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6410AEC0-63E5-45FB-B810-43579FD16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3007"/>
            <a:ext cx="4493941" cy="2808713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26C2998E-42AF-47CE-8FE8-26B7B3B8A9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245" y="3877103"/>
            <a:ext cx="4493941" cy="280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368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C39B8-34F9-4A65-9634-0E5C8E21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50A7E-838E-45C3-A72C-8E0402F9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91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E18B-B028-4EC5-97F4-3E10485C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302515"/>
            <a:ext cx="10058400" cy="637032"/>
          </a:xfrm>
        </p:spPr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AA614-1F21-47DD-865E-25BA9CE94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17600"/>
            <a:ext cx="10058400" cy="4305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Area under-reported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Review of Census and DEQ data for all census years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Substituting and rescaling D values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77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39CD-9548-4FDF-88FB-33F9392E2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37389-484B-41E3-A1B5-BA25268E1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42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F2AA-07E2-4AE0-86E5-9F92E3FDD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05" y="114549"/>
            <a:ext cx="10058400" cy="637032"/>
          </a:xfrm>
        </p:spPr>
        <p:txBody>
          <a:bodyPr>
            <a:normAutofit fontScale="90000"/>
          </a:bodyPr>
          <a:lstStyle/>
          <a:p>
            <a:r>
              <a:rPr lang="en-US" dirty="0"/>
              <a:t>Census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ABE80-25CD-4123-BE29-BEC0C0985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231849"/>
            <a:ext cx="5791200" cy="2581274"/>
          </a:xfrm>
        </p:spPr>
        <p:txBody>
          <a:bodyPr/>
          <a:lstStyle/>
          <a:p>
            <a:pPr fontAlgn="base"/>
            <a:r>
              <a:rPr lang="en-US" sz="2400" dirty="0"/>
              <a:t>Census data on irrigated acreage and number of farms</a:t>
            </a:r>
          </a:p>
          <a:p>
            <a:pPr lvl="1" fontAlgn="base"/>
            <a:r>
              <a:rPr lang="en-US" sz="2400" dirty="0"/>
              <a:t>Breakdown by farm size</a:t>
            </a:r>
          </a:p>
          <a:p>
            <a:pPr lvl="1" fontAlgn="base"/>
            <a:r>
              <a:rPr lang="en-US" sz="2400" dirty="0"/>
              <a:t>Total in county</a:t>
            </a:r>
          </a:p>
          <a:p>
            <a:pPr lvl="1" fontAlgn="base"/>
            <a:endParaRPr lang="en-US" sz="2400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0F6B23-7205-4FCA-9043-E9446BA61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713315"/>
              </p:ext>
            </p:extLst>
          </p:nvPr>
        </p:nvGraphicFramePr>
        <p:xfrm>
          <a:off x="6743699" y="866775"/>
          <a:ext cx="4975713" cy="542223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797983">
                  <a:extLst>
                    <a:ext uri="{9D8B030D-6E8A-4147-A177-3AD203B41FA5}">
                      <a16:colId xmlns:a16="http://schemas.microsoft.com/office/drawing/2014/main" val="179888004"/>
                    </a:ext>
                  </a:extLst>
                </a:gridCol>
                <a:gridCol w="1088865">
                  <a:extLst>
                    <a:ext uri="{9D8B030D-6E8A-4147-A177-3AD203B41FA5}">
                      <a16:colId xmlns:a16="http://schemas.microsoft.com/office/drawing/2014/main" val="2364813186"/>
                    </a:ext>
                  </a:extLst>
                </a:gridCol>
                <a:gridCol w="1088865">
                  <a:extLst>
                    <a:ext uri="{9D8B030D-6E8A-4147-A177-3AD203B41FA5}">
                      <a16:colId xmlns:a16="http://schemas.microsoft.com/office/drawing/2014/main" val="627726865"/>
                    </a:ext>
                  </a:extLst>
                </a:gridCol>
              </a:tblGrid>
              <a:tr h="4369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ACCOMACK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Irrigated  Acreage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of operations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7166988"/>
                  </a:ext>
                </a:extLst>
              </a:tr>
              <a:tr h="361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(1.0 TO 9.9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8425191"/>
                  </a:ext>
                </a:extLst>
              </a:tr>
              <a:tr h="436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(10.0 TO 49.9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0156828"/>
                  </a:ext>
                </a:extLst>
              </a:tr>
              <a:tr h="436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(50.0 TO 69.9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82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5771332"/>
                  </a:ext>
                </a:extLst>
              </a:tr>
              <a:tr h="436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(70.0 TO 99.9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(D)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9976494"/>
                  </a:ext>
                </a:extLst>
              </a:tr>
              <a:tr h="361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(100 TO 139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2940160"/>
                  </a:ext>
                </a:extLst>
              </a:tr>
              <a:tr h="361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(140 TO 179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0487344"/>
                  </a:ext>
                </a:extLst>
              </a:tr>
              <a:tr h="361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(180 TO 219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8881612"/>
                  </a:ext>
                </a:extLst>
              </a:tr>
              <a:tr h="361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(220 TO 259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(D)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6634215"/>
                  </a:ext>
                </a:extLst>
              </a:tr>
              <a:tr h="361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(260 TO 499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668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7091369"/>
                  </a:ext>
                </a:extLst>
              </a:tr>
              <a:tr h="361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(500 TO 999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(D)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635029"/>
                  </a:ext>
                </a:extLst>
              </a:tr>
              <a:tr h="436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(1,000 TO 1,999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(D)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8052297"/>
                  </a:ext>
                </a:extLst>
              </a:tr>
              <a:tr h="436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(2,000 OR MORE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4,129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2430420"/>
                  </a:ext>
                </a:extLst>
              </a:tr>
              <a:tr h="272446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2995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156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0855E-AA94-4B24-A832-86A8714C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Census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01F28-2EC8-4086-9BE4-1751AF174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43000"/>
            <a:ext cx="10058400" cy="2152650"/>
          </a:xfrm>
        </p:spPr>
        <p:txBody>
          <a:bodyPr/>
          <a:lstStyle/>
          <a:p>
            <a:r>
              <a:rPr lang="en-US" b="1" dirty="0"/>
              <a:t>County Summary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Irrigated Operations (Sum of No. of operations)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Irrigated Acreage (reported at county level)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FB3AEF4-41B0-496E-9E43-51FAEDE245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9484968"/>
              </p:ext>
            </p:extLst>
          </p:nvPr>
        </p:nvGraphicFramePr>
        <p:xfrm>
          <a:off x="1097280" y="3696594"/>
          <a:ext cx="10058400" cy="237390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160270">
                  <a:extLst>
                    <a:ext uri="{9D8B030D-6E8A-4147-A177-3AD203B41FA5}">
                      <a16:colId xmlns:a16="http://schemas.microsoft.com/office/drawing/2014/main" val="2164391427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82832723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47867534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1475828014"/>
                    </a:ext>
                  </a:extLst>
                </a:gridCol>
                <a:gridCol w="2068830">
                  <a:extLst>
                    <a:ext uri="{9D8B030D-6E8A-4147-A177-3AD203B41FA5}">
                      <a16:colId xmlns:a16="http://schemas.microsoft.com/office/drawing/2014/main" val="3774834788"/>
                    </a:ext>
                  </a:extLst>
                </a:gridCol>
              </a:tblGrid>
              <a:tr h="37420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COUNTY_NAME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Irrigated Operations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Irrigated Acreage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Size Bins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Operation Bins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2592567"/>
                  </a:ext>
                </a:extLst>
              </a:tr>
              <a:tr h="499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ACCOMACK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5078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4844905"/>
                  </a:ext>
                </a:extLst>
              </a:tr>
              <a:tr h="499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ALBEMARLE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67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783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4250571"/>
                  </a:ext>
                </a:extLst>
              </a:tr>
              <a:tr h="499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AMELIA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204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3139422"/>
                  </a:ext>
                </a:extLst>
              </a:tr>
              <a:tr h="499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AMHERST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175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1935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0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FAF7-56D4-46CC-8F06-6EA446201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Irrigated Operations for different years</a:t>
            </a:r>
          </a:p>
        </p:txBody>
      </p:sp>
      <p:pic>
        <p:nvPicPr>
          <p:cNvPr id="15" name="Content Placeholder 14" descr="Map&#10;&#10;Description automatically generated">
            <a:extLst>
              <a:ext uri="{FF2B5EF4-FFF2-40B4-BE49-F238E27FC236}">
                <a16:creationId xmlns:a16="http://schemas.microsoft.com/office/drawing/2014/main" id="{C4E23094-888B-492C-ABEF-9ADB3BBEA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66" y="780410"/>
            <a:ext cx="5820499" cy="2910249"/>
          </a:xfrm>
        </p:spPr>
      </p:pic>
      <p:pic>
        <p:nvPicPr>
          <p:cNvPr id="17" name="Picture 16" descr="Map&#10;&#10;Description automatically generated">
            <a:extLst>
              <a:ext uri="{FF2B5EF4-FFF2-40B4-BE49-F238E27FC236}">
                <a16:creationId xmlns:a16="http://schemas.microsoft.com/office/drawing/2014/main" id="{70CCD389-5796-42B4-824D-D6132478E8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382" y="610242"/>
            <a:ext cx="6501169" cy="3250584"/>
          </a:xfrm>
          <a:prstGeom prst="rect">
            <a:avLst/>
          </a:prstGeom>
        </p:spPr>
      </p:pic>
      <p:pic>
        <p:nvPicPr>
          <p:cNvPr id="19" name="Picture 18" descr="Map&#10;&#10;Description automatically generated">
            <a:extLst>
              <a:ext uri="{FF2B5EF4-FFF2-40B4-BE49-F238E27FC236}">
                <a16:creationId xmlns:a16="http://schemas.microsoft.com/office/drawing/2014/main" id="{F1D1DE5C-4222-4BBB-8B09-FFD14E4DD9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66" y="3356701"/>
            <a:ext cx="6198935" cy="3099467"/>
          </a:xfrm>
          <a:prstGeom prst="rect">
            <a:avLst/>
          </a:prstGeom>
        </p:spPr>
      </p:pic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0FB36973-5A21-4B10-A493-8D71711948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384" y="3423645"/>
            <a:ext cx="6198933" cy="3099466"/>
          </a:xfrm>
          <a:prstGeom prst="rect">
            <a:avLst/>
          </a:prstGeom>
        </p:spPr>
      </p:pic>
      <p:sp>
        <p:nvSpPr>
          <p:cNvPr id="20" name="Arrow: Down 19">
            <a:extLst>
              <a:ext uri="{FF2B5EF4-FFF2-40B4-BE49-F238E27FC236}">
                <a16:creationId xmlns:a16="http://schemas.microsoft.com/office/drawing/2014/main" id="{E11C6D80-8E0F-4F12-8D88-7F561C466217}"/>
              </a:ext>
            </a:extLst>
          </p:cNvPr>
          <p:cNvSpPr/>
          <p:nvPr/>
        </p:nvSpPr>
        <p:spPr>
          <a:xfrm>
            <a:off x="3864429" y="2080864"/>
            <a:ext cx="152400" cy="16328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449129EE-BBC9-427D-B163-49AC8F20A71E}"/>
              </a:ext>
            </a:extLst>
          </p:cNvPr>
          <p:cNvSpPr/>
          <p:nvPr/>
        </p:nvSpPr>
        <p:spPr>
          <a:xfrm rot="10800000">
            <a:off x="2144487" y="3226667"/>
            <a:ext cx="152400" cy="16328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A8685899-2C13-4C9F-A3D4-D1903CB5CF73}"/>
              </a:ext>
            </a:extLst>
          </p:cNvPr>
          <p:cNvSpPr/>
          <p:nvPr/>
        </p:nvSpPr>
        <p:spPr>
          <a:xfrm rot="10800000">
            <a:off x="2393251" y="3226667"/>
            <a:ext cx="152400" cy="16328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F2E4BD8-F596-4377-8496-31C806A5E28B}"/>
              </a:ext>
            </a:extLst>
          </p:cNvPr>
          <p:cNvSpPr/>
          <p:nvPr/>
        </p:nvSpPr>
        <p:spPr>
          <a:xfrm rot="18435866">
            <a:off x="2144487" y="1746320"/>
            <a:ext cx="152400" cy="16328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8F71C612-FFAF-44B5-9845-F24F9E3C0CC3}"/>
              </a:ext>
            </a:extLst>
          </p:cNvPr>
          <p:cNvSpPr/>
          <p:nvPr/>
        </p:nvSpPr>
        <p:spPr>
          <a:xfrm rot="10800000">
            <a:off x="2642014" y="3226667"/>
            <a:ext cx="152400" cy="16328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0DE7FE-A51A-4E72-9961-EBE699245C55}"/>
              </a:ext>
            </a:extLst>
          </p:cNvPr>
          <p:cNvSpPr txBox="1"/>
          <p:nvPr/>
        </p:nvSpPr>
        <p:spPr>
          <a:xfrm>
            <a:off x="409961" y="3428191"/>
            <a:ext cx="329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 Counties : 3285 operations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7B31BE-A3F5-4A28-8DCA-F8AC721F3E75}"/>
              </a:ext>
            </a:extLst>
          </p:cNvPr>
          <p:cNvSpPr txBox="1"/>
          <p:nvPr/>
        </p:nvSpPr>
        <p:spPr>
          <a:xfrm>
            <a:off x="5743559" y="3428191"/>
            <a:ext cx="483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87 Counties : 2296 operations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A91F16-1F45-43FF-83D1-80295962CC09}"/>
              </a:ext>
            </a:extLst>
          </p:cNvPr>
          <p:cNvSpPr txBox="1"/>
          <p:nvPr/>
        </p:nvSpPr>
        <p:spPr>
          <a:xfrm>
            <a:off x="5743559" y="6000765"/>
            <a:ext cx="483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85 Counties : 2003 operations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1AC77A-EA95-4E6B-A274-850877AF426A}"/>
              </a:ext>
            </a:extLst>
          </p:cNvPr>
          <p:cNvSpPr txBox="1"/>
          <p:nvPr/>
        </p:nvSpPr>
        <p:spPr>
          <a:xfrm>
            <a:off x="224079" y="6082284"/>
            <a:ext cx="483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 Counties : 2408 operations</a:t>
            </a:r>
          </a:p>
        </p:txBody>
      </p:sp>
    </p:spTree>
    <p:extLst>
      <p:ext uri="{BB962C8B-B14F-4D97-AF65-F5344CB8AC3E}">
        <p14:creationId xmlns:p14="http://schemas.microsoft.com/office/powerpoint/2010/main" val="661239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D794B-A646-4E81-AA60-B1F348654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Irrigated Acreage for different years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D4FEF2A9-7E57-4B0B-9E56-4C2CCC5BC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340"/>
            <a:ext cx="6148709" cy="3074354"/>
          </a:xfr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67B3AE59-00C3-4721-AC07-1A3792611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930" y="706972"/>
            <a:ext cx="6148707" cy="3074354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F714BE72-6B6A-4240-BFF7-0A4BA765FC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91236"/>
            <a:ext cx="6148708" cy="3074354"/>
          </a:xfrm>
          <a:prstGeom prst="rect">
            <a:avLst/>
          </a:prstGeom>
        </p:spPr>
      </p:pic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B81D8D36-89C1-4044-BC7B-64B196ECB5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929" y="3291236"/>
            <a:ext cx="6148708" cy="3074354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C3695F48-6A1F-44BA-8AEE-F1C70AAE6720}"/>
              </a:ext>
            </a:extLst>
          </p:cNvPr>
          <p:cNvSpPr/>
          <p:nvPr/>
        </p:nvSpPr>
        <p:spPr>
          <a:xfrm>
            <a:off x="3864429" y="2080864"/>
            <a:ext cx="152400" cy="16328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9E43D9A0-ECE1-46BF-B97C-347377D18950}"/>
              </a:ext>
            </a:extLst>
          </p:cNvPr>
          <p:cNvSpPr/>
          <p:nvPr/>
        </p:nvSpPr>
        <p:spPr>
          <a:xfrm rot="10800000">
            <a:off x="2068286" y="3226667"/>
            <a:ext cx="152400" cy="16328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A0930E7-6891-41C4-8596-CEB8E24BF6F4}"/>
              </a:ext>
            </a:extLst>
          </p:cNvPr>
          <p:cNvSpPr/>
          <p:nvPr/>
        </p:nvSpPr>
        <p:spPr>
          <a:xfrm rot="10800000">
            <a:off x="2585457" y="3226667"/>
            <a:ext cx="152400" cy="16328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6AA872BE-78FD-43C7-86B4-553C7B658F53}"/>
              </a:ext>
            </a:extLst>
          </p:cNvPr>
          <p:cNvSpPr/>
          <p:nvPr/>
        </p:nvSpPr>
        <p:spPr>
          <a:xfrm rot="18435866">
            <a:off x="2144487" y="1746320"/>
            <a:ext cx="152400" cy="16328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39437F-EB16-4CFD-A118-2702D02682EB}"/>
              </a:ext>
            </a:extLst>
          </p:cNvPr>
          <p:cNvSpPr txBox="1"/>
          <p:nvPr/>
        </p:nvSpPr>
        <p:spPr>
          <a:xfrm>
            <a:off x="149758" y="3395425"/>
            <a:ext cx="487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 Counties: 97309 acreage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D50EC4-8274-4EEC-9FB4-FE49D3C003F6}"/>
              </a:ext>
            </a:extLst>
          </p:cNvPr>
          <p:cNvSpPr txBox="1"/>
          <p:nvPr/>
        </p:nvSpPr>
        <p:spPr>
          <a:xfrm>
            <a:off x="5715928" y="3380178"/>
            <a:ext cx="483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87 Counties : 78925 acreage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F8F008-B754-404F-9349-0E2279E6098A}"/>
              </a:ext>
            </a:extLst>
          </p:cNvPr>
          <p:cNvSpPr txBox="1"/>
          <p:nvPr/>
        </p:nvSpPr>
        <p:spPr>
          <a:xfrm>
            <a:off x="149758" y="5939133"/>
            <a:ext cx="483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 Counties : 64577 acreage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154AC6-9BC3-4F9C-9FBC-753C167D9B7F}"/>
              </a:ext>
            </a:extLst>
          </p:cNvPr>
          <p:cNvSpPr txBox="1"/>
          <p:nvPr/>
        </p:nvSpPr>
        <p:spPr>
          <a:xfrm>
            <a:off x="5715928" y="5974953"/>
            <a:ext cx="483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85 Counties : 60125 acreage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F507091E-F4FE-43A9-9C0D-CCB6DB50BE5B}"/>
              </a:ext>
            </a:extLst>
          </p:cNvPr>
          <p:cNvSpPr/>
          <p:nvPr/>
        </p:nvSpPr>
        <p:spPr>
          <a:xfrm rot="18435866">
            <a:off x="7694517" y="2052428"/>
            <a:ext cx="152400" cy="16328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E67C526-25D6-466C-BC7A-6EE37FC20DB1}"/>
              </a:ext>
            </a:extLst>
          </p:cNvPr>
          <p:cNvSpPr/>
          <p:nvPr/>
        </p:nvSpPr>
        <p:spPr>
          <a:xfrm>
            <a:off x="2998154" y="4811844"/>
            <a:ext cx="152400" cy="16328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7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DCF5F-981D-4E18-893C-20C7EB95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 between 2002 and 2017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00AB9A-CCB1-4126-92A0-7ACD40E58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2056"/>
            <a:ext cx="7355252" cy="3677626"/>
          </a:xfr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BEB1F80-1F0D-45B5-85B7-453DF28A7E1F}"/>
              </a:ext>
            </a:extLst>
          </p:cNvPr>
          <p:cNvGrpSpPr/>
          <p:nvPr/>
        </p:nvGrpSpPr>
        <p:grpSpPr>
          <a:xfrm>
            <a:off x="5853816" y="3199783"/>
            <a:ext cx="6244399" cy="3122199"/>
            <a:chOff x="5786387" y="3068053"/>
            <a:chExt cx="6244399" cy="3122199"/>
          </a:xfrm>
        </p:grpSpPr>
        <p:pic>
          <p:nvPicPr>
            <p:cNvPr id="7" name="Picture 6" descr="Map&#10;&#10;Description automatically generated">
              <a:extLst>
                <a:ext uri="{FF2B5EF4-FFF2-40B4-BE49-F238E27FC236}">
                  <a16:creationId xmlns:a16="http://schemas.microsoft.com/office/drawing/2014/main" id="{6E785762-725A-4178-B7A0-33B05387B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6387" y="3068053"/>
              <a:ext cx="6244399" cy="3122199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CEA8F75-648F-45F1-B46A-2653DA392335}"/>
                </a:ext>
              </a:extLst>
            </p:cNvPr>
            <p:cNvGrpSpPr/>
            <p:nvPr/>
          </p:nvGrpSpPr>
          <p:grpSpPr>
            <a:xfrm>
              <a:off x="6096000" y="4147128"/>
              <a:ext cx="3455842" cy="1721330"/>
              <a:chOff x="6096000" y="4147128"/>
              <a:chExt cx="3455842" cy="1721330"/>
            </a:xfrm>
          </p:grpSpPr>
          <p:sp>
            <p:nvSpPr>
              <p:cNvPr id="13" name="Arrow: Down 12">
                <a:extLst>
                  <a:ext uri="{FF2B5EF4-FFF2-40B4-BE49-F238E27FC236}">
                    <a16:creationId xmlns:a16="http://schemas.microsoft.com/office/drawing/2014/main" id="{A6F2558F-8246-4753-9B6F-946CED129261}"/>
                  </a:ext>
                </a:extLst>
              </p:cNvPr>
              <p:cNvSpPr/>
              <p:nvPr/>
            </p:nvSpPr>
            <p:spPr>
              <a:xfrm rot="10800000">
                <a:off x="7891383" y="5705172"/>
                <a:ext cx="152400" cy="163285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Arrow: Down 14">
                <a:extLst>
                  <a:ext uri="{FF2B5EF4-FFF2-40B4-BE49-F238E27FC236}">
                    <a16:creationId xmlns:a16="http://schemas.microsoft.com/office/drawing/2014/main" id="{DC5C3792-691C-488F-801F-5A136F43F985}"/>
                  </a:ext>
                </a:extLst>
              </p:cNvPr>
              <p:cNvSpPr/>
              <p:nvPr/>
            </p:nvSpPr>
            <p:spPr>
              <a:xfrm rot="10800000">
                <a:off x="8156078" y="5705173"/>
                <a:ext cx="152400" cy="163285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row: Down 16">
                <a:extLst>
                  <a:ext uri="{FF2B5EF4-FFF2-40B4-BE49-F238E27FC236}">
                    <a16:creationId xmlns:a16="http://schemas.microsoft.com/office/drawing/2014/main" id="{A812286B-8C9C-414D-B8EF-1CB7E8E667DD}"/>
                  </a:ext>
                </a:extLst>
              </p:cNvPr>
              <p:cNvSpPr/>
              <p:nvPr/>
            </p:nvSpPr>
            <p:spPr>
              <a:xfrm rot="10800000">
                <a:off x="6375404" y="5705172"/>
                <a:ext cx="152400" cy="163285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row: Down 18">
                <a:extLst>
                  <a:ext uri="{FF2B5EF4-FFF2-40B4-BE49-F238E27FC236}">
                    <a16:creationId xmlns:a16="http://schemas.microsoft.com/office/drawing/2014/main" id="{FE21D248-87D5-4471-BD1F-F5D69C53B4C6}"/>
                  </a:ext>
                </a:extLst>
              </p:cNvPr>
              <p:cNvSpPr/>
              <p:nvPr/>
            </p:nvSpPr>
            <p:spPr>
              <a:xfrm rot="10800000">
                <a:off x="6096000" y="5623530"/>
                <a:ext cx="152400" cy="163285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Arrow: Down 19">
                <a:extLst>
                  <a:ext uri="{FF2B5EF4-FFF2-40B4-BE49-F238E27FC236}">
                    <a16:creationId xmlns:a16="http://schemas.microsoft.com/office/drawing/2014/main" id="{9568AD94-874E-42DB-A3C8-F8D4E5B5B4A6}"/>
                  </a:ext>
                </a:extLst>
              </p:cNvPr>
              <p:cNvSpPr/>
              <p:nvPr/>
            </p:nvSpPr>
            <p:spPr>
              <a:xfrm rot="10800000">
                <a:off x="8445105" y="5705172"/>
                <a:ext cx="152400" cy="163285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CD63B257-5525-4A6B-AA8D-2711D7E492BA}"/>
                  </a:ext>
                </a:extLst>
              </p:cNvPr>
              <p:cNvSpPr/>
              <p:nvPr/>
            </p:nvSpPr>
            <p:spPr>
              <a:xfrm>
                <a:off x="8521305" y="4547509"/>
                <a:ext cx="152400" cy="163285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Down 21">
                <a:extLst>
                  <a:ext uri="{FF2B5EF4-FFF2-40B4-BE49-F238E27FC236}">
                    <a16:creationId xmlns:a16="http://schemas.microsoft.com/office/drawing/2014/main" id="{EE76F04B-EF3B-4C38-B4C5-817F2464ACB9}"/>
                  </a:ext>
                </a:extLst>
              </p:cNvPr>
              <p:cNvSpPr/>
              <p:nvPr/>
            </p:nvSpPr>
            <p:spPr>
              <a:xfrm rot="18605252">
                <a:off x="7967583" y="4141685"/>
                <a:ext cx="152400" cy="163285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Arrow: Down 22">
                <a:extLst>
                  <a:ext uri="{FF2B5EF4-FFF2-40B4-BE49-F238E27FC236}">
                    <a16:creationId xmlns:a16="http://schemas.microsoft.com/office/drawing/2014/main" id="{87EB371A-275F-4101-B522-5523210152F0}"/>
                  </a:ext>
                </a:extLst>
              </p:cNvPr>
              <p:cNvSpPr/>
              <p:nvPr/>
            </p:nvSpPr>
            <p:spPr>
              <a:xfrm rot="4162151">
                <a:off x="9061124" y="4301461"/>
                <a:ext cx="152400" cy="163285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Arrow: Down 23">
                <a:extLst>
                  <a:ext uri="{FF2B5EF4-FFF2-40B4-BE49-F238E27FC236}">
                    <a16:creationId xmlns:a16="http://schemas.microsoft.com/office/drawing/2014/main" id="{BB6D0FF6-1AC7-44F1-99D8-2949C522D0B8}"/>
                  </a:ext>
                </a:extLst>
              </p:cNvPr>
              <p:cNvSpPr/>
              <p:nvPr/>
            </p:nvSpPr>
            <p:spPr>
              <a:xfrm rot="4868163">
                <a:off x="9394000" y="5273366"/>
                <a:ext cx="152400" cy="163285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2679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iagram, map&#10;&#10;Description automatically generated">
            <a:extLst>
              <a:ext uri="{FF2B5EF4-FFF2-40B4-BE49-F238E27FC236}">
                <a16:creationId xmlns:a16="http://schemas.microsoft.com/office/drawing/2014/main" id="{37847B68-3E1B-4672-907F-E7A82C102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966" y="423540"/>
            <a:ext cx="5750310" cy="3593944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786BB90C-4ADA-49F8-9653-4218BA8AE3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57" y="423540"/>
            <a:ext cx="5750311" cy="35939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E01876-C50F-46F2-8BB9-412CA8F5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DEQ withdrawals</a:t>
            </a:r>
          </a:p>
        </p:txBody>
      </p:sp>
      <p:pic>
        <p:nvPicPr>
          <p:cNvPr id="19" name="Picture 18" descr="Diagram, map&#10;&#10;Description automatically generated">
            <a:extLst>
              <a:ext uri="{FF2B5EF4-FFF2-40B4-BE49-F238E27FC236}">
                <a16:creationId xmlns:a16="http://schemas.microsoft.com/office/drawing/2014/main" id="{A15792D5-6A54-47AD-9225-1B379677D1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5" y="3264057"/>
            <a:ext cx="5750309" cy="3593943"/>
          </a:xfrm>
          <a:prstGeom prst="rect">
            <a:avLst/>
          </a:prstGeom>
        </p:spPr>
      </p:pic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70AA65AE-3E74-4093-887B-956464E555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932" y="3429000"/>
            <a:ext cx="5750311" cy="359394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2BFE34F-6FC8-45D6-84C6-0CFABDB2A65E}"/>
              </a:ext>
            </a:extLst>
          </p:cNvPr>
          <p:cNvSpPr txBox="1"/>
          <p:nvPr/>
        </p:nvSpPr>
        <p:spPr>
          <a:xfrm>
            <a:off x="6096000" y="3369105"/>
            <a:ext cx="3262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58 Counties: 8994 mg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722199-A7E3-4C6B-8272-24CC05B196D9}"/>
              </a:ext>
            </a:extLst>
          </p:cNvPr>
          <p:cNvSpPr txBox="1"/>
          <p:nvPr/>
        </p:nvSpPr>
        <p:spPr>
          <a:xfrm>
            <a:off x="329257" y="3369105"/>
            <a:ext cx="3262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59 Counties: 8550 mg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17B7D5-2361-4B06-AF35-16499603302A}"/>
              </a:ext>
            </a:extLst>
          </p:cNvPr>
          <p:cNvSpPr txBox="1"/>
          <p:nvPr/>
        </p:nvSpPr>
        <p:spPr>
          <a:xfrm>
            <a:off x="329257" y="6249794"/>
            <a:ext cx="3262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62 Counties: 10382 mg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36B18D-605E-4F53-9A4A-9F21460F7C94}"/>
              </a:ext>
            </a:extLst>
          </p:cNvPr>
          <p:cNvSpPr txBox="1"/>
          <p:nvPr/>
        </p:nvSpPr>
        <p:spPr>
          <a:xfrm>
            <a:off x="6126480" y="6249794"/>
            <a:ext cx="3262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43 Counties: 7322 mg </a:t>
            </a:r>
          </a:p>
        </p:txBody>
      </p:sp>
    </p:spTree>
    <p:extLst>
      <p:ext uri="{BB962C8B-B14F-4D97-AF65-F5344CB8AC3E}">
        <p14:creationId xmlns:p14="http://schemas.microsoft.com/office/powerpoint/2010/main" val="29926727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1688</TotalTime>
  <Words>757</Words>
  <Application>Microsoft Office PowerPoint</Application>
  <PresentationFormat>Widescreen</PresentationFormat>
  <Paragraphs>143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Retrospect</vt:lpstr>
      <vt:lpstr>WUDR Update</vt:lpstr>
      <vt:lpstr>Outline</vt:lpstr>
      <vt:lpstr>PowerPoint Presentation</vt:lpstr>
      <vt:lpstr>Census Data</vt:lpstr>
      <vt:lpstr>Census Data</vt:lpstr>
      <vt:lpstr>Irrigated Operations for different years</vt:lpstr>
      <vt:lpstr>Irrigated Acreage for different years</vt:lpstr>
      <vt:lpstr>Difference between 2002 and 2017</vt:lpstr>
      <vt:lpstr>DEQ withdrawals</vt:lpstr>
      <vt:lpstr>DEQ number of Facilities</vt:lpstr>
      <vt:lpstr>Difference between 2002 and 2017 - DEQ</vt:lpstr>
      <vt:lpstr>Data availability in both datasets from 2002 to 2017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WUDR Update</dc:title>
  <dc:creator>Sangha, Laljeet</dc:creator>
  <cp:lastModifiedBy>Sangha, Laljeet</cp:lastModifiedBy>
  <cp:revision>31</cp:revision>
  <dcterms:created xsi:type="dcterms:W3CDTF">2021-04-09T02:39:14Z</dcterms:created>
  <dcterms:modified xsi:type="dcterms:W3CDTF">2021-04-11T17:28:11Z</dcterms:modified>
</cp:coreProperties>
</file>