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72" r:id="rId9"/>
    <p:sldId id="274" r:id="rId10"/>
    <p:sldId id="275" r:id="rId11"/>
    <p:sldId id="282" r:id="rId12"/>
    <p:sldId id="261" r:id="rId13"/>
    <p:sldId id="262" r:id="rId14"/>
    <p:sldId id="284" r:id="rId15"/>
    <p:sldId id="267" r:id="rId16"/>
    <p:sldId id="283" r:id="rId17"/>
    <p:sldId id="278" r:id="rId18"/>
    <p:sldId id="285" r:id="rId19"/>
    <p:sldId id="277" r:id="rId20"/>
    <p:sldId id="279" r:id="rId21"/>
    <p:sldId id="276" r:id="rId22"/>
    <p:sldId id="281" r:id="rId23"/>
    <p:sldId id="280" r:id="rId24"/>
    <p:sldId id="260" r:id="rId25"/>
    <p:sldId id="264" r:id="rId26"/>
    <p:sldId id="265" r:id="rId27"/>
    <p:sldId id="266" r:id="rId28"/>
    <p:sldId id="263" r:id="rId29"/>
    <p:sldId id="26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57872-F548-4090-A10E-B2CAD16894E0}">
          <p14:sldIdLst>
            <p14:sldId id="256"/>
            <p14:sldId id="257"/>
            <p14:sldId id="258"/>
            <p14:sldId id="259"/>
            <p14:sldId id="270"/>
            <p14:sldId id="271"/>
            <p14:sldId id="273"/>
            <p14:sldId id="272"/>
            <p14:sldId id="274"/>
            <p14:sldId id="275"/>
            <p14:sldId id="282"/>
            <p14:sldId id="261"/>
            <p14:sldId id="262"/>
            <p14:sldId id="284"/>
            <p14:sldId id="267"/>
            <p14:sldId id="283"/>
            <p14:sldId id="278"/>
            <p14:sldId id="285"/>
          </p14:sldIdLst>
        </p14:section>
        <p14:section name="Hidden" id="{FE788973-6858-4CC7-9875-0BC691743686}">
          <p14:sldIdLst>
            <p14:sldId id="277"/>
            <p14:sldId id="279"/>
            <p14:sldId id="276"/>
            <p14:sldId id="281"/>
            <p14:sldId id="280"/>
            <p14:sldId id="260"/>
            <p14:sldId id="264"/>
            <p14:sldId id="265"/>
            <p14:sldId id="266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84775" autoAdjust="0"/>
  </p:normalViewPr>
  <p:slideViewPr>
    <p:cSldViewPr snapToGrid="0">
      <p:cViewPr varScale="1">
        <p:scale>
          <a:sx n="122" d="100"/>
          <a:sy n="122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27D5B-9807-4945-8646-BAC6DA713CAE}" type="datetimeFigureOut">
              <a:rPr lang="en-US" smtClean="0"/>
              <a:t>04/14/21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DFA0-925C-45C2-AB0B-3B33C6F3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0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Binned data and county summary for a particular year. </a:t>
            </a:r>
          </a:p>
          <a:p>
            <a:r>
              <a:rPr lang="en-US" dirty="0"/>
              <a:t>Irrigated Acres per operation = </a:t>
            </a:r>
            <a:r>
              <a:rPr lang="en-US" dirty="0" err="1"/>
              <a:t>Irr.acres</a:t>
            </a:r>
            <a:r>
              <a:rPr lang="en-US" dirty="0"/>
              <a:t> / irrigated ops</a:t>
            </a:r>
          </a:p>
          <a:p>
            <a:r>
              <a:rPr lang="en-US" dirty="0" err="1"/>
              <a:t>Irri</a:t>
            </a:r>
            <a:r>
              <a:rPr lang="en-US" dirty="0"/>
              <a:t>. </a:t>
            </a:r>
            <a:r>
              <a:rPr lang="en-US" dirty="0" err="1"/>
              <a:t>Percetage</a:t>
            </a:r>
            <a:r>
              <a:rPr lang="en-US" dirty="0"/>
              <a:t> =Irrigated Acres per operation /mean area of the size bin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4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Counties which resulted in 80% of withdrawals in census data but were not as high in DEQ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23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Irrigated operations were higher in 2002 . May be due to previous drought years ?</a:t>
            </a:r>
          </a:p>
          <a:p>
            <a:r>
              <a:rPr lang="en-US" dirty="0"/>
              <a:t>2002 PITTSYLVANIA 235 , ROCKINGHAM	141, HALIFAX	126, MECKLENBURG 123,  AUGUSTA	101</a:t>
            </a:r>
          </a:p>
          <a:p>
            <a:endParaRPr lang="en-US" dirty="0"/>
          </a:p>
          <a:p>
            <a:r>
              <a:rPr lang="en-US" dirty="0"/>
              <a:t>2007 : ROCKINGHAM 137 , PITTSYLVANIA 127, AUGUSTA	94, MECKLENBURG 81,  LOUDOUN	76</a:t>
            </a:r>
          </a:p>
          <a:p>
            <a:endParaRPr lang="en-US" dirty="0"/>
          </a:p>
          <a:p>
            <a:r>
              <a:rPr lang="en-US" dirty="0"/>
              <a:t>2012: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95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HALIFAX</a:t>
            </a:r>
            <a:r>
              <a:rPr lang="en-US" b="0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85</a:t>
            </a:r>
            <a:r>
              <a:rPr lang="en-US" b="0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b="1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81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2017: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160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LOUDOUN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FAUQUIER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71</a:t>
            </a:r>
            <a:r>
              <a:rPr lang="en-US" b="1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ALBEMARLE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67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PITTSYLVANIA had most reduction in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6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2002: Accomack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3480.674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960.526</a:t>
            </a:r>
            <a:r>
              <a:rPr lang="en-US" b="1" dirty="0"/>
              <a:t> )6</a:t>
            </a:r>
            <a:r>
              <a:rPr lang="en-US" b="1" baseline="30000" dirty="0"/>
              <a:t>th</a:t>
            </a:r>
            <a:r>
              <a:rPr lang="en-US" b="1" dirty="0"/>
              <a:t> spot in census)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742.087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461.554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Westmoreland County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311.381</a:t>
            </a:r>
            <a:r>
              <a:rPr lang="en-US" b="1" dirty="0"/>
              <a:t> (low in census)</a:t>
            </a:r>
          </a:p>
          <a:p>
            <a:r>
              <a:rPr lang="en-US" b="1" dirty="0"/>
              <a:t>2007: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1819.128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882.5956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Westmoreland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863.926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King William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702.694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592.1592</a:t>
            </a:r>
            <a:r>
              <a:rPr lang="en-US" dirty="0"/>
              <a:t> </a:t>
            </a:r>
          </a:p>
          <a:p>
            <a:r>
              <a:rPr lang="en-US" b="1" dirty="0"/>
              <a:t>2012: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3465.538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881.5341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792.39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578.196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560.29</a:t>
            </a:r>
            <a:r>
              <a:rPr lang="en-US" dirty="0"/>
              <a:t> </a:t>
            </a:r>
          </a:p>
          <a:p>
            <a:r>
              <a:rPr lang="en-US" b="1" dirty="0"/>
              <a:t>2017: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1673.848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583.8264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543.92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509.6057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Nelson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474.32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Withdrawal dec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-1806.83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-416.606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-285.894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-232.481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Suffolk city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-96.69</a:t>
            </a:r>
            <a:r>
              <a:rPr lang="en-US" dirty="0"/>
              <a:t> </a:t>
            </a:r>
          </a:p>
          <a:p>
            <a:r>
              <a:rPr lang="en-US" dirty="0" err="1"/>
              <a:t>Withrawal</a:t>
            </a:r>
            <a:r>
              <a:rPr lang="en-US" dirty="0"/>
              <a:t> </a:t>
            </a:r>
            <a:r>
              <a:rPr lang="en-US" dirty="0" err="1"/>
              <a:t>inc</a:t>
            </a:r>
            <a:r>
              <a:rPr lang="en-US" dirty="0"/>
              <a:t>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347.7807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Nelson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282.19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Essex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King and Queen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161.7788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Sussex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156.764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King William County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141.881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Facilities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-97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Dinwiddie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-35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-23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-16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Southampton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Charles City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Prince William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Sussex County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20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Irrigated percentage </a:t>
            </a:r>
            <a:r>
              <a:rPr lang="en-US" dirty="0" err="1"/>
              <a:t>avreage</a:t>
            </a:r>
            <a:r>
              <a:rPr lang="en-US" dirty="0"/>
              <a:t> of last column from previous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</a:t>
            </a:r>
            <a:r>
              <a:rPr lang="en-US" dirty="0" err="1"/>
              <a:t>avregae</a:t>
            </a:r>
            <a:r>
              <a:rPr lang="en-US" dirty="0"/>
              <a:t> </a:t>
            </a:r>
            <a:r>
              <a:rPr lang="en-US" dirty="0" err="1"/>
              <a:t>irirgigaed</a:t>
            </a:r>
            <a:r>
              <a:rPr lang="en-US" dirty="0"/>
              <a:t> are </a:t>
            </a:r>
            <a:r>
              <a:rPr lang="en-US" dirty="0" err="1"/>
              <a:t>ain</a:t>
            </a:r>
            <a:r>
              <a:rPr lang="en-US" dirty="0"/>
              <a:t> the size bin from other counties with data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process was repeated for all the counties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Threshold Is the assumed area below which irrigation is under reported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operations Irrigated acreage ad same trend</a:t>
            </a:r>
          </a:p>
          <a:p>
            <a:endParaRPr lang="en-US" dirty="0"/>
          </a:p>
          <a:p>
            <a:r>
              <a:rPr lang="en-US" dirty="0"/>
              <a:t>2002: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9716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9338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5606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4355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4158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LOUDOUN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3666</a:t>
            </a:r>
            <a:r>
              <a:rPr lang="en-US" dirty="0"/>
              <a:t> </a:t>
            </a:r>
          </a:p>
          <a:p>
            <a:r>
              <a:rPr lang="en-US" dirty="0"/>
              <a:t>2007: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9286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6508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4808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4187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AUGUSTA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3813</a:t>
            </a:r>
            <a:r>
              <a:rPr lang="en-US" b="1" dirty="0"/>
              <a:t> </a:t>
            </a:r>
          </a:p>
          <a:p>
            <a:r>
              <a:rPr lang="en-US" b="1" dirty="0"/>
              <a:t>2012: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6336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5645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b="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5370</a:t>
            </a:r>
            <a:r>
              <a:rPr lang="en-US" b="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3716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b="1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3338</a:t>
            </a:r>
            <a:r>
              <a:rPr lang="en-US" b="1" dirty="0"/>
              <a:t> </a:t>
            </a:r>
          </a:p>
          <a:p>
            <a:r>
              <a:rPr lang="en-US" b="1" dirty="0"/>
              <a:t>2017: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5858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5526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5078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4162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3570</a:t>
            </a:r>
            <a:r>
              <a:rPr lang="en-US" dirty="0"/>
              <a:t> (Most reduction </a:t>
            </a:r>
            <a:r>
              <a:rPr lang="en-US" dirty="0" err="1"/>
              <a:t>Acomack</a:t>
            </a:r>
            <a:r>
              <a:rPr lang="en-US" dirty="0"/>
              <a:t>, </a:t>
            </a:r>
            <a:r>
              <a:rPr lang="en-US" dirty="0" err="1"/>
              <a:t>northampton</a:t>
            </a:r>
            <a:r>
              <a:rPr lang="en-US" dirty="0"/>
              <a:t> Pitts and </a:t>
            </a:r>
            <a:r>
              <a:rPr lang="en-US" dirty="0" err="1"/>
              <a:t>loudon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1492 and 392</a:t>
            </a:r>
            <a:r>
              <a:rPr lang="en-US" dirty="0"/>
              <a:t>   in 2017)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Acreage decrease: ACCOMACK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-4638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-4114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NORTHAMPTON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-3480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LOUDOUN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-3274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HALIFAX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-1556</a:t>
            </a:r>
            <a:r>
              <a:rPr lang="en-US" dirty="0"/>
              <a:t> </a:t>
            </a:r>
          </a:p>
          <a:p>
            <a:r>
              <a:rPr lang="en-US" dirty="0"/>
              <a:t>Acreage Increase 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HANOVER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1178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1171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CAROLINE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1139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BLAND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666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BRUNSWICK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640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Operation increase: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LOUISA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ROCKINGHAM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PRINCE WILLIAM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ISLE OF WIGHT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FAUQUIER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r>
              <a:rPr lang="en-US" dirty="0"/>
              <a:t> </a:t>
            </a:r>
          </a:p>
          <a:p>
            <a:r>
              <a:rPr lang="en-US" dirty="0"/>
              <a:t>Operation decrease: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PITTSYLVANIA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-181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HALIFAX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-86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SCOTT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-60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LEE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-50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MECKLENBURG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-49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counties missing in DEQ </a:t>
            </a:r>
            <a:r>
              <a:rPr lang="en-US" dirty="0" err="1"/>
              <a:t>datset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6DFA0-925C-45C2-AB0B-3B33C6F37E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8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April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4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120350"/>
            <a:ext cx="10058400" cy="6093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1418"/>
            <a:ext cx="4937760" cy="4797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1418"/>
            <a:ext cx="4937760" cy="47976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1462FC-960E-4740-921F-B36862979F21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April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05024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39547"/>
            <a:ext cx="10058400" cy="49295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April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81420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3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54C7-DDF5-434C-BEBE-3F4B9B143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WUDR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E5544-D4F5-42EE-BCD8-858D58A17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April </a:t>
            </a:r>
          </a:p>
        </p:txBody>
      </p:sp>
    </p:spTree>
    <p:extLst>
      <p:ext uri="{BB962C8B-B14F-4D97-AF65-F5344CB8AC3E}">
        <p14:creationId xmlns:p14="http://schemas.microsoft.com/office/powerpoint/2010/main" val="177525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8BF8-E91A-45B0-A7E3-8EF27280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5758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Irrigated area under threshold</a:t>
            </a:r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C950056A-069A-4BE3-BB1A-BF3F17E49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37" y="1645724"/>
            <a:ext cx="7837470" cy="39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5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62C98-2218-40D1-9663-C1E53644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Availability in other years</a:t>
            </a:r>
          </a:p>
        </p:txBody>
      </p:sp>
    </p:spTree>
    <p:extLst>
      <p:ext uri="{BB962C8B-B14F-4D97-AF65-F5344CB8AC3E}">
        <p14:creationId xmlns:p14="http://schemas.microsoft.com/office/powerpoint/2010/main" val="54435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794B-A646-4E81-AA60-B1F34865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Irrigated Acreage for different years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4FEF2A9-7E57-4B0B-9E56-4C2CCC5B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340"/>
            <a:ext cx="6148709" cy="3074354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7B3AE59-00C3-4721-AC07-1A3792611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30" y="706972"/>
            <a:ext cx="6148707" cy="307435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714BE72-6B6A-4240-BFF7-0A4BA765F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1236"/>
            <a:ext cx="6148708" cy="3074354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B81D8D36-89C1-4044-BC7B-64B196ECB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29" y="3291236"/>
            <a:ext cx="6148708" cy="3074354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C3695F48-6A1F-44BA-8AEE-F1C70AAE6720}"/>
              </a:ext>
            </a:extLst>
          </p:cNvPr>
          <p:cNvSpPr/>
          <p:nvPr/>
        </p:nvSpPr>
        <p:spPr>
          <a:xfrm>
            <a:off x="3864429" y="2080864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E43D9A0-ECE1-46BF-B97C-347377D18950}"/>
              </a:ext>
            </a:extLst>
          </p:cNvPr>
          <p:cNvSpPr/>
          <p:nvPr/>
        </p:nvSpPr>
        <p:spPr>
          <a:xfrm rot="10800000">
            <a:off x="2068286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A0930E7-6891-41C4-8596-CEB8E24BF6F4}"/>
              </a:ext>
            </a:extLst>
          </p:cNvPr>
          <p:cNvSpPr/>
          <p:nvPr/>
        </p:nvSpPr>
        <p:spPr>
          <a:xfrm rot="10800000">
            <a:off x="2585457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AA872BE-78FD-43C7-86B4-553C7B658F53}"/>
              </a:ext>
            </a:extLst>
          </p:cNvPr>
          <p:cNvSpPr/>
          <p:nvPr/>
        </p:nvSpPr>
        <p:spPr>
          <a:xfrm rot="18435866">
            <a:off x="2144487" y="1746320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437F-EB16-4CFD-A118-2702D02682EB}"/>
              </a:ext>
            </a:extLst>
          </p:cNvPr>
          <p:cNvSpPr txBox="1"/>
          <p:nvPr/>
        </p:nvSpPr>
        <p:spPr>
          <a:xfrm>
            <a:off x="149758" y="3395425"/>
            <a:ext cx="48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Counties: 97309 acreage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50EC4-8274-4EEC-9FB4-FE49D3C003F6}"/>
              </a:ext>
            </a:extLst>
          </p:cNvPr>
          <p:cNvSpPr txBox="1"/>
          <p:nvPr/>
        </p:nvSpPr>
        <p:spPr>
          <a:xfrm>
            <a:off x="5715928" y="3380178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 Counties : 78925 acreage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8F008-B754-404F-9349-0E2279E6098A}"/>
              </a:ext>
            </a:extLst>
          </p:cNvPr>
          <p:cNvSpPr txBox="1"/>
          <p:nvPr/>
        </p:nvSpPr>
        <p:spPr>
          <a:xfrm>
            <a:off x="149758" y="5939133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 : 64577 acreage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54AC6-9BC3-4F9C-9FBC-753C167D9B7F}"/>
              </a:ext>
            </a:extLst>
          </p:cNvPr>
          <p:cNvSpPr txBox="1"/>
          <p:nvPr/>
        </p:nvSpPr>
        <p:spPr>
          <a:xfrm>
            <a:off x="5715928" y="5974953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 Counties : 60125 acreage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507091E-F4FE-43A9-9C0D-CCB6DB50BE5B}"/>
              </a:ext>
            </a:extLst>
          </p:cNvPr>
          <p:cNvSpPr/>
          <p:nvPr/>
        </p:nvSpPr>
        <p:spPr>
          <a:xfrm rot="18435866">
            <a:off x="7694517" y="2052428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E67C526-25D6-466C-BC7A-6EE37FC20DB1}"/>
              </a:ext>
            </a:extLst>
          </p:cNvPr>
          <p:cNvSpPr/>
          <p:nvPr/>
        </p:nvSpPr>
        <p:spPr>
          <a:xfrm>
            <a:off x="2998154" y="4811844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CF5F-981D-4E18-893C-20C7EB9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2002 and 2017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D70E6DAF-90DF-4012-9759-7737B3F6E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2" y="1036577"/>
            <a:ext cx="5982425" cy="2991212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D529301-E498-4239-8CEB-3A0360ED0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49" y="2905792"/>
            <a:ext cx="6490643" cy="32453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9752EF-FA8C-4EC7-9EBB-6F793AFC92D5}"/>
              </a:ext>
            </a:extLst>
          </p:cNvPr>
          <p:cNvSpPr txBox="1"/>
          <p:nvPr/>
        </p:nvSpPr>
        <p:spPr>
          <a:xfrm>
            <a:off x="6795436" y="128016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Same plot different palette</a:t>
            </a:r>
          </a:p>
        </p:txBody>
      </p:sp>
    </p:spTree>
    <p:extLst>
      <p:ext uri="{BB962C8B-B14F-4D97-AF65-F5344CB8AC3E}">
        <p14:creationId xmlns:p14="http://schemas.microsoft.com/office/powerpoint/2010/main" val="163267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3B4B-FC0F-4499-BFF9-5453B19B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withdrawal data availability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B49509-CB34-49A3-970E-6982A8D52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328110"/>
              </p:ext>
            </p:extLst>
          </p:nvPr>
        </p:nvGraphicFramePr>
        <p:xfrm>
          <a:off x="1299095" y="1340906"/>
          <a:ext cx="60546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507">
                  <a:extLst>
                    <a:ext uri="{9D8B030D-6E8A-4147-A177-3AD203B41FA5}">
                      <a16:colId xmlns:a16="http://schemas.microsoft.com/office/drawing/2014/main" val="309720636"/>
                    </a:ext>
                  </a:extLst>
                </a:gridCol>
                <a:gridCol w="783181">
                  <a:extLst>
                    <a:ext uri="{9D8B030D-6E8A-4147-A177-3AD203B41FA5}">
                      <a16:colId xmlns:a16="http://schemas.microsoft.com/office/drawing/2014/main" val="4149020419"/>
                    </a:ext>
                  </a:extLst>
                </a:gridCol>
                <a:gridCol w="1045619">
                  <a:extLst>
                    <a:ext uri="{9D8B030D-6E8A-4147-A177-3AD203B41FA5}">
                      <a16:colId xmlns:a16="http://schemas.microsoft.com/office/drawing/2014/main" val="2899201461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373737855"/>
                    </a:ext>
                  </a:extLst>
                </a:gridCol>
                <a:gridCol w="837398">
                  <a:extLst>
                    <a:ext uri="{9D8B030D-6E8A-4147-A177-3AD203B41FA5}">
                      <a16:colId xmlns:a16="http://schemas.microsoft.com/office/drawing/2014/main" val="10443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4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1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Irrigated Acreage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6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712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C9D380-F5E1-4522-9E24-56BDF34D2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90434"/>
              </p:ext>
            </p:extLst>
          </p:nvPr>
        </p:nvGraphicFramePr>
        <p:xfrm>
          <a:off x="1299095" y="3423116"/>
          <a:ext cx="60353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259">
                  <a:extLst>
                    <a:ext uri="{9D8B030D-6E8A-4147-A177-3AD203B41FA5}">
                      <a16:colId xmlns:a16="http://schemas.microsoft.com/office/drawing/2014/main" val="642174208"/>
                    </a:ext>
                  </a:extLst>
                </a:gridCol>
                <a:gridCol w="757941">
                  <a:extLst>
                    <a:ext uri="{9D8B030D-6E8A-4147-A177-3AD203B41FA5}">
                      <a16:colId xmlns:a16="http://schemas.microsoft.com/office/drawing/2014/main" val="4184358053"/>
                    </a:ext>
                  </a:extLst>
                </a:gridCol>
                <a:gridCol w="1022732">
                  <a:extLst>
                    <a:ext uri="{9D8B030D-6E8A-4147-A177-3AD203B41FA5}">
                      <a16:colId xmlns:a16="http://schemas.microsoft.com/office/drawing/2014/main" val="3549410318"/>
                    </a:ext>
                  </a:extLst>
                </a:gridCol>
                <a:gridCol w="943276">
                  <a:extLst>
                    <a:ext uri="{9D8B030D-6E8A-4147-A177-3AD203B41FA5}">
                      <a16:colId xmlns:a16="http://schemas.microsoft.com/office/drawing/2014/main" val="2769216719"/>
                    </a:ext>
                  </a:extLst>
                </a:gridCol>
                <a:gridCol w="818148">
                  <a:extLst>
                    <a:ext uri="{9D8B030D-6E8A-4147-A177-3AD203B41FA5}">
                      <a16:colId xmlns:a16="http://schemas.microsoft.com/office/drawing/2014/main" val="150553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1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5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DEQ withdrawals (mg)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5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DEQ Facilities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35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31FF27-E1B1-417F-B290-11E1E2AF2BF6}"/>
              </a:ext>
            </a:extLst>
          </p:cNvPr>
          <p:cNvSpPr txBox="1"/>
          <p:nvPr/>
        </p:nvSpPr>
        <p:spPr>
          <a:xfrm>
            <a:off x="1201238" y="933240"/>
            <a:ext cx="173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Census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F6FAB-48C9-4A13-B9AE-42EFA75EC871}"/>
              </a:ext>
            </a:extLst>
          </p:cNvPr>
          <p:cNvSpPr txBox="1"/>
          <p:nvPr/>
        </p:nvSpPr>
        <p:spPr>
          <a:xfrm>
            <a:off x="1201238" y="3096768"/>
            <a:ext cx="173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DEQ Data</a:t>
            </a:r>
          </a:p>
        </p:txBody>
      </p:sp>
    </p:spTree>
    <p:extLst>
      <p:ext uri="{BB962C8B-B14F-4D97-AF65-F5344CB8AC3E}">
        <p14:creationId xmlns:p14="http://schemas.microsoft.com/office/powerpoint/2010/main" val="35514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90F8-35B2-4ED7-B635-2591AA5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EDF84F4-2C0F-4888-B0E5-E1BD55E4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604"/>
            <a:ext cx="4527395" cy="2829622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AA0BCB3-8353-4929-B372-375EB605E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88" y="1003604"/>
            <a:ext cx="4527395" cy="282962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A6CF9CA-6926-407D-9CD3-157F1A0C3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" y="4028378"/>
            <a:ext cx="4527395" cy="282962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D22E7A3-4331-4131-BCEC-33ECE67BB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4" y="3975777"/>
            <a:ext cx="4527395" cy="28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6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C42DB1-66EE-4E26-90DA-056B6B5AA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06" y="936316"/>
            <a:ext cx="9144019" cy="5486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6286B1-E3EF-4A4B-B830-03382FED079E}"/>
              </a:ext>
            </a:extLst>
          </p:cNvPr>
          <p:cNvSpPr txBox="1"/>
          <p:nvPr/>
        </p:nvSpPr>
        <p:spPr>
          <a:xfrm>
            <a:off x="1052186" y="206679"/>
            <a:ext cx="787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Irrigated Acreage from 2002 in counties missing in DEQ dataset</a:t>
            </a:r>
          </a:p>
        </p:txBody>
      </p:sp>
    </p:spTree>
    <p:extLst>
      <p:ext uri="{BB962C8B-B14F-4D97-AF65-F5344CB8AC3E}">
        <p14:creationId xmlns:p14="http://schemas.microsoft.com/office/powerpoint/2010/main" val="421197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C189F265-E9B3-4EB1-8D46-294378A42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" y="3429000"/>
            <a:ext cx="6858000" cy="3429000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4E714AF-F186-4126-AD81-5E54860C4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" y="505105"/>
            <a:ext cx="7014386" cy="3507193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EB751281-5A63-4197-8C01-D731C96E8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00" y="804304"/>
            <a:ext cx="6288817" cy="3144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A8BF8-E91A-45B0-A7E3-8EF27280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5758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Irrigated area under threshold</a:t>
            </a:r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C950056A-069A-4BE3-BB1A-BF3F17E49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377" y="3664613"/>
            <a:ext cx="6377354" cy="31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2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144CB7-6048-4F45-B4CF-8B01C922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6045"/>
            <a:ext cx="3970751" cy="25559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Irrigated area under threshold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7E1A13-F4F5-4F33-9451-74C9EFC5B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63" y="389245"/>
            <a:ext cx="4402898" cy="6328080"/>
          </a:xfrm>
        </p:spPr>
      </p:pic>
    </p:spTree>
    <p:extLst>
      <p:ext uri="{BB962C8B-B14F-4D97-AF65-F5344CB8AC3E}">
        <p14:creationId xmlns:p14="http://schemas.microsoft.com/office/powerpoint/2010/main" val="211646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089FDE-6A12-453D-9E8F-8DCFBD152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8933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E18B-B028-4EC5-97F4-3E10485C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302515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A614-1F21-47DD-865E-25BA9CE94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121261"/>
            <a:ext cx="10191078" cy="482713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Substituting and rescaling missing values in census data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census and DEQ data for years 2002- 2017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data availability in both datasets (rank difference, correlation)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Proportional unreported withdrawals based on the distribution of irrigated area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Calculation of area under threshold in census data in 2017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Overview  of area under threshold for all years (2002-2017)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6556AF0-B0A6-4983-900F-1F0C240C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056"/>
            <a:ext cx="6098719" cy="3049359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0D5F686-388E-43F0-9BFF-B3F2042E2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29" y="742055"/>
            <a:ext cx="6098719" cy="304935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CE4D50F-5953-4237-A3F3-61266F569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" y="3557743"/>
            <a:ext cx="6098719" cy="3049359"/>
          </a:xfrm>
          <a:prstGeom prst="rect">
            <a:avLst/>
          </a:prstGeom>
        </p:spPr>
      </p:pic>
      <p:pic>
        <p:nvPicPr>
          <p:cNvPr id="11" name="Picture 10" descr="Diagram, map&#10;&#10;Description automatically generated with medium confidence">
            <a:extLst>
              <a:ext uri="{FF2B5EF4-FFF2-40B4-BE49-F238E27FC236}">
                <a16:creationId xmlns:a16="http://schemas.microsoft.com/office/drawing/2014/main" id="{C2EE600D-F0F3-4F67-890E-668252BA3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90" y="3557742"/>
            <a:ext cx="6098719" cy="30493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1EBE5-4EA8-4FD6-8579-48095BA5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9" y="517619"/>
            <a:ext cx="12060161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Irrigated Area under threshold for counties missing in DEQ dataset</a:t>
            </a:r>
          </a:p>
        </p:txBody>
      </p:sp>
    </p:spTree>
    <p:extLst>
      <p:ext uri="{BB962C8B-B14F-4D97-AF65-F5344CB8AC3E}">
        <p14:creationId xmlns:p14="http://schemas.microsoft.com/office/powerpoint/2010/main" val="158841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map&#10;&#10;Description automatically generated with medium confidence">
            <a:extLst>
              <a:ext uri="{FF2B5EF4-FFF2-40B4-BE49-F238E27FC236}">
                <a16:creationId xmlns:a16="http://schemas.microsoft.com/office/drawing/2014/main" id="{C2EE600D-F0F3-4F67-890E-668252BA3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80629"/>
            <a:ext cx="8875367" cy="44376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66534A8-540F-4223-9AAC-BAAF009E2A96}"/>
              </a:ext>
            </a:extLst>
          </p:cNvPr>
          <p:cNvSpPr txBox="1">
            <a:spLocks/>
          </p:cNvSpPr>
          <p:nvPr/>
        </p:nvSpPr>
        <p:spPr>
          <a:xfrm>
            <a:off x="1066800" y="215758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Irrigated area under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4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4778ACD-F347-4D29-A628-C160A09BA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6" y="1062632"/>
            <a:ext cx="9144019" cy="457200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05AD29-2C26-4554-8098-B817342D51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94017"/>
            <a:ext cx="10058400" cy="6365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Irrigated area under threshold</a:t>
            </a:r>
          </a:p>
        </p:txBody>
      </p:sp>
    </p:spTree>
    <p:extLst>
      <p:ext uri="{BB962C8B-B14F-4D97-AF65-F5344CB8AC3E}">
        <p14:creationId xmlns:p14="http://schemas.microsoft.com/office/powerpoint/2010/main" val="317373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4A134096-91CE-4551-9CCD-7A5ED6A83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6" y="852790"/>
            <a:ext cx="9199767" cy="45998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56EFB63-7ECD-4896-A340-7DE12FD29078}"/>
              </a:ext>
            </a:extLst>
          </p:cNvPr>
          <p:cNvSpPr txBox="1">
            <a:spLocks/>
          </p:cNvSpPr>
          <p:nvPr/>
        </p:nvSpPr>
        <p:spPr>
          <a:xfrm>
            <a:off x="1066800" y="215758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Irrigated area under threshold</a:t>
            </a:r>
          </a:p>
        </p:txBody>
      </p:sp>
    </p:spTree>
    <p:extLst>
      <p:ext uri="{BB962C8B-B14F-4D97-AF65-F5344CB8AC3E}">
        <p14:creationId xmlns:p14="http://schemas.microsoft.com/office/powerpoint/2010/main" val="48722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FAF7-56D4-46CC-8F06-6EA44620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Irrigated Operations for different years</a:t>
            </a:r>
          </a:p>
        </p:txBody>
      </p:sp>
      <p:pic>
        <p:nvPicPr>
          <p:cNvPr id="15" name="Content Placeholder 14" descr="Map&#10;&#10;Description automatically generated">
            <a:extLst>
              <a:ext uri="{FF2B5EF4-FFF2-40B4-BE49-F238E27FC236}">
                <a16:creationId xmlns:a16="http://schemas.microsoft.com/office/drawing/2014/main" id="{C4E23094-888B-492C-ABEF-9ADB3BBE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6" y="780410"/>
            <a:ext cx="5820499" cy="2910249"/>
          </a:xfrm>
        </p:spPr>
      </p:pic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70CCD389-5796-42B4-824D-D6132478E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82" y="610242"/>
            <a:ext cx="6501169" cy="3250584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F1D1DE5C-4222-4BBB-8B09-FFD14E4DD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6" y="3356701"/>
            <a:ext cx="6198935" cy="3099467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0FB36973-5A21-4B10-A493-8D7171194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84" y="3423645"/>
            <a:ext cx="6198933" cy="3099466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E11C6D80-8E0F-4F12-8D88-7F561C466217}"/>
              </a:ext>
            </a:extLst>
          </p:cNvPr>
          <p:cNvSpPr/>
          <p:nvPr/>
        </p:nvSpPr>
        <p:spPr>
          <a:xfrm>
            <a:off x="3864429" y="2080864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49129EE-BBC9-427D-B163-49AC8F20A71E}"/>
              </a:ext>
            </a:extLst>
          </p:cNvPr>
          <p:cNvSpPr/>
          <p:nvPr/>
        </p:nvSpPr>
        <p:spPr>
          <a:xfrm rot="10800000">
            <a:off x="2144487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8685899-2C13-4C9F-A3D4-D1903CB5CF73}"/>
              </a:ext>
            </a:extLst>
          </p:cNvPr>
          <p:cNvSpPr/>
          <p:nvPr/>
        </p:nvSpPr>
        <p:spPr>
          <a:xfrm rot="10800000">
            <a:off x="2393251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F2E4BD8-F596-4377-8496-31C806A5E28B}"/>
              </a:ext>
            </a:extLst>
          </p:cNvPr>
          <p:cNvSpPr/>
          <p:nvPr/>
        </p:nvSpPr>
        <p:spPr>
          <a:xfrm rot="18435866">
            <a:off x="2144487" y="1746320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F71C612-FFAF-44B5-9845-F24F9E3C0CC3}"/>
              </a:ext>
            </a:extLst>
          </p:cNvPr>
          <p:cNvSpPr/>
          <p:nvPr/>
        </p:nvSpPr>
        <p:spPr>
          <a:xfrm rot="10800000">
            <a:off x="2642014" y="3226667"/>
            <a:ext cx="152400" cy="1632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0DE7FE-A51A-4E72-9961-EBE699245C55}"/>
              </a:ext>
            </a:extLst>
          </p:cNvPr>
          <p:cNvSpPr txBox="1"/>
          <p:nvPr/>
        </p:nvSpPr>
        <p:spPr>
          <a:xfrm>
            <a:off x="409961" y="3428191"/>
            <a:ext cx="329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 : 3285 operations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B31BE-A3F5-4A28-8DCA-F8AC721F3E75}"/>
              </a:ext>
            </a:extLst>
          </p:cNvPr>
          <p:cNvSpPr txBox="1"/>
          <p:nvPr/>
        </p:nvSpPr>
        <p:spPr>
          <a:xfrm>
            <a:off x="5743559" y="3428191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 Counties : 2296 operations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91F16-1F45-43FF-83D1-80295962CC09}"/>
              </a:ext>
            </a:extLst>
          </p:cNvPr>
          <p:cNvSpPr txBox="1"/>
          <p:nvPr/>
        </p:nvSpPr>
        <p:spPr>
          <a:xfrm>
            <a:off x="5743559" y="6000765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 Counties : 2003 operations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AC77A-EA95-4E6B-A274-850877AF426A}"/>
              </a:ext>
            </a:extLst>
          </p:cNvPr>
          <p:cNvSpPr txBox="1"/>
          <p:nvPr/>
        </p:nvSpPr>
        <p:spPr>
          <a:xfrm>
            <a:off x="224079" y="6082284"/>
            <a:ext cx="48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Counties : 2408 operations</a:t>
            </a:r>
          </a:p>
        </p:txBody>
      </p:sp>
    </p:spTree>
    <p:extLst>
      <p:ext uri="{BB962C8B-B14F-4D97-AF65-F5344CB8AC3E}">
        <p14:creationId xmlns:p14="http://schemas.microsoft.com/office/powerpoint/2010/main" val="661239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, map&#10;&#10;Description automatically generated">
            <a:extLst>
              <a:ext uri="{FF2B5EF4-FFF2-40B4-BE49-F238E27FC236}">
                <a16:creationId xmlns:a16="http://schemas.microsoft.com/office/drawing/2014/main" id="{37847B68-3E1B-4672-907F-E7A82C102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66" y="423540"/>
            <a:ext cx="5750310" cy="3593944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86BB90C-4ADA-49F8-9653-4218BA8AE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7" y="423540"/>
            <a:ext cx="5750311" cy="3593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E01876-C50F-46F2-8BB9-412CA8F5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DEQ withdrawals</a:t>
            </a:r>
          </a:p>
        </p:txBody>
      </p:sp>
      <p:pic>
        <p:nvPicPr>
          <p:cNvPr id="19" name="Picture 18" descr="Diagram, map&#10;&#10;Description automatically generated">
            <a:extLst>
              <a:ext uri="{FF2B5EF4-FFF2-40B4-BE49-F238E27FC236}">
                <a16:creationId xmlns:a16="http://schemas.microsoft.com/office/drawing/2014/main" id="{A15792D5-6A54-47AD-9225-1B379677D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" y="3264057"/>
            <a:ext cx="5750309" cy="3593943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70AA65AE-3E74-4093-887B-956464E55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32" y="3429000"/>
            <a:ext cx="5750311" cy="35939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BFE34F-6FC8-45D6-84C6-0CFABDB2A65E}"/>
              </a:ext>
            </a:extLst>
          </p:cNvPr>
          <p:cNvSpPr txBox="1"/>
          <p:nvPr/>
        </p:nvSpPr>
        <p:spPr>
          <a:xfrm>
            <a:off x="6096000" y="3369105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 Counties: 8994 mg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22199-A7E3-4C6B-8272-24CC05B196D9}"/>
              </a:ext>
            </a:extLst>
          </p:cNvPr>
          <p:cNvSpPr txBox="1"/>
          <p:nvPr/>
        </p:nvSpPr>
        <p:spPr>
          <a:xfrm>
            <a:off x="329257" y="3369105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 Counties: 8550 mg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7B7D5-2361-4B06-AF35-16499603302A}"/>
              </a:ext>
            </a:extLst>
          </p:cNvPr>
          <p:cNvSpPr txBox="1"/>
          <p:nvPr/>
        </p:nvSpPr>
        <p:spPr>
          <a:xfrm>
            <a:off x="329257" y="6249794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 Counties: 10382 mg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36B18D-605E-4F53-9A4A-9F21460F7C94}"/>
              </a:ext>
            </a:extLst>
          </p:cNvPr>
          <p:cNvSpPr txBox="1"/>
          <p:nvPr/>
        </p:nvSpPr>
        <p:spPr>
          <a:xfrm>
            <a:off x="6126480" y="6249794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 Counties: 7322 mg </a:t>
            </a:r>
          </a:p>
        </p:txBody>
      </p:sp>
    </p:spTree>
    <p:extLst>
      <p:ext uri="{BB962C8B-B14F-4D97-AF65-F5344CB8AC3E}">
        <p14:creationId xmlns:p14="http://schemas.microsoft.com/office/powerpoint/2010/main" val="2992672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93EF2B3-DDCD-428D-AE85-091241D3B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94" y="423540"/>
            <a:ext cx="5443238" cy="3402024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02B9054-4D09-4D99-BB30-59C8553FF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0" y="348969"/>
            <a:ext cx="5681864" cy="3551165"/>
          </a:xfrm>
        </p:spPr>
      </p:pic>
      <p:pic>
        <p:nvPicPr>
          <p:cNvPr id="9" name="Picture 8" descr="Map&#10;&#10;Description automatically generated with medium confidence">
            <a:extLst>
              <a:ext uri="{FF2B5EF4-FFF2-40B4-BE49-F238E27FC236}">
                <a16:creationId xmlns:a16="http://schemas.microsoft.com/office/drawing/2014/main" id="{3B108312-175F-4380-B7D1-C67C08CB2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" y="3124630"/>
            <a:ext cx="5415042" cy="3384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D5BB73-ACA0-4B65-8E2D-BB64792F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DEQ number of Facilities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967D29CB-02CF-49B3-AAF8-5E5C99AA9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95" y="3124630"/>
            <a:ext cx="5443237" cy="3402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E9A12B-40D4-47B1-9B66-0938F18C5581}"/>
              </a:ext>
            </a:extLst>
          </p:cNvPr>
          <p:cNvSpPr txBox="1"/>
          <p:nvPr/>
        </p:nvSpPr>
        <p:spPr>
          <a:xfrm>
            <a:off x="329257" y="3369105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 Counties: 493 facilities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101C5-3A5F-40B8-A040-BCF470B56C8C}"/>
              </a:ext>
            </a:extLst>
          </p:cNvPr>
          <p:cNvSpPr txBox="1"/>
          <p:nvPr/>
        </p:nvSpPr>
        <p:spPr>
          <a:xfrm>
            <a:off x="237830" y="6029814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 Counties: 423 facilities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BF9DE-90F0-4EF3-B419-EE5341362321}"/>
              </a:ext>
            </a:extLst>
          </p:cNvPr>
          <p:cNvSpPr txBox="1"/>
          <p:nvPr/>
        </p:nvSpPr>
        <p:spPr>
          <a:xfrm>
            <a:off x="5919694" y="3199556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 Counties: 528 facilities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B3C00-EAFE-4076-B465-8442912A6933}"/>
              </a:ext>
            </a:extLst>
          </p:cNvPr>
          <p:cNvSpPr txBox="1"/>
          <p:nvPr/>
        </p:nvSpPr>
        <p:spPr>
          <a:xfrm>
            <a:off x="5919694" y="5913376"/>
            <a:ext cx="326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 Counties: 117 facilities</a:t>
            </a:r>
          </a:p>
        </p:txBody>
      </p:sp>
    </p:spTree>
    <p:extLst>
      <p:ext uri="{BB962C8B-B14F-4D97-AF65-F5344CB8AC3E}">
        <p14:creationId xmlns:p14="http://schemas.microsoft.com/office/powerpoint/2010/main" val="755278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B6F1-251A-400C-B609-930CF886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2002 and 2017 - DEQ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5BB1811-4764-470F-A8B1-88ED74809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617"/>
            <a:ext cx="7493675" cy="3746837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14413D36-2028-43BF-909A-FEA3643C5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59" y="3665480"/>
            <a:ext cx="6385041" cy="31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40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42BA804-6C77-41EC-BD2F-96E4DAED9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773431"/>
            <a:ext cx="6690360" cy="33451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4434C-BDCF-4D14-B840-1A2E2CF8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45" y="136398"/>
            <a:ext cx="11754381" cy="79704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availability in both datasets from 2002 to 2017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4FFCE79-DF55-49B9-82C1-BA47BF22E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773431"/>
            <a:ext cx="6309369" cy="3154684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C0AD833D-94CD-4F02-90AC-669D0918C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3567812"/>
            <a:ext cx="6370329" cy="318516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599AFA2-14A2-437C-AE26-C5BFDA1F6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7810"/>
            <a:ext cx="6370329" cy="3185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A7B390-B4C3-4364-8DB9-3995F2134477}"/>
              </a:ext>
            </a:extLst>
          </p:cNvPr>
          <p:cNvSpPr txBox="1"/>
          <p:nvPr/>
        </p:nvSpPr>
        <p:spPr>
          <a:xfrm>
            <a:off x="215946" y="3591698"/>
            <a:ext cx="420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 Counties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E313F-298E-4E7E-9E03-9D59BDD72FAD}"/>
              </a:ext>
            </a:extLst>
          </p:cNvPr>
          <p:cNvSpPr txBox="1"/>
          <p:nvPr/>
        </p:nvSpPr>
        <p:spPr>
          <a:xfrm>
            <a:off x="6250994" y="3573672"/>
            <a:ext cx="461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 Counties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366A6-B830-4C33-B6FF-8F97AAFB1BC1}"/>
              </a:ext>
            </a:extLst>
          </p:cNvPr>
          <p:cNvSpPr txBox="1"/>
          <p:nvPr/>
        </p:nvSpPr>
        <p:spPr>
          <a:xfrm>
            <a:off x="215946" y="6300591"/>
            <a:ext cx="46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 counties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89EDC-DF0B-4CFF-B954-C1F93E377A08}"/>
              </a:ext>
            </a:extLst>
          </p:cNvPr>
          <p:cNvSpPr txBox="1"/>
          <p:nvPr/>
        </p:nvSpPr>
        <p:spPr>
          <a:xfrm>
            <a:off x="6250994" y="6329837"/>
            <a:ext cx="487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 counties</a:t>
            </a:r>
          </a:p>
        </p:txBody>
      </p:sp>
    </p:spTree>
    <p:extLst>
      <p:ext uri="{BB962C8B-B14F-4D97-AF65-F5344CB8AC3E}">
        <p14:creationId xmlns:p14="http://schemas.microsoft.com/office/powerpoint/2010/main" val="1105497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D200-1C99-4D6D-992A-14735758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24352D1-4816-4B1F-87BB-7F54D83B3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175"/>
            <a:ext cx="4493941" cy="280871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75EA040-FD7E-4A68-83F8-3573D20F3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57" y="845895"/>
            <a:ext cx="4493941" cy="280871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410AEC0-63E5-45FB-B810-43579FD16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007"/>
            <a:ext cx="4493941" cy="280871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6C2998E-42AF-47CE-8FE8-26B7B3B8A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45" y="3877103"/>
            <a:ext cx="4493941" cy="28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F2AA-07E2-4AE0-86E5-9F92E3FD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05" y="114549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BE80-25CD-4123-BE29-BEC0C098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31849"/>
            <a:ext cx="5791200" cy="2581274"/>
          </a:xfrm>
        </p:spPr>
        <p:txBody>
          <a:bodyPr/>
          <a:lstStyle/>
          <a:p>
            <a:pPr fontAlgn="base"/>
            <a:r>
              <a:rPr lang="en-US" sz="2400" dirty="0"/>
              <a:t>Census data on irrigated acreage and number of farms</a:t>
            </a:r>
          </a:p>
          <a:p>
            <a:pPr lvl="1" fontAlgn="base"/>
            <a:r>
              <a:rPr lang="en-US" sz="2400" dirty="0"/>
              <a:t>Breakdown by farm size</a:t>
            </a:r>
          </a:p>
          <a:p>
            <a:pPr lvl="1" fontAlgn="base"/>
            <a:r>
              <a:rPr lang="en-US" sz="2400" dirty="0"/>
              <a:t>Total in county</a:t>
            </a:r>
          </a:p>
          <a:p>
            <a:pPr lvl="1" fontAlgn="base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0F6B23-7205-4FCA-9043-E9446BA6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13315"/>
              </p:ext>
            </p:extLst>
          </p:nvPr>
        </p:nvGraphicFramePr>
        <p:xfrm>
          <a:off x="6743699" y="866775"/>
          <a:ext cx="4975713" cy="542223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97983">
                  <a:extLst>
                    <a:ext uri="{9D8B030D-6E8A-4147-A177-3AD203B41FA5}">
                      <a16:colId xmlns:a16="http://schemas.microsoft.com/office/drawing/2014/main" val="179888004"/>
                    </a:ext>
                  </a:extLst>
                </a:gridCol>
                <a:gridCol w="1088865">
                  <a:extLst>
                    <a:ext uri="{9D8B030D-6E8A-4147-A177-3AD203B41FA5}">
                      <a16:colId xmlns:a16="http://schemas.microsoft.com/office/drawing/2014/main" val="2364813186"/>
                    </a:ext>
                  </a:extLst>
                </a:gridCol>
                <a:gridCol w="1088865">
                  <a:extLst>
                    <a:ext uri="{9D8B030D-6E8A-4147-A177-3AD203B41FA5}">
                      <a16:colId xmlns:a16="http://schemas.microsoft.com/office/drawing/2014/main" val="627726865"/>
                    </a:ext>
                  </a:extLst>
                </a:gridCol>
              </a:tblGrid>
              <a:tr h="43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ACCOMACK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 Acreage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of 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166988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(1.0 TO 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425191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(10.0 TO 49.9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156828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(50.0 TO 69.9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771332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(70.0 TO 99.9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976494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(100 TO 139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940160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(140 TO 179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87344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(180 TO 219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881612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(220 TO 259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6634215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(260 TO 499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091369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(500 TO 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635029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(1,000 TO 1,999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052297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(2,000 OR MORE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4,129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430420"/>
                  </a:ext>
                </a:extLst>
              </a:tr>
              <a:tr h="27244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99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15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855E-AA94-4B24-A832-86A8714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1F28-2EC8-4086-9BE4-1751AF17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3000"/>
            <a:ext cx="10058400" cy="2152650"/>
          </a:xfrm>
        </p:spPr>
        <p:txBody>
          <a:bodyPr/>
          <a:lstStyle/>
          <a:p>
            <a:r>
              <a:rPr lang="en-US" b="1" dirty="0"/>
              <a:t>County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Irrigated Operations (Sum of No. of operations)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Irrigated Acreage (reported at county level)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3AEF4-41B0-496E-9E43-51FAEDE245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484968"/>
              </p:ext>
            </p:extLst>
          </p:nvPr>
        </p:nvGraphicFramePr>
        <p:xfrm>
          <a:off x="1097280" y="3696594"/>
          <a:ext cx="10058400" cy="23739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2164391427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8283272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47867534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475828014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3774834788"/>
                    </a:ext>
                  </a:extLst>
                </a:gridCol>
              </a:tblGrid>
              <a:tr h="374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Operations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Acreage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Size Bins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 Bins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2592567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ACCOMACK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5078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844905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ALBEMARLE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4250571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AMELIA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39422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AMHERST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93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0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9CD-9548-4FDF-88FB-33F9392E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6998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Fill “D” values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0D78F-D434-4FC8-9A2F-24E3F2932EAC}"/>
              </a:ext>
            </a:extLst>
          </p:cNvPr>
          <p:cNvSpPr txBox="1"/>
          <p:nvPr/>
        </p:nvSpPr>
        <p:spPr>
          <a:xfrm>
            <a:off x="424926" y="2197043"/>
            <a:ext cx="307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Binned summary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D318C7-9716-4EB7-8C7A-139E6D2D8826}"/>
              </a:ext>
            </a:extLst>
          </p:cNvPr>
          <p:cNvSpPr txBox="1"/>
          <p:nvPr/>
        </p:nvSpPr>
        <p:spPr>
          <a:xfrm>
            <a:off x="849854" y="2782669"/>
            <a:ext cx="48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size bin calculate</a:t>
            </a:r>
            <a:r>
              <a:rPr lang="en-US" b="1" dirty="0"/>
              <a:t> Irrigated Acres per operation </a:t>
            </a:r>
            <a:r>
              <a:rPr lang="en-US" dirty="0"/>
              <a:t>and </a:t>
            </a:r>
            <a:r>
              <a:rPr lang="en-US" b="1" dirty="0"/>
              <a:t>Irrigated percentage </a:t>
            </a:r>
            <a:r>
              <a:rPr lang="en-US" dirty="0"/>
              <a:t>in all counties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E3DD4F-D642-4C31-A23C-EB054255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46" y="1853019"/>
            <a:ext cx="5596722" cy="28570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0D07CD-76A4-4A29-A9FA-835B9CCC571E}"/>
              </a:ext>
            </a:extLst>
          </p:cNvPr>
          <p:cNvSpPr txBox="1"/>
          <p:nvPr/>
        </p:nvSpPr>
        <p:spPr>
          <a:xfrm>
            <a:off x="6008146" y="112900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none" strike="noStrike" dirty="0">
                <a:effectLst/>
                <a:latin typeface="+mn-lt"/>
              </a:rPr>
              <a:t>1.0 TO 9.9 Acre Size 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4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9CD-9548-4FDF-88FB-33F9392E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7297"/>
            <a:ext cx="1005840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Fill “D”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0D78F-D434-4FC8-9A2F-24E3F2932EAC}"/>
              </a:ext>
            </a:extLst>
          </p:cNvPr>
          <p:cNvSpPr txBox="1"/>
          <p:nvPr/>
        </p:nvSpPr>
        <p:spPr>
          <a:xfrm>
            <a:off x="0" y="1238286"/>
            <a:ext cx="307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Binned summary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9F0E53-EC20-473B-92F2-A65B951F6591}"/>
              </a:ext>
            </a:extLst>
          </p:cNvPr>
          <p:cNvCxnSpPr>
            <a:cxnSpLocks/>
          </p:cNvCxnSpPr>
          <p:nvPr/>
        </p:nvCxnSpPr>
        <p:spPr>
          <a:xfrm>
            <a:off x="2744992" y="1422952"/>
            <a:ext cx="656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D318C7-9716-4EB7-8C7A-139E6D2D8826}"/>
              </a:ext>
            </a:extLst>
          </p:cNvPr>
          <p:cNvSpPr txBox="1"/>
          <p:nvPr/>
        </p:nvSpPr>
        <p:spPr>
          <a:xfrm>
            <a:off x="516367" y="2782669"/>
            <a:ext cx="375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size bin calculate</a:t>
            </a:r>
            <a:r>
              <a:rPr lang="en-US" b="1" dirty="0"/>
              <a:t> number of counties with and without D values </a:t>
            </a:r>
            <a:r>
              <a:rPr lang="en-US" dirty="0"/>
              <a:t>and </a:t>
            </a:r>
            <a:r>
              <a:rPr lang="en-US" b="1" dirty="0"/>
              <a:t>average Irrigated percentage </a:t>
            </a:r>
            <a:r>
              <a:rPr lang="en-US" dirty="0"/>
              <a:t>in all counties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D07CD-76A4-4A29-A9FA-835B9CCC571E}"/>
              </a:ext>
            </a:extLst>
          </p:cNvPr>
          <p:cNvSpPr txBox="1"/>
          <p:nvPr/>
        </p:nvSpPr>
        <p:spPr>
          <a:xfrm>
            <a:off x="4747879" y="185933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none" strike="noStrike" dirty="0">
                <a:effectLst/>
                <a:latin typeface="+mn-lt"/>
              </a:rPr>
              <a:t>All Counties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71374-5315-4DA9-9562-95E670ED11AC}"/>
              </a:ext>
            </a:extLst>
          </p:cNvPr>
          <p:cNvSpPr txBox="1"/>
          <p:nvPr/>
        </p:nvSpPr>
        <p:spPr>
          <a:xfrm>
            <a:off x="2931459" y="1224501"/>
            <a:ext cx="307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counties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CEE70-C355-48F2-B128-876299E2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79" y="2207377"/>
            <a:ext cx="7064017" cy="31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E431-C6D1-44B3-BF16-10D8A06F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305" y="3337292"/>
            <a:ext cx="3818965" cy="4427569"/>
          </a:xfrm>
        </p:spPr>
        <p:txBody>
          <a:bodyPr/>
          <a:lstStyle/>
          <a:p>
            <a:r>
              <a:rPr lang="en-US" dirty="0"/>
              <a:t>The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F104D-8BBA-4F0E-BA1A-11E12CC60773}"/>
              </a:ext>
            </a:extLst>
          </p:cNvPr>
          <p:cNvSpPr txBox="1"/>
          <p:nvPr/>
        </p:nvSpPr>
        <p:spPr>
          <a:xfrm>
            <a:off x="5679420" y="1923067"/>
            <a:ext cx="196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ACCOMACK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CA939F-3775-4884-B03F-1A7E16A86CF5}"/>
              </a:ext>
            </a:extLst>
          </p:cNvPr>
          <p:cNvSpPr txBox="1">
            <a:spLocks/>
          </p:cNvSpPr>
          <p:nvPr/>
        </p:nvSpPr>
        <p:spPr>
          <a:xfrm>
            <a:off x="1097280" y="227950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Fill “D” values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D2D88D-D10F-4975-BB1D-7963A19F0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76403"/>
              </p:ext>
            </p:extLst>
          </p:nvPr>
        </p:nvGraphicFramePr>
        <p:xfrm>
          <a:off x="321975" y="864982"/>
          <a:ext cx="4506503" cy="59478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34133">
                  <a:extLst>
                    <a:ext uri="{9D8B030D-6E8A-4147-A177-3AD203B41FA5}">
                      <a16:colId xmlns:a16="http://schemas.microsoft.com/office/drawing/2014/main" val="179888004"/>
                    </a:ext>
                  </a:extLst>
                </a:gridCol>
                <a:gridCol w="986185">
                  <a:extLst>
                    <a:ext uri="{9D8B030D-6E8A-4147-A177-3AD203B41FA5}">
                      <a16:colId xmlns:a16="http://schemas.microsoft.com/office/drawing/2014/main" val="2364813186"/>
                    </a:ext>
                  </a:extLst>
                </a:gridCol>
                <a:gridCol w="986185">
                  <a:extLst>
                    <a:ext uri="{9D8B030D-6E8A-4147-A177-3AD203B41FA5}">
                      <a16:colId xmlns:a16="http://schemas.microsoft.com/office/drawing/2014/main" val="627726865"/>
                    </a:ext>
                  </a:extLst>
                </a:gridCol>
              </a:tblGrid>
              <a:tr h="43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ACCOMACK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 Acreage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of 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166988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(1.0 TO 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425191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(10.0 TO 49.9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156828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(50.0 TO 69.9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771332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(70.0 TO 99.9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976494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(100 TO 139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940160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(140 TO 179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87344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(180 TO 219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881612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(220 TO 259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6634215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(260 TO 499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091369"/>
                  </a:ext>
                </a:extLst>
              </a:tr>
              <a:tr h="3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(500 TO 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635029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(1,000 TO 1,999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052297"/>
                  </a:ext>
                </a:extLst>
              </a:tr>
              <a:tr h="43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(2,000 OR MORE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4,129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430420"/>
                  </a:ext>
                </a:extLst>
              </a:tr>
              <a:tr h="27244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99550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BBF6D8D-EB43-4DD5-9C42-78AA0AB8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420" y="2342477"/>
            <a:ext cx="6021146" cy="21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2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5BAA-F134-4939-9FD4-78E75C52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527587"/>
          </a:xfrm>
        </p:spPr>
        <p:txBody>
          <a:bodyPr>
            <a:normAutofit/>
          </a:bodyPr>
          <a:lstStyle/>
          <a:p>
            <a:r>
              <a:rPr lang="en-US" dirty="0"/>
              <a:t>Fill “D” values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B30ED-42BD-4E87-96B4-3D1AFF962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49772"/>
              </p:ext>
            </p:extLst>
          </p:nvPr>
        </p:nvGraphicFramePr>
        <p:xfrm>
          <a:off x="0" y="935821"/>
          <a:ext cx="4227756" cy="59114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77386">
                  <a:extLst>
                    <a:ext uri="{9D8B030D-6E8A-4147-A177-3AD203B41FA5}">
                      <a16:colId xmlns:a16="http://schemas.microsoft.com/office/drawing/2014/main" val="179888004"/>
                    </a:ext>
                  </a:extLst>
                </a:gridCol>
                <a:gridCol w="925185">
                  <a:extLst>
                    <a:ext uri="{9D8B030D-6E8A-4147-A177-3AD203B41FA5}">
                      <a16:colId xmlns:a16="http://schemas.microsoft.com/office/drawing/2014/main" val="2364813186"/>
                    </a:ext>
                  </a:extLst>
                </a:gridCol>
                <a:gridCol w="925185">
                  <a:extLst>
                    <a:ext uri="{9D8B030D-6E8A-4147-A177-3AD203B41FA5}">
                      <a16:colId xmlns:a16="http://schemas.microsoft.com/office/drawing/2014/main" val="627726865"/>
                    </a:ext>
                  </a:extLst>
                </a:gridCol>
              </a:tblGrid>
              <a:tr h="39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ACCOMACK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 Acreage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of operations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166988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(1.0 TO 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425191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(10.0 TO 49.9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156828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(50.0 TO 69.9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771332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(70.0 TO 99.9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976494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(100 TO 139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940160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(140 TO 179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87344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(180 TO 219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881612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(220 TO 259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6634215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(260 TO 499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668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091369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(500 TO 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635029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(1,000 TO 1,999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052297"/>
                  </a:ext>
                </a:extLst>
              </a:tr>
              <a:tr h="391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AREA OPERATED: (2,000 OR MORE ACRES)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4,129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430420"/>
                  </a:ext>
                </a:extLst>
              </a:tr>
              <a:tr h="24023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99550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2BC97F3E-E538-4244-B86E-92281E7795AE}"/>
              </a:ext>
            </a:extLst>
          </p:cNvPr>
          <p:cNvGrpSpPr/>
          <p:nvPr/>
        </p:nvGrpSpPr>
        <p:grpSpPr>
          <a:xfrm>
            <a:off x="2441985" y="855233"/>
            <a:ext cx="4017981" cy="5948979"/>
            <a:chOff x="2441985" y="855233"/>
            <a:chExt cx="4017981" cy="59489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0810CD-FAD6-486D-9CFF-A07F1C4DAD31}"/>
                </a:ext>
              </a:extLst>
            </p:cNvPr>
            <p:cNvSpPr/>
            <p:nvPr/>
          </p:nvSpPr>
          <p:spPr>
            <a:xfrm>
              <a:off x="2441985" y="855233"/>
              <a:ext cx="774551" cy="5948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47BFD42-2112-4E31-9EEB-44A88C527508}"/>
                </a:ext>
              </a:extLst>
            </p:cNvPr>
            <p:cNvCxnSpPr/>
            <p:nvPr/>
          </p:nvCxnSpPr>
          <p:spPr>
            <a:xfrm>
              <a:off x="3259567" y="3891532"/>
              <a:ext cx="1602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C44A7A-47DA-40B9-BD99-170E0743A0C6}"/>
                </a:ext>
              </a:extLst>
            </p:cNvPr>
            <p:cNvSpPr txBox="1"/>
            <p:nvPr/>
          </p:nvSpPr>
          <p:spPr>
            <a:xfrm>
              <a:off x="4857076" y="3706866"/>
              <a:ext cx="16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 = 4933</a:t>
              </a:r>
            </a:p>
          </p:txBody>
        </p:sp>
      </p:grp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64E80F5-B42D-425E-9CF2-B13FAC377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508622"/>
              </p:ext>
            </p:extLst>
          </p:nvPr>
        </p:nvGraphicFramePr>
        <p:xfrm>
          <a:off x="4974516" y="1343592"/>
          <a:ext cx="7217484" cy="8741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19112">
                  <a:extLst>
                    <a:ext uri="{9D8B030D-6E8A-4147-A177-3AD203B41FA5}">
                      <a16:colId xmlns:a16="http://schemas.microsoft.com/office/drawing/2014/main" val="2164391427"/>
                    </a:ext>
                  </a:extLst>
                </a:gridCol>
                <a:gridCol w="1602889">
                  <a:extLst>
                    <a:ext uri="{9D8B030D-6E8A-4147-A177-3AD203B41FA5}">
                      <a16:colId xmlns:a16="http://schemas.microsoft.com/office/drawing/2014/main" val="828327238"/>
                    </a:ext>
                  </a:extLst>
                </a:gridCol>
                <a:gridCol w="1656678">
                  <a:extLst>
                    <a:ext uri="{9D8B030D-6E8A-4147-A177-3AD203B41FA5}">
                      <a16:colId xmlns:a16="http://schemas.microsoft.com/office/drawing/2014/main" val="2478675341"/>
                    </a:ext>
                  </a:extLst>
                </a:gridCol>
                <a:gridCol w="1194099">
                  <a:extLst>
                    <a:ext uri="{9D8B030D-6E8A-4147-A177-3AD203B41FA5}">
                      <a16:colId xmlns:a16="http://schemas.microsoft.com/office/drawing/2014/main" val="147582801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774834788"/>
                    </a:ext>
                  </a:extLst>
                </a:gridCol>
              </a:tblGrid>
              <a:tr h="374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Operations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Irrigated Acreage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Size Bins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 Bins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2592567"/>
                  </a:ext>
                </a:extLst>
              </a:tr>
              <a:tr h="499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ACCOMACK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5078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844905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D74AF098-8AB2-411B-8644-2B4ABAABEF66}"/>
              </a:ext>
            </a:extLst>
          </p:cNvPr>
          <p:cNvSpPr/>
          <p:nvPr/>
        </p:nvSpPr>
        <p:spPr>
          <a:xfrm>
            <a:off x="8337176" y="1791414"/>
            <a:ext cx="1054250" cy="6239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EB577-E3C7-4033-943D-AF471DEFB14D}"/>
              </a:ext>
            </a:extLst>
          </p:cNvPr>
          <p:cNvSpPr txBox="1"/>
          <p:nvPr/>
        </p:nvSpPr>
        <p:spPr>
          <a:xfrm>
            <a:off x="6366849" y="2720001"/>
            <a:ext cx="393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“D” values have sum of 145 acres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133247-99A0-4B08-A4AC-5B8749F9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038" y="4222718"/>
            <a:ext cx="6737956" cy="20327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87047B-6B11-43CE-83E5-0B09C24D5EFE}"/>
              </a:ext>
            </a:extLst>
          </p:cNvPr>
          <p:cNvSpPr txBox="1"/>
          <p:nvPr/>
        </p:nvSpPr>
        <p:spPr>
          <a:xfrm>
            <a:off x="4974516" y="935821"/>
            <a:ext cx="193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County Summary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32BC26-E2DD-4E16-947D-228C22C626F0}"/>
              </a:ext>
            </a:extLst>
          </p:cNvPr>
          <p:cNvSpPr/>
          <p:nvPr/>
        </p:nvSpPr>
        <p:spPr>
          <a:xfrm>
            <a:off x="10865225" y="3643332"/>
            <a:ext cx="1326776" cy="27897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A934-99F2-45DF-84D9-E87A17D4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 of area under threshold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48413-4C05-405F-8FDA-A08773483DE6}"/>
              </a:ext>
            </a:extLst>
          </p:cNvPr>
          <p:cNvSpPr txBox="1"/>
          <p:nvPr/>
        </p:nvSpPr>
        <p:spPr>
          <a:xfrm>
            <a:off x="645459" y="1065228"/>
            <a:ext cx="260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D filled binned dataset for all counties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482D2-A727-45BB-9CD5-7B051BC53D17}"/>
              </a:ext>
            </a:extLst>
          </p:cNvPr>
          <p:cNvGrpSpPr/>
          <p:nvPr/>
        </p:nvGrpSpPr>
        <p:grpSpPr>
          <a:xfrm>
            <a:off x="3248809" y="1097722"/>
            <a:ext cx="3238052" cy="646331"/>
            <a:chOff x="3248809" y="1097722"/>
            <a:chExt cx="3238052" cy="64633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E0620F3-4200-4208-938B-973A242EE013}"/>
                </a:ext>
              </a:extLst>
            </p:cNvPr>
            <p:cNvCxnSpPr/>
            <p:nvPr/>
          </p:nvCxnSpPr>
          <p:spPr>
            <a:xfrm>
              <a:off x="3248809" y="1388393"/>
              <a:ext cx="9359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8A81FD-9BC0-40EE-B4C7-9981371F1D9B}"/>
                </a:ext>
              </a:extLst>
            </p:cNvPr>
            <p:cNvSpPr txBox="1"/>
            <p:nvPr/>
          </p:nvSpPr>
          <p:spPr>
            <a:xfrm>
              <a:off x="4313817" y="1097722"/>
              <a:ext cx="2173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Assign a threshold (10 acres)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E1A0B5-E4C2-420F-B825-508C1D4D6411}"/>
              </a:ext>
            </a:extLst>
          </p:cNvPr>
          <p:cNvGrpSpPr/>
          <p:nvPr/>
        </p:nvGrpSpPr>
        <p:grpSpPr>
          <a:xfrm>
            <a:off x="6442041" y="1097723"/>
            <a:ext cx="3064139" cy="646330"/>
            <a:chOff x="6442041" y="1097723"/>
            <a:chExt cx="3064139" cy="646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6D3B26-EB4D-4CD8-BE20-A34F39337F65}"/>
                </a:ext>
              </a:extLst>
            </p:cNvPr>
            <p:cNvSpPr txBox="1"/>
            <p:nvPr/>
          </p:nvSpPr>
          <p:spPr>
            <a:xfrm>
              <a:off x="7551869" y="1097723"/>
              <a:ext cx="1954311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Area.per.operation</a:t>
              </a:r>
              <a:r>
                <a:rPr lang="en-US" dirty="0"/>
                <a:t> is under threshold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1B4004-1575-4DD7-8BEA-D9C4DA368546}"/>
                </a:ext>
              </a:extLst>
            </p:cNvPr>
            <p:cNvCxnSpPr/>
            <p:nvPr/>
          </p:nvCxnSpPr>
          <p:spPr>
            <a:xfrm>
              <a:off x="6442041" y="1380306"/>
              <a:ext cx="9359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60363F-0704-4E18-AF7C-67E882A67804}"/>
              </a:ext>
            </a:extLst>
          </p:cNvPr>
          <p:cNvGrpSpPr/>
          <p:nvPr/>
        </p:nvGrpSpPr>
        <p:grpSpPr>
          <a:xfrm>
            <a:off x="9506180" y="989704"/>
            <a:ext cx="2520869" cy="923330"/>
            <a:chOff x="9506180" y="989704"/>
            <a:chExt cx="2520869" cy="92333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7779F3-9DB7-43AD-8B22-80650FA63D58}"/>
                </a:ext>
              </a:extLst>
            </p:cNvPr>
            <p:cNvCxnSpPr/>
            <p:nvPr/>
          </p:nvCxnSpPr>
          <p:spPr>
            <a:xfrm>
              <a:off x="9506180" y="1388393"/>
              <a:ext cx="9359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A85CA2-5B33-4F41-9987-9AFA52AF1801}"/>
                </a:ext>
              </a:extLst>
            </p:cNvPr>
            <p:cNvSpPr txBox="1"/>
            <p:nvPr/>
          </p:nvSpPr>
          <p:spPr>
            <a:xfrm>
              <a:off x="10442095" y="989704"/>
              <a:ext cx="1584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Make necessary calculations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51FD5-546B-4C96-9966-3041ECAA962E}"/>
              </a:ext>
            </a:extLst>
          </p:cNvPr>
          <p:cNvGrpSpPr/>
          <p:nvPr/>
        </p:nvGrpSpPr>
        <p:grpSpPr>
          <a:xfrm>
            <a:off x="645459" y="2067218"/>
            <a:ext cx="9499002" cy="3850513"/>
            <a:chOff x="645459" y="2099719"/>
            <a:chExt cx="9499002" cy="385051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BC41D41-D496-4078-99DE-207B62709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59" y="2099719"/>
              <a:ext cx="6590533" cy="385051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AF8C6B-0953-4374-8A8C-9AE4FE97432E}"/>
                </a:ext>
              </a:extLst>
            </p:cNvPr>
            <p:cNvSpPr txBox="1"/>
            <p:nvPr/>
          </p:nvSpPr>
          <p:spPr>
            <a:xfrm>
              <a:off x="7377956" y="2861534"/>
              <a:ext cx="2766505" cy="64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filled binned dataset (Accomack)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0189EA-3AE4-4DD8-97E5-058DC5EFC1C5}"/>
              </a:ext>
            </a:extLst>
          </p:cNvPr>
          <p:cNvGrpSpPr/>
          <p:nvPr/>
        </p:nvGrpSpPr>
        <p:grpSpPr>
          <a:xfrm>
            <a:off x="4407874" y="2441572"/>
            <a:ext cx="369346" cy="1094603"/>
            <a:chOff x="4434262" y="2452731"/>
            <a:chExt cx="369346" cy="109460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97EFFB-118D-4D3D-B143-AC9A7D1DFB2C}"/>
                </a:ext>
              </a:extLst>
            </p:cNvPr>
            <p:cNvSpPr/>
            <p:nvPr/>
          </p:nvSpPr>
          <p:spPr>
            <a:xfrm>
              <a:off x="4441434" y="3310665"/>
              <a:ext cx="362174" cy="23666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6B4671-6213-40CB-8128-F8B9462BB6CC}"/>
                </a:ext>
              </a:extLst>
            </p:cNvPr>
            <p:cNvSpPr/>
            <p:nvPr/>
          </p:nvSpPr>
          <p:spPr>
            <a:xfrm>
              <a:off x="4441434" y="2743199"/>
              <a:ext cx="362174" cy="23666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23048F-0FE5-4F39-B3E5-4864355A7B6F}"/>
                </a:ext>
              </a:extLst>
            </p:cNvPr>
            <p:cNvSpPr/>
            <p:nvPr/>
          </p:nvSpPr>
          <p:spPr>
            <a:xfrm>
              <a:off x="4434262" y="2452731"/>
              <a:ext cx="362174" cy="23666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3D1685-1FBA-41EF-96A2-EB08580793B1}"/>
              </a:ext>
            </a:extLst>
          </p:cNvPr>
          <p:cNvSpPr txBox="1"/>
          <p:nvPr/>
        </p:nvSpPr>
        <p:spPr>
          <a:xfrm>
            <a:off x="7917628" y="3958814"/>
            <a:ext cx="401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Irrigated area under TH : 58 acres</a:t>
            </a:r>
          </a:p>
          <a:p>
            <a:r>
              <a:rPr lang="en-US" dirty="0"/>
              <a:t>Irrigated area above TH: Remaining</a:t>
            </a:r>
          </a:p>
          <a:p>
            <a:endParaRPr lang="en-US" dirty="0"/>
          </a:p>
          <a:p>
            <a:r>
              <a:rPr lang="en-US" dirty="0"/>
              <a:t>Percentage under TH of Total Area</a:t>
            </a:r>
          </a:p>
          <a:p>
            <a:r>
              <a:rPr lang="en-US" dirty="0"/>
              <a:t>Percentage under TH of Area above TH</a:t>
            </a:r>
          </a:p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DB79F1-04B5-4CA2-AFF0-16F5AA6E2B2E}"/>
              </a:ext>
            </a:extLst>
          </p:cNvPr>
          <p:cNvGrpSpPr/>
          <p:nvPr/>
        </p:nvGrpSpPr>
        <p:grpSpPr>
          <a:xfrm>
            <a:off x="2392932" y="2441572"/>
            <a:ext cx="246690" cy="1131150"/>
            <a:chOff x="10878510" y="2418837"/>
            <a:chExt cx="246690" cy="113115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6AFE9EA-EAF6-4C42-AA85-74F1AAA5BAC3}"/>
                </a:ext>
              </a:extLst>
            </p:cNvPr>
            <p:cNvSpPr/>
            <p:nvPr/>
          </p:nvSpPr>
          <p:spPr>
            <a:xfrm>
              <a:off x="10878510" y="2418837"/>
              <a:ext cx="225911" cy="236669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A95CA09-1F81-4154-8E62-104B22FA5380}"/>
                </a:ext>
              </a:extLst>
            </p:cNvPr>
            <p:cNvSpPr/>
            <p:nvPr/>
          </p:nvSpPr>
          <p:spPr>
            <a:xfrm>
              <a:off x="10899289" y="3313318"/>
              <a:ext cx="225911" cy="236669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CD8D9B-8BFF-466B-BDEC-B37571FB2495}"/>
                </a:ext>
              </a:extLst>
            </p:cNvPr>
            <p:cNvSpPr/>
            <p:nvPr/>
          </p:nvSpPr>
          <p:spPr>
            <a:xfrm>
              <a:off x="10890324" y="2723637"/>
              <a:ext cx="225911" cy="236669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9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2781</TotalTime>
  <Words>1486</Words>
  <Application>Microsoft Office PowerPoint</Application>
  <PresentationFormat>Widescreen</PresentationFormat>
  <Paragraphs>331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Retrospect</vt:lpstr>
      <vt:lpstr>WUDR Update</vt:lpstr>
      <vt:lpstr>Outline</vt:lpstr>
      <vt:lpstr>Census Data</vt:lpstr>
      <vt:lpstr>Census Data</vt:lpstr>
      <vt:lpstr>Fill “D” values </vt:lpstr>
      <vt:lpstr>Fill “D” values</vt:lpstr>
      <vt:lpstr>PowerPoint Presentation</vt:lpstr>
      <vt:lpstr>Fill “D” values </vt:lpstr>
      <vt:lpstr>Calculation of area under threshold</vt:lpstr>
      <vt:lpstr>Irrigated area under threshold</vt:lpstr>
      <vt:lpstr>Data Availability in other years</vt:lpstr>
      <vt:lpstr>Irrigated Acreage for different years</vt:lpstr>
      <vt:lpstr>Difference between 2002 and 2017</vt:lpstr>
      <vt:lpstr>Summary of withdrawal data availability</vt:lpstr>
      <vt:lpstr>PowerPoint Presentation</vt:lpstr>
      <vt:lpstr>PowerPoint Presentation</vt:lpstr>
      <vt:lpstr>Irrigated area under threshold</vt:lpstr>
      <vt:lpstr>Irrigated area under threshold</vt:lpstr>
      <vt:lpstr>EXTRA Slides</vt:lpstr>
      <vt:lpstr>Irrigated Area under threshold for counties missing in DEQ dataset</vt:lpstr>
      <vt:lpstr>PowerPoint Presentation</vt:lpstr>
      <vt:lpstr>Irrigated area under threshold</vt:lpstr>
      <vt:lpstr>PowerPoint Presentation</vt:lpstr>
      <vt:lpstr>Irrigated Operations for different years</vt:lpstr>
      <vt:lpstr>DEQ withdrawals</vt:lpstr>
      <vt:lpstr>DEQ number of Facilities</vt:lpstr>
      <vt:lpstr>Difference between 2002 and 2017 - DEQ</vt:lpstr>
      <vt:lpstr>Data availability in both datasets from 2002 to 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WUDR Update</dc:title>
  <dc:creator>Sangha, Laljeet</dc:creator>
  <cp:lastModifiedBy>Sangha, Laljeet</cp:lastModifiedBy>
  <cp:revision>58</cp:revision>
  <dcterms:created xsi:type="dcterms:W3CDTF">2021-04-09T02:39:14Z</dcterms:created>
  <dcterms:modified xsi:type="dcterms:W3CDTF">2021-04-15T18:14:15Z</dcterms:modified>
</cp:coreProperties>
</file>