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Proxima Nova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-108" y="-5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2693183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Specifically mention automation using R 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Data visualization component - helping to make sense of large, complex, existing datasets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d03ee95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d03ee95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d03ee95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d03ee95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462f1a2c07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462f1a2c07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499ead550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499ead550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462f1a2c0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462f1a2c07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499ead5508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499ead5508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499ead5508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499ead5508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499ead5508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499ead5508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4d03ee95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4d03ee958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sz="14000" b="1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pearmin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Habitat to Richness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6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habitat datasets available (site specific)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Plentiful species richness data (statewide)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Ecological Limit Functions (ELF) describe relationship between flow and richness (bio-diversity)</a:t>
            </a:r>
            <a:endParaRPr/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16550" y="1662375"/>
            <a:ext cx="3655826" cy="2884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50151" y="1164375"/>
            <a:ext cx="1132449" cy="7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3"/>
          <p:cNvSpPr/>
          <p:nvPr/>
        </p:nvSpPr>
        <p:spPr>
          <a:xfrm rot="2696947">
            <a:off x="5791096" y="2287347"/>
            <a:ext cx="477722" cy="2043256"/>
          </a:xfrm>
          <a:prstGeom prst="ellipse">
            <a:avLst/>
          </a:prstGeom>
          <a:noFill/>
          <a:ln w="19050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1"/>
          <p:cNvSpPr/>
          <p:nvPr/>
        </p:nvSpPr>
        <p:spPr>
          <a:xfrm>
            <a:off x="289550" y="4063325"/>
            <a:ext cx="3185100" cy="43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92" name="Google Shape;292;p21"/>
          <p:cNvSpPr/>
          <p:nvPr/>
        </p:nvSpPr>
        <p:spPr>
          <a:xfrm>
            <a:off x="332600" y="695825"/>
            <a:ext cx="1723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00;p21"/>
          <p:cNvSpPr/>
          <p:nvPr/>
        </p:nvSpPr>
        <p:spPr>
          <a:xfrm rot="16200000">
            <a:off x="4628048" y="1756307"/>
            <a:ext cx="387826" cy="2184450"/>
          </a:xfrm>
          <a:prstGeom prst="rightBrace">
            <a:avLst>
              <a:gd name="adj1" fmla="val 17295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488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289;p21"/>
          <p:cNvSpPr txBox="1"/>
          <p:nvPr/>
        </p:nvSpPr>
        <p:spPr>
          <a:xfrm>
            <a:off x="2825444" y="2179742"/>
            <a:ext cx="4619682" cy="809873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4800" dirty="0"/>
              <a:t>3. </a:t>
            </a:r>
            <a:r>
              <a:rPr lang="en" sz="4800" b="0" i="0" u="none" strike="noStrike" cap="none" dirty="0">
                <a:solidFill>
                  <a:srgbClr val="000000"/>
                </a:solidFill>
                <a:sym typeface="Arial"/>
              </a:rPr>
              <a:t>Upper </a:t>
            </a:r>
            <a:r>
              <a:rPr lang="en" sz="4800" dirty="0" smtClean="0"/>
              <a:t>Subset</a:t>
            </a:r>
            <a:endParaRPr sz="4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36324" y="3571102"/>
            <a:ext cx="1037968" cy="9761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1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From Habitat to Richness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3684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habitat datasets available (site specific)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Plentiful species richness data (statewide)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Ecological Limit Functions (ELF) describe relationship between flow and richness (bio-diversity)</a:t>
            </a:r>
            <a:endParaRPr/>
          </a:p>
        </p:txBody>
      </p:sp>
      <p:pic>
        <p:nvPicPr>
          <p:cNvPr id="70" name="Google Shape;7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9300" y="1152475"/>
            <a:ext cx="4968198" cy="37261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69300" y="1152475"/>
            <a:ext cx="4998498" cy="3726148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4"/>
          <p:cNvSpPr/>
          <p:nvPr/>
        </p:nvSpPr>
        <p:spPr>
          <a:xfrm>
            <a:off x="4208525" y="1119100"/>
            <a:ext cx="3300000" cy="53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4"/>
          <p:cNvSpPr/>
          <p:nvPr/>
        </p:nvSpPr>
        <p:spPr>
          <a:xfrm>
            <a:off x="4313625" y="4559325"/>
            <a:ext cx="3300000" cy="38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14"/>
          <p:cNvSpPr/>
          <p:nvPr/>
        </p:nvSpPr>
        <p:spPr>
          <a:xfrm>
            <a:off x="7709275" y="2169950"/>
            <a:ext cx="1347600" cy="202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9274" y="2169950"/>
            <a:ext cx="1347600" cy="1077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" name="Google Shape;76;p14"/>
          <p:cNvGrpSpPr/>
          <p:nvPr/>
        </p:nvGrpSpPr>
        <p:grpSpPr>
          <a:xfrm>
            <a:off x="3969300" y="1152475"/>
            <a:ext cx="4998498" cy="3726148"/>
            <a:chOff x="573975" y="708675"/>
            <a:chExt cx="4998498" cy="3726148"/>
          </a:xfrm>
        </p:grpSpPr>
        <p:pic>
          <p:nvPicPr>
            <p:cNvPr id="77" name="Google Shape;77;p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573975" y="708675"/>
              <a:ext cx="4998498" cy="3726148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78" name="Google Shape;78;p14"/>
            <p:cNvCxnSpPr/>
            <p:nvPr/>
          </p:nvCxnSpPr>
          <p:spPr>
            <a:xfrm flipH="1">
              <a:off x="2811888" y="1582138"/>
              <a:ext cx="13800" cy="4977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79" name="Google Shape;79;p14"/>
            <p:cNvCxnSpPr/>
            <p:nvPr/>
          </p:nvCxnSpPr>
          <p:spPr>
            <a:xfrm rot="10800000">
              <a:off x="3144788" y="1831088"/>
              <a:ext cx="279000" cy="3987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0" name="Google Shape;80;p14"/>
            <p:cNvCxnSpPr/>
            <p:nvPr/>
          </p:nvCxnSpPr>
          <p:spPr>
            <a:xfrm rot="10800000">
              <a:off x="1468963" y="2960788"/>
              <a:ext cx="279000" cy="3987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1" name="Google Shape;81;p14"/>
            <p:cNvCxnSpPr/>
            <p:nvPr/>
          </p:nvCxnSpPr>
          <p:spPr>
            <a:xfrm rot="10800000" flipH="1">
              <a:off x="1470063" y="1831063"/>
              <a:ext cx="1686600" cy="11430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82" name="Google Shape;82;p14"/>
            <p:cNvSpPr txBox="1"/>
            <p:nvPr/>
          </p:nvSpPr>
          <p:spPr>
            <a:xfrm>
              <a:off x="1921388" y="1240838"/>
              <a:ext cx="27258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Upper Quantile Data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3" name="Google Shape;83;p14"/>
          <p:cNvGrpSpPr/>
          <p:nvPr/>
        </p:nvGrpSpPr>
        <p:grpSpPr>
          <a:xfrm>
            <a:off x="3969300" y="1152475"/>
            <a:ext cx="4998498" cy="3726148"/>
            <a:chOff x="3969300" y="1152475"/>
            <a:chExt cx="4998498" cy="3726148"/>
          </a:xfrm>
        </p:grpSpPr>
        <p:grpSp>
          <p:nvGrpSpPr>
            <p:cNvPr id="84" name="Google Shape;84;p14"/>
            <p:cNvGrpSpPr/>
            <p:nvPr/>
          </p:nvGrpSpPr>
          <p:grpSpPr>
            <a:xfrm>
              <a:off x="3969300" y="1152475"/>
              <a:ext cx="4998498" cy="3726148"/>
              <a:chOff x="3969300" y="1152475"/>
              <a:chExt cx="4998498" cy="3726148"/>
            </a:xfrm>
          </p:grpSpPr>
          <p:pic>
            <p:nvPicPr>
              <p:cNvPr id="85" name="Google Shape;85;p14"/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3969300" y="1152475"/>
                <a:ext cx="4998498" cy="37261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86" name="Google Shape;86;p14"/>
              <p:cNvGrpSpPr/>
              <p:nvPr/>
            </p:nvGrpSpPr>
            <p:grpSpPr>
              <a:xfrm>
                <a:off x="4392850" y="2385775"/>
                <a:ext cx="1379400" cy="1322475"/>
                <a:chOff x="4392850" y="2385775"/>
                <a:chExt cx="1379400" cy="1322475"/>
              </a:xfrm>
            </p:grpSpPr>
            <p:cxnSp>
              <p:nvCxnSpPr>
                <p:cNvPr id="87" name="Google Shape;87;p14"/>
                <p:cNvCxnSpPr/>
                <p:nvPr/>
              </p:nvCxnSpPr>
              <p:spPr>
                <a:xfrm>
                  <a:off x="4851100" y="3203050"/>
                  <a:ext cx="557100" cy="505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88" name="Google Shape;88;p14"/>
                <p:cNvSpPr txBox="1"/>
                <p:nvPr/>
              </p:nvSpPr>
              <p:spPr>
                <a:xfrm>
                  <a:off x="4392850" y="2385775"/>
                  <a:ext cx="13794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Ecological Limit Function (ELF)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89" name="Google Shape;89;p14"/>
            <p:cNvGrpSpPr/>
            <p:nvPr/>
          </p:nvGrpSpPr>
          <p:grpSpPr>
            <a:xfrm>
              <a:off x="4864275" y="1682413"/>
              <a:ext cx="3178225" cy="2118650"/>
              <a:chOff x="1468963" y="1245563"/>
              <a:chExt cx="3178225" cy="2118650"/>
            </a:xfrm>
          </p:grpSpPr>
          <p:cxnSp>
            <p:nvCxnSpPr>
              <p:cNvPr id="90" name="Google Shape;90;p14"/>
              <p:cNvCxnSpPr/>
              <p:nvPr/>
            </p:nvCxnSpPr>
            <p:spPr>
              <a:xfrm flipH="1">
                <a:off x="2811888" y="1586863"/>
                <a:ext cx="13800" cy="497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91" name="Google Shape;91;p14"/>
              <p:cNvCxnSpPr/>
              <p:nvPr/>
            </p:nvCxnSpPr>
            <p:spPr>
              <a:xfrm rot="10800000">
                <a:off x="3144788" y="1835813"/>
                <a:ext cx="279000" cy="39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2" name="Google Shape;92;p14"/>
              <p:cNvCxnSpPr/>
              <p:nvPr/>
            </p:nvCxnSpPr>
            <p:spPr>
              <a:xfrm rot="10800000">
                <a:off x="1468963" y="2965513"/>
                <a:ext cx="279000" cy="39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93" name="Google Shape;93;p14"/>
              <p:cNvCxnSpPr/>
              <p:nvPr/>
            </p:nvCxnSpPr>
            <p:spPr>
              <a:xfrm rot="10800000" flipH="1">
                <a:off x="1470063" y="1835788"/>
                <a:ext cx="1686600" cy="1143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94" name="Google Shape;94;p14"/>
              <p:cNvSpPr txBox="1"/>
              <p:nvPr/>
            </p:nvSpPr>
            <p:spPr>
              <a:xfrm>
                <a:off x="1921388" y="1245563"/>
                <a:ext cx="27258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Upper Quantile Data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5" name="Google Shape;95;p14"/>
          <p:cNvSpPr/>
          <p:nvPr/>
        </p:nvSpPr>
        <p:spPr>
          <a:xfrm>
            <a:off x="4208525" y="1119100"/>
            <a:ext cx="3300000" cy="53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7709275" y="2169950"/>
            <a:ext cx="1347600" cy="20289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/>
          <p:nvPr/>
        </p:nvSpPr>
        <p:spPr>
          <a:xfrm>
            <a:off x="4409275" y="4559325"/>
            <a:ext cx="3300000" cy="385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8" name="Google Shape;98;p14"/>
          <p:cNvGrpSpPr/>
          <p:nvPr/>
        </p:nvGrpSpPr>
        <p:grpSpPr>
          <a:xfrm>
            <a:off x="6762450" y="2524100"/>
            <a:ext cx="2341725" cy="2260175"/>
            <a:chOff x="6762450" y="2524100"/>
            <a:chExt cx="2341725" cy="2260175"/>
          </a:xfrm>
        </p:grpSpPr>
        <p:cxnSp>
          <p:nvCxnSpPr>
            <p:cNvPr id="99" name="Google Shape;99;p14"/>
            <p:cNvCxnSpPr/>
            <p:nvPr/>
          </p:nvCxnSpPr>
          <p:spPr>
            <a:xfrm rot="10800000">
              <a:off x="6769275" y="4160025"/>
              <a:ext cx="1284900" cy="3588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00" name="Google Shape;100;p14"/>
            <p:cNvSpPr txBox="1"/>
            <p:nvPr/>
          </p:nvSpPr>
          <p:spPr>
            <a:xfrm>
              <a:off x="8054175" y="4385575"/>
              <a:ext cx="1050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Breakpoint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1" name="Google Shape;101;p14"/>
            <p:cNvCxnSpPr/>
            <p:nvPr/>
          </p:nvCxnSpPr>
          <p:spPr>
            <a:xfrm rot="10800000">
              <a:off x="6762450" y="2524100"/>
              <a:ext cx="300" cy="17955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</p:cxnSp>
      </p:grpSp>
      <p:grpSp>
        <p:nvGrpSpPr>
          <p:cNvPr id="102" name="Google Shape;102;p14"/>
          <p:cNvGrpSpPr/>
          <p:nvPr/>
        </p:nvGrpSpPr>
        <p:grpSpPr>
          <a:xfrm>
            <a:off x="3240750" y="4479925"/>
            <a:ext cx="4229150" cy="398701"/>
            <a:chOff x="3192925" y="4470200"/>
            <a:chExt cx="4229150" cy="398701"/>
          </a:xfrm>
        </p:grpSpPr>
        <p:pic>
          <p:nvPicPr>
            <p:cNvPr id="103" name="Google Shape;103;p1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05175" y="4635551"/>
              <a:ext cx="2916900" cy="2333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4" name="Google Shape;104;p14"/>
            <p:cNvGrpSpPr/>
            <p:nvPr/>
          </p:nvGrpSpPr>
          <p:grpSpPr>
            <a:xfrm>
              <a:off x="3192925" y="4470200"/>
              <a:ext cx="1269300" cy="398700"/>
              <a:chOff x="3422475" y="4478975"/>
              <a:chExt cx="1269300" cy="398700"/>
            </a:xfrm>
          </p:grpSpPr>
          <p:cxnSp>
            <p:nvCxnSpPr>
              <p:cNvPr id="105" name="Google Shape;105;p14"/>
              <p:cNvCxnSpPr/>
              <p:nvPr/>
            </p:nvCxnSpPr>
            <p:spPr>
              <a:xfrm>
                <a:off x="4319475" y="4678325"/>
                <a:ext cx="372300" cy="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sp>
            <p:nvSpPr>
              <p:cNvPr id="106" name="Google Shape;106;p14"/>
              <p:cNvSpPr txBox="1"/>
              <p:nvPr/>
            </p:nvSpPr>
            <p:spPr>
              <a:xfrm>
                <a:off x="3422475" y="4478975"/>
                <a:ext cx="8970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Statistics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107" name="Google Shape;107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709274" y="2169950"/>
            <a:ext cx="1347600" cy="107700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4"/>
          <p:cNvGrpSpPr/>
          <p:nvPr/>
        </p:nvGrpSpPr>
        <p:grpSpPr>
          <a:xfrm>
            <a:off x="3393150" y="4632325"/>
            <a:ext cx="1269300" cy="398700"/>
            <a:chOff x="3422475" y="4478975"/>
            <a:chExt cx="1269300" cy="398700"/>
          </a:xfrm>
        </p:grpSpPr>
        <p:cxnSp>
          <p:nvCxnSpPr>
            <p:cNvPr id="109" name="Google Shape;109;p14"/>
            <p:cNvCxnSpPr/>
            <p:nvPr/>
          </p:nvCxnSpPr>
          <p:spPr>
            <a:xfrm>
              <a:off x="4319475" y="4678325"/>
              <a:ext cx="372300" cy="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110" name="Google Shape;110;p14"/>
            <p:cNvSpPr txBox="1"/>
            <p:nvPr/>
          </p:nvSpPr>
          <p:spPr>
            <a:xfrm>
              <a:off x="3422475" y="4478975"/>
              <a:ext cx="897000" cy="39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Statistics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552450"/>
            <a:ext cx="8829251" cy="390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00" y="708675"/>
            <a:ext cx="4341276" cy="372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6"/>
          <p:cNvSpPr/>
          <p:nvPr/>
        </p:nvSpPr>
        <p:spPr>
          <a:xfrm>
            <a:off x="3931875" y="577950"/>
            <a:ext cx="381900" cy="4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2" name="Google Shape;122;p16"/>
          <p:cNvGrpSpPr/>
          <p:nvPr/>
        </p:nvGrpSpPr>
        <p:grpSpPr>
          <a:xfrm>
            <a:off x="4145500" y="708675"/>
            <a:ext cx="4998498" cy="3726148"/>
            <a:chOff x="3969300" y="1152475"/>
            <a:chExt cx="4998498" cy="3726148"/>
          </a:xfrm>
        </p:grpSpPr>
        <p:grpSp>
          <p:nvGrpSpPr>
            <p:cNvPr id="123" name="Google Shape;123;p16"/>
            <p:cNvGrpSpPr/>
            <p:nvPr/>
          </p:nvGrpSpPr>
          <p:grpSpPr>
            <a:xfrm>
              <a:off x="3969300" y="1152475"/>
              <a:ext cx="4998498" cy="3726148"/>
              <a:chOff x="3969300" y="1152475"/>
              <a:chExt cx="4998498" cy="3726148"/>
            </a:xfrm>
          </p:grpSpPr>
          <p:pic>
            <p:nvPicPr>
              <p:cNvPr id="124" name="Google Shape;124;p16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969300" y="1152475"/>
                <a:ext cx="4998498" cy="37261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25" name="Google Shape;125;p16"/>
              <p:cNvGrpSpPr/>
              <p:nvPr/>
            </p:nvGrpSpPr>
            <p:grpSpPr>
              <a:xfrm>
                <a:off x="4392850" y="2385775"/>
                <a:ext cx="1379400" cy="1322475"/>
                <a:chOff x="4392850" y="2385775"/>
                <a:chExt cx="1379400" cy="1322475"/>
              </a:xfrm>
            </p:grpSpPr>
            <p:cxnSp>
              <p:nvCxnSpPr>
                <p:cNvPr id="126" name="Google Shape;126;p16"/>
                <p:cNvCxnSpPr/>
                <p:nvPr/>
              </p:nvCxnSpPr>
              <p:spPr>
                <a:xfrm>
                  <a:off x="4851100" y="3203050"/>
                  <a:ext cx="557100" cy="5052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27" name="Google Shape;127;p16"/>
                <p:cNvSpPr txBox="1"/>
                <p:nvPr/>
              </p:nvSpPr>
              <p:spPr>
                <a:xfrm>
                  <a:off x="4392850" y="2385775"/>
                  <a:ext cx="1379400" cy="39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"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Ecological Limit Function (ELF)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28" name="Google Shape;128;p16"/>
            <p:cNvGrpSpPr/>
            <p:nvPr/>
          </p:nvGrpSpPr>
          <p:grpSpPr>
            <a:xfrm>
              <a:off x="4864275" y="1682413"/>
              <a:ext cx="3178225" cy="2118650"/>
              <a:chOff x="1468963" y="1245563"/>
              <a:chExt cx="3178225" cy="2118650"/>
            </a:xfrm>
          </p:grpSpPr>
          <p:cxnSp>
            <p:nvCxnSpPr>
              <p:cNvPr id="129" name="Google Shape;129;p16"/>
              <p:cNvCxnSpPr/>
              <p:nvPr/>
            </p:nvCxnSpPr>
            <p:spPr>
              <a:xfrm flipH="1">
                <a:off x="2811888" y="1586863"/>
                <a:ext cx="13800" cy="497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30" name="Google Shape;130;p16"/>
              <p:cNvCxnSpPr/>
              <p:nvPr/>
            </p:nvCxnSpPr>
            <p:spPr>
              <a:xfrm rot="10800000">
                <a:off x="3144713" y="1835725"/>
                <a:ext cx="279900" cy="423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1" name="Google Shape;131;p16"/>
              <p:cNvCxnSpPr/>
              <p:nvPr/>
            </p:nvCxnSpPr>
            <p:spPr>
              <a:xfrm rot="10800000">
                <a:off x="1468963" y="2965513"/>
                <a:ext cx="279000" cy="39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32" name="Google Shape;132;p16"/>
              <p:cNvCxnSpPr/>
              <p:nvPr/>
            </p:nvCxnSpPr>
            <p:spPr>
              <a:xfrm rot="10800000" flipH="1">
                <a:off x="1470063" y="1835788"/>
                <a:ext cx="1686600" cy="1143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33" name="Google Shape;133;p16"/>
              <p:cNvSpPr txBox="1"/>
              <p:nvPr/>
            </p:nvSpPr>
            <p:spPr>
              <a:xfrm>
                <a:off x="1921388" y="1245563"/>
                <a:ext cx="2725800" cy="39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Upper Quantile </a:t>
                </a:r>
                <a:r>
                  <a:rPr lang="en"/>
                  <a:t>Subset</a:t>
                </a: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4" name="Google Shape;134;p16"/>
          <p:cNvSpPr/>
          <p:nvPr/>
        </p:nvSpPr>
        <p:spPr>
          <a:xfrm>
            <a:off x="425700" y="4076175"/>
            <a:ext cx="3185100" cy="43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35" name="Google Shape;135;p16"/>
          <p:cNvSpPr/>
          <p:nvPr/>
        </p:nvSpPr>
        <p:spPr>
          <a:xfrm>
            <a:off x="425700" y="985175"/>
            <a:ext cx="6944700" cy="20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937425" y="577950"/>
            <a:ext cx="1186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4904600" y="577950"/>
            <a:ext cx="1186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8" name="Google Shape;13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0425" y="4303725"/>
            <a:ext cx="834201" cy="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p16"/>
          <p:cNvCxnSpPr/>
          <p:nvPr/>
        </p:nvCxnSpPr>
        <p:spPr>
          <a:xfrm rot="10800000" flipH="1">
            <a:off x="5257800" y="3596225"/>
            <a:ext cx="218700" cy="90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0" name="Google Shape;140;p16"/>
          <p:cNvSpPr txBox="1"/>
          <p:nvPr/>
        </p:nvSpPr>
        <p:spPr>
          <a:xfrm>
            <a:off x="7692200" y="4106100"/>
            <a:ext cx="8970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1" name="Google Shape;141;p16"/>
          <p:cNvCxnSpPr/>
          <p:nvPr/>
        </p:nvCxnSpPr>
        <p:spPr>
          <a:xfrm rot="10800000">
            <a:off x="6943625" y="3833775"/>
            <a:ext cx="10239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2" name="Google Shape;142;p16"/>
          <p:cNvSpPr txBox="1"/>
          <p:nvPr/>
        </p:nvSpPr>
        <p:spPr>
          <a:xfrm>
            <a:off x="7935100" y="3873775"/>
            <a:ext cx="10809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/>
              <a:t>Breakpoint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3" name="Google Shape;143;p16"/>
          <p:cNvCxnSpPr/>
          <p:nvPr/>
        </p:nvCxnSpPr>
        <p:spPr>
          <a:xfrm rot="10800000">
            <a:off x="6938975" y="2257375"/>
            <a:ext cx="5100" cy="161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44" name="Google Shape;144;p16"/>
          <p:cNvSpPr/>
          <p:nvPr/>
        </p:nvSpPr>
        <p:spPr>
          <a:xfrm>
            <a:off x="7508175" y="4142550"/>
            <a:ext cx="207000" cy="325800"/>
          </a:xfrm>
          <a:prstGeom prst="rightBrace">
            <a:avLst>
              <a:gd name="adj1" fmla="val 17295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 txBox="1"/>
          <p:nvPr/>
        </p:nvSpPr>
        <p:spPr>
          <a:xfrm>
            <a:off x="4371975" y="3111725"/>
            <a:ext cx="11331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Quantile Regression</a:t>
            </a:r>
            <a:endParaRPr sz="12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200"/>
              <a:t>Line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00" y="708675"/>
            <a:ext cx="4341276" cy="372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7"/>
          <p:cNvSpPr/>
          <p:nvPr/>
        </p:nvSpPr>
        <p:spPr>
          <a:xfrm>
            <a:off x="3931875" y="577950"/>
            <a:ext cx="381900" cy="4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2" name="Google Shape;152;p17"/>
          <p:cNvGrpSpPr/>
          <p:nvPr/>
        </p:nvGrpSpPr>
        <p:grpSpPr>
          <a:xfrm>
            <a:off x="4145500" y="708675"/>
            <a:ext cx="4998498" cy="3726148"/>
            <a:chOff x="3969300" y="1152475"/>
            <a:chExt cx="4998498" cy="3726148"/>
          </a:xfrm>
        </p:grpSpPr>
        <p:grpSp>
          <p:nvGrpSpPr>
            <p:cNvPr id="153" name="Google Shape;153;p17"/>
            <p:cNvGrpSpPr/>
            <p:nvPr/>
          </p:nvGrpSpPr>
          <p:grpSpPr>
            <a:xfrm>
              <a:off x="3969300" y="1152475"/>
              <a:ext cx="4998498" cy="3726148"/>
              <a:chOff x="3969300" y="1152475"/>
              <a:chExt cx="4998498" cy="3726148"/>
            </a:xfrm>
          </p:grpSpPr>
          <p:pic>
            <p:nvPicPr>
              <p:cNvPr id="154" name="Google Shape;154;p17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969300" y="1152475"/>
                <a:ext cx="4998498" cy="37261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55" name="Google Shape;155;p17"/>
              <p:cNvGrpSpPr/>
              <p:nvPr/>
            </p:nvGrpSpPr>
            <p:grpSpPr>
              <a:xfrm>
                <a:off x="4327300" y="2625400"/>
                <a:ext cx="1097250" cy="1099800"/>
                <a:chOff x="4327300" y="2625400"/>
                <a:chExt cx="1097250" cy="1099800"/>
              </a:xfrm>
            </p:grpSpPr>
            <p:cxnSp>
              <p:nvCxnSpPr>
                <p:cNvPr id="156" name="Google Shape;156;p17"/>
                <p:cNvCxnSpPr>
                  <a:stCxn id="157" idx="2"/>
                </p:cNvCxnSpPr>
                <p:nvPr/>
              </p:nvCxnSpPr>
              <p:spPr>
                <a:xfrm>
                  <a:off x="4867750" y="2951200"/>
                  <a:ext cx="556800" cy="774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57" name="Google Shape;157;p17"/>
                <p:cNvSpPr txBox="1"/>
                <p:nvPr/>
              </p:nvSpPr>
              <p:spPr>
                <a:xfrm>
                  <a:off x="4327300" y="2625400"/>
                  <a:ext cx="1080900" cy="325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Ecological Limit Function (ELF)</a:t>
                  </a:r>
                  <a:endParaRPr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58" name="Google Shape;158;p17"/>
            <p:cNvGrpSpPr/>
            <p:nvPr/>
          </p:nvGrpSpPr>
          <p:grpSpPr>
            <a:xfrm>
              <a:off x="4864275" y="1849825"/>
              <a:ext cx="1955650" cy="1951238"/>
              <a:chOff x="1468963" y="1412975"/>
              <a:chExt cx="1955650" cy="1951238"/>
            </a:xfrm>
          </p:grpSpPr>
          <p:cxnSp>
            <p:nvCxnSpPr>
              <p:cNvPr id="159" name="Google Shape;159;p17"/>
              <p:cNvCxnSpPr/>
              <p:nvPr/>
            </p:nvCxnSpPr>
            <p:spPr>
              <a:xfrm>
                <a:off x="2665688" y="1586963"/>
                <a:ext cx="6300" cy="56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60" name="Google Shape;160;p17"/>
              <p:cNvCxnSpPr/>
              <p:nvPr/>
            </p:nvCxnSpPr>
            <p:spPr>
              <a:xfrm rot="10800000">
                <a:off x="3144713" y="1835725"/>
                <a:ext cx="279900" cy="4239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1" name="Google Shape;161;p17"/>
              <p:cNvCxnSpPr/>
              <p:nvPr/>
            </p:nvCxnSpPr>
            <p:spPr>
              <a:xfrm rot="10800000">
                <a:off x="1468963" y="2965513"/>
                <a:ext cx="279000" cy="3987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62" name="Google Shape;162;p17"/>
              <p:cNvCxnSpPr/>
              <p:nvPr/>
            </p:nvCxnSpPr>
            <p:spPr>
              <a:xfrm rot="10800000" flipH="1">
                <a:off x="1470063" y="1835788"/>
                <a:ext cx="1686600" cy="1143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63" name="Google Shape;163;p17"/>
              <p:cNvSpPr txBox="1"/>
              <p:nvPr/>
            </p:nvSpPr>
            <p:spPr>
              <a:xfrm>
                <a:off x="1921388" y="1412975"/>
                <a:ext cx="1474800" cy="174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Upper Quantile </a:t>
                </a:r>
                <a:r>
                  <a:rPr lang="en" sz="1000"/>
                  <a:t>Subset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64" name="Google Shape;164;p17"/>
          <p:cNvSpPr/>
          <p:nvPr/>
        </p:nvSpPr>
        <p:spPr>
          <a:xfrm>
            <a:off x="425700" y="4076175"/>
            <a:ext cx="3185100" cy="43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65" name="Google Shape;165;p17"/>
          <p:cNvSpPr/>
          <p:nvPr/>
        </p:nvSpPr>
        <p:spPr>
          <a:xfrm>
            <a:off x="425700" y="985175"/>
            <a:ext cx="6944700" cy="20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7"/>
          <p:cNvSpPr/>
          <p:nvPr/>
        </p:nvSpPr>
        <p:spPr>
          <a:xfrm>
            <a:off x="937425" y="577950"/>
            <a:ext cx="1186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17"/>
          <p:cNvSpPr/>
          <p:nvPr/>
        </p:nvSpPr>
        <p:spPr>
          <a:xfrm>
            <a:off x="4904600" y="577950"/>
            <a:ext cx="1186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0425" y="4303725"/>
            <a:ext cx="834201" cy="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9" name="Google Shape;169;p17"/>
          <p:cNvCxnSpPr/>
          <p:nvPr/>
        </p:nvCxnSpPr>
        <p:spPr>
          <a:xfrm rot="10800000" flipH="1">
            <a:off x="5300525" y="3586025"/>
            <a:ext cx="190800" cy="1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0" name="Google Shape;170;p17"/>
          <p:cNvSpPr txBox="1"/>
          <p:nvPr/>
        </p:nvSpPr>
        <p:spPr>
          <a:xfrm>
            <a:off x="7710400" y="4207950"/>
            <a:ext cx="7071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" name="Google Shape;171;p17"/>
          <p:cNvCxnSpPr/>
          <p:nvPr/>
        </p:nvCxnSpPr>
        <p:spPr>
          <a:xfrm rot="10800000">
            <a:off x="6943625" y="3833775"/>
            <a:ext cx="10239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2" name="Google Shape;172;p17"/>
          <p:cNvSpPr txBox="1"/>
          <p:nvPr/>
        </p:nvSpPr>
        <p:spPr>
          <a:xfrm>
            <a:off x="7935100" y="3951175"/>
            <a:ext cx="7899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Breakpoint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3" name="Google Shape;173;p17"/>
          <p:cNvCxnSpPr/>
          <p:nvPr/>
        </p:nvCxnSpPr>
        <p:spPr>
          <a:xfrm rot="10800000">
            <a:off x="6938975" y="2257375"/>
            <a:ext cx="5100" cy="161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174" name="Google Shape;174;p17"/>
          <p:cNvSpPr/>
          <p:nvPr/>
        </p:nvSpPr>
        <p:spPr>
          <a:xfrm>
            <a:off x="7508175" y="4142550"/>
            <a:ext cx="190800" cy="322200"/>
          </a:xfrm>
          <a:prstGeom prst="rightBrace">
            <a:avLst>
              <a:gd name="adj1" fmla="val 17295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"/>
          <p:cNvSpPr txBox="1"/>
          <p:nvPr/>
        </p:nvSpPr>
        <p:spPr>
          <a:xfrm>
            <a:off x="4466225" y="3366725"/>
            <a:ext cx="834300" cy="45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Quantile Regression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Line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0" y="695825"/>
            <a:ext cx="4341276" cy="3726148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8"/>
          <p:cNvSpPr/>
          <p:nvPr/>
        </p:nvSpPr>
        <p:spPr>
          <a:xfrm>
            <a:off x="3795725" y="565100"/>
            <a:ext cx="381900" cy="4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2" name="Google Shape;182;p18"/>
          <p:cNvGrpSpPr/>
          <p:nvPr/>
        </p:nvGrpSpPr>
        <p:grpSpPr>
          <a:xfrm>
            <a:off x="4009350" y="695825"/>
            <a:ext cx="4998498" cy="3726148"/>
            <a:chOff x="3969300" y="1152475"/>
            <a:chExt cx="4998498" cy="3726148"/>
          </a:xfrm>
        </p:grpSpPr>
        <p:grpSp>
          <p:nvGrpSpPr>
            <p:cNvPr id="183" name="Google Shape;183;p18"/>
            <p:cNvGrpSpPr/>
            <p:nvPr/>
          </p:nvGrpSpPr>
          <p:grpSpPr>
            <a:xfrm>
              <a:off x="3969300" y="1152475"/>
              <a:ext cx="4998498" cy="3726148"/>
              <a:chOff x="3969300" y="1152475"/>
              <a:chExt cx="4998498" cy="3726148"/>
            </a:xfrm>
          </p:grpSpPr>
          <p:pic>
            <p:nvPicPr>
              <p:cNvPr id="184" name="Google Shape;184;p18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969300" y="1152475"/>
                <a:ext cx="4998498" cy="37261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185" name="Google Shape;185;p18"/>
              <p:cNvGrpSpPr/>
              <p:nvPr/>
            </p:nvGrpSpPr>
            <p:grpSpPr>
              <a:xfrm>
                <a:off x="4327300" y="2625400"/>
                <a:ext cx="1097250" cy="1099800"/>
                <a:chOff x="4327300" y="2625400"/>
                <a:chExt cx="1097250" cy="1099800"/>
              </a:xfrm>
            </p:grpSpPr>
            <p:cxnSp>
              <p:nvCxnSpPr>
                <p:cNvPr id="186" name="Google Shape;186;p18"/>
                <p:cNvCxnSpPr>
                  <a:stCxn id="187" idx="2"/>
                </p:cNvCxnSpPr>
                <p:nvPr/>
              </p:nvCxnSpPr>
              <p:spPr>
                <a:xfrm>
                  <a:off x="4867750" y="2951200"/>
                  <a:ext cx="556800" cy="774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187" name="Google Shape;187;p18"/>
                <p:cNvSpPr txBox="1"/>
                <p:nvPr/>
              </p:nvSpPr>
              <p:spPr>
                <a:xfrm>
                  <a:off x="4327300" y="2625400"/>
                  <a:ext cx="1080900" cy="325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Ecological Limit Function (ELF)</a:t>
                  </a:r>
                  <a:endParaRPr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8" name="Google Shape;188;p18"/>
            <p:cNvGrpSpPr/>
            <p:nvPr/>
          </p:nvGrpSpPr>
          <p:grpSpPr>
            <a:xfrm>
              <a:off x="4864475" y="1849825"/>
              <a:ext cx="1927025" cy="1926300"/>
              <a:chOff x="1469163" y="1412975"/>
              <a:chExt cx="1927025" cy="1926300"/>
            </a:xfrm>
          </p:grpSpPr>
          <p:cxnSp>
            <p:nvCxnSpPr>
              <p:cNvPr id="189" name="Google Shape;189;p18"/>
              <p:cNvCxnSpPr/>
              <p:nvPr/>
            </p:nvCxnSpPr>
            <p:spPr>
              <a:xfrm>
                <a:off x="2665688" y="1586963"/>
                <a:ext cx="6300" cy="56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190" name="Google Shape;190;p18"/>
              <p:cNvCxnSpPr/>
              <p:nvPr/>
            </p:nvCxnSpPr>
            <p:spPr>
              <a:xfrm rot="10800000">
                <a:off x="1469163" y="2965475"/>
                <a:ext cx="262800" cy="373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191" name="Google Shape;191;p18"/>
              <p:cNvCxnSpPr/>
              <p:nvPr/>
            </p:nvCxnSpPr>
            <p:spPr>
              <a:xfrm rot="10800000" flipH="1">
                <a:off x="1470063" y="1835788"/>
                <a:ext cx="1686600" cy="1143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192" name="Google Shape;192;p18"/>
              <p:cNvSpPr txBox="1"/>
              <p:nvPr/>
            </p:nvSpPr>
            <p:spPr>
              <a:xfrm>
                <a:off x="1921388" y="1412975"/>
                <a:ext cx="1474800" cy="174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Upper Quantile </a:t>
                </a:r>
                <a:r>
                  <a:rPr lang="en" sz="1000"/>
                  <a:t>Subset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93" name="Google Shape;193;p18"/>
          <p:cNvSpPr/>
          <p:nvPr/>
        </p:nvSpPr>
        <p:spPr>
          <a:xfrm>
            <a:off x="289550" y="4063325"/>
            <a:ext cx="3185100" cy="43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194" name="Google Shape;194;p18"/>
          <p:cNvSpPr/>
          <p:nvPr/>
        </p:nvSpPr>
        <p:spPr>
          <a:xfrm>
            <a:off x="289550" y="972325"/>
            <a:ext cx="6944700" cy="20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8"/>
          <p:cNvSpPr/>
          <p:nvPr/>
        </p:nvSpPr>
        <p:spPr>
          <a:xfrm>
            <a:off x="801275" y="565100"/>
            <a:ext cx="1186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768450" y="565100"/>
            <a:ext cx="1186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275" y="4290875"/>
            <a:ext cx="834201" cy="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8" name="Google Shape;198;p18"/>
          <p:cNvCxnSpPr/>
          <p:nvPr/>
        </p:nvCxnSpPr>
        <p:spPr>
          <a:xfrm rot="10800000" flipH="1">
            <a:off x="5164375" y="3573175"/>
            <a:ext cx="190800" cy="1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99" name="Google Shape;199;p18"/>
          <p:cNvSpPr txBox="1"/>
          <p:nvPr/>
        </p:nvSpPr>
        <p:spPr>
          <a:xfrm>
            <a:off x="7574250" y="4195100"/>
            <a:ext cx="7071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0" name="Google Shape;200;p18"/>
          <p:cNvCxnSpPr/>
          <p:nvPr/>
        </p:nvCxnSpPr>
        <p:spPr>
          <a:xfrm rot="10800000">
            <a:off x="6807475" y="3820925"/>
            <a:ext cx="10239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1" name="Google Shape;201;p18"/>
          <p:cNvSpPr txBox="1"/>
          <p:nvPr/>
        </p:nvSpPr>
        <p:spPr>
          <a:xfrm>
            <a:off x="7798950" y="3938325"/>
            <a:ext cx="7899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Breakpoint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2" name="Google Shape;202;p18"/>
          <p:cNvCxnSpPr/>
          <p:nvPr/>
        </p:nvCxnSpPr>
        <p:spPr>
          <a:xfrm rot="10800000">
            <a:off x="6802825" y="2244525"/>
            <a:ext cx="5100" cy="161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03" name="Google Shape;203;p18"/>
          <p:cNvSpPr/>
          <p:nvPr/>
        </p:nvSpPr>
        <p:spPr>
          <a:xfrm>
            <a:off x="7372025" y="4129700"/>
            <a:ext cx="190800" cy="322200"/>
          </a:xfrm>
          <a:prstGeom prst="rightBrace">
            <a:avLst>
              <a:gd name="adj1" fmla="val 17295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8"/>
          <p:cNvSpPr txBox="1"/>
          <p:nvPr/>
        </p:nvSpPr>
        <p:spPr>
          <a:xfrm>
            <a:off x="4330075" y="3353875"/>
            <a:ext cx="834300" cy="45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Quantile Regression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Line</a:t>
            </a:r>
            <a:endParaRPr sz="1000"/>
          </a:p>
        </p:txBody>
      </p:sp>
      <p:cxnSp>
        <p:nvCxnSpPr>
          <p:cNvPr id="205" name="Google Shape;205;p18"/>
          <p:cNvCxnSpPr/>
          <p:nvPr/>
        </p:nvCxnSpPr>
        <p:spPr>
          <a:xfrm rot="10800000">
            <a:off x="6590450" y="1821700"/>
            <a:ext cx="262800" cy="373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06" name="Google Shape;206;p18"/>
          <p:cNvSpPr txBox="1"/>
          <p:nvPr/>
        </p:nvSpPr>
        <p:spPr>
          <a:xfrm>
            <a:off x="1467975" y="215275"/>
            <a:ext cx="1186800" cy="2838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Base Plot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18"/>
          <p:cNvSpPr txBox="1"/>
          <p:nvPr/>
        </p:nvSpPr>
        <p:spPr>
          <a:xfrm>
            <a:off x="4976450" y="97225"/>
            <a:ext cx="2018700" cy="519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ELF Derived From Base Plot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0" y="695825"/>
            <a:ext cx="4341276" cy="3726148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19"/>
          <p:cNvSpPr/>
          <p:nvPr/>
        </p:nvSpPr>
        <p:spPr>
          <a:xfrm>
            <a:off x="3795725" y="565100"/>
            <a:ext cx="381900" cy="4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" name="Google Shape;214;p19"/>
          <p:cNvGrpSpPr/>
          <p:nvPr/>
        </p:nvGrpSpPr>
        <p:grpSpPr>
          <a:xfrm>
            <a:off x="4009350" y="695825"/>
            <a:ext cx="4998498" cy="3726148"/>
            <a:chOff x="3969300" y="1152475"/>
            <a:chExt cx="4998498" cy="3726148"/>
          </a:xfrm>
        </p:grpSpPr>
        <p:grpSp>
          <p:nvGrpSpPr>
            <p:cNvPr id="215" name="Google Shape;215;p19"/>
            <p:cNvGrpSpPr/>
            <p:nvPr/>
          </p:nvGrpSpPr>
          <p:grpSpPr>
            <a:xfrm>
              <a:off x="3969300" y="1152475"/>
              <a:ext cx="4998498" cy="3726148"/>
              <a:chOff x="3969300" y="1152475"/>
              <a:chExt cx="4998498" cy="3726148"/>
            </a:xfrm>
          </p:grpSpPr>
          <p:pic>
            <p:nvPicPr>
              <p:cNvPr id="216" name="Google Shape;216;p19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969300" y="1152475"/>
                <a:ext cx="4998498" cy="37261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17" name="Google Shape;217;p19"/>
              <p:cNvGrpSpPr/>
              <p:nvPr/>
            </p:nvGrpSpPr>
            <p:grpSpPr>
              <a:xfrm>
                <a:off x="4327300" y="2625400"/>
                <a:ext cx="1097250" cy="1099800"/>
                <a:chOff x="4327300" y="2625400"/>
                <a:chExt cx="1097250" cy="1099800"/>
              </a:xfrm>
            </p:grpSpPr>
            <p:cxnSp>
              <p:nvCxnSpPr>
                <p:cNvPr id="218" name="Google Shape;218;p19"/>
                <p:cNvCxnSpPr>
                  <a:stCxn id="219" idx="2"/>
                </p:cNvCxnSpPr>
                <p:nvPr/>
              </p:nvCxnSpPr>
              <p:spPr>
                <a:xfrm>
                  <a:off x="4867750" y="2951200"/>
                  <a:ext cx="556800" cy="774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19" name="Google Shape;219;p19"/>
                <p:cNvSpPr txBox="1"/>
                <p:nvPr/>
              </p:nvSpPr>
              <p:spPr>
                <a:xfrm>
                  <a:off x="4327300" y="2625400"/>
                  <a:ext cx="1080900" cy="3258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Ecological Limit Function (ELF)</a:t>
                  </a:r>
                  <a:endParaRPr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20" name="Google Shape;220;p19"/>
            <p:cNvGrpSpPr/>
            <p:nvPr/>
          </p:nvGrpSpPr>
          <p:grpSpPr>
            <a:xfrm>
              <a:off x="4864475" y="1849825"/>
              <a:ext cx="1927025" cy="1926300"/>
              <a:chOff x="1469163" y="1412975"/>
              <a:chExt cx="1927025" cy="1926300"/>
            </a:xfrm>
          </p:grpSpPr>
          <p:cxnSp>
            <p:nvCxnSpPr>
              <p:cNvPr id="221" name="Google Shape;221;p19"/>
              <p:cNvCxnSpPr/>
              <p:nvPr/>
            </p:nvCxnSpPr>
            <p:spPr>
              <a:xfrm>
                <a:off x="2665688" y="1586963"/>
                <a:ext cx="6300" cy="56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22" name="Google Shape;222;p19"/>
              <p:cNvCxnSpPr/>
              <p:nvPr/>
            </p:nvCxnSpPr>
            <p:spPr>
              <a:xfrm rot="10800000">
                <a:off x="1469163" y="2965475"/>
                <a:ext cx="262800" cy="373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23" name="Google Shape;223;p19"/>
              <p:cNvCxnSpPr/>
              <p:nvPr/>
            </p:nvCxnSpPr>
            <p:spPr>
              <a:xfrm rot="10800000" flipH="1">
                <a:off x="1470063" y="1835788"/>
                <a:ext cx="1686600" cy="1143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24" name="Google Shape;224;p19"/>
              <p:cNvSpPr txBox="1"/>
              <p:nvPr/>
            </p:nvSpPr>
            <p:spPr>
              <a:xfrm>
                <a:off x="1921388" y="1412975"/>
                <a:ext cx="1474800" cy="1740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Upper Quantile </a:t>
                </a:r>
                <a:r>
                  <a:rPr lang="en" sz="1000"/>
                  <a:t>Subset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25" name="Google Shape;225;p19"/>
          <p:cNvSpPr/>
          <p:nvPr/>
        </p:nvSpPr>
        <p:spPr>
          <a:xfrm>
            <a:off x="289550" y="4063325"/>
            <a:ext cx="3185100" cy="43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26" name="Google Shape;226;p19"/>
          <p:cNvSpPr/>
          <p:nvPr/>
        </p:nvSpPr>
        <p:spPr>
          <a:xfrm>
            <a:off x="289550" y="972325"/>
            <a:ext cx="6944700" cy="20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9"/>
          <p:cNvSpPr/>
          <p:nvPr/>
        </p:nvSpPr>
        <p:spPr>
          <a:xfrm>
            <a:off x="332600" y="695825"/>
            <a:ext cx="1723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9"/>
          <p:cNvSpPr/>
          <p:nvPr/>
        </p:nvSpPr>
        <p:spPr>
          <a:xfrm>
            <a:off x="4768450" y="565100"/>
            <a:ext cx="1186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9" name="Google Shape;22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275" y="4290875"/>
            <a:ext cx="834201" cy="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19"/>
          <p:cNvCxnSpPr/>
          <p:nvPr/>
        </p:nvCxnSpPr>
        <p:spPr>
          <a:xfrm rot="10800000" flipH="1">
            <a:off x="5164375" y="3573175"/>
            <a:ext cx="190800" cy="1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1" name="Google Shape;231;p19"/>
          <p:cNvSpPr txBox="1"/>
          <p:nvPr/>
        </p:nvSpPr>
        <p:spPr>
          <a:xfrm>
            <a:off x="7574250" y="4195100"/>
            <a:ext cx="7071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19"/>
          <p:cNvCxnSpPr/>
          <p:nvPr/>
        </p:nvCxnSpPr>
        <p:spPr>
          <a:xfrm rot="10800000">
            <a:off x="6807475" y="3820925"/>
            <a:ext cx="10239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3" name="Google Shape;233;p19"/>
          <p:cNvSpPr txBox="1"/>
          <p:nvPr/>
        </p:nvSpPr>
        <p:spPr>
          <a:xfrm>
            <a:off x="7798950" y="3938325"/>
            <a:ext cx="7899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Breakpoint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4" name="Google Shape;234;p19"/>
          <p:cNvCxnSpPr/>
          <p:nvPr/>
        </p:nvCxnSpPr>
        <p:spPr>
          <a:xfrm rot="10800000">
            <a:off x="6802825" y="2244525"/>
            <a:ext cx="5100" cy="161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35" name="Google Shape;235;p19"/>
          <p:cNvSpPr/>
          <p:nvPr/>
        </p:nvSpPr>
        <p:spPr>
          <a:xfrm>
            <a:off x="7372025" y="4129700"/>
            <a:ext cx="190800" cy="322200"/>
          </a:xfrm>
          <a:prstGeom prst="rightBrace">
            <a:avLst>
              <a:gd name="adj1" fmla="val 17295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4330075" y="3353875"/>
            <a:ext cx="834300" cy="457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Quantile Regression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Line</a:t>
            </a:r>
            <a:endParaRPr sz="1000"/>
          </a:p>
        </p:txBody>
      </p:sp>
      <p:cxnSp>
        <p:nvCxnSpPr>
          <p:cNvPr id="237" name="Google Shape;237;p19"/>
          <p:cNvCxnSpPr/>
          <p:nvPr/>
        </p:nvCxnSpPr>
        <p:spPr>
          <a:xfrm rot="10800000">
            <a:off x="6590450" y="1821700"/>
            <a:ext cx="262800" cy="373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38" name="Google Shape;238;p19"/>
          <p:cNvSpPr txBox="1"/>
          <p:nvPr/>
        </p:nvSpPr>
        <p:spPr>
          <a:xfrm>
            <a:off x="332600" y="619300"/>
            <a:ext cx="1186800" cy="2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Base Plot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4062250" y="695825"/>
            <a:ext cx="1723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9"/>
          <p:cNvSpPr txBox="1"/>
          <p:nvPr/>
        </p:nvSpPr>
        <p:spPr>
          <a:xfrm>
            <a:off x="4225450" y="619300"/>
            <a:ext cx="2417400" cy="2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Ecological Limit Function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0" y="695825"/>
            <a:ext cx="4341276" cy="3726148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0"/>
          <p:cNvSpPr/>
          <p:nvPr/>
        </p:nvSpPr>
        <p:spPr>
          <a:xfrm>
            <a:off x="3795725" y="565100"/>
            <a:ext cx="381900" cy="4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7" name="Google Shape;247;p20"/>
          <p:cNvGrpSpPr/>
          <p:nvPr/>
        </p:nvGrpSpPr>
        <p:grpSpPr>
          <a:xfrm>
            <a:off x="4009350" y="695825"/>
            <a:ext cx="4998498" cy="3726148"/>
            <a:chOff x="3969300" y="1152475"/>
            <a:chExt cx="4998498" cy="3726148"/>
          </a:xfrm>
        </p:grpSpPr>
        <p:grpSp>
          <p:nvGrpSpPr>
            <p:cNvPr id="248" name="Google Shape;248;p20"/>
            <p:cNvGrpSpPr/>
            <p:nvPr/>
          </p:nvGrpSpPr>
          <p:grpSpPr>
            <a:xfrm>
              <a:off x="3969300" y="1152475"/>
              <a:ext cx="4998498" cy="3726148"/>
              <a:chOff x="3969300" y="1152475"/>
              <a:chExt cx="4998498" cy="3726148"/>
            </a:xfrm>
          </p:grpSpPr>
          <p:pic>
            <p:nvPicPr>
              <p:cNvPr id="249" name="Google Shape;249;p20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969300" y="1152475"/>
                <a:ext cx="4998498" cy="3726148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250" name="Google Shape;250;p20"/>
              <p:cNvGrpSpPr/>
              <p:nvPr/>
            </p:nvGrpSpPr>
            <p:grpSpPr>
              <a:xfrm>
                <a:off x="4327300" y="2455763"/>
                <a:ext cx="1068750" cy="1269300"/>
                <a:chOff x="4327300" y="2455763"/>
                <a:chExt cx="1068750" cy="1269300"/>
              </a:xfrm>
            </p:grpSpPr>
            <p:cxnSp>
              <p:nvCxnSpPr>
                <p:cNvPr id="251" name="Google Shape;251;p20"/>
                <p:cNvCxnSpPr>
                  <a:stCxn id="252" idx="2"/>
                </p:cNvCxnSpPr>
                <p:nvPr/>
              </p:nvCxnSpPr>
              <p:spPr>
                <a:xfrm>
                  <a:off x="4839250" y="2951063"/>
                  <a:ext cx="556800" cy="7740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triangle" w="med" len="med"/>
                </a:ln>
              </p:spPr>
            </p:cxnSp>
            <p:sp>
              <p:nvSpPr>
                <p:cNvPr id="252" name="Google Shape;252;p20"/>
                <p:cNvSpPr txBox="1"/>
                <p:nvPr/>
              </p:nvSpPr>
              <p:spPr>
                <a:xfrm>
                  <a:off x="4327300" y="2455763"/>
                  <a:ext cx="1023900" cy="4953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lang="en" sz="1000"/>
                    <a:t>4. </a:t>
                  </a:r>
                  <a:r>
                    <a:rPr lang="en" sz="10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Ecological Limit Function (ELF)</a:t>
                  </a:r>
                  <a:endParaRPr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53" name="Google Shape;253;p20"/>
            <p:cNvGrpSpPr/>
            <p:nvPr/>
          </p:nvGrpSpPr>
          <p:grpSpPr>
            <a:xfrm>
              <a:off x="4864475" y="1817425"/>
              <a:ext cx="1991700" cy="1958700"/>
              <a:chOff x="1469163" y="1380575"/>
              <a:chExt cx="1991700" cy="1958700"/>
            </a:xfrm>
          </p:grpSpPr>
          <p:cxnSp>
            <p:nvCxnSpPr>
              <p:cNvPr id="254" name="Google Shape;254;p20"/>
              <p:cNvCxnSpPr/>
              <p:nvPr/>
            </p:nvCxnSpPr>
            <p:spPr>
              <a:xfrm>
                <a:off x="2665688" y="1586963"/>
                <a:ext cx="6300" cy="5631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cxnSp>
          <p:cxnSp>
            <p:nvCxnSpPr>
              <p:cNvPr id="255" name="Google Shape;255;p20"/>
              <p:cNvCxnSpPr/>
              <p:nvPr/>
            </p:nvCxnSpPr>
            <p:spPr>
              <a:xfrm rot="10800000">
                <a:off x="1469163" y="2965475"/>
                <a:ext cx="262800" cy="3738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cxnSp>
            <p:nvCxnSpPr>
              <p:cNvPr id="256" name="Google Shape;256;p20"/>
              <p:cNvCxnSpPr/>
              <p:nvPr/>
            </p:nvCxnSpPr>
            <p:spPr>
              <a:xfrm rot="10800000" flipH="1">
                <a:off x="1470063" y="1835788"/>
                <a:ext cx="1686600" cy="11430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999999"/>
                </a:solidFill>
                <a:prstDash val="solid"/>
                <a:round/>
                <a:headEnd type="none" w="sm" len="sm"/>
                <a:tailEnd type="none" w="sm" len="sm"/>
              </a:ln>
            </p:spPr>
          </p:cxnSp>
          <p:sp>
            <p:nvSpPr>
              <p:cNvPr id="257" name="Google Shape;257;p20"/>
              <p:cNvSpPr txBox="1"/>
              <p:nvPr/>
            </p:nvSpPr>
            <p:spPr>
              <a:xfrm>
                <a:off x="1834863" y="1380575"/>
                <a:ext cx="1626000" cy="206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lang="en" sz="1000"/>
                  <a:t>3. </a:t>
                </a:r>
                <a:r>
                  <a:rPr lang="en" sz="10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rPr>
                  <a:t>Upper Quantile </a:t>
                </a:r>
                <a:r>
                  <a:rPr lang="en" sz="1000"/>
                  <a:t>Subset</a:t>
                </a:r>
                <a:endParaRPr sz="1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8" name="Google Shape;258;p20"/>
          <p:cNvSpPr/>
          <p:nvPr/>
        </p:nvSpPr>
        <p:spPr>
          <a:xfrm>
            <a:off x="289550" y="4063325"/>
            <a:ext cx="3185100" cy="43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59" name="Google Shape;259;p20"/>
          <p:cNvSpPr/>
          <p:nvPr/>
        </p:nvSpPr>
        <p:spPr>
          <a:xfrm>
            <a:off x="289550" y="972325"/>
            <a:ext cx="6944700" cy="20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20"/>
          <p:cNvSpPr/>
          <p:nvPr/>
        </p:nvSpPr>
        <p:spPr>
          <a:xfrm>
            <a:off x="332600" y="695825"/>
            <a:ext cx="1723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0"/>
          <p:cNvSpPr/>
          <p:nvPr/>
        </p:nvSpPr>
        <p:spPr>
          <a:xfrm>
            <a:off x="4768450" y="565100"/>
            <a:ext cx="1186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2" name="Google Shape;262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275" y="4290875"/>
            <a:ext cx="834201" cy="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20"/>
          <p:cNvCxnSpPr/>
          <p:nvPr/>
        </p:nvCxnSpPr>
        <p:spPr>
          <a:xfrm rot="10800000" flipH="1">
            <a:off x="5164375" y="3573175"/>
            <a:ext cx="190800" cy="1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4" name="Google Shape;264;p20"/>
          <p:cNvSpPr txBox="1"/>
          <p:nvPr/>
        </p:nvSpPr>
        <p:spPr>
          <a:xfrm>
            <a:off x="7574250" y="4195100"/>
            <a:ext cx="8343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5. 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5" name="Google Shape;265;p20"/>
          <p:cNvCxnSpPr/>
          <p:nvPr/>
        </p:nvCxnSpPr>
        <p:spPr>
          <a:xfrm rot="10800000">
            <a:off x="6807475" y="3820925"/>
            <a:ext cx="10239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6" name="Google Shape;266;p20"/>
          <p:cNvSpPr txBox="1"/>
          <p:nvPr/>
        </p:nvSpPr>
        <p:spPr>
          <a:xfrm>
            <a:off x="7798950" y="3938325"/>
            <a:ext cx="10239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1. Breakpoint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7" name="Google Shape;267;p20"/>
          <p:cNvCxnSpPr/>
          <p:nvPr/>
        </p:nvCxnSpPr>
        <p:spPr>
          <a:xfrm rot="10800000">
            <a:off x="6802825" y="2244525"/>
            <a:ext cx="5100" cy="161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268" name="Google Shape;268;p20"/>
          <p:cNvSpPr/>
          <p:nvPr/>
        </p:nvSpPr>
        <p:spPr>
          <a:xfrm>
            <a:off x="7372025" y="4129700"/>
            <a:ext cx="190800" cy="322200"/>
          </a:xfrm>
          <a:prstGeom prst="rightBrace">
            <a:avLst>
              <a:gd name="adj1" fmla="val 17295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20"/>
          <p:cNvSpPr txBox="1"/>
          <p:nvPr/>
        </p:nvSpPr>
        <p:spPr>
          <a:xfrm>
            <a:off x="4330075" y="3353875"/>
            <a:ext cx="834300" cy="46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2. Quantile Regression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Line</a:t>
            </a:r>
            <a:endParaRPr sz="1000"/>
          </a:p>
        </p:txBody>
      </p:sp>
      <p:cxnSp>
        <p:nvCxnSpPr>
          <p:cNvPr id="270" name="Google Shape;270;p20"/>
          <p:cNvCxnSpPr/>
          <p:nvPr/>
        </p:nvCxnSpPr>
        <p:spPr>
          <a:xfrm rot="10800000">
            <a:off x="6590450" y="1821700"/>
            <a:ext cx="262800" cy="373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1" name="Google Shape;271;p20"/>
          <p:cNvSpPr txBox="1"/>
          <p:nvPr/>
        </p:nvSpPr>
        <p:spPr>
          <a:xfrm>
            <a:off x="332600" y="619300"/>
            <a:ext cx="1186800" cy="2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Base Plot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20"/>
          <p:cNvSpPr/>
          <p:nvPr/>
        </p:nvSpPr>
        <p:spPr>
          <a:xfrm>
            <a:off x="4062250" y="695825"/>
            <a:ext cx="1723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0"/>
          <p:cNvSpPr txBox="1"/>
          <p:nvPr/>
        </p:nvSpPr>
        <p:spPr>
          <a:xfrm>
            <a:off x="4225450" y="619300"/>
            <a:ext cx="2417400" cy="2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Ecological Limit Function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50" y="695825"/>
            <a:ext cx="4341276" cy="3726148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1"/>
          <p:cNvSpPr/>
          <p:nvPr/>
        </p:nvSpPr>
        <p:spPr>
          <a:xfrm>
            <a:off x="3795725" y="565100"/>
            <a:ext cx="381900" cy="42237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81" name="Google Shape;281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09350" y="695825"/>
            <a:ext cx="4998498" cy="37261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2" name="Google Shape;282;p21"/>
          <p:cNvGrpSpPr/>
          <p:nvPr/>
        </p:nvGrpSpPr>
        <p:grpSpPr>
          <a:xfrm>
            <a:off x="4367350" y="1999113"/>
            <a:ext cx="1068750" cy="1269300"/>
            <a:chOff x="4327300" y="2455763"/>
            <a:chExt cx="1068750" cy="1269300"/>
          </a:xfrm>
        </p:grpSpPr>
        <p:cxnSp>
          <p:nvCxnSpPr>
            <p:cNvPr id="283" name="Google Shape;283;p21"/>
            <p:cNvCxnSpPr>
              <a:stCxn id="284" idx="2"/>
            </p:cNvCxnSpPr>
            <p:nvPr/>
          </p:nvCxnSpPr>
          <p:spPr>
            <a:xfrm>
              <a:off x="4839250" y="2951063"/>
              <a:ext cx="556800" cy="7740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284" name="Google Shape;284;p21"/>
            <p:cNvSpPr txBox="1"/>
            <p:nvPr/>
          </p:nvSpPr>
          <p:spPr>
            <a:xfrm>
              <a:off x="4327300" y="2455763"/>
              <a:ext cx="1023900" cy="4953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000" dirty="0"/>
                <a:t>4. </a:t>
              </a:r>
              <a:r>
                <a:rPr lang="en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Ecological Limit Function (ELF)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21"/>
          <p:cNvGrpSpPr/>
          <p:nvPr/>
        </p:nvGrpSpPr>
        <p:grpSpPr>
          <a:xfrm>
            <a:off x="4959400" y="1697600"/>
            <a:ext cx="1991700" cy="1958700"/>
            <a:chOff x="1469163" y="1380575"/>
            <a:chExt cx="1991700" cy="1958700"/>
          </a:xfrm>
        </p:grpSpPr>
        <p:cxnSp>
          <p:nvCxnSpPr>
            <p:cNvPr id="286" name="Google Shape;286;p21"/>
            <p:cNvCxnSpPr/>
            <p:nvPr/>
          </p:nvCxnSpPr>
          <p:spPr>
            <a:xfrm>
              <a:off x="2665688" y="1586963"/>
              <a:ext cx="6300" cy="563100"/>
            </a:xfrm>
            <a:prstGeom prst="straightConnector1">
              <a:avLst/>
            </a:prstGeom>
            <a:noFill/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287" name="Google Shape;287;p21"/>
            <p:cNvCxnSpPr/>
            <p:nvPr/>
          </p:nvCxnSpPr>
          <p:spPr>
            <a:xfrm rot="10800000">
              <a:off x="1469163" y="2965475"/>
              <a:ext cx="262800" cy="3738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88" name="Google Shape;288;p21"/>
            <p:cNvCxnSpPr/>
            <p:nvPr/>
          </p:nvCxnSpPr>
          <p:spPr>
            <a:xfrm rot="10800000" flipH="1">
              <a:off x="1470063" y="1835788"/>
              <a:ext cx="1686600" cy="1143000"/>
            </a:xfrm>
            <a:prstGeom prst="straightConnector1">
              <a:avLst/>
            </a:prstGeom>
            <a:noFill/>
            <a:ln w="19050" cap="flat" cmpd="sng">
              <a:solidFill>
                <a:srgbClr val="999999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89" name="Google Shape;289;p21"/>
            <p:cNvSpPr txBox="1"/>
            <p:nvPr/>
          </p:nvSpPr>
          <p:spPr>
            <a:xfrm>
              <a:off x="1834863" y="1380575"/>
              <a:ext cx="1626000" cy="206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" sz="1000" dirty="0"/>
                <a:t>3. </a:t>
              </a:r>
              <a:r>
                <a:rPr lang="en" sz="1000" b="0" i="0" u="none" strike="noStrike" cap="none" dirty="0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Upper Quantile </a:t>
              </a:r>
              <a:r>
                <a:rPr lang="en" sz="1000" dirty="0"/>
                <a:t>Subset</a:t>
              </a:r>
              <a:endParaRPr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0" name="Google Shape;290;p21"/>
          <p:cNvSpPr/>
          <p:nvPr/>
        </p:nvSpPr>
        <p:spPr>
          <a:xfrm>
            <a:off x="289550" y="4063325"/>
            <a:ext cx="3185100" cy="4386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91" name="Google Shape;291;p21"/>
          <p:cNvSpPr/>
          <p:nvPr/>
        </p:nvSpPr>
        <p:spPr>
          <a:xfrm>
            <a:off x="289550" y="972325"/>
            <a:ext cx="6944700" cy="206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1"/>
          <p:cNvSpPr/>
          <p:nvPr/>
        </p:nvSpPr>
        <p:spPr>
          <a:xfrm>
            <a:off x="332600" y="695825"/>
            <a:ext cx="1723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1"/>
          <p:cNvSpPr/>
          <p:nvPr/>
        </p:nvSpPr>
        <p:spPr>
          <a:xfrm>
            <a:off x="4768450" y="565100"/>
            <a:ext cx="1186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4" name="Google Shape;29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44275" y="4290875"/>
            <a:ext cx="834201" cy="76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5" name="Google Shape;295;p21"/>
          <p:cNvCxnSpPr/>
          <p:nvPr/>
        </p:nvCxnSpPr>
        <p:spPr>
          <a:xfrm rot="10800000" flipH="1">
            <a:off x="5164375" y="3573175"/>
            <a:ext cx="190800" cy="19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6" name="Google Shape;296;p21"/>
          <p:cNvSpPr txBox="1"/>
          <p:nvPr/>
        </p:nvSpPr>
        <p:spPr>
          <a:xfrm>
            <a:off x="7574250" y="4195100"/>
            <a:ext cx="8343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5. </a:t>
            </a:r>
            <a:r>
              <a:rPr lang="en" sz="1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Statistics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7" name="Google Shape;297;p21"/>
          <p:cNvCxnSpPr/>
          <p:nvPr/>
        </p:nvCxnSpPr>
        <p:spPr>
          <a:xfrm rot="10800000">
            <a:off x="6807475" y="3820925"/>
            <a:ext cx="1023900" cy="2313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98" name="Google Shape;298;p21"/>
          <p:cNvSpPr txBox="1"/>
          <p:nvPr/>
        </p:nvSpPr>
        <p:spPr>
          <a:xfrm>
            <a:off x="7798950" y="3938325"/>
            <a:ext cx="1023900" cy="1914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1. Breakpoint</a:t>
            </a: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21"/>
          <p:cNvCxnSpPr/>
          <p:nvPr/>
        </p:nvCxnSpPr>
        <p:spPr>
          <a:xfrm rot="10800000">
            <a:off x="6802825" y="2244525"/>
            <a:ext cx="5100" cy="16164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dash"/>
            <a:round/>
            <a:headEnd type="none" w="sm" len="sm"/>
            <a:tailEnd type="none" w="sm" len="sm"/>
          </a:ln>
        </p:spPr>
      </p:cxnSp>
      <p:sp>
        <p:nvSpPr>
          <p:cNvPr id="300" name="Google Shape;300;p21"/>
          <p:cNvSpPr/>
          <p:nvPr/>
        </p:nvSpPr>
        <p:spPr>
          <a:xfrm>
            <a:off x="7372025" y="4129700"/>
            <a:ext cx="190800" cy="322200"/>
          </a:xfrm>
          <a:prstGeom prst="rightBrace">
            <a:avLst>
              <a:gd name="adj1" fmla="val 17295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21"/>
          <p:cNvSpPr txBox="1"/>
          <p:nvPr/>
        </p:nvSpPr>
        <p:spPr>
          <a:xfrm>
            <a:off x="4330075" y="3353875"/>
            <a:ext cx="834300" cy="4671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2. Quantile Regression</a:t>
            </a:r>
            <a:endParaRPr sz="10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000"/>
              <a:t>Line</a:t>
            </a:r>
            <a:endParaRPr sz="1000"/>
          </a:p>
        </p:txBody>
      </p:sp>
      <p:cxnSp>
        <p:nvCxnSpPr>
          <p:cNvPr id="302" name="Google Shape;302;p21"/>
          <p:cNvCxnSpPr/>
          <p:nvPr/>
        </p:nvCxnSpPr>
        <p:spPr>
          <a:xfrm rot="10800000">
            <a:off x="6590450" y="1821700"/>
            <a:ext cx="262800" cy="3738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03" name="Google Shape;303;p21"/>
          <p:cNvSpPr txBox="1"/>
          <p:nvPr/>
        </p:nvSpPr>
        <p:spPr>
          <a:xfrm>
            <a:off x="332600" y="619300"/>
            <a:ext cx="1186800" cy="2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a) Base Plot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4062250" y="695825"/>
            <a:ext cx="1723800" cy="2838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21"/>
          <p:cNvSpPr txBox="1"/>
          <p:nvPr/>
        </p:nvSpPr>
        <p:spPr>
          <a:xfrm>
            <a:off x="4225450" y="619300"/>
            <a:ext cx="2417400" cy="283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b) Ecological Limit Function</a:t>
            </a:r>
            <a:endParaRPr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" name="Google Shape;286;p21"/>
          <p:cNvCxnSpPr/>
          <p:nvPr/>
        </p:nvCxnSpPr>
        <p:spPr>
          <a:xfrm>
            <a:off x="3815217" y="4104950"/>
            <a:ext cx="6300" cy="5631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1" name="Google Shape;300;p21"/>
          <p:cNvSpPr/>
          <p:nvPr/>
        </p:nvSpPr>
        <p:spPr>
          <a:xfrm rot="13683621">
            <a:off x="1754471" y="1582802"/>
            <a:ext cx="387826" cy="2184450"/>
          </a:xfrm>
          <a:prstGeom prst="rightBrace">
            <a:avLst>
              <a:gd name="adj1" fmla="val 17295"/>
              <a:gd name="adj2" fmla="val 50000"/>
            </a:avLst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249</Words>
  <Application>Microsoft Office PowerPoint</Application>
  <PresentationFormat>On-screen Show (16:9)</PresentationFormat>
  <Paragraphs>61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Proxima Nova</vt:lpstr>
      <vt:lpstr>Spearmint</vt:lpstr>
      <vt:lpstr>From Habitat to Richness </vt:lpstr>
      <vt:lpstr>From Habitat to Richness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Habitat to Richness</dc:title>
  <dc:creator>Kleiner, Joseph (DEQ)</dc:creator>
  <cp:lastModifiedBy>Kleiner, Joseph (DEQ)</cp:lastModifiedBy>
  <cp:revision>6</cp:revision>
  <dcterms:modified xsi:type="dcterms:W3CDTF">2019-03-05T21:31:28Z</dcterms:modified>
</cp:coreProperties>
</file>