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65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4f7841b3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34f7841b3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4f7841b30e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34f7841b30e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65f1ddb497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65f1ddb497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65f1ddb49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65f1ddb49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34ce6596e9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34ce6596e9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711ab4ac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711ab4ac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4f6186b12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4f6186b125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f6186b12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34f6186b12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72a2fb51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672a2fb51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6711ab4ac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6711ab4ac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4f6186b125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4f6186b125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cpscan.ai/#scan-input-section"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hyperlink" Target="https://medium.com/@Cybervenom" TargetMode="Externa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x.com/H4r5h_T4nd37" TargetMode="External"/><Relationship Id="rId11" Type="http://schemas.openxmlformats.org/officeDocument/2006/relationships/image" Target="../media/image13.png"/><Relationship Id="rId5" Type="http://schemas.openxmlformats.org/officeDocument/2006/relationships/image" Target="../media/image10.jpg"/><Relationship Id="rId10" Type="http://schemas.openxmlformats.org/officeDocument/2006/relationships/hyperlink" Target="https://github.com/HARSH-21" TargetMode="External"/><Relationship Id="rId4" Type="http://schemas.openxmlformats.org/officeDocument/2006/relationships/hyperlink" Target="https://www.linkedin.com/in/harsh-tandel-939785193" TargetMode="External"/><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menlosecurity.com/press-releases/menlo-security-reports-that-55-of-generative-ai-inputs-contained-sensitive-and-personally-identifiable-information"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www.gartner.com/en/newsroom/press-releases/2025-02-17-gartner-predicts-forty-percent-of-ai-data-breaches-will-arise-from-cross-border-genai-misuse-by-2027"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prompting.ai.immersivelabs.com"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hyperlink" Target="https://airc.nist.gov/airmf-resources/playbook/" TargetMode="External"/><Relationship Id="rId3" Type="http://schemas.openxmlformats.org/officeDocument/2006/relationships/hyperlink" Target="https://gist.github.com/coolaj86/6f4f7b30129b0251f61fa7baaa881516" TargetMode="External"/><Relationship Id="rId7" Type="http://schemas.openxmlformats.org/officeDocument/2006/relationships/hyperlink" Target="https://safety.google/cybersecurity-advancements/saif/"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harmbench.org/playground" TargetMode="External"/><Relationship Id="rId5" Type="http://schemas.openxmlformats.org/officeDocument/2006/relationships/hyperlink" Target="https://www.harmbench.org" TargetMode="External"/><Relationship Id="rId4" Type="http://schemas.openxmlformats.org/officeDocument/2006/relationships/hyperlink" Target="https://github.com/confident-ai/deepteam" TargetMode="Externa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artificialintelligenceact.eu"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7.jpg"/><Relationship Id="rId5" Type="http://schemas.openxmlformats.org/officeDocument/2006/relationships/hyperlink" Target="https://www.pdpc.gov.sg/help-and-resources/2020/01/model-ai-governance-framework" TargetMode="External"/><Relationship Id="rId4" Type="http://schemas.openxmlformats.org/officeDocument/2006/relationships/hyperlink" Target="https://ised-isde.canada.ca/site/innovation-better-canada/en/artificial-intelligence-and-data-act-aida-companion-docum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77024" y="976325"/>
            <a:ext cx="5915957" cy="923299"/>
          </a:xfrm>
          <a:prstGeom prst="rect">
            <a:avLst/>
          </a:prstGeom>
          <a:effectLst>
            <a:outerShdw blurRad="57150" dist="19050" dir="5400000" algn="bl" rotWithShape="0">
              <a:schemeClr val="dk1">
                <a:alpha val="50000"/>
              </a:scheme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2400" b="1" dirty="0">
                <a:solidFill>
                  <a:srgbClr val="FFFFFF"/>
                </a:solidFill>
                <a:effectLst>
                  <a:outerShdw blurRad="38100" dist="38100" dir="2700000" algn="tl">
                    <a:srgbClr val="000000">
                      <a:alpha val="43137"/>
                    </a:srgbClr>
                  </a:outerShdw>
                </a:effectLst>
                <a:latin typeface="Montserrat"/>
              </a:rPr>
              <a:t>Securing The Mind of Machines</a:t>
            </a:r>
            <a:endParaRPr sz="2800" b="1" dirty="0">
              <a:effectLst>
                <a:outerShdw blurRad="38100" dist="38100" dir="2700000" algn="tl">
                  <a:srgbClr val="000000">
                    <a:alpha val="43137"/>
                  </a:srgbClr>
                </a:outerShdw>
              </a:effectLst>
            </a:endParaRPr>
          </a:p>
          <a:p>
            <a:pPr marL="0" marR="0" lvl="0" indent="0" algn="l" rtl="0">
              <a:lnSpc>
                <a:spcPct val="100000"/>
              </a:lnSpc>
              <a:spcBef>
                <a:spcPts val="0"/>
              </a:spcBef>
              <a:spcAft>
                <a:spcPts val="0"/>
              </a:spcAft>
              <a:buNone/>
            </a:pPr>
            <a:r>
              <a:rPr lang="en" sz="2400" b="1" dirty="0">
                <a:solidFill>
                  <a:srgbClr val="FFFFFF"/>
                </a:solidFill>
                <a:effectLst>
                  <a:outerShdw blurRad="38100" dist="38100" dir="2700000" algn="tl">
                    <a:srgbClr val="000000">
                      <a:alpha val="43137"/>
                    </a:srgbClr>
                  </a:outerShdw>
                </a:effectLst>
                <a:latin typeface="Montserrat"/>
              </a:rPr>
              <a:t>GenAI Security &amp; Frameworks</a:t>
            </a:r>
            <a:endParaRPr sz="2800" b="1" dirty="0">
              <a:effectLst>
                <a:outerShdw blurRad="38100" dist="38100" dir="2700000" algn="tl">
                  <a:srgbClr val="000000">
                    <a:alpha val="43137"/>
                  </a:srgbClr>
                </a:outerShdw>
              </a:effectLst>
            </a:endParaRPr>
          </a:p>
        </p:txBody>
      </p:sp>
      <p:sp>
        <p:nvSpPr>
          <p:cNvPr id="55" name="Google Shape;55;p13"/>
          <p:cNvSpPr txBox="1">
            <a:spLocks noGrp="1"/>
          </p:cNvSpPr>
          <p:nvPr>
            <p:ph type="subTitle" idx="1"/>
          </p:nvPr>
        </p:nvSpPr>
        <p:spPr>
          <a:xfrm>
            <a:off x="418950" y="1877525"/>
            <a:ext cx="4159200" cy="5574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None/>
            </a:pPr>
            <a:r>
              <a:rPr lang="en" sz="2000" b="1" dirty="0">
                <a:solidFill>
                  <a:srgbClr val="FFFFFF"/>
                </a:solidFill>
                <a:effectLst>
                  <a:outerShdw blurRad="38100" dist="38100" dir="2700000" algn="tl">
                    <a:srgbClr val="000000">
                      <a:alpha val="43137"/>
                    </a:srgbClr>
                  </a:outerShdw>
                </a:effectLst>
                <a:latin typeface="Montserrat"/>
              </a:rPr>
              <a:t>Attacking and Defending Gen AI</a:t>
            </a:r>
            <a:endParaRPr sz="2000" b="1" dirty="0">
              <a:solidFill>
                <a:schemeClr val="dk1"/>
              </a:solidFill>
              <a:effectLst>
                <a:outerShdw blurRad="38100" dist="38100" dir="2700000" algn="tl">
                  <a:srgbClr val="000000">
                    <a:alpha val="43137"/>
                  </a:srgbClr>
                </a:outerShdw>
              </a:effectLst>
            </a:endParaRPr>
          </a:p>
        </p:txBody>
      </p:sp>
      <p:sp>
        <p:nvSpPr>
          <p:cNvPr id="56" name="Google Shape;56;p13"/>
          <p:cNvSpPr txBox="1"/>
          <p:nvPr/>
        </p:nvSpPr>
        <p:spPr>
          <a:xfrm>
            <a:off x="3680475" y="2391150"/>
            <a:ext cx="2134200" cy="409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FFFFFF"/>
                </a:solidFill>
                <a:effectLst>
                  <a:outerShdw blurRad="38100" dist="38100" dir="2700000" algn="tl">
                    <a:srgbClr val="000000">
                      <a:alpha val="43137"/>
                    </a:srgbClr>
                  </a:outerShdw>
                </a:effectLst>
                <a:latin typeface="Montserrat"/>
              </a:rPr>
              <a:t>- Harsh Tandel</a:t>
            </a:r>
            <a:endParaRPr sz="2000" b="1" dirty="0">
              <a:solidFill>
                <a:srgbClr val="1155CC"/>
              </a:solidFill>
              <a:effectLst>
                <a:outerShdw blurRad="38100" dist="38100" dir="2700000" algn="tl">
                  <a:srgbClr val="000000">
                    <a:alpha val="43137"/>
                  </a:srgbClr>
                </a:outerShdw>
              </a:effectLst>
            </a:endParaRPr>
          </a:p>
        </p:txBody>
      </p:sp>
      <p:pic>
        <p:nvPicPr>
          <p:cNvPr id="57" name="Google Shape;57;p13" title="cyber-warrior-poster-embrace-cyberpunk-aesthetics-with-samurai-soldiers-modern-tech_655090-1311444.jpg"/>
          <p:cNvPicPr preferRelativeResize="0"/>
          <p:nvPr/>
        </p:nvPicPr>
        <p:blipFill>
          <a:blip r:embed="rId3">
            <a:alphaModFix/>
          </a:blip>
          <a:stretch>
            <a:fillRect/>
          </a:stretch>
        </p:blipFill>
        <p:spPr>
          <a:xfrm>
            <a:off x="6376625" y="76200"/>
            <a:ext cx="2628050" cy="4968125"/>
          </a:xfrm>
          <a:prstGeom prst="rect">
            <a:avLst/>
          </a:prstGeom>
          <a:noFill/>
          <a:ln>
            <a:noFill/>
          </a:ln>
          <a:effectLst>
            <a:outerShdw blurRad="71438" dist="28575"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112"/>
        <p:cNvGrpSpPr/>
        <p:nvPr/>
      </p:nvGrpSpPr>
      <p:grpSpPr>
        <a:xfrm>
          <a:off x="0" y="0"/>
          <a:ext cx="0" cy="0"/>
          <a:chOff x="0" y="0"/>
          <a:chExt cx="0" cy="0"/>
        </a:xfrm>
      </p:grpSpPr>
      <p:sp>
        <p:nvSpPr>
          <p:cNvPr id="113" name="Google Shape;113;p22"/>
          <p:cNvSpPr txBox="1">
            <a:spLocks noGrp="1"/>
          </p:cNvSpPr>
          <p:nvPr>
            <p:ph type="body" idx="1"/>
          </p:nvPr>
        </p:nvSpPr>
        <p:spPr>
          <a:xfrm>
            <a:off x="69246" y="468320"/>
            <a:ext cx="9026263" cy="4623226"/>
          </a:xfrm>
          <a:prstGeom prst="rect">
            <a:avLst/>
          </a:prstGeom>
        </p:spPr>
        <p:txBody>
          <a:bodyPr spcFirstLastPara="1" wrap="square" lIns="91425" tIns="91425" rIns="91425" bIns="91425" anchor="t" anchorCtr="0">
            <a:noAutofit/>
          </a:bodyPr>
          <a:lstStyle/>
          <a:p>
            <a:pPr marL="0" lvl="0" indent="0">
              <a:lnSpc>
                <a:spcPct val="150000"/>
              </a:lnSpc>
              <a:buNone/>
            </a:pPr>
            <a:r>
              <a:rPr lang="en" sz="1300" b="1" dirty="0">
                <a:solidFill>
                  <a:schemeClr val="bg1"/>
                </a:solidFill>
                <a:latin typeface="Montserrat"/>
              </a:rPr>
              <a:t>Content Filters : </a:t>
            </a:r>
            <a:r>
              <a:rPr lang="en-US" sz="1300" dirty="0">
                <a:solidFill>
                  <a:schemeClr val="bg1"/>
                </a:solidFill>
              </a:rPr>
              <a:t>AI content filters are systems designed to detect and prevent harmful or inappropriate content. They work by evaluating input prompts and output completions, using neural classification models to identify specific categories such as hate speech, sexual content, violence, and self-harm </a:t>
            </a:r>
            <a:r>
              <a:rPr lang="en" sz="1300" dirty="0" smtClean="0">
                <a:solidFill>
                  <a:schemeClr val="bg1"/>
                </a:solidFill>
                <a:latin typeface="Montserrat"/>
              </a:rPr>
              <a:t>e.g., in Azure AI Foundry, Vertex AI</a:t>
            </a:r>
          </a:p>
          <a:p>
            <a:pPr marL="0" indent="0">
              <a:lnSpc>
                <a:spcPct val="150000"/>
              </a:lnSpc>
              <a:buNone/>
            </a:pPr>
            <a:r>
              <a:rPr lang="en-US" sz="1300" b="1" dirty="0">
                <a:solidFill>
                  <a:schemeClr val="bg1"/>
                </a:solidFill>
              </a:rPr>
              <a:t>Meta prompt</a:t>
            </a:r>
            <a:r>
              <a:rPr lang="en-US" sz="1300" dirty="0">
                <a:solidFill>
                  <a:schemeClr val="bg1"/>
                </a:solidFill>
              </a:rPr>
              <a:t>  : A meta prompt, or system message, is a set of natural language instructions used to guide an AI system's behavior (</a:t>
            </a:r>
            <a:r>
              <a:rPr lang="en-US" sz="1300" i="1" dirty="0">
                <a:solidFill>
                  <a:schemeClr val="bg1"/>
                </a:solidFill>
              </a:rPr>
              <a:t>do this, not that</a:t>
            </a:r>
            <a:r>
              <a:rPr lang="en-US" sz="1300" dirty="0">
                <a:solidFill>
                  <a:schemeClr val="bg1"/>
                </a:solidFill>
              </a:rPr>
              <a:t>). A good meta prompt would say "if a user requests large quantities of content, only return a summary of those search results</a:t>
            </a:r>
            <a:r>
              <a:rPr lang="en-US" sz="1300" dirty="0" smtClean="0">
                <a:solidFill>
                  <a:schemeClr val="bg1"/>
                </a:solidFill>
              </a:rPr>
              <a:t>.</a:t>
            </a:r>
            <a:endParaRPr lang="en" sz="1300" dirty="0" smtClean="0">
              <a:solidFill>
                <a:schemeClr val="bg1"/>
              </a:solidFill>
              <a:latin typeface="Montserrat"/>
            </a:endParaRPr>
          </a:p>
          <a:p>
            <a:pPr marL="0" lvl="0" indent="0" algn="l" rtl="0">
              <a:lnSpc>
                <a:spcPct val="150000"/>
              </a:lnSpc>
              <a:spcBef>
                <a:spcPts val="0"/>
              </a:spcBef>
              <a:spcAft>
                <a:spcPts val="0"/>
              </a:spcAft>
              <a:buNone/>
            </a:pPr>
            <a:r>
              <a:rPr lang="en" sz="1300" b="1" dirty="0" smtClean="0">
                <a:solidFill>
                  <a:schemeClr val="bg1"/>
                </a:solidFill>
                <a:effectLst>
                  <a:outerShdw blurRad="38100" dist="38100" dir="2700000" algn="tl">
                    <a:srgbClr val="000000">
                      <a:alpha val="43137"/>
                    </a:srgbClr>
                  </a:outerShdw>
                </a:effectLst>
                <a:latin typeface="Montserrat"/>
              </a:rPr>
              <a:t>Guardrails:</a:t>
            </a:r>
            <a:r>
              <a:rPr lang="en" sz="1300" dirty="0" smtClean="0">
                <a:solidFill>
                  <a:schemeClr val="bg1"/>
                </a:solidFill>
                <a:latin typeface="Montserrat"/>
              </a:rPr>
              <a:t>Guardrails </a:t>
            </a:r>
            <a:r>
              <a:rPr lang="en" sz="1300" dirty="0">
                <a:solidFill>
                  <a:schemeClr val="bg1"/>
                </a:solidFill>
                <a:latin typeface="Montserrat"/>
              </a:rPr>
              <a:t>are mechanisms and frameworks designed to ensure that AI systems operate within ethical,legal, and technical boundaries.They prevent AI from causing harm, making biased decisions, or being misused</a:t>
            </a:r>
            <a:r>
              <a:rPr lang="en" sz="1300" dirty="0" smtClean="0">
                <a:solidFill>
                  <a:schemeClr val="bg1"/>
                </a:solidFill>
                <a:latin typeface="Montserrat"/>
              </a:rPr>
              <a:t>.</a:t>
            </a:r>
            <a:endParaRPr lang="en" sz="1300" b="1" dirty="0" smtClean="0">
              <a:solidFill>
                <a:schemeClr val="bg1"/>
              </a:solidFill>
              <a:latin typeface="Montserrat"/>
            </a:endParaRPr>
          </a:p>
          <a:p>
            <a:pPr marL="0" indent="0">
              <a:lnSpc>
                <a:spcPct val="150000"/>
              </a:lnSpc>
              <a:buNone/>
            </a:pPr>
            <a:r>
              <a:rPr lang="en-US" sz="1300" b="1" dirty="0">
                <a:solidFill>
                  <a:schemeClr val="bg1"/>
                </a:solidFill>
                <a:latin typeface="Montserrat"/>
              </a:rPr>
              <a:t>LLM Guard:</a:t>
            </a:r>
            <a:r>
              <a:rPr lang="en-US" sz="1300" dirty="0">
                <a:solidFill>
                  <a:schemeClr val="bg1"/>
                </a:solidFill>
                <a:latin typeface="Montserrat"/>
              </a:rPr>
              <a:t> The Digital Firewall for Language Models</a:t>
            </a:r>
            <a:r>
              <a:rPr lang="en-US" sz="1300" dirty="0" smtClean="0">
                <a:solidFill>
                  <a:schemeClr val="bg1"/>
                </a:solidFill>
                <a:latin typeface="Montserrat"/>
              </a:rPr>
              <a:t>, By </a:t>
            </a:r>
            <a:r>
              <a:rPr lang="en-US" sz="1300" dirty="0">
                <a:solidFill>
                  <a:schemeClr val="bg1"/>
                </a:solidFill>
                <a:latin typeface="Montserrat"/>
              </a:rPr>
              <a:t>offering sanitization, detection of harmful language, prevention of data leakage, and resistance against prompt injection attacks</a:t>
            </a:r>
            <a:r>
              <a:rPr lang="en-US" sz="1300" dirty="0" smtClean="0">
                <a:solidFill>
                  <a:schemeClr val="bg1"/>
                </a:solidFill>
                <a:latin typeface="Montserrat"/>
              </a:rPr>
              <a:t>.</a:t>
            </a:r>
            <a:endParaRPr lang="en-US" sz="1400" dirty="0" smtClean="0">
              <a:solidFill>
                <a:schemeClr val="bg1"/>
              </a:solidFill>
              <a:latin typeface="Montserrat"/>
            </a:endParaRPr>
          </a:p>
          <a:p>
            <a:pPr marL="0" lvl="0" indent="0" algn="l" rtl="0">
              <a:lnSpc>
                <a:spcPct val="150000"/>
              </a:lnSpc>
              <a:spcBef>
                <a:spcPts val="0"/>
              </a:spcBef>
              <a:spcAft>
                <a:spcPts val="0"/>
              </a:spcAft>
              <a:buClr>
                <a:schemeClr val="dk1"/>
              </a:buClr>
              <a:buSzPts val="1100"/>
              <a:buFont typeface="Arial"/>
              <a:buNone/>
            </a:pPr>
            <a:r>
              <a:rPr lang="en" sz="1300" b="1" dirty="0" smtClean="0">
                <a:solidFill>
                  <a:schemeClr val="bg1"/>
                </a:solidFill>
                <a:effectLst>
                  <a:outerShdw blurRad="38100" dist="38100" dir="2700000" algn="tl">
                    <a:srgbClr val="000000">
                      <a:alpha val="43137"/>
                    </a:srgbClr>
                  </a:outerShdw>
                </a:effectLst>
                <a:latin typeface="Montserrat"/>
              </a:rPr>
              <a:t>Data </a:t>
            </a:r>
            <a:r>
              <a:rPr lang="en" sz="1300" b="1" dirty="0">
                <a:solidFill>
                  <a:schemeClr val="bg1"/>
                </a:solidFill>
                <a:effectLst>
                  <a:outerShdw blurRad="38100" dist="38100" dir="2700000" algn="tl">
                    <a:srgbClr val="000000">
                      <a:alpha val="43137"/>
                    </a:srgbClr>
                  </a:outerShdw>
                </a:effectLst>
                <a:latin typeface="Montserrat"/>
              </a:rPr>
              <a:t>security posture management (DSPM): </a:t>
            </a:r>
            <a:r>
              <a:rPr lang="en" sz="1300" dirty="0">
                <a:solidFill>
                  <a:schemeClr val="bg1"/>
                </a:solidFill>
                <a:latin typeface="Montserrat"/>
              </a:rPr>
              <a:t>DSPM identifies sensitive data across cloud and services,it continuously monitors data security, identifies risks, assesses vulnerabilities and provides remediation strategies</a:t>
            </a:r>
            <a:r>
              <a:rPr lang="en" sz="1300" dirty="0" smtClean="0">
                <a:solidFill>
                  <a:schemeClr val="bg1"/>
                </a:solidFill>
                <a:latin typeface="Montserrat"/>
              </a:rPr>
              <a:t>.</a:t>
            </a:r>
            <a:endParaRPr sz="1300" dirty="0">
              <a:solidFill>
                <a:schemeClr val="bg1"/>
              </a:solidFill>
              <a:latin typeface="Montserrat"/>
            </a:endParaRPr>
          </a:p>
          <a:p>
            <a:pPr marL="0" lvl="0" indent="0" algn="l" rtl="0">
              <a:lnSpc>
                <a:spcPct val="150000"/>
              </a:lnSpc>
              <a:spcBef>
                <a:spcPts val="0"/>
              </a:spcBef>
              <a:spcAft>
                <a:spcPts val="0"/>
              </a:spcAft>
              <a:buClr>
                <a:schemeClr val="dk1"/>
              </a:buClr>
              <a:buSzPts val="1100"/>
              <a:buFont typeface="Arial"/>
              <a:buNone/>
            </a:pPr>
            <a:r>
              <a:rPr lang="en" sz="1300" b="1" dirty="0">
                <a:solidFill>
                  <a:schemeClr val="bg1"/>
                </a:solidFill>
                <a:latin typeface="Montserrat"/>
              </a:rPr>
              <a:t>MCP Scan : </a:t>
            </a:r>
            <a:r>
              <a:rPr lang="en" sz="1300" dirty="0">
                <a:solidFill>
                  <a:schemeClr val="bg1"/>
                </a:solidFill>
                <a:latin typeface="Montserrat"/>
              </a:rPr>
              <a:t>Security </a:t>
            </a:r>
            <a:r>
              <a:rPr lang="en" sz="1300" dirty="0">
                <a:solidFill>
                  <a:schemeClr val="bg1"/>
                </a:solidFill>
                <a:latin typeface="Montserrat"/>
                <a:hlinkClick r:id="rId3"/>
              </a:rPr>
              <a:t>scanner</a:t>
            </a:r>
            <a:r>
              <a:rPr lang="en" sz="1300" dirty="0">
                <a:solidFill>
                  <a:schemeClr val="bg1"/>
                </a:solidFill>
                <a:latin typeface="Montserrat"/>
              </a:rPr>
              <a:t> for Model Context Protocol (MCP) servers. Scan for common vulnerabilities and ensure your data and agents are safe</a:t>
            </a:r>
            <a:r>
              <a:rPr lang="en" sz="1300" dirty="0" smtClean="0">
                <a:solidFill>
                  <a:schemeClr val="bg1"/>
                </a:solidFill>
                <a:latin typeface="Montserrat"/>
              </a:rPr>
              <a:t>.</a:t>
            </a:r>
          </a:p>
        </p:txBody>
      </p:sp>
      <p:sp>
        <p:nvSpPr>
          <p:cNvPr id="114" name="Google Shape;114;p22"/>
          <p:cNvSpPr txBox="1">
            <a:spLocks noGrp="1"/>
          </p:cNvSpPr>
          <p:nvPr>
            <p:ph type="title"/>
          </p:nvPr>
        </p:nvSpPr>
        <p:spPr>
          <a:xfrm>
            <a:off x="83100" y="50170"/>
            <a:ext cx="6889500" cy="402000"/>
          </a:xfrm>
          <a:prstGeom prst="rect">
            <a:avLst/>
          </a:prstGeom>
          <a:effectLst>
            <a:outerShdw blurRad="57150" dist="28575" dir="5400000" algn="bl" rotWithShape="0">
              <a:srgbClr val="000000">
                <a:alpha val="50000"/>
              </a:srgbClr>
            </a:outerShdw>
          </a:effectLst>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90"/>
              <a:buFont typeface="Arial"/>
              <a:buNone/>
            </a:pPr>
            <a:r>
              <a:rPr lang="en" sz="2000" b="1" dirty="0">
                <a:solidFill>
                  <a:srgbClr val="FFFFFF"/>
                </a:solidFill>
                <a:effectLst>
                  <a:outerShdw blurRad="38100" dist="38100" dir="2700000" algn="tl">
                    <a:srgbClr val="000000">
                      <a:alpha val="43137"/>
                    </a:srgbClr>
                  </a:outerShdw>
                </a:effectLst>
                <a:latin typeface="Montserrat"/>
              </a:rPr>
              <a:t>AI Security Solution</a:t>
            </a:r>
            <a:endParaRPr sz="22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118"/>
        <p:cNvGrpSpPr/>
        <p:nvPr/>
      </p:nvGrpSpPr>
      <p:grpSpPr>
        <a:xfrm>
          <a:off x="0" y="0"/>
          <a:ext cx="0" cy="0"/>
          <a:chOff x="0" y="0"/>
          <a:chExt cx="0" cy="0"/>
        </a:xfrm>
      </p:grpSpPr>
      <p:sp>
        <p:nvSpPr>
          <p:cNvPr id="119" name="Google Shape;119;p23"/>
          <p:cNvSpPr txBox="1">
            <a:spLocks noGrp="1"/>
          </p:cNvSpPr>
          <p:nvPr>
            <p:ph type="body" idx="1"/>
          </p:nvPr>
        </p:nvSpPr>
        <p:spPr>
          <a:xfrm>
            <a:off x="373650" y="374100"/>
            <a:ext cx="8404800" cy="46059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sz="1200">
              <a:solidFill>
                <a:srgbClr val="474747"/>
              </a:solidFill>
              <a:highlight>
                <a:srgbClr val="FFFFFF"/>
              </a:highlight>
            </a:endParaRPr>
          </a:p>
          <a:p>
            <a:pPr marL="0" lvl="0" indent="0" algn="l" rtl="0">
              <a:lnSpc>
                <a:spcPct val="150000"/>
              </a:lnSpc>
              <a:spcBef>
                <a:spcPts val="1200"/>
              </a:spcBef>
              <a:spcAft>
                <a:spcPts val="1200"/>
              </a:spcAft>
              <a:buNone/>
            </a:pPr>
            <a:r>
              <a:rPr lang="en" sz="2000">
                <a:solidFill>
                  <a:srgbClr val="FFFFFF"/>
                </a:solidFill>
                <a:latin typeface="Montserrat"/>
              </a:rPr>
              <a:t>.</a:t>
            </a:r>
            <a:endParaRPr sz="1100">
              <a:solidFill>
                <a:srgbClr val="474747"/>
              </a:solidFill>
              <a:highlight>
                <a:srgbClr val="FFFFFF"/>
              </a:highlight>
            </a:endParaRPr>
          </a:p>
        </p:txBody>
      </p:sp>
      <p:pic>
        <p:nvPicPr>
          <p:cNvPr id="120" name="Google Shape;120;p23" title="LLM-security-tools-landscape-2.png"/>
          <p:cNvPicPr preferRelativeResize="0"/>
          <p:nvPr/>
        </p:nvPicPr>
        <p:blipFill>
          <a:blip r:embed="rId3">
            <a:alphaModFix/>
          </a:blip>
          <a:stretch>
            <a:fillRect/>
          </a:stretch>
        </p:blipFill>
        <p:spPr>
          <a:xfrm>
            <a:off x="373650" y="450301"/>
            <a:ext cx="8276900" cy="4305226"/>
          </a:xfrm>
          <a:prstGeom prst="rect">
            <a:avLst/>
          </a:prstGeom>
          <a:noFill/>
          <a:ln>
            <a:noFill/>
          </a:ln>
          <a:effectLst>
            <a:outerShdw blurRad="57150" dist="3810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24"/>
        <p:cNvGrpSpPr/>
        <p:nvPr/>
      </p:nvGrpSpPr>
      <p:grpSpPr>
        <a:xfrm>
          <a:off x="0" y="0"/>
          <a:ext cx="0" cy="0"/>
          <a:chOff x="0" y="0"/>
          <a:chExt cx="0" cy="0"/>
        </a:xfrm>
      </p:grpSpPr>
      <p:sp>
        <p:nvSpPr>
          <p:cNvPr id="125" name="Google Shape;125;p24"/>
          <p:cNvSpPr txBox="1"/>
          <p:nvPr/>
        </p:nvSpPr>
        <p:spPr>
          <a:xfrm>
            <a:off x="6731150" y="769425"/>
            <a:ext cx="1978500" cy="492600"/>
          </a:xfrm>
          <a:prstGeom prst="rect">
            <a:avLst/>
          </a:prstGeom>
          <a:noFill/>
          <a:ln>
            <a:noFill/>
          </a:ln>
          <a:effectLst>
            <a:outerShdw blurRad="71438" dist="19050" dir="5400000" algn="bl" rotWithShape="0">
              <a:schemeClr val="dk1">
                <a:alpha val="50000"/>
              </a:scheme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solidFill>
                <a:latin typeface="Montserrat"/>
              </a:rPr>
              <a:t>Let’s Connect</a:t>
            </a:r>
            <a:endParaRPr sz="2000" b="1" dirty="0">
              <a:solidFill>
                <a:schemeClr val="tx1"/>
              </a:solidFill>
            </a:endParaRPr>
          </a:p>
        </p:txBody>
      </p:sp>
      <p:pic>
        <p:nvPicPr>
          <p:cNvPr id="126" name="Google Shape;126;p24" title="174857.png"/>
          <p:cNvPicPr preferRelativeResize="0"/>
          <p:nvPr/>
        </p:nvPicPr>
        <p:blipFill>
          <a:blip r:embed="rId3">
            <a:alphaModFix/>
          </a:blip>
          <a:stretch>
            <a:fillRect/>
          </a:stretch>
        </p:blipFill>
        <p:spPr>
          <a:xfrm>
            <a:off x="6604050" y="1786437"/>
            <a:ext cx="355700" cy="355700"/>
          </a:xfrm>
          <a:prstGeom prst="rect">
            <a:avLst/>
          </a:prstGeom>
          <a:noFill/>
          <a:ln>
            <a:noFill/>
          </a:ln>
          <a:effectLst>
            <a:outerShdw blurRad="57150" dist="19050" dir="5400000" algn="bl" rotWithShape="0">
              <a:srgbClr val="000000">
                <a:alpha val="50000"/>
              </a:srgbClr>
            </a:outerShdw>
          </a:effectLst>
        </p:spPr>
      </p:pic>
      <p:sp>
        <p:nvSpPr>
          <p:cNvPr id="127" name="Google Shape;127;p24"/>
          <p:cNvSpPr txBox="1"/>
          <p:nvPr/>
        </p:nvSpPr>
        <p:spPr>
          <a:xfrm>
            <a:off x="7060624" y="1539975"/>
            <a:ext cx="1887225" cy="800189"/>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1200"/>
              </a:spcAft>
              <a:buNone/>
            </a:pPr>
            <a:r>
              <a:rPr lang="en" sz="2000" b="1" u="sng" dirty="0">
                <a:solidFill>
                  <a:srgbClr val="FFFFFF"/>
                </a:solidFill>
                <a:latin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Harsh Tandel</a:t>
            </a:r>
            <a:endParaRPr dirty="0"/>
          </a:p>
        </p:txBody>
      </p:sp>
      <p:pic>
        <p:nvPicPr>
          <p:cNvPr id="128" name="Google Shape;128;p24" title="X Logo (Twitter _ 01) - PNG Logo Vector Brand Downloads (SVG, EPS).jpg"/>
          <p:cNvPicPr preferRelativeResize="0"/>
          <p:nvPr/>
        </p:nvPicPr>
        <p:blipFill>
          <a:blip r:embed="rId5">
            <a:alphaModFix/>
          </a:blip>
          <a:stretch>
            <a:fillRect/>
          </a:stretch>
        </p:blipFill>
        <p:spPr>
          <a:xfrm>
            <a:off x="6542733" y="2307185"/>
            <a:ext cx="474267" cy="355700"/>
          </a:xfrm>
          <a:prstGeom prst="rect">
            <a:avLst/>
          </a:prstGeom>
          <a:noFill/>
          <a:ln>
            <a:noFill/>
          </a:ln>
        </p:spPr>
      </p:pic>
      <p:sp>
        <p:nvSpPr>
          <p:cNvPr id="129" name="Google Shape;129;p24"/>
          <p:cNvSpPr txBox="1"/>
          <p:nvPr/>
        </p:nvSpPr>
        <p:spPr>
          <a:xfrm>
            <a:off x="7112149" y="2077875"/>
            <a:ext cx="1936573" cy="800189"/>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1200"/>
              </a:spcAft>
              <a:buNone/>
            </a:pPr>
            <a:r>
              <a:rPr lang="en" sz="2000" b="1" u="sng" dirty="0">
                <a:solidFill>
                  <a:srgbClr val="FFFFFF"/>
                </a:solidFill>
                <a:latin typeface="Montserrat"/>
                <a:hlinkClick r:id="rId6">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H4r5h_T4nd37</a:t>
            </a:r>
            <a:endParaRPr dirty="0"/>
          </a:p>
        </p:txBody>
      </p:sp>
      <p:pic>
        <p:nvPicPr>
          <p:cNvPr id="130" name="Google Shape;130;p24" title="Medium-Logo.png"/>
          <p:cNvPicPr preferRelativeResize="0"/>
          <p:nvPr/>
        </p:nvPicPr>
        <p:blipFill>
          <a:blip r:embed="rId7">
            <a:alphaModFix/>
          </a:blip>
          <a:stretch>
            <a:fillRect/>
          </a:stretch>
        </p:blipFill>
        <p:spPr>
          <a:xfrm>
            <a:off x="6415258" y="3359239"/>
            <a:ext cx="875761" cy="492601"/>
          </a:xfrm>
          <a:prstGeom prst="rect">
            <a:avLst/>
          </a:prstGeom>
          <a:noFill/>
          <a:ln>
            <a:noFill/>
          </a:ln>
          <a:effectLst>
            <a:outerShdw blurRad="57150" dist="19050" dir="5400000" algn="bl" rotWithShape="0">
              <a:srgbClr val="000000">
                <a:alpha val="50000"/>
              </a:srgbClr>
            </a:outerShdw>
          </a:effectLst>
        </p:spPr>
      </p:pic>
      <p:sp>
        <p:nvSpPr>
          <p:cNvPr id="131" name="Google Shape;131;p24"/>
          <p:cNvSpPr txBox="1"/>
          <p:nvPr/>
        </p:nvSpPr>
        <p:spPr>
          <a:xfrm>
            <a:off x="7250695" y="3154986"/>
            <a:ext cx="1727050" cy="892522"/>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1200"/>
              </a:spcAft>
              <a:buNone/>
            </a:pPr>
            <a:r>
              <a:rPr lang="en" sz="1800" b="1" u="sng" dirty="0" smtClean="0">
                <a:solidFill>
                  <a:srgbClr val="FFFFFF"/>
                </a:solidFill>
                <a:latin typeface="Montserra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Harsh</a:t>
            </a:r>
            <a:r>
              <a:rPr lang="en" sz="2400" b="1" u="sng" dirty="0" smtClean="0">
                <a:solidFill>
                  <a:srgbClr val="FFFFFF"/>
                </a:solidFill>
                <a:latin typeface="Montserra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 </a:t>
            </a:r>
            <a:r>
              <a:rPr lang="en" sz="1800" b="1" u="sng" dirty="0">
                <a:solidFill>
                  <a:srgbClr val="FFFFFF"/>
                </a:solidFill>
                <a:latin typeface="Montserrat"/>
                <a:hlinkClick r:id="rId8">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Tandel</a:t>
            </a:r>
            <a:endParaRPr sz="1800" dirty="0"/>
          </a:p>
        </p:txBody>
      </p:sp>
      <p:pic>
        <p:nvPicPr>
          <p:cNvPr id="132" name="Google Shape;132;p24" title="25231.png"/>
          <p:cNvPicPr preferRelativeResize="0"/>
          <p:nvPr/>
        </p:nvPicPr>
        <p:blipFill>
          <a:blip r:embed="rId9">
            <a:alphaModFix/>
          </a:blip>
          <a:stretch>
            <a:fillRect/>
          </a:stretch>
        </p:blipFill>
        <p:spPr>
          <a:xfrm>
            <a:off x="6607542" y="2881696"/>
            <a:ext cx="355708" cy="355708"/>
          </a:xfrm>
          <a:prstGeom prst="rect">
            <a:avLst/>
          </a:prstGeom>
          <a:noFill/>
          <a:ln>
            <a:noFill/>
          </a:ln>
          <a:effectLst>
            <a:outerShdw blurRad="57150" dist="19050" dir="5400000" algn="bl" rotWithShape="0">
              <a:srgbClr val="000000">
                <a:alpha val="50000"/>
              </a:srgbClr>
            </a:outerShdw>
          </a:effectLst>
        </p:spPr>
      </p:pic>
      <p:sp>
        <p:nvSpPr>
          <p:cNvPr id="133" name="Google Shape;133;p24"/>
          <p:cNvSpPr txBox="1"/>
          <p:nvPr/>
        </p:nvSpPr>
        <p:spPr>
          <a:xfrm>
            <a:off x="7083275" y="2675325"/>
            <a:ext cx="1464600" cy="4617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1200"/>
              </a:spcAft>
              <a:buNone/>
            </a:pPr>
            <a:r>
              <a:rPr lang="en" sz="2000" b="1" u="sng" dirty="0">
                <a:solidFill>
                  <a:srgbClr val="FFFFFF"/>
                </a:solidFill>
                <a:latin typeface="Montserrat"/>
                <a:hlinkClick r:id="rId10">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HARSH-21</a:t>
            </a:r>
            <a:endParaRPr dirty="0"/>
          </a:p>
        </p:txBody>
      </p:sp>
      <p:pic>
        <p:nvPicPr>
          <p:cNvPr id="134" name="Google Shape;134;p24" title="1682458630925.png"/>
          <p:cNvPicPr preferRelativeResize="0"/>
          <p:nvPr/>
        </p:nvPicPr>
        <p:blipFill>
          <a:blip r:embed="rId11">
            <a:alphaModFix/>
          </a:blip>
          <a:stretch>
            <a:fillRect/>
          </a:stretch>
        </p:blipFill>
        <p:spPr>
          <a:xfrm>
            <a:off x="167275" y="416700"/>
            <a:ext cx="6035001" cy="4027050"/>
          </a:xfrm>
          <a:prstGeom prst="rect">
            <a:avLst/>
          </a:prstGeom>
          <a:noFill/>
          <a:ln>
            <a:noFill/>
          </a:ln>
          <a:effectLst>
            <a:outerShdw blurRad="57150" dist="47625"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159300" y="140225"/>
            <a:ext cx="4905900" cy="572700"/>
          </a:xfrm>
          <a:prstGeom prst="rect">
            <a:avLst/>
          </a:prstGeom>
          <a:effectLst>
            <a:outerShdw blurRad="57150" dist="47625"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b="1" dirty="0">
                <a:solidFill>
                  <a:srgbClr val="FFFFFF"/>
                </a:solidFill>
                <a:effectLst>
                  <a:outerShdw blurRad="38100" dist="38100" dir="2700000" algn="tl">
                    <a:srgbClr val="000000">
                      <a:alpha val="43137"/>
                    </a:srgbClr>
                  </a:outerShdw>
                </a:effectLst>
                <a:latin typeface="Montserrat"/>
              </a:rPr>
              <a:t>Who Am I </a:t>
            </a:r>
            <a:endParaRPr sz="2220" b="1" dirty="0">
              <a:effectLst>
                <a:outerShdw blurRad="38100" dist="38100" dir="2700000" algn="tl">
                  <a:srgbClr val="000000">
                    <a:alpha val="43137"/>
                  </a:srgbClr>
                </a:outerShdw>
              </a:effectLst>
            </a:endParaRPr>
          </a:p>
        </p:txBody>
      </p:sp>
      <p:sp>
        <p:nvSpPr>
          <p:cNvPr id="63" name="Google Shape;63;p14"/>
          <p:cNvSpPr txBox="1">
            <a:spLocks noGrp="1"/>
          </p:cNvSpPr>
          <p:nvPr>
            <p:ph type="body" idx="1"/>
          </p:nvPr>
        </p:nvSpPr>
        <p:spPr>
          <a:xfrm>
            <a:off x="13830" y="754487"/>
            <a:ext cx="8919000" cy="4337058"/>
          </a:xfrm>
          <a:prstGeom prst="rect">
            <a:avLst/>
          </a:prstGeom>
          <a:effectLst>
            <a:outerShdw blurRad="57150" dist="47625" dir="5400000" algn="bl" rotWithShape="0">
              <a:srgbClr val="000000">
                <a:alpha val="50000"/>
              </a:srgbClr>
            </a:outerShdw>
          </a:effectLst>
        </p:spPr>
        <p:txBody>
          <a:bodyPr spcFirstLastPara="1" wrap="square" lIns="91425" tIns="91425" rIns="91425" bIns="91425" anchor="t" anchorCtr="0">
            <a:noAutofit/>
          </a:bodyPr>
          <a:lstStyle/>
          <a:p>
            <a:pPr marL="457200" lvl="0" indent="-330200" algn="l" rtl="0">
              <a:lnSpc>
                <a:spcPct val="150000"/>
              </a:lnSpc>
              <a:spcBef>
                <a:spcPts val="0"/>
              </a:spcBef>
              <a:spcAft>
                <a:spcPts val="0"/>
              </a:spcAft>
              <a:buClr>
                <a:schemeClr val="dk1"/>
              </a:buClr>
              <a:buSzPts val="1600"/>
              <a:buChar char="●"/>
            </a:pPr>
            <a:r>
              <a:rPr lang="en" b="1" dirty="0">
                <a:solidFill>
                  <a:srgbClr val="FFFFFF"/>
                </a:solidFill>
                <a:effectLst>
                  <a:outerShdw blurRad="38100" dist="38100" dir="2700000" algn="tl">
                    <a:srgbClr val="000000">
                      <a:alpha val="43137"/>
                    </a:srgbClr>
                  </a:outerShdw>
                </a:effectLst>
                <a:latin typeface="Montserrat"/>
              </a:rPr>
              <a:t> </a:t>
            </a:r>
            <a:r>
              <a:rPr lang="en" sz="1600" b="1" dirty="0">
                <a:solidFill>
                  <a:srgbClr val="FFFFFF"/>
                </a:solidFill>
                <a:effectLst>
                  <a:outerShdw blurRad="38100" dist="38100" dir="2700000" algn="tl">
                    <a:srgbClr val="000000">
                      <a:alpha val="43137"/>
                    </a:srgbClr>
                  </a:outerShdw>
                </a:effectLst>
                <a:latin typeface="Montserrat"/>
              </a:rPr>
              <a:t>CVE 2022-3343 </a:t>
            </a:r>
            <a:endParaRPr sz="1600" b="1" dirty="0">
              <a:solidFill>
                <a:schemeClr val="dk1"/>
              </a:solidFill>
              <a:effectLst>
                <a:outerShdw blurRad="38100" dist="38100" dir="2700000" algn="tl">
                  <a:srgbClr val="000000">
                    <a:alpha val="43137"/>
                  </a:srgbClr>
                </a:outerShdw>
              </a:effectLst>
            </a:endParaRPr>
          </a:p>
          <a:p>
            <a:pPr marL="457200" lvl="0" indent="-330200" algn="l" rtl="0">
              <a:lnSpc>
                <a:spcPct val="150000"/>
              </a:lnSpc>
              <a:spcBef>
                <a:spcPts val="0"/>
              </a:spcBef>
              <a:spcAft>
                <a:spcPts val="0"/>
              </a:spcAft>
              <a:buClr>
                <a:schemeClr val="dk1"/>
              </a:buClr>
              <a:buSzPts val="1600"/>
              <a:buChar char="●"/>
            </a:pPr>
            <a:r>
              <a:rPr lang="en" sz="1600" b="1" dirty="0">
                <a:solidFill>
                  <a:srgbClr val="FFFFFF"/>
                </a:solidFill>
                <a:effectLst>
                  <a:outerShdw blurRad="38100" dist="38100" dir="2700000" algn="tl">
                    <a:srgbClr val="000000">
                      <a:alpha val="43137"/>
                    </a:srgbClr>
                  </a:outerShdw>
                </a:effectLst>
                <a:latin typeface="Montserrat"/>
              </a:rPr>
              <a:t> P1 Warrior Bugcrowd</a:t>
            </a:r>
            <a:endParaRPr sz="1600" b="1" dirty="0">
              <a:solidFill>
                <a:schemeClr val="dk1"/>
              </a:solidFill>
              <a:effectLst>
                <a:outerShdw blurRad="38100" dist="38100" dir="2700000" algn="tl">
                  <a:srgbClr val="000000">
                    <a:alpha val="43137"/>
                  </a:srgbClr>
                </a:outerShdw>
              </a:effectLst>
            </a:endParaRPr>
          </a:p>
          <a:p>
            <a:pPr marL="457200" lvl="0" indent="-330200" algn="l" rtl="0">
              <a:lnSpc>
                <a:spcPct val="150000"/>
              </a:lnSpc>
              <a:spcBef>
                <a:spcPts val="0"/>
              </a:spcBef>
              <a:spcAft>
                <a:spcPts val="0"/>
              </a:spcAft>
              <a:buClr>
                <a:schemeClr val="dk1"/>
              </a:buClr>
              <a:buSzPts val="1600"/>
              <a:buChar char="●"/>
            </a:pPr>
            <a:r>
              <a:rPr lang="en" sz="1600" b="1" dirty="0">
                <a:solidFill>
                  <a:srgbClr val="FFFFFF"/>
                </a:solidFill>
                <a:effectLst>
                  <a:outerShdw blurRad="38100" dist="38100" dir="2700000" algn="tl">
                    <a:srgbClr val="000000">
                      <a:alpha val="43137"/>
                    </a:srgbClr>
                  </a:outerShdw>
                </a:effectLst>
                <a:latin typeface="Montserrat"/>
              </a:rPr>
              <a:t>Bugbase Global Top 200 </a:t>
            </a:r>
            <a:endParaRPr sz="1600" b="1" dirty="0">
              <a:solidFill>
                <a:schemeClr val="dk1"/>
              </a:solidFill>
              <a:effectLst>
                <a:outerShdw blurRad="38100" dist="38100" dir="2700000" algn="tl">
                  <a:srgbClr val="000000">
                    <a:alpha val="43137"/>
                  </a:srgbClr>
                </a:outerShdw>
              </a:effectLst>
            </a:endParaRPr>
          </a:p>
          <a:p>
            <a:pPr marL="457200" lvl="0" indent="-330200" algn="l" rtl="0">
              <a:lnSpc>
                <a:spcPct val="150000"/>
              </a:lnSpc>
              <a:spcBef>
                <a:spcPts val="0"/>
              </a:spcBef>
              <a:spcAft>
                <a:spcPts val="0"/>
              </a:spcAft>
              <a:buClr>
                <a:schemeClr val="dk1"/>
              </a:buClr>
              <a:buSzPts val="1600"/>
              <a:buChar char="●"/>
            </a:pPr>
            <a:r>
              <a:rPr lang="en" sz="1600" b="1" dirty="0">
                <a:solidFill>
                  <a:srgbClr val="FFFFFF"/>
                </a:solidFill>
                <a:effectLst>
                  <a:outerShdw blurRad="38100" dist="38100" dir="2700000" algn="tl">
                    <a:srgbClr val="000000">
                      <a:alpha val="43137"/>
                    </a:srgbClr>
                  </a:outerShdw>
                </a:effectLst>
                <a:latin typeface="Montserrat"/>
              </a:rPr>
              <a:t>Integrity Global Top 1000</a:t>
            </a:r>
            <a:endParaRPr sz="1600" b="1" dirty="0">
              <a:solidFill>
                <a:schemeClr val="dk1"/>
              </a:solidFill>
              <a:effectLst>
                <a:outerShdw blurRad="38100" dist="38100" dir="2700000" algn="tl">
                  <a:srgbClr val="000000">
                    <a:alpha val="43137"/>
                  </a:srgbClr>
                </a:outerShdw>
              </a:effectLst>
            </a:endParaRPr>
          </a:p>
          <a:p>
            <a:pPr marL="457200" lvl="0" indent="-330200" algn="l" rtl="0">
              <a:lnSpc>
                <a:spcPct val="150000"/>
              </a:lnSpc>
              <a:spcBef>
                <a:spcPts val="0"/>
              </a:spcBef>
              <a:spcAft>
                <a:spcPts val="0"/>
              </a:spcAft>
              <a:buClr>
                <a:schemeClr val="dk1"/>
              </a:buClr>
              <a:buSzPts val="1600"/>
              <a:buChar char="●"/>
            </a:pPr>
            <a:r>
              <a:rPr lang="en" sz="1600" b="1" dirty="0" smtClean="0">
                <a:solidFill>
                  <a:srgbClr val="FFFFFF"/>
                </a:solidFill>
                <a:effectLst>
                  <a:outerShdw blurRad="38100" dist="38100" dir="2700000" algn="tl">
                    <a:srgbClr val="000000">
                      <a:alpha val="43137"/>
                    </a:srgbClr>
                  </a:outerShdw>
                </a:effectLst>
                <a:latin typeface="Montserrat"/>
              </a:rPr>
              <a:t>Speaker,Trainer,Blog </a:t>
            </a:r>
            <a:r>
              <a:rPr lang="en" sz="1600" b="1" dirty="0">
                <a:solidFill>
                  <a:srgbClr val="FFFFFF"/>
                </a:solidFill>
                <a:effectLst>
                  <a:outerShdw blurRad="38100" dist="38100" dir="2700000" algn="tl">
                    <a:srgbClr val="000000">
                      <a:alpha val="43137"/>
                    </a:srgbClr>
                  </a:outerShdw>
                </a:effectLst>
                <a:latin typeface="Montserrat"/>
              </a:rPr>
              <a:t>Writer</a:t>
            </a:r>
            <a:endParaRPr sz="1600" b="1" dirty="0">
              <a:solidFill>
                <a:schemeClr val="dk1"/>
              </a:solidFill>
              <a:effectLst>
                <a:outerShdw blurRad="38100" dist="38100" dir="2700000" algn="tl">
                  <a:srgbClr val="000000">
                    <a:alpha val="43137"/>
                  </a:srgbClr>
                </a:outerShdw>
              </a:effectLst>
            </a:endParaRPr>
          </a:p>
          <a:p>
            <a:pPr marL="457200" lvl="0" indent="-330200" algn="l" rtl="0">
              <a:lnSpc>
                <a:spcPct val="150000"/>
              </a:lnSpc>
              <a:spcBef>
                <a:spcPts val="0"/>
              </a:spcBef>
              <a:spcAft>
                <a:spcPts val="0"/>
              </a:spcAft>
              <a:buClr>
                <a:schemeClr val="dk1"/>
              </a:buClr>
              <a:buSzPts val="1600"/>
              <a:buChar char="●"/>
            </a:pPr>
            <a:r>
              <a:rPr lang="en" sz="1600" b="1" dirty="0">
                <a:solidFill>
                  <a:srgbClr val="FFFFFF"/>
                </a:solidFill>
                <a:effectLst>
                  <a:outerShdw blurRad="38100" dist="38100" dir="2700000" algn="tl">
                    <a:srgbClr val="000000">
                      <a:alpha val="43137"/>
                    </a:srgbClr>
                  </a:outerShdw>
                </a:effectLst>
                <a:latin typeface="Montserrat"/>
              </a:rPr>
              <a:t>Security Consultant &amp; </a:t>
            </a:r>
            <a:r>
              <a:rPr lang="en" sz="1600" b="1" dirty="0" smtClean="0">
                <a:solidFill>
                  <a:srgbClr val="FFFFFF"/>
                </a:solidFill>
                <a:effectLst>
                  <a:outerShdw blurRad="38100" dist="38100" dir="2700000" algn="tl">
                    <a:srgbClr val="000000">
                      <a:alpha val="43137"/>
                    </a:srgbClr>
                  </a:outerShdw>
                </a:effectLst>
                <a:latin typeface="Montserrat"/>
              </a:rPr>
              <a:t>Researcher</a:t>
            </a:r>
            <a:endParaRPr lang="en-US" sz="1600" b="1" dirty="0">
              <a:solidFill>
                <a:srgbClr val="FFFFFF"/>
              </a:solidFill>
              <a:effectLst>
                <a:outerShdw blurRad="38100" dist="38100" dir="2700000" algn="tl">
                  <a:srgbClr val="000000">
                    <a:alpha val="43137"/>
                  </a:srgbClr>
                </a:outerShdw>
              </a:effectLst>
              <a:latin typeface="Montserrat"/>
            </a:endParaRPr>
          </a:p>
          <a:p>
            <a:pPr indent="-330200">
              <a:lnSpc>
                <a:spcPct val="150000"/>
              </a:lnSpc>
              <a:buClr>
                <a:schemeClr val="dk1"/>
              </a:buClr>
              <a:buSzPts val="1600"/>
            </a:pPr>
            <a:r>
              <a:rPr lang="en-US" sz="1600" b="1" dirty="0">
                <a:solidFill>
                  <a:srgbClr val="FFFFFF"/>
                </a:solidFill>
                <a:effectLst>
                  <a:outerShdw blurRad="38100" dist="38100" dir="2700000" algn="tl">
                    <a:srgbClr val="000000">
                      <a:alpha val="43137"/>
                    </a:srgbClr>
                  </a:outerShdw>
                </a:effectLst>
                <a:latin typeface="Montserrat"/>
              </a:rPr>
              <a:t>Awarded by MOD UK</a:t>
            </a:r>
            <a:r>
              <a:rPr lang="en-US" sz="1600" b="1" dirty="0" smtClean="0">
                <a:solidFill>
                  <a:srgbClr val="FFFFFF"/>
                </a:solidFill>
                <a:effectLst>
                  <a:outerShdw blurRad="38100" dist="38100" dir="2700000" algn="tl">
                    <a:srgbClr val="000000">
                      <a:alpha val="43137"/>
                    </a:srgbClr>
                  </a:outerShdw>
                </a:effectLst>
                <a:latin typeface="Montserrat"/>
              </a:rPr>
              <a:t>, Dutch </a:t>
            </a:r>
            <a:r>
              <a:rPr lang="en-US" sz="1600" b="1" dirty="0">
                <a:solidFill>
                  <a:srgbClr val="FFFFFF"/>
                </a:solidFill>
                <a:effectLst>
                  <a:outerShdw blurRad="38100" dist="38100" dir="2700000" algn="tl">
                    <a:srgbClr val="000000">
                      <a:alpha val="43137"/>
                    </a:srgbClr>
                  </a:outerShdw>
                </a:effectLst>
                <a:latin typeface="Montserrat"/>
              </a:rPr>
              <a:t>Tax Admin</a:t>
            </a:r>
            <a:r>
              <a:rPr lang="en-US" sz="1600" b="1" dirty="0" smtClean="0">
                <a:solidFill>
                  <a:srgbClr val="FFFFFF"/>
                </a:solidFill>
                <a:effectLst>
                  <a:outerShdw blurRad="38100" dist="38100" dir="2700000" algn="tl">
                    <a:srgbClr val="000000">
                      <a:alpha val="43137"/>
                    </a:srgbClr>
                  </a:outerShdw>
                </a:effectLst>
                <a:latin typeface="Montserrat"/>
              </a:rPr>
              <a:t>, Indian </a:t>
            </a:r>
            <a:r>
              <a:rPr lang="en-US" sz="1600" b="1" dirty="0">
                <a:solidFill>
                  <a:srgbClr val="FFFFFF"/>
                </a:solidFill>
                <a:effectLst>
                  <a:outerShdw blurRad="38100" dist="38100" dir="2700000" algn="tl">
                    <a:srgbClr val="000000">
                      <a:alpha val="43137"/>
                    </a:srgbClr>
                  </a:outerShdw>
                </a:effectLst>
                <a:latin typeface="Montserrat"/>
              </a:rPr>
              <a:t>police</a:t>
            </a:r>
            <a:endParaRPr lang="en-US" sz="1600" b="1" dirty="0">
              <a:solidFill>
                <a:schemeClr val="dk1"/>
              </a:solidFill>
              <a:effectLst>
                <a:outerShdw blurRad="38100" dist="38100" dir="2700000" algn="tl">
                  <a:srgbClr val="000000">
                    <a:alpha val="43137"/>
                  </a:srgbClr>
                </a:outerShdw>
              </a:effectLst>
            </a:endParaRPr>
          </a:p>
          <a:p>
            <a:pPr marL="127000" lvl="0" indent="0" algn="l" rtl="0">
              <a:lnSpc>
                <a:spcPct val="150000"/>
              </a:lnSpc>
              <a:spcBef>
                <a:spcPts val="0"/>
              </a:spcBef>
              <a:spcAft>
                <a:spcPts val="0"/>
              </a:spcAft>
              <a:buClr>
                <a:schemeClr val="dk1"/>
              </a:buClr>
              <a:buSzPts val="1600"/>
              <a:buNone/>
            </a:pPr>
            <a:endParaRPr sz="1600" b="1" dirty="0">
              <a:solidFill>
                <a:schemeClr val="dk1"/>
              </a:solidFill>
              <a:effectLst>
                <a:outerShdw blurRad="38100" dist="38100" dir="2700000" algn="tl">
                  <a:srgbClr val="000000">
                    <a:alpha val="43137"/>
                  </a:srgbClr>
                </a:outerShdw>
              </a:effectLst>
            </a:endParaRPr>
          </a:p>
        </p:txBody>
      </p:sp>
      <p:pic>
        <p:nvPicPr>
          <p:cNvPr id="64" name="Google Shape;64;p14" title="UOsISwGu_400x400.jpg"/>
          <p:cNvPicPr preferRelativeResize="0"/>
          <p:nvPr/>
        </p:nvPicPr>
        <p:blipFill>
          <a:blip r:embed="rId3">
            <a:alphaModFix/>
          </a:blip>
          <a:stretch>
            <a:fillRect/>
          </a:stretch>
        </p:blipFill>
        <p:spPr>
          <a:xfrm>
            <a:off x="5839690" y="1094510"/>
            <a:ext cx="3190121" cy="3110344"/>
          </a:xfrm>
          <a:prstGeom prst="rect">
            <a:avLst/>
          </a:prstGeom>
          <a:noFill/>
          <a:ln>
            <a:noFill/>
          </a:ln>
          <a:effectLst>
            <a:outerShdw blurRad="57150" dist="3810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68"/>
        <p:cNvGrpSpPr/>
        <p:nvPr/>
      </p:nvGrpSpPr>
      <p:grpSpPr>
        <a:xfrm>
          <a:off x="0" y="0"/>
          <a:ext cx="0" cy="0"/>
          <a:chOff x="0" y="0"/>
          <a:chExt cx="0" cy="0"/>
        </a:xfrm>
      </p:grpSpPr>
      <p:sp>
        <p:nvSpPr>
          <p:cNvPr id="69" name="Google Shape;69;p15"/>
          <p:cNvSpPr txBox="1">
            <a:spLocks noGrp="1"/>
          </p:cNvSpPr>
          <p:nvPr>
            <p:ph type="body" idx="1"/>
          </p:nvPr>
        </p:nvSpPr>
        <p:spPr>
          <a:xfrm>
            <a:off x="69243" y="382625"/>
            <a:ext cx="9083100" cy="4761000"/>
          </a:xfrm>
          <a:prstGeom prst="rect">
            <a:avLst/>
          </a:prstGeom>
          <a:noFill/>
          <a:ln>
            <a:noFill/>
          </a:ln>
          <a:effectLst/>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200" b="1" dirty="0">
                <a:solidFill>
                  <a:schemeClr val="bg1"/>
                </a:solidFill>
                <a:latin typeface="Montserrat"/>
              </a:rPr>
              <a:t>Neural Network:</a:t>
            </a:r>
            <a:r>
              <a:rPr lang="en" sz="1200" dirty="0">
                <a:solidFill>
                  <a:schemeClr val="bg1"/>
                </a:solidFill>
                <a:latin typeface="Montserrat"/>
              </a:rPr>
              <a:t>A neural network is a deep learning technique designed to resemble the structure of the human brain. It requires large data sets to perform calculations and create outputs, which enables features like speech and vision recognition</a:t>
            </a:r>
            <a:r>
              <a:rPr lang="en" sz="1200" dirty="0" smtClean="0">
                <a:solidFill>
                  <a:schemeClr val="bg1"/>
                </a:solidFill>
                <a:latin typeface="Montserrat"/>
              </a:rPr>
              <a:t>.</a:t>
            </a:r>
          </a:p>
          <a:p>
            <a:pPr marL="0" lvl="0" indent="0" algn="l" rtl="0">
              <a:lnSpc>
                <a:spcPct val="115000"/>
              </a:lnSpc>
              <a:spcBef>
                <a:spcPts val="0"/>
              </a:spcBef>
              <a:spcAft>
                <a:spcPts val="0"/>
              </a:spcAft>
              <a:buClr>
                <a:schemeClr val="dk1"/>
              </a:buClr>
              <a:buSzPts val="1100"/>
              <a:buFont typeface="Arial"/>
              <a:buNone/>
            </a:pPr>
            <a:endParaRPr sz="1200" dirty="0">
              <a:solidFill>
                <a:schemeClr val="bg1"/>
              </a:solidFill>
            </a:endParaRPr>
          </a:p>
          <a:p>
            <a:pPr marL="0" indent="0">
              <a:buClr>
                <a:schemeClr val="dk1"/>
              </a:buClr>
              <a:buSzPts val="1100"/>
              <a:buNone/>
            </a:pPr>
            <a:r>
              <a:rPr lang="en" sz="1200" b="1" dirty="0">
                <a:solidFill>
                  <a:schemeClr val="bg1"/>
                </a:solidFill>
                <a:latin typeface="Montserrat"/>
              </a:rPr>
              <a:t>Natural Language Processing (NLP):</a:t>
            </a:r>
            <a:r>
              <a:rPr lang="en" sz="1200" dirty="0">
                <a:solidFill>
                  <a:schemeClr val="bg1"/>
                </a:solidFill>
                <a:latin typeface="Montserrat"/>
              </a:rPr>
              <a:t>A field of AI that enables computers to understand and generate human language.</a:t>
            </a:r>
            <a:endParaRPr sz="1200" dirty="0">
              <a:solidFill>
                <a:schemeClr val="bg1"/>
              </a:solidFill>
              <a:latin typeface="Montserrat"/>
            </a:endParaRPr>
          </a:p>
          <a:p>
            <a:pPr marL="0" lvl="0" indent="0" algn="l" rtl="0">
              <a:lnSpc>
                <a:spcPct val="115000"/>
              </a:lnSpc>
              <a:spcBef>
                <a:spcPts val="1200"/>
              </a:spcBef>
              <a:spcAft>
                <a:spcPts val="0"/>
              </a:spcAft>
              <a:buClr>
                <a:schemeClr val="dk1"/>
              </a:buClr>
              <a:buSzPts val="1100"/>
              <a:buFont typeface="Arial"/>
              <a:buNone/>
            </a:pPr>
            <a:r>
              <a:rPr lang="en" sz="1200" b="1" dirty="0">
                <a:solidFill>
                  <a:schemeClr val="bg1"/>
                </a:solidFill>
                <a:latin typeface="Montserrat"/>
              </a:rPr>
              <a:t>Machine Learning (ML)</a:t>
            </a:r>
            <a:r>
              <a:rPr lang="en" sz="1200" dirty="0">
                <a:solidFill>
                  <a:schemeClr val="bg1"/>
                </a:solidFill>
                <a:latin typeface="Montserrat"/>
              </a:rPr>
              <a:t>:A subset of AI that focuses on algorithms that can learn from data without explicit programming. Federated learning  is a machine learning technique that allows multiple entities to collaboratively train a model without sharing their raw data.</a:t>
            </a:r>
            <a:endParaRPr sz="1200" dirty="0">
              <a:solidFill>
                <a:schemeClr val="bg1"/>
              </a:solidFill>
            </a:endParaRPr>
          </a:p>
          <a:p>
            <a:pPr marL="0" lvl="0" indent="0" algn="l" rtl="0">
              <a:lnSpc>
                <a:spcPct val="115000"/>
              </a:lnSpc>
              <a:spcBef>
                <a:spcPts val="1200"/>
              </a:spcBef>
              <a:spcAft>
                <a:spcPts val="0"/>
              </a:spcAft>
              <a:buClr>
                <a:schemeClr val="dk1"/>
              </a:buClr>
              <a:buSzPts val="1100"/>
              <a:buFont typeface="Arial"/>
              <a:buNone/>
            </a:pPr>
            <a:r>
              <a:rPr lang="en" sz="1200" b="1" dirty="0">
                <a:solidFill>
                  <a:schemeClr val="bg1"/>
                </a:solidFill>
                <a:latin typeface="Montserrat"/>
              </a:rPr>
              <a:t>Deep learning</a:t>
            </a:r>
            <a:r>
              <a:rPr lang="en" sz="1200" dirty="0">
                <a:solidFill>
                  <a:schemeClr val="bg1"/>
                </a:solidFill>
                <a:latin typeface="Montserrat"/>
              </a:rPr>
              <a:t> : Deep learning is a subset of machine learning that focuses on utilizing multilayered neural networks to perform tasks such as classification, regression, and representation learning.</a:t>
            </a:r>
            <a:endParaRPr sz="1200" dirty="0">
              <a:solidFill>
                <a:schemeClr val="bg1"/>
              </a:solidFill>
            </a:endParaRPr>
          </a:p>
          <a:p>
            <a:pPr marL="0" lvl="0" indent="0" algn="l" rtl="0">
              <a:lnSpc>
                <a:spcPct val="115000"/>
              </a:lnSpc>
              <a:spcBef>
                <a:spcPts val="1200"/>
              </a:spcBef>
              <a:spcAft>
                <a:spcPts val="0"/>
              </a:spcAft>
              <a:buClr>
                <a:schemeClr val="dk1"/>
              </a:buClr>
              <a:buSzPts val="1100"/>
              <a:buFont typeface="Arial"/>
              <a:buNone/>
            </a:pPr>
            <a:r>
              <a:rPr lang="en" sz="1200" b="1" dirty="0">
                <a:solidFill>
                  <a:schemeClr val="bg1"/>
                </a:solidFill>
                <a:latin typeface="Montserrat"/>
              </a:rPr>
              <a:t>Large Language Model (LLM)</a:t>
            </a:r>
            <a:r>
              <a:rPr lang="en" sz="1200" dirty="0">
                <a:solidFill>
                  <a:schemeClr val="bg1"/>
                </a:solidFill>
                <a:latin typeface="Montserrat"/>
              </a:rPr>
              <a:t>:A type of AI model that is trained on large amounts of text data to generate human-like text.  </a:t>
            </a:r>
            <a:endParaRPr sz="1200" dirty="0">
              <a:solidFill>
                <a:schemeClr val="bg1"/>
              </a:solidFill>
            </a:endParaRPr>
          </a:p>
          <a:p>
            <a:pPr marL="0" lvl="0" indent="0" algn="l" rtl="0">
              <a:lnSpc>
                <a:spcPct val="115000"/>
              </a:lnSpc>
              <a:spcBef>
                <a:spcPts val="1200"/>
              </a:spcBef>
              <a:spcAft>
                <a:spcPts val="0"/>
              </a:spcAft>
              <a:buNone/>
            </a:pPr>
            <a:r>
              <a:rPr lang="en" sz="1200" b="1" dirty="0">
                <a:solidFill>
                  <a:schemeClr val="bg1"/>
                </a:solidFill>
                <a:latin typeface="Montserrat"/>
              </a:rPr>
              <a:t>Retrieval-Augmented Generation (RAG)</a:t>
            </a:r>
            <a:r>
              <a:rPr lang="en" sz="1200" dirty="0">
                <a:solidFill>
                  <a:schemeClr val="bg1"/>
                </a:solidFill>
                <a:latin typeface="Montserrat"/>
              </a:rPr>
              <a:t> :It  is a technique that enhances the accuracy and relevance of large language model (LLM) responses by integrating them with external knowledge sources</a:t>
            </a:r>
            <a:endParaRPr sz="1200" dirty="0">
              <a:solidFill>
                <a:schemeClr val="bg1"/>
              </a:solidFill>
            </a:endParaRPr>
          </a:p>
          <a:p>
            <a:pPr marL="0" lvl="0" indent="0" algn="l" rtl="0">
              <a:lnSpc>
                <a:spcPct val="115000"/>
              </a:lnSpc>
              <a:spcBef>
                <a:spcPts val="1200"/>
              </a:spcBef>
              <a:spcAft>
                <a:spcPts val="0"/>
              </a:spcAft>
              <a:buClr>
                <a:schemeClr val="dk1"/>
              </a:buClr>
              <a:buSzPts val="1100"/>
              <a:buFont typeface="Arial"/>
              <a:buNone/>
            </a:pPr>
            <a:r>
              <a:rPr lang="en" sz="1200" b="1" dirty="0">
                <a:solidFill>
                  <a:schemeClr val="bg1"/>
                </a:solidFill>
                <a:latin typeface="Montserrat"/>
              </a:rPr>
              <a:t>Conventional AI: </a:t>
            </a:r>
            <a:r>
              <a:rPr lang="en" sz="1200" dirty="0">
                <a:solidFill>
                  <a:schemeClr val="bg1"/>
                </a:solidFill>
                <a:latin typeface="Montserrat"/>
              </a:rPr>
              <a:t>AI also known as narrow or weak AI, is designed for specialized tasks.Conventional AI relies heavily on data-driven processes, leveraging algorithms and  ML techniques to perform tasks</a:t>
            </a:r>
            <a:r>
              <a:rPr lang="en" sz="1200" dirty="0">
                <a:solidFill>
                  <a:schemeClr val="bg1"/>
                </a:solidFill>
                <a:latin typeface="Montserrat"/>
                <a:sym typeface="Times New Roman"/>
              </a:rPr>
              <a:t>.</a:t>
            </a:r>
            <a:endParaRPr sz="1200" dirty="0">
              <a:solidFill>
                <a:schemeClr val="bg1"/>
              </a:solidFill>
              <a:latin typeface="Montserrat"/>
            </a:endParaRPr>
          </a:p>
          <a:p>
            <a:pPr marL="0" lvl="0" indent="0" algn="l" rtl="0">
              <a:lnSpc>
                <a:spcPct val="115000"/>
              </a:lnSpc>
              <a:spcBef>
                <a:spcPts val="0"/>
              </a:spcBef>
              <a:spcAft>
                <a:spcPts val="0"/>
              </a:spcAft>
              <a:buNone/>
            </a:pPr>
            <a:endParaRPr lang="en" sz="1200" dirty="0">
              <a:solidFill>
                <a:schemeClr val="bg1"/>
              </a:solidFill>
            </a:endParaRPr>
          </a:p>
          <a:p>
            <a:pPr marL="0" lvl="0" indent="0" algn="l" rtl="0">
              <a:lnSpc>
                <a:spcPct val="115000"/>
              </a:lnSpc>
              <a:spcBef>
                <a:spcPts val="0"/>
              </a:spcBef>
              <a:spcAft>
                <a:spcPts val="0"/>
              </a:spcAft>
              <a:buNone/>
            </a:pPr>
            <a:r>
              <a:rPr lang="en" sz="1200" b="1" dirty="0" smtClean="0">
                <a:solidFill>
                  <a:schemeClr val="bg1"/>
                </a:solidFill>
                <a:latin typeface="Montserrat"/>
              </a:rPr>
              <a:t>Agentic </a:t>
            </a:r>
            <a:r>
              <a:rPr lang="en" sz="1200" b="1" dirty="0">
                <a:solidFill>
                  <a:schemeClr val="bg1"/>
                </a:solidFill>
                <a:latin typeface="Montserrat"/>
              </a:rPr>
              <a:t>AI </a:t>
            </a:r>
            <a:r>
              <a:rPr lang="en" sz="1200" dirty="0">
                <a:solidFill>
                  <a:schemeClr val="bg1"/>
                </a:solidFill>
                <a:latin typeface="Montserrat"/>
              </a:rPr>
              <a:t>: Agentic AI refers to AI systems capable of autonomous action, decision-making, and adaptation without constant human </a:t>
            </a:r>
            <a:r>
              <a:rPr lang="en" sz="1200" dirty="0" smtClean="0">
                <a:solidFill>
                  <a:schemeClr val="bg1"/>
                </a:solidFill>
                <a:latin typeface="Montserrat"/>
              </a:rPr>
              <a:t>supervision</a:t>
            </a:r>
          </a:p>
          <a:p>
            <a:pPr marL="0" lvl="0" indent="0" algn="l" rtl="0">
              <a:lnSpc>
                <a:spcPct val="115000"/>
              </a:lnSpc>
              <a:spcBef>
                <a:spcPts val="0"/>
              </a:spcBef>
              <a:spcAft>
                <a:spcPts val="0"/>
              </a:spcAft>
              <a:buNone/>
            </a:pPr>
            <a:endParaRPr lang="en" sz="1200" dirty="0" smtClean="0">
              <a:solidFill>
                <a:schemeClr val="bg1"/>
              </a:solidFill>
              <a:latin typeface="Montserrat"/>
            </a:endParaRPr>
          </a:p>
          <a:p>
            <a:pPr marL="0" indent="0">
              <a:buNone/>
            </a:pPr>
            <a:r>
              <a:rPr lang="en-US" sz="1200" b="1" dirty="0">
                <a:solidFill>
                  <a:schemeClr val="bg1"/>
                </a:solidFill>
                <a:latin typeface="Montserrat"/>
              </a:rPr>
              <a:t>Generative AI(Gen AI): </a:t>
            </a:r>
            <a:r>
              <a:rPr lang="en-US" sz="1200" dirty="0">
                <a:solidFill>
                  <a:schemeClr val="bg1"/>
                </a:solidFill>
                <a:latin typeface="Montserrat"/>
              </a:rPr>
              <a:t>AI that can generate new content like text, images, or code</a:t>
            </a:r>
            <a:r>
              <a:rPr lang="en-US" sz="1200" dirty="0" smtClean="0">
                <a:solidFill>
                  <a:schemeClr val="bg1"/>
                </a:solidFill>
                <a:latin typeface="Montserrat"/>
              </a:rPr>
              <a:t>.</a:t>
            </a:r>
            <a:endParaRPr lang="en-US" sz="1200" dirty="0">
              <a:solidFill>
                <a:schemeClr val="bg1"/>
              </a:solidFill>
            </a:endParaRPr>
          </a:p>
        </p:txBody>
      </p:sp>
      <p:sp>
        <p:nvSpPr>
          <p:cNvPr id="70" name="Google Shape;70;p15"/>
          <p:cNvSpPr txBox="1">
            <a:spLocks noGrp="1"/>
          </p:cNvSpPr>
          <p:nvPr>
            <p:ph type="title"/>
          </p:nvPr>
        </p:nvSpPr>
        <p:spPr>
          <a:xfrm>
            <a:off x="69246" y="-12175"/>
            <a:ext cx="5639400" cy="471000"/>
          </a:xfrm>
          <a:prstGeom prst="rect">
            <a:avLst/>
          </a:prstGeom>
          <a:effectLst>
            <a:outerShdw blurRad="42863" dist="28575" dir="5400000" algn="bl" rotWithShape="0">
              <a:srgbClr val="000000">
                <a:alpha val="40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000" b="1" dirty="0">
                <a:solidFill>
                  <a:srgbClr val="FFFFFF"/>
                </a:solidFill>
                <a:effectLst>
                  <a:outerShdw blurRad="38100" dist="38100" dir="2700000" algn="tl">
                    <a:srgbClr val="000000">
                      <a:alpha val="43137"/>
                    </a:srgbClr>
                  </a:outerShdw>
                </a:effectLst>
                <a:latin typeface="Montserrat"/>
              </a:rPr>
              <a:t>Basic Terminology</a:t>
            </a:r>
            <a:endParaRPr sz="2000" b="1"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83100" y="64025"/>
            <a:ext cx="8407200" cy="5727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2000" b="1" dirty="0">
                <a:solidFill>
                  <a:srgbClr val="FFFFFF"/>
                </a:solidFill>
                <a:effectLst>
                  <a:outerShdw blurRad="38100" dist="38100" dir="2700000" algn="tl">
                    <a:srgbClr val="000000">
                      <a:alpha val="43137"/>
                    </a:srgbClr>
                  </a:outerShdw>
                </a:effectLst>
                <a:latin typeface="Montserrat"/>
              </a:rPr>
              <a:t>Why Gen AI Security ?</a:t>
            </a:r>
            <a:endParaRPr sz="2020" b="1" dirty="0">
              <a:effectLst>
                <a:outerShdw blurRad="38100" dist="38100" dir="2700000" algn="tl">
                  <a:srgbClr val="000000">
                    <a:alpha val="43137"/>
                  </a:srgbClr>
                </a:outerShdw>
              </a:effectLst>
            </a:endParaRPr>
          </a:p>
        </p:txBody>
      </p:sp>
      <p:sp>
        <p:nvSpPr>
          <p:cNvPr id="76" name="Google Shape;76;p16"/>
          <p:cNvSpPr txBox="1">
            <a:spLocks noGrp="1"/>
          </p:cNvSpPr>
          <p:nvPr>
            <p:ph type="body" idx="1"/>
          </p:nvPr>
        </p:nvSpPr>
        <p:spPr>
          <a:xfrm>
            <a:off x="6900" y="461267"/>
            <a:ext cx="9144000" cy="4654200"/>
          </a:xfrm>
          <a:prstGeom prst="rect">
            <a:avLst/>
          </a:prstGeom>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Char char="●"/>
            </a:pPr>
            <a:r>
              <a:rPr lang="en" sz="1400" dirty="0">
                <a:solidFill>
                  <a:srgbClr val="FFFFFF"/>
                </a:solidFill>
                <a:latin typeface="Montserrat"/>
              </a:rPr>
              <a:t>Everyone is using Gen AI to create arts,make decision,enhance their project.Every firm is rushing to integrate AI in their products and systems.It is making it crucial to consider it’s security.AI Models and MCP Servers expand the new attack surface,vulnerabilities beyond traditional codes.</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dirty="0">
                <a:solidFill>
                  <a:srgbClr val="FFFFFF"/>
                </a:solidFill>
                <a:latin typeface="Montserrat"/>
              </a:rPr>
              <a:t>The generative AI market is experiencing rapid growth, with a projected market size of $66.89 billion in 2025 and a forecasted compound annual growth rate (CAGR) of 36.99% between 2025 and 2031, leading to a market volume of $442.07 billion by 2031.</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dirty="0">
                <a:solidFill>
                  <a:srgbClr val="FFFFFF"/>
                </a:solidFill>
                <a:latin typeface="Montserrat"/>
              </a:rPr>
              <a:t>A study by </a:t>
            </a:r>
            <a:r>
              <a:rPr lang="en" sz="1400" dirty="0">
                <a:solidFill>
                  <a:srgbClr val="FFFFFF"/>
                </a:solidFill>
                <a:uFill>
                  <a:noFill/>
                </a:uFill>
                <a:latin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Menlo Security</a:t>
            </a:r>
            <a:r>
              <a:rPr lang="en" sz="1400" dirty="0">
                <a:solidFill>
                  <a:srgbClr val="FFFFFF"/>
                </a:solidFill>
                <a:latin typeface="Montserrat"/>
              </a:rPr>
              <a:t> showed that 55% of inputs to generative AI tools contain sensitive or personally identifiable information (PII), and found a recent increase of 80% in uploads of files to generative AI tools, which raises the risk of private data exposure.</a:t>
            </a:r>
            <a:endParaRPr sz="1400" i="1" dirty="0">
              <a:solidFill>
                <a:schemeClr val="dk1"/>
              </a:solidFill>
            </a:endParaRPr>
          </a:p>
          <a:p>
            <a:pPr marL="457200" marR="139700" lvl="0" indent="-317500" algn="l" rtl="0">
              <a:lnSpc>
                <a:spcPct val="150000"/>
              </a:lnSpc>
              <a:spcBef>
                <a:spcPts val="0"/>
              </a:spcBef>
              <a:spcAft>
                <a:spcPts val="0"/>
              </a:spcAft>
              <a:buClr>
                <a:schemeClr val="dk1"/>
              </a:buClr>
              <a:buSzPts val="1400"/>
              <a:buChar char="●"/>
            </a:pPr>
            <a:r>
              <a:rPr lang="en" sz="1400" dirty="0">
                <a:solidFill>
                  <a:srgbClr val="FFFFFF"/>
                </a:solidFill>
                <a:uFill>
                  <a:noFill/>
                </a:uFill>
                <a:latin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Gartner Press Release, “Gartner Predicts 40% of AI Data Breaches Will Arise from Cross-Border GenAI Misuse by 2027,” February 17, 2025</a:t>
            </a:r>
            <a:r>
              <a:rPr lang="en" sz="1400" dirty="0">
                <a:solidFill>
                  <a:srgbClr val="FFFFFF"/>
                </a:solidFill>
                <a:uFill>
                  <a:noFill/>
                </a:uFill>
                <a:latin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a:t>
            </a:r>
            <a:endParaRPr sz="1400" dirty="0">
              <a:solidFill>
                <a:schemeClr val="dk1"/>
              </a:solidFill>
            </a:endParaRPr>
          </a:p>
          <a:p>
            <a:pPr marL="457200" marR="139700" lvl="0" indent="-317500" algn="l" rtl="0">
              <a:lnSpc>
                <a:spcPct val="150000"/>
              </a:lnSpc>
              <a:spcBef>
                <a:spcPts val="0"/>
              </a:spcBef>
              <a:spcAft>
                <a:spcPts val="0"/>
              </a:spcAft>
              <a:buClr>
                <a:schemeClr val="dk1"/>
              </a:buClr>
              <a:buSzPts val="1400"/>
              <a:buChar char="●"/>
            </a:pPr>
            <a:r>
              <a:rPr lang="en" sz="1400" dirty="0">
                <a:solidFill>
                  <a:srgbClr val="FFFFFF"/>
                </a:solidFill>
                <a:latin typeface="Montserrat"/>
              </a:rPr>
              <a:t>Generative AI (GenAI) red teaming is crucial for identifying and mitigating vulnerabilities in AI systems before they can be exploited by malicious actors. By simulating attacks and adversarial scenarios,it helps strengthen the security and reliability of AI models, ensuring they are robust and trustworthy. </a:t>
            </a:r>
            <a:endParaRPr sz="1400" dirty="0">
              <a:solidFill>
                <a:schemeClr val="dk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1549" y="55418"/>
            <a:ext cx="9060900" cy="555917"/>
          </a:xfrm>
          <a:prstGeom prst="rect">
            <a:avLst/>
          </a:prstGeom>
          <a:effectLst>
            <a:outerShdw blurRad="57150" dist="38100" dir="5400000" algn="bl" rotWithShape="0">
              <a:srgbClr val="000000">
                <a:alpha val="50000"/>
              </a:srgbClr>
            </a:outerShdw>
          </a:effectLst>
        </p:spPr>
        <p:txBody>
          <a:bodyPr spcFirstLastPara="1" wrap="square" lIns="91425" tIns="91425" rIns="91425" bIns="91425" anchor="t" anchorCtr="0">
            <a:noAutofit/>
          </a:bodyPr>
          <a:lstStyle/>
          <a:p>
            <a:pPr marL="0" marR="0" lvl="0" indent="0" algn="l" rtl="0">
              <a:lnSpc>
                <a:spcPct val="120000"/>
              </a:lnSpc>
              <a:spcBef>
                <a:spcPts val="1700"/>
              </a:spcBef>
              <a:spcAft>
                <a:spcPts val="900"/>
              </a:spcAft>
              <a:buSzPts val="891"/>
              <a:buNone/>
            </a:pPr>
            <a:r>
              <a:rPr lang="en" sz="1800" b="1" dirty="0">
                <a:solidFill>
                  <a:srgbClr val="FFFFFF"/>
                </a:solidFill>
                <a:effectLst>
                  <a:outerShdw blurRad="38100" dist="38100" dir="2700000" algn="tl">
                    <a:srgbClr val="000000">
                      <a:alpha val="43137"/>
                    </a:srgbClr>
                  </a:outerShdw>
                </a:effectLst>
                <a:latin typeface="Montserrat"/>
              </a:rPr>
              <a:t>MITRE ATLAS </a:t>
            </a:r>
            <a:r>
              <a:rPr lang="en" sz="1800" dirty="0">
                <a:solidFill>
                  <a:srgbClr val="FFFFFF"/>
                </a:solidFill>
                <a:effectLst>
                  <a:outerShdw blurRad="38100" dist="38100" dir="2700000" algn="tl">
                    <a:srgbClr val="000000">
                      <a:alpha val="43137"/>
                    </a:srgbClr>
                  </a:outerShdw>
                </a:effectLst>
                <a:latin typeface="Montserrat"/>
              </a:rPr>
              <a:t>Adversarial Threat Landscape for Artificial-Intelligence Systems</a:t>
            </a:r>
            <a:endParaRPr sz="1800" dirty="0">
              <a:effectLst>
                <a:outerShdw blurRad="38100" dist="38100" dir="2700000" algn="tl">
                  <a:srgbClr val="000000">
                    <a:alpha val="43137"/>
                  </a:srgbClr>
                </a:outerShdw>
              </a:effectLst>
            </a:endParaRPr>
          </a:p>
        </p:txBody>
      </p:sp>
      <p:pic>
        <p:nvPicPr>
          <p:cNvPr id="82" name="Google Shape;82;p17" title="Screenshot (820).png"/>
          <p:cNvPicPr preferRelativeResize="0"/>
          <p:nvPr/>
        </p:nvPicPr>
        <p:blipFill>
          <a:blip r:embed="rId3">
            <a:alphaModFix/>
          </a:blip>
          <a:stretch>
            <a:fillRect/>
          </a:stretch>
        </p:blipFill>
        <p:spPr>
          <a:xfrm>
            <a:off x="0" y="835057"/>
            <a:ext cx="9143999" cy="3441351"/>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86"/>
        <p:cNvGrpSpPr/>
        <p:nvPr/>
      </p:nvGrpSpPr>
      <p:grpSpPr>
        <a:xfrm>
          <a:off x="0" y="0"/>
          <a:ext cx="0" cy="0"/>
          <a:chOff x="0" y="0"/>
          <a:chExt cx="0" cy="0"/>
        </a:xfrm>
      </p:grpSpPr>
      <p:pic>
        <p:nvPicPr>
          <p:cNvPr id="87" name="Google Shape;87;p18" title="678c2fdbe1f212fcebe9230c_1_lpZREdhzOgU070xmys5Z_w.png"/>
          <p:cNvPicPr preferRelativeResize="0"/>
          <p:nvPr/>
        </p:nvPicPr>
        <p:blipFill>
          <a:blip r:embed="rId3">
            <a:alphaModFix/>
          </a:blip>
          <a:stretch>
            <a:fillRect/>
          </a:stretch>
        </p:blipFill>
        <p:spPr>
          <a:xfrm>
            <a:off x="152400" y="103325"/>
            <a:ext cx="8833725" cy="4865175"/>
          </a:xfrm>
          <a:prstGeom prst="rect">
            <a:avLst/>
          </a:prstGeom>
          <a:noFill/>
          <a:ln>
            <a:noFill/>
          </a:ln>
          <a:effectLst>
            <a:outerShdw blurRad="57150" dist="28575"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91"/>
        <p:cNvGrpSpPr/>
        <p:nvPr/>
      </p:nvGrpSpPr>
      <p:grpSpPr>
        <a:xfrm>
          <a:off x="0" y="0"/>
          <a:ext cx="0" cy="0"/>
          <a:chOff x="0" y="0"/>
          <a:chExt cx="0" cy="0"/>
        </a:xfrm>
      </p:grpSpPr>
      <p:sp>
        <p:nvSpPr>
          <p:cNvPr id="92" name="Google Shape;92;p19"/>
          <p:cNvSpPr txBox="1">
            <a:spLocks noGrp="1"/>
          </p:cNvSpPr>
          <p:nvPr>
            <p:ph type="body" idx="1"/>
          </p:nvPr>
        </p:nvSpPr>
        <p:spPr>
          <a:xfrm>
            <a:off x="6900" y="382622"/>
            <a:ext cx="5473500" cy="4760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018"/>
              <a:buFont typeface="Arial"/>
              <a:buNone/>
            </a:pPr>
            <a:r>
              <a:rPr lang="en" sz="1200" b="1" dirty="0">
                <a:solidFill>
                  <a:srgbClr val="FFFFFF"/>
                </a:solidFill>
                <a:latin typeface="Montserrat"/>
              </a:rPr>
              <a:t>• Prompt Injection:</a:t>
            </a:r>
            <a:r>
              <a:rPr lang="en" sz="1200" dirty="0">
                <a:solidFill>
                  <a:srgbClr val="FFFFFF"/>
                </a:solidFill>
                <a:latin typeface="Montserrat"/>
              </a:rPr>
              <a:t> Tricking the model into breaking its rules or leaking sensitive information.</a:t>
            </a:r>
            <a:endParaRPr sz="1200" dirty="0">
              <a:solidFill>
                <a:schemeClr val="dk1"/>
              </a:solidFill>
            </a:endParaRPr>
          </a:p>
          <a:p>
            <a:pPr marL="0" lvl="0" indent="0" algn="l" rtl="0">
              <a:lnSpc>
                <a:spcPct val="100000"/>
              </a:lnSpc>
              <a:spcBef>
                <a:spcPts val="1200"/>
              </a:spcBef>
              <a:spcAft>
                <a:spcPts val="0"/>
              </a:spcAft>
              <a:buClr>
                <a:schemeClr val="dk1"/>
              </a:buClr>
              <a:buSzPts val="1018"/>
              <a:buFont typeface="Arial"/>
              <a:buNone/>
            </a:pPr>
            <a:r>
              <a:rPr lang="en" sz="1200" b="1" dirty="0">
                <a:solidFill>
                  <a:srgbClr val="FFFFFF"/>
                </a:solidFill>
                <a:latin typeface="Montserrat"/>
              </a:rPr>
              <a:t>• Bias and Toxicity:</a:t>
            </a:r>
            <a:r>
              <a:rPr lang="en" sz="1200" dirty="0">
                <a:solidFill>
                  <a:srgbClr val="FFFFFF"/>
                </a:solidFill>
                <a:latin typeface="Montserrat"/>
              </a:rPr>
              <a:t> Generating harmful,offensive,or unfair outputs.</a:t>
            </a:r>
            <a:endParaRPr sz="1200" dirty="0">
              <a:solidFill>
                <a:schemeClr val="dk1"/>
              </a:solidFill>
            </a:endParaRPr>
          </a:p>
          <a:p>
            <a:pPr marL="0" lvl="0" indent="0" algn="l" rtl="0">
              <a:lnSpc>
                <a:spcPct val="100000"/>
              </a:lnSpc>
              <a:spcBef>
                <a:spcPts val="1200"/>
              </a:spcBef>
              <a:spcAft>
                <a:spcPts val="0"/>
              </a:spcAft>
              <a:buClr>
                <a:schemeClr val="dk1"/>
              </a:buClr>
              <a:buSzPts val="1018"/>
              <a:buFont typeface="Arial"/>
              <a:buNone/>
            </a:pPr>
            <a:r>
              <a:rPr lang="en" sz="1200" b="1" dirty="0">
                <a:solidFill>
                  <a:srgbClr val="FFFFFF"/>
                </a:solidFill>
                <a:latin typeface="Montserrat"/>
              </a:rPr>
              <a:t>• Data Leakage:</a:t>
            </a:r>
            <a:r>
              <a:rPr lang="en" sz="1200" dirty="0">
                <a:solidFill>
                  <a:srgbClr val="FFFFFF"/>
                </a:solidFill>
                <a:latin typeface="Montserrat"/>
              </a:rPr>
              <a:t> Extracting private information or intellectual property from the model.</a:t>
            </a:r>
            <a:endParaRPr sz="1200" dirty="0">
              <a:solidFill>
                <a:schemeClr val="dk1"/>
              </a:solidFill>
            </a:endParaRPr>
          </a:p>
          <a:p>
            <a:pPr marL="0" lvl="0" indent="0" algn="l" rtl="0">
              <a:lnSpc>
                <a:spcPct val="100000"/>
              </a:lnSpc>
              <a:spcBef>
                <a:spcPts val="1200"/>
              </a:spcBef>
              <a:spcAft>
                <a:spcPts val="0"/>
              </a:spcAft>
              <a:buClr>
                <a:schemeClr val="dk1"/>
              </a:buClr>
              <a:buSzPts val="1018"/>
              <a:buFont typeface="Arial"/>
              <a:buNone/>
            </a:pPr>
            <a:r>
              <a:rPr lang="en" sz="1200" b="1" dirty="0">
                <a:solidFill>
                  <a:srgbClr val="FFFFFF"/>
                </a:solidFill>
                <a:latin typeface="Montserrat"/>
              </a:rPr>
              <a:t>• Data Poisoning:</a:t>
            </a:r>
            <a:r>
              <a:rPr lang="en" sz="1200" dirty="0">
                <a:solidFill>
                  <a:srgbClr val="FFFFFF"/>
                </a:solidFill>
                <a:latin typeface="Montserrat"/>
              </a:rPr>
              <a:t> Manipulating the training data that a model learns from to cause it to behave in undesirable ways.</a:t>
            </a:r>
            <a:endParaRPr sz="1200" dirty="0">
              <a:solidFill>
                <a:schemeClr val="dk1"/>
              </a:solidFill>
            </a:endParaRPr>
          </a:p>
          <a:p>
            <a:pPr marL="0" lvl="0" indent="0" algn="l" rtl="0">
              <a:lnSpc>
                <a:spcPct val="100000"/>
              </a:lnSpc>
              <a:spcBef>
                <a:spcPts val="1200"/>
              </a:spcBef>
              <a:spcAft>
                <a:spcPts val="0"/>
              </a:spcAft>
              <a:buClr>
                <a:schemeClr val="dk1"/>
              </a:buClr>
              <a:buSzPts val="1018"/>
              <a:buFont typeface="Arial"/>
              <a:buNone/>
            </a:pPr>
            <a:r>
              <a:rPr lang="en" sz="1200" b="1" dirty="0">
                <a:solidFill>
                  <a:srgbClr val="FFFFFF"/>
                </a:solidFill>
                <a:latin typeface="Montserrat"/>
              </a:rPr>
              <a:t>• Hallucinations:</a:t>
            </a:r>
            <a:r>
              <a:rPr lang="en" sz="1200" dirty="0">
                <a:solidFill>
                  <a:srgbClr val="FFFFFF"/>
                </a:solidFill>
                <a:latin typeface="Montserrat"/>
              </a:rPr>
              <a:t> The model confidently provides false information.</a:t>
            </a:r>
            <a:endParaRPr sz="1200" dirty="0">
              <a:solidFill>
                <a:schemeClr val="dk1"/>
              </a:solidFill>
            </a:endParaRPr>
          </a:p>
          <a:p>
            <a:pPr marL="0" lvl="0" indent="0" algn="l" rtl="0">
              <a:lnSpc>
                <a:spcPct val="100000"/>
              </a:lnSpc>
              <a:spcBef>
                <a:spcPts val="1200"/>
              </a:spcBef>
              <a:spcAft>
                <a:spcPts val="0"/>
              </a:spcAft>
              <a:buClr>
                <a:schemeClr val="dk1"/>
              </a:buClr>
              <a:buSzPts val="1018"/>
              <a:buFont typeface="Arial"/>
              <a:buNone/>
            </a:pPr>
            <a:r>
              <a:rPr lang="en" sz="1200" b="1" dirty="0">
                <a:solidFill>
                  <a:srgbClr val="FFFFFF"/>
                </a:solidFill>
                <a:latin typeface="Montserrat"/>
              </a:rPr>
              <a:t>• Agentic Vulnerabilities:</a:t>
            </a:r>
            <a:r>
              <a:rPr lang="en" sz="1200" dirty="0">
                <a:solidFill>
                  <a:srgbClr val="FFFFFF"/>
                </a:solidFill>
                <a:latin typeface="Montserrat"/>
              </a:rPr>
              <a:t> Complex attacks on AI “agents” that combine multiple tools and decision making steps.</a:t>
            </a:r>
            <a:endParaRPr sz="1200" dirty="0">
              <a:solidFill>
                <a:schemeClr val="dk1"/>
              </a:solidFill>
            </a:endParaRPr>
          </a:p>
          <a:p>
            <a:pPr marL="0" lvl="0" indent="0" algn="l" rtl="0">
              <a:lnSpc>
                <a:spcPct val="100000"/>
              </a:lnSpc>
              <a:spcBef>
                <a:spcPts val="1200"/>
              </a:spcBef>
              <a:spcAft>
                <a:spcPts val="0"/>
              </a:spcAft>
              <a:buSzPts val="1018"/>
              <a:buNone/>
            </a:pPr>
            <a:r>
              <a:rPr lang="en" sz="1200" b="1" dirty="0">
                <a:solidFill>
                  <a:srgbClr val="FFFFFF"/>
                </a:solidFill>
                <a:latin typeface="Montserrat"/>
              </a:rPr>
              <a:t>• Supply Chain Risks:</a:t>
            </a:r>
            <a:r>
              <a:rPr lang="en" sz="1200" dirty="0">
                <a:solidFill>
                  <a:srgbClr val="FFFFFF"/>
                </a:solidFill>
                <a:latin typeface="Montserrat"/>
              </a:rPr>
              <a:t> Risks that stem from the complex, interconnected processes and interdependencies that contribute to the creation, maintenance, and use of models.</a:t>
            </a:r>
            <a:endParaRPr sz="1200" dirty="0">
              <a:solidFill>
                <a:schemeClr val="dk1"/>
              </a:solidFill>
            </a:endParaRPr>
          </a:p>
          <a:p>
            <a:pPr marL="0" lvl="0" indent="0" algn="l" rtl="0">
              <a:lnSpc>
                <a:spcPct val="100000"/>
              </a:lnSpc>
              <a:spcBef>
                <a:spcPts val="1200"/>
              </a:spcBef>
              <a:spcAft>
                <a:spcPts val="0"/>
              </a:spcAft>
              <a:buSzPts val="1018"/>
              <a:buNone/>
            </a:pPr>
            <a:r>
              <a:rPr lang="en" sz="1200" b="1" dirty="0">
                <a:solidFill>
                  <a:srgbClr val="FFFFFF"/>
                </a:solidFill>
                <a:latin typeface="Montserrat"/>
              </a:rPr>
              <a:t>• Jailbreaking:</a:t>
            </a:r>
            <a:r>
              <a:rPr lang="en" sz="1200" dirty="0">
                <a:solidFill>
                  <a:srgbClr val="FFFFFF"/>
                </a:solidFill>
                <a:latin typeface="Montserrat"/>
              </a:rPr>
              <a:t> Jailbreaking is the process of utilizing specific prompt structures,input patterns,or contextual cues to bypass the built-in restrictions or safety measures of LLMs.</a:t>
            </a:r>
            <a:endParaRPr sz="1200" dirty="0">
              <a:solidFill>
                <a:schemeClr val="dk1"/>
              </a:solidFill>
            </a:endParaRPr>
          </a:p>
          <a:p>
            <a:pPr marL="0" lvl="0" indent="0" algn="l" rtl="0">
              <a:lnSpc>
                <a:spcPct val="100000"/>
              </a:lnSpc>
              <a:spcBef>
                <a:spcPts val="0"/>
              </a:spcBef>
              <a:spcAft>
                <a:spcPts val="0"/>
              </a:spcAft>
              <a:buSzPts val="1018"/>
              <a:buNone/>
            </a:pPr>
            <a:endParaRPr sz="1200" dirty="0">
              <a:solidFill>
                <a:schemeClr val="dk1"/>
              </a:solidFill>
            </a:endParaRPr>
          </a:p>
          <a:p>
            <a:pPr marL="0" lvl="0" indent="0" algn="l" rtl="0">
              <a:lnSpc>
                <a:spcPct val="100000"/>
              </a:lnSpc>
              <a:spcBef>
                <a:spcPts val="0"/>
              </a:spcBef>
              <a:spcAft>
                <a:spcPts val="0"/>
              </a:spcAft>
              <a:buSzPts val="1100"/>
              <a:buNone/>
            </a:pPr>
            <a:r>
              <a:rPr lang="en" sz="1200" b="1" dirty="0">
                <a:solidFill>
                  <a:srgbClr val="FFFFFF"/>
                </a:solidFill>
                <a:latin typeface="Montserrat"/>
              </a:rPr>
              <a:t>• Demo Time : </a:t>
            </a:r>
            <a:r>
              <a:rPr lang="en" sz="1200" dirty="0">
                <a:solidFill>
                  <a:srgbClr val="FFFFFF"/>
                </a:solidFill>
                <a:latin typeface="Montserrat"/>
              </a:rPr>
              <a:t> </a:t>
            </a:r>
            <a:r>
              <a:rPr lang="en" sz="1200" u="sng" dirty="0">
                <a:solidFill>
                  <a:srgbClr val="FFFFFF"/>
                </a:solidFill>
                <a:latin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Immersive GPT</a:t>
            </a:r>
            <a:endParaRPr sz="1200" dirty="0">
              <a:solidFill>
                <a:schemeClr val="dk1"/>
              </a:solidFill>
            </a:endParaRPr>
          </a:p>
        </p:txBody>
      </p:sp>
      <p:sp>
        <p:nvSpPr>
          <p:cNvPr id="93" name="Google Shape;93;p19"/>
          <p:cNvSpPr txBox="1">
            <a:spLocks noGrp="1"/>
          </p:cNvSpPr>
          <p:nvPr>
            <p:ph type="title"/>
          </p:nvPr>
        </p:nvSpPr>
        <p:spPr>
          <a:xfrm>
            <a:off x="6900" y="-12175"/>
            <a:ext cx="4089600" cy="4710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None/>
            </a:pPr>
            <a:r>
              <a:rPr lang="en" sz="2000" b="1" dirty="0">
                <a:solidFill>
                  <a:srgbClr val="FFFFFF"/>
                </a:solidFill>
                <a:effectLst>
                  <a:outerShdw blurRad="38100" dist="38100" dir="2700000" algn="tl">
                    <a:srgbClr val="000000">
                      <a:alpha val="43137"/>
                    </a:srgbClr>
                  </a:outerShdw>
                </a:effectLst>
                <a:latin typeface="Montserrat"/>
              </a:rPr>
              <a:t>Red Teaming Gen AI </a:t>
            </a:r>
            <a:endParaRPr sz="2020" b="1" dirty="0">
              <a:effectLst>
                <a:outerShdw blurRad="38100" dist="38100" dir="2700000" algn="tl">
                  <a:srgbClr val="000000">
                    <a:alpha val="43137"/>
                  </a:srgbClr>
                </a:outerShdw>
              </a:effectLst>
            </a:endParaRPr>
          </a:p>
        </p:txBody>
      </p:sp>
      <p:pic>
        <p:nvPicPr>
          <p:cNvPr id="94" name="Google Shape;94;p19" title="672c818d8a521551f3602319_672c80d6013b421c3915a0b9_Screenshot20at20AM.png"/>
          <p:cNvPicPr preferRelativeResize="0"/>
          <p:nvPr/>
        </p:nvPicPr>
        <p:blipFill>
          <a:blip r:embed="rId4">
            <a:alphaModFix/>
          </a:blip>
          <a:stretch>
            <a:fillRect/>
          </a:stretch>
        </p:blipFill>
        <p:spPr>
          <a:xfrm>
            <a:off x="5480250" y="76200"/>
            <a:ext cx="3587551" cy="4760698"/>
          </a:xfrm>
          <a:prstGeom prst="rect">
            <a:avLst/>
          </a:prstGeom>
          <a:noFill/>
          <a:ln>
            <a:noFill/>
          </a:ln>
          <a:effectLst>
            <a:outerShdw blurRad="57150" dist="3810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83100" y="29494"/>
            <a:ext cx="4301700" cy="492600"/>
          </a:xfrm>
          <a:prstGeom prst="rect">
            <a:avLst/>
          </a:prstGeom>
          <a:effectLst>
            <a:outerShdw blurRad="57150" dist="28575" dir="5400000" algn="bl" rotWithShape="0">
              <a:srgbClr val="000000">
                <a:alpha val="50000"/>
              </a:srgbClr>
            </a:outerShdw>
          </a:effectLst>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rgbClr val="FFFFFF"/>
                </a:solidFill>
                <a:effectLst>
                  <a:outerShdw blurRad="38100" dist="38100" dir="2700000" algn="tl">
                    <a:srgbClr val="000000">
                      <a:alpha val="43137"/>
                    </a:srgbClr>
                  </a:outerShdw>
                </a:effectLst>
                <a:latin typeface="Montserrat"/>
              </a:rPr>
              <a:t>Frameworks</a:t>
            </a:r>
            <a:endParaRPr sz="2000" dirty="0">
              <a:effectLst>
                <a:outerShdw blurRad="38100" dist="38100" dir="2700000" algn="tl">
                  <a:srgbClr val="000000">
                    <a:alpha val="43137"/>
                  </a:srgbClr>
                </a:outerShdw>
              </a:effectLst>
            </a:endParaRPr>
          </a:p>
        </p:txBody>
      </p:sp>
      <p:sp>
        <p:nvSpPr>
          <p:cNvPr id="100" name="Google Shape;100;p20"/>
          <p:cNvSpPr txBox="1">
            <a:spLocks noGrp="1"/>
          </p:cNvSpPr>
          <p:nvPr>
            <p:ph type="body" idx="1"/>
          </p:nvPr>
        </p:nvSpPr>
        <p:spPr>
          <a:xfrm>
            <a:off x="6900" y="459748"/>
            <a:ext cx="6518400" cy="4623900"/>
          </a:xfrm>
          <a:prstGeom prst="rect">
            <a:avLst/>
          </a:prstGeom>
          <a:noFill/>
          <a:ln>
            <a:noFill/>
          </a:ln>
        </p:spPr>
        <p:txBody>
          <a:bodyPr spcFirstLastPara="1" wrap="square" lIns="91425" tIns="91425" rIns="91425" bIns="91425" anchor="t" anchorCtr="0">
            <a:noAutofit/>
          </a:bodyPr>
          <a:lstStyle/>
          <a:p>
            <a:pPr marL="457200" lvl="0" indent="-311150" algn="l" rtl="0">
              <a:lnSpc>
                <a:spcPct val="100000"/>
              </a:lnSpc>
              <a:spcBef>
                <a:spcPts val="0"/>
              </a:spcBef>
              <a:spcAft>
                <a:spcPts val="0"/>
              </a:spcAft>
              <a:buSzPts val="1300"/>
              <a:buChar char="●"/>
            </a:pPr>
            <a:r>
              <a:rPr lang="en" sz="1400" b="1" u="sng" dirty="0">
                <a:solidFill>
                  <a:srgbClr val="FFFFFF"/>
                </a:solidFill>
                <a:latin typeface="Montserrat"/>
                <a:hlinkClick r:id="rId3">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DAN</a:t>
            </a:r>
            <a:r>
              <a:rPr lang="en" sz="1400" dirty="0">
                <a:solidFill>
                  <a:srgbClr val="FFFFFF"/>
                </a:solidFill>
                <a:latin typeface="Montserrat"/>
              </a:rPr>
              <a:t> (Do anything) Jailbreak prompt</a:t>
            </a:r>
            <a:endParaRPr sz="1400" dirty="0">
              <a:solidFill>
                <a:schemeClr val="dk1"/>
              </a:solidFill>
            </a:endParaRPr>
          </a:p>
          <a:p>
            <a:pPr marL="457200" lvl="0" indent="0" algn="l" rtl="0">
              <a:lnSpc>
                <a:spcPct val="100000"/>
              </a:lnSpc>
              <a:spcBef>
                <a:spcPts val="0"/>
              </a:spcBef>
              <a:spcAft>
                <a:spcPts val="0"/>
              </a:spcAft>
              <a:buNone/>
            </a:pPr>
            <a:endParaRPr sz="1400" dirty="0">
              <a:solidFill>
                <a:schemeClr val="dk1"/>
              </a:solidFill>
            </a:endParaRPr>
          </a:p>
          <a:p>
            <a:pPr marL="457200" lvl="0" indent="-311150" algn="l" rtl="0">
              <a:lnSpc>
                <a:spcPct val="100000"/>
              </a:lnSpc>
              <a:spcBef>
                <a:spcPts val="0"/>
              </a:spcBef>
              <a:spcAft>
                <a:spcPts val="0"/>
              </a:spcAft>
              <a:buSzPts val="1300"/>
              <a:buChar char="●"/>
            </a:pPr>
            <a:r>
              <a:rPr lang="en" sz="1400" b="1" u="sng" dirty="0">
                <a:solidFill>
                  <a:srgbClr val="FFFFFF"/>
                </a:solidFill>
                <a:latin typeface="Montserrat"/>
                <a:hlinkClick r:id="rId4">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DeepTeam</a:t>
            </a:r>
            <a:r>
              <a:rPr lang="en" sz="1400" dirty="0">
                <a:solidFill>
                  <a:srgbClr val="FFFFFF"/>
                </a:solidFill>
                <a:latin typeface="Montserrat"/>
              </a:rPr>
              <a:t> (The LLM Red Teaming open-source Framework)</a:t>
            </a:r>
            <a:endParaRPr sz="1400" dirty="0">
              <a:solidFill>
                <a:schemeClr val="dk1"/>
              </a:solidFill>
            </a:endParaRPr>
          </a:p>
          <a:p>
            <a:pPr marL="457200" lvl="0" indent="0" algn="l" rtl="0">
              <a:lnSpc>
                <a:spcPct val="100000"/>
              </a:lnSpc>
              <a:spcBef>
                <a:spcPts val="0"/>
              </a:spcBef>
              <a:spcAft>
                <a:spcPts val="0"/>
              </a:spcAft>
              <a:buNone/>
            </a:pPr>
            <a:endParaRPr sz="1400" dirty="0">
              <a:solidFill>
                <a:schemeClr val="dk1"/>
              </a:solidFill>
            </a:endParaRPr>
          </a:p>
          <a:p>
            <a:pPr marL="457200" lvl="0" indent="-311150" algn="l" rtl="0">
              <a:lnSpc>
                <a:spcPct val="100000"/>
              </a:lnSpc>
              <a:spcBef>
                <a:spcPts val="0"/>
              </a:spcBef>
              <a:spcAft>
                <a:spcPts val="0"/>
              </a:spcAft>
              <a:buSzPts val="1300"/>
              <a:buChar char="●"/>
            </a:pPr>
            <a:r>
              <a:rPr lang="en" sz="1400" b="1" u="sng" dirty="0">
                <a:solidFill>
                  <a:srgbClr val="FFFFFF"/>
                </a:solidFill>
                <a:latin typeface="Montserrat"/>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Harm Bench</a:t>
            </a:r>
            <a:r>
              <a:rPr lang="en" sz="1400" dirty="0">
                <a:solidFill>
                  <a:srgbClr val="FFFFFF"/>
                </a:solidFill>
                <a:latin typeface="Montserrat"/>
              </a:rPr>
              <a:t> </a:t>
            </a:r>
            <a:r>
              <a:rPr lang="en" sz="1200" dirty="0">
                <a:solidFill>
                  <a:srgbClr val="FFFFFF"/>
                </a:solidFill>
                <a:latin typeface="Montserrat"/>
              </a:rPr>
              <a:t>(A Standardized Evaluation Framework for Automated Red Teaming)</a:t>
            </a:r>
            <a:endParaRPr sz="1200" dirty="0">
              <a:solidFill>
                <a:srgbClr val="1F2328"/>
              </a:solidFill>
            </a:endParaRPr>
          </a:p>
          <a:p>
            <a:pPr marL="457200" lvl="0" indent="-311150" algn="l" rtl="0">
              <a:lnSpc>
                <a:spcPct val="100000"/>
              </a:lnSpc>
              <a:spcBef>
                <a:spcPts val="0"/>
              </a:spcBef>
              <a:spcAft>
                <a:spcPts val="0"/>
              </a:spcAft>
              <a:buClr>
                <a:srgbClr val="1F2328"/>
              </a:buClr>
              <a:buSzPts val="1300"/>
              <a:buChar char="●"/>
            </a:pPr>
            <a:r>
              <a:rPr lang="en" sz="1400" u="sng" dirty="0">
                <a:solidFill>
                  <a:srgbClr val="FFFFFF"/>
                </a:solidFill>
                <a:latin typeface="Montserrat"/>
                <a:hlinkClick r:id="rId6"/>
              </a:rPr>
              <a:t>Play Ground</a:t>
            </a:r>
            <a:endParaRPr sz="1400" dirty="0">
              <a:solidFill>
                <a:srgbClr val="1F2328"/>
              </a:solidFill>
            </a:endParaRPr>
          </a:p>
          <a:p>
            <a:pPr marL="457200" lvl="0" indent="0" algn="l" rtl="0">
              <a:lnSpc>
                <a:spcPct val="100000"/>
              </a:lnSpc>
              <a:spcBef>
                <a:spcPts val="0"/>
              </a:spcBef>
              <a:spcAft>
                <a:spcPts val="0"/>
              </a:spcAft>
              <a:buNone/>
            </a:pPr>
            <a:endParaRPr sz="1400" dirty="0">
              <a:solidFill>
                <a:srgbClr val="1F2328"/>
              </a:solidFill>
            </a:endParaRPr>
          </a:p>
          <a:p>
            <a:pPr marL="457200" lvl="0" indent="-311150" algn="l" rtl="0">
              <a:lnSpc>
                <a:spcPct val="100000"/>
              </a:lnSpc>
              <a:spcBef>
                <a:spcPts val="0"/>
              </a:spcBef>
              <a:spcAft>
                <a:spcPts val="0"/>
              </a:spcAft>
              <a:buClr>
                <a:schemeClr val="dk1"/>
              </a:buClr>
              <a:buSzPts val="1300"/>
              <a:buChar char="●"/>
            </a:pPr>
            <a:r>
              <a:rPr lang="en" sz="1400" b="1" dirty="0">
                <a:solidFill>
                  <a:srgbClr val="FFFFFF"/>
                </a:solidFill>
                <a:latin typeface="Montserrat"/>
              </a:rPr>
              <a:t>Responsible AI </a:t>
            </a:r>
            <a:r>
              <a:rPr lang="en" sz="1400" b="1" dirty="0" smtClean="0">
                <a:solidFill>
                  <a:srgbClr val="FFFFFF"/>
                </a:solidFill>
                <a:latin typeface="Montserrat"/>
              </a:rPr>
              <a:t>(RAI)</a:t>
            </a:r>
            <a:r>
              <a:rPr lang="en" sz="1400" dirty="0" smtClean="0">
                <a:solidFill>
                  <a:srgbClr val="FFFFFF"/>
                </a:solidFill>
                <a:latin typeface="Montserrat"/>
              </a:rPr>
              <a:t>:</a:t>
            </a:r>
            <a:r>
              <a:rPr lang="en" sz="1400" dirty="0">
                <a:solidFill>
                  <a:srgbClr val="FFFFFF"/>
                </a:solidFill>
                <a:latin typeface="Montserrat"/>
              </a:rPr>
              <a:t>focuses on developing and deploying AI systems that are ethical, transparent, and aligned with human values, prioritizing fairness, accountability, and respect for privacy. </a:t>
            </a:r>
            <a:endParaRPr sz="1400" dirty="0">
              <a:solidFill>
                <a:srgbClr val="1F2328"/>
              </a:solidFill>
            </a:endParaRPr>
          </a:p>
          <a:p>
            <a:pPr marL="457200" lvl="0" indent="0" algn="l" rtl="0">
              <a:lnSpc>
                <a:spcPct val="100000"/>
              </a:lnSpc>
              <a:spcBef>
                <a:spcPts val="0"/>
              </a:spcBef>
              <a:spcAft>
                <a:spcPts val="0"/>
              </a:spcAft>
              <a:buNone/>
            </a:pPr>
            <a:endParaRPr sz="1400" dirty="0">
              <a:solidFill>
                <a:srgbClr val="1F2328"/>
              </a:solidFill>
            </a:endParaRPr>
          </a:p>
          <a:p>
            <a:pPr marL="457200" lvl="0" indent="-311150" algn="l" rtl="0">
              <a:lnSpc>
                <a:spcPct val="100000"/>
              </a:lnSpc>
              <a:spcBef>
                <a:spcPts val="0"/>
              </a:spcBef>
              <a:spcAft>
                <a:spcPts val="0"/>
              </a:spcAft>
              <a:buSzPts val="1300"/>
              <a:buChar char="●"/>
            </a:pPr>
            <a:r>
              <a:rPr lang="en" sz="1400" b="1" dirty="0">
                <a:solidFill>
                  <a:srgbClr val="FFFFFF"/>
                </a:solidFill>
                <a:latin typeface="Montserrat"/>
              </a:rPr>
              <a:t>Google's Secure AI Framework (SAIF) </a:t>
            </a:r>
            <a:r>
              <a:rPr lang="en" sz="1400" dirty="0">
                <a:solidFill>
                  <a:srgbClr val="FFFFFF"/>
                </a:solidFill>
                <a:latin typeface="Montserrat"/>
              </a:rPr>
              <a:t>: Google's </a:t>
            </a:r>
            <a:r>
              <a:rPr lang="en" sz="1400" dirty="0">
                <a:solidFill>
                  <a:srgbClr val="FFFFFF"/>
                </a:solidFill>
                <a:latin typeface="Montserrat"/>
                <a:hlinkClick r:id="rId7"/>
              </a:rPr>
              <a:t>SAIF</a:t>
            </a:r>
            <a:r>
              <a:rPr lang="en" sz="1400" dirty="0">
                <a:solidFill>
                  <a:srgbClr val="FFFFFF"/>
                </a:solidFill>
                <a:latin typeface="Montserrat"/>
              </a:rPr>
              <a:t> is a conceptual framework designed to help organizations build and deploy secure AI </a:t>
            </a:r>
            <a:r>
              <a:rPr lang="en" sz="1400" dirty="0" smtClean="0">
                <a:solidFill>
                  <a:srgbClr val="FFFFFF"/>
                </a:solidFill>
                <a:latin typeface="Montserrat"/>
              </a:rPr>
              <a:t>systems</a:t>
            </a:r>
            <a:endParaRPr lang="en" sz="1400" dirty="0">
              <a:solidFill>
                <a:srgbClr val="FFFFFF"/>
              </a:solidFill>
              <a:highlight>
                <a:srgbClr val="FFFFFF"/>
              </a:highlight>
              <a:latin typeface="Montserrat"/>
            </a:endParaRPr>
          </a:p>
          <a:p>
            <a:pPr marL="146050" lvl="0" indent="0" algn="l" rtl="0">
              <a:lnSpc>
                <a:spcPct val="100000"/>
              </a:lnSpc>
              <a:spcBef>
                <a:spcPts val="0"/>
              </a:spcBef>
              <a:spcAft>
                <a:spcPts val="0"/>
              </a:spcAft>
              <a:buSzPts val="1300"/>
              <a:buNone/>
            </a:pPr>
            <a:endParaRPr sz="1400" dirty="0">
              <a:solidFill>
                <a:srgbClr val="001D35"/>
              </a:solidFill>
              <a:highlight>
                <a:srgbClr val="FFFFFF"/>
              </a:highlight>
            </a:endParaRPr>
          </a:p>
          <a:p>
            <a:pPr marL="457200" lvl="0" indent="-311150" algn="l" rtl="0">
              <a:lnSpc>
                <a:spcPct val="100000"/>
              </a:lnSpc>
              <a:spcBef>
                <a:spcPts val="0"/>
              </a:spcBef>
              <a:spcAft>
                <a:spcPts val="0"/>
              </a:spcAft>
              <a:buClr>
                <a:srgbClr val="001D35"/>
              </a:buClr>
              <a:buSzPts val="1300"/>
              <a:buChar char="●"/>
            </a:pPr>
            <a:r>
              <a:rPr lang="en" sz="1400" dirty="0">
                <a:solidFill>
                  <a:srgbClr val="FFFFFF"/>
                </a:solidFill>
                <a:latin typeface="Montserrat"/>
              </a:rPr>
              <a:t>NIST AI RISK MANAGEMENT FRAMEWORK(RMF) : The NIST AI Risk Management Framework (AI RMF) is a guide designed to help organizations manage AI risks at every stage of the AI lifecycle—from development to deployment and even decommissioning</a:t>
            </a:r>
            <a:r>
              <a:rPr lang="en" sz="1400" dirty="0" smtClean="0">
                <a:solidFill>
                  <a:srgbClr val="FFFFFF"/>
                </a:solidFill>
                <a:latin typeface="Montserrat"/>
              </a:rPr>
              <a:t>.</a:t>
            </a:r>
            <a:endParaRPr sz="1400" dirty="0">
              <a:solidFill>
                <a:srgbClr val="FFFFFF"/>
              </a:solidFill>
              <a:latin typeface="Montserrat"/>
            </a:endParaRPr>
          </a:p>
          <a:p>
            <a:pPr marL="457200" lvl="0" indent="-311150" algn="l" rtl="0">
              <a:lnSpc>
                <a:spcPct val="100000"/>
              </a:lnSpc>
              <a:spcBef>
                <a:spcPts val="0"/>
              </a:spcBef>
              <a:spcAft>
                <a:spcPts val="0"/>
              </a:spcAft>
              <a:buSzPts val="1300"/>
              <a:buChar char="●"/>
            </a:pPr>
            <a:r>
              <a:rPr lang="en" sz="1400" dirty="0">
                <a:solidFill>
                  <a:srgbClr val="FFFFFF"/>
                </a:solidFill>
                <a:latin typeface="Montserrat"/>
                <a:hlinkClick r:id="rId8"/>
              </a:rPr>
              <a:t>Playbook</a:t>
            </a:r>
            <a:r>
              <a:rPr lang="en" sz="1400" dirty="0">
                <a:solidFill>
                  <a:srgbClr val="FFFFFF"/>
                </a:solidFill>
                <a:latin typeface="Montserrat"/>
              </a:rPr>
              <a:t> </a:t>
            </a:r>
            <a:endParaRPr sz="1400" dirty="0">
              <a:solidFill>
                <a:srgbClr val="FFFFFF"/>
              </a:solidFill>
              <a:latin typeface="Montserrat"/>
            </a:endParaRPr>
          </a:p>
        </p:txBody>
      </p:sp>
      <p:pic>
        <p:nvPicPr>
          <p:cNvPr id="101" name="Google Shape;101;p20" title="224_Cybervenom.png"/>
          <p:cNvPicPr preferRelativeResize="0"/>
          <p:nvPr/>
        </p:nvPicPr>
        <p:blipFill>
          <a:blip r:embed="rId9">
            <a:alphaModFix/>
          </a:blip>
          <a:stretch>
            <a:fillRect/>
          </a:stretch>
        </p:blipFill>
        <p:spPr>
          <a:xfrm>
            <a:off x="6525300" y="62275"/>
            <a:ext cx="2542501" cy="4952102"/>
          </a:xfrm>
          <a:prstGeom prst="rect">
            <a:avLst/>
          </a:prstGeom>
          <a:noFill/>
          <a:ln>
            <a:noFill/>
          </a:ln>
          <a:effectLst>
            <a:outerShdw blurRad="57150" dist="19050" dir="5400000" algn="bl" rotWithShape="0">
              <a:srgbClr val="000000">
                <a:alpha val="50000"/>
              </a:srgb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F172A"/>
        </a:solidFill>
        <a:effectLst/>
      </p:bgPr>
    </p:bg>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6900" y="64025"/>
            <a:ext cx="5865600" cy="432000"/>
          </a:xfrm>
          <a:prstGeom prst="rect">
            <a:avLst/>
          </a:prstGeom>
          <a:effectLst>
            <a:outerShdw blurRad="57150" dist="38100" dir="5400000" algn="bl" rotWithShape="0">
              <a:srgbClr val="000000">
                <a:alpha val="50000"/>
              </a:srgbClr>
            </a:outerShdw>
          </a:effectLst>
        </p:spPr>
        <p:txBody>
          <a:bodyPr spcFirstLastPara="1" wrap="square" lIns="91425" tIns="91425" rIns="91425" bIns="91425" anchor="b" anchorCtr="0">
            <a:noAutofit/>
          </a:bodyPr>
          <a:lstStyle/>
          <a:p>
            <a:pPr marL="0" lvl="0" indent="0" algn="l" rtl="0">
              <a:spcBef>
                <a:spcPts val="0"/>
              </a:spcBef>
              <a:spcAft>
                <a:spcPts val="0"/>
              </a:spcAft>
              <a:buSzPts val="891"/>
              <a:buNone/>
            </a:pPr>
            <a:r>
              <a:rPr lang="en" sz="2000" b="1" dirty="0">
                <a:solidFill>
                  <a:srgbClr val="FFFFFF"/>
                </a:solidFill>
                <a:effectLst>
                  <a:outerShdw blurRad="38100" dist="38100" dir="2700000" algn="tl">
                    <a:srgbClr val="000000">
                      <a:alpha val="43137"/>
                    </a:srgbClr>
                  </a:outerShdw>
                </a:effectLst>
                <a:latin typeface="Montserrat"/>
              </a:rPr>
              <a:t>Standards and Acts For AI</a:t>
            </a:r>
            <a:endParaRPr sz="2018" b="1" dirty="0">
              <a:effectLst>
                <a:outerShdw blurRad="38100" dist="38100" dir="2700000" algn="tl">
                  <a:srgbClr val="000000">
                    <a:alpha val="43137"/>
                  </a:srgbClr>
                </a:outerShdw>
              </a:effectLst>
            </a:endParaRPr>
          </a:p>
        </p:txBody>
      </p:sp>
      <p:sp>
        <p:nvSpPr>
          <p:cNvPr id="107" name="Google Shape;107;p21"/>
          <p:cNvSpPr txBox="1">
            <a:spLocks noGrp="1"/>
          </p:cNvSpPr>
          <p:nvPr>
            <p:ph type="body" idx="1"/>
          </p:nvPr>
        </p:nvSpPr>
        <p:spPr>
          <a:xfrm>
            <a:off x="6899" y="442762"/>
            <a:ext cx="6672725" cy="4700737"/>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b="1" u="sng" dirty="0">
                <a:solidFill>
                  <a:srgbClr val="FFFFFF"/>
                </a:solidFill>
                <a:latin typeface="Montserrat"/>
              </a:rPr>
              <a:t>Standards</a:t>
            </a:r>
            <a:endParaRPr b="1" u="sng"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b="1" dirty="0">
                <a:solidFill>
                  <a:srgbClr val="FFFFFF"/>
                </a:solidFill>
                <a:latin typeface="Montserrat"/>
              </a:rPr>
              <a:t>ISO/IEC 42001:2023</a:t>
            </a:r>
            <a:r>
              <a:rPr lang="en" sz="1400" dirty="0">
                <a:solidFill>
                  <a:srgbClr val="FFFFFF"/>
                </a:solidFill>
                <a:latin typeface="Montserrat"/>
              </a:rPr>
              <a:t>: AI security and management which provides a framework for organizations to manage AI </a:t>
            </a:r>
            <a:r>
              <a:rPr lang="en" sz="1400" dirty="0" smtClean="0">
                <a:solidFill>
                  <a:srgbClr val="FFFFFF"/>
                </a:solidFill>
                <a:latin typeface="Montserrat"/>
              </a:rPr>
              <a:t>responsibly </a:t>
            </a:r>
            <a:r>
              <a:rPr lang="en" sz="1400" dirty="0">
                <a:solidFill>
                  <a:srgbClr val="FFFFFF"/>
                </a:solidFill>
                <a:latin typeface="Montserrat"/>
              </a:rPr>
              <a:t>and ethically.</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b="1" dirty="0">
                <a:solidFill>
                  <a:srgbClr val="FFFFFF"/>
                </a:solidFill>
                <a:latin typeface="Montserrat"/>
              </a:rPr>
              <a:t>ISO/IEC TR 27563:2023</a:t>
            </a:r>
            <a:r>
              <a:rPr lang="en" sz="1400" dirty="0">
                <a:solidFill>
                  <a:srgbClr val="FFFFFF"/>
                </a:solidFill>
                <a:latin typeface="Montserrat"/>
              </a:rPr>
              <a:t> is a technical report that provides best practices for assessing security and privacy in artificial intelligence (AI) use cases. </a:t>
            </a:r>
            <a:endParaRPr sz="1400" dirty="0">
              <a:solidFill>
                <a:schemeClr val="dk1"/>
              </a:solidFill>
            </a:endParaRPr>
          </a:p>
          <a:p>
            <a:pPr marL="457200" lvl="0" indent="-317500" algn="l" rtl="0">
              <a:lnSpc>
                <a:spcPct val="150000"/>
              </a:lnSpc>
              <a:spcBef>
                <a:spcPts val="0"/>
              </a:spcBef>
              <a:spcAft>
                <a:spcPts val="0"/>
              </a:spcAft>
              <a:buClr>
                <a:schemeClr val="dk1"/>
              </a:buClr>
              <a:buSzPts val="1400"/>
              <a:buChar char="●"/>
            </a:pPr>
            <a:r>
              <a:rPr lang="en" sz="1400" b="1" dirty="0">
                <a:solidFill>
                  <a:srgbClr val="FFFFFF"/>
                </a:solidFill>
                <a:latin typeface="Montserrat"/>
              </a:rPr>
              <a:t>ISO/IEC DIS </a:t>
            </a:r>
            <a:r>
              <a:rPr lang="en" sz="1400" b="1" dirty="0" smtClean="0">
                <a:solidFill>
                  <a:srgbClr val="FFFFFF"/>
                </a:solidFill>
                <a:latin typeface="Montserrat"/>
              </a:rPr>
              <a:t>27090</a:t>
            </a:r>
            <a:r>
              <a:rPr lang="en" sz="1400" dirty="0" smtClean="0">
                <a:solidFill>
                  <a:srgbClr val="FFFFFF"/>
                </a:solidFill>
                <a:latin typeface="Montserrat"/>
              </a:rPr>
              <a:t>: </a:t>
            </a:r>
            <a:r>
              <a:rPr lang="en" sz="1400" dirty="0" smtClean="0">
                <a:solidFill>
                  <a:srgbClr val="FFFFFF"/>
                </a:solidFill>
                <a:latin typeface="Montserrat"/>
              </a:rPr>
              <a:t>Guidance </a:t>
            </a:r>
            <a:r>
              <a:rPr lang="en" sz="1400" dirty="0">
                <a:solidFill>
                  <a:srgbClr val="FFFFFF"/>
                </a:solidFill>
                <a:latin typeface="Montserrat"/>
              </a:rPr>
              <a:t>for addressing security threats to artificial intelligence systems.</a:t>
            </a:r>
            <a:endParaRPr sz="1400" dirty="0">
              <a:solidFill>
                <a:schemeClr val="dk1"/>
              </a:solidFill>
            </a:endParaRPr>
          </a:p>
          <a:p>
            <a:pPr marL="0" lvl="0" indent="0" algn="l" rtl="0">
              <a:lnSpc>
                <a:spcPct val="150000"/>
              </a:lnSpc>
              <a:spcBef>
                <a:spcPts val="0"/>
              </a:spcBef>
              <a:spcAft>
                <a:spcPts val="0"/>
              </a:spcAft>
              <a:buNone/>
            </a:pPr>
            <a:endParaRPr sz="1300" dirty="0">
              <a:solidFill>
                <a:schemeClr val="dk1"/>
              </a:solidFill>
            </a:endParaRPr>
          </a:p>
          <a:p>
            <a:pPr marL="0" lvl="0" indent="0" algn="l" rtl="0">
              <a:lnSpc>
                <a:spcPct val="150000"/>
              </a:lnSpc>
              <a:spcBef>
                <a:spcPts val="0"/>
              </a:spcBef>
              <a:spcAft>
                <a:spcPts val="0"/>
              </a:spcAft>
              <a:buNone/>
            </a:pPr>
            <a:r>
              <a:rPr lang="en" b="1" u="sng" dirty="0">
                <a:solidFill>
                  <a:srgbClr val="FFFFFF"/>
                </a:solidFill>
                <a:latin typeface="Montserrat"/>
              </a:rPr>
              <a:t>Global AI Act</a:t>
            </a:r>
            <a:endParaRPr b="1" u="sng" dirty="0">
              <a:solidFill>
                <a:schemeClr val="dk1"/>
              </a:solidFill>
            </a:endParaRPr>
          </a:p>
          <a:p>
            <a:pPr marL="457200" lvl="0" indent="-317500" algn="l" rtl="0">
              <a:lnSpc>
                <a:spcPct val="150000"/>
              </a:lnSpc>
              <a:spcBef>
                <a:spcPts val="0"/>
              </a:spcBef>
              <a:spcAft>
                <a:spcPts val="0"/>
              </a:spcAft>
              <a:buSzPts val="1400"/>
              <a:buChar char="●"/>
            </a:pPr>
            <a:r>
              <a:rPr lang="en" sz="1400" b="1" u="sng" dirty="0" smtClean="0">
                <a:solidFill>
                  <a:srgbClr val="FFFFFF"/>
                </a:solidFill>
                <a:latin typeface="Montserrat"/>
                <a:hlinkClick r:id="rId3"/>
              </a:rPr>
              <a:t>The European Union's AI Act</a:t>
            </a:r>
            <a:endParaRPr sz="1400" b="1" dirty="0" smtClean="0">
              <a:solidFill>
                <a:schemeClr val="dk1"/>
              </a:solidFill>
            </a:endParaRPr>
          </a:p>
          <a:p>
            <a:pPr marL="457200" lvl="0" indent="-317500" algn="l" rtl="0">
              <a:lnSpc>
                <a:spcPct val="150000"/>
              </a:lnSpc>
              <a:spcBef>
                <a:spcPts val="0"/>
              </a:spcBef>
              <a:spcAft>
                <a:spcPts val="0"/>
              </a:spcAft>
              <a:buSzPts val="1400"/>
              <a:buChar char="●"/>
            </a:pPr>
            <a:r>
              <a:rPr lang="en" sz="1400" b="1" u="sng" dirty="0" smtClean="0">
                <a:solidFill>
                  <a:srgbClr val="FFFFFF"/>
                </a:solidFill>
                <a:latin typeface="Montserrat"/>
                <a:hlinkClick r:id="rId4"/>
              </a:rPr>
              <a:t>Artificial Intelligence &amp; Data Act (AIDA),Canada</a:t>
            </a:r>
            <a:r>
              <a:rPr lang="en" sz="1400" b="1" dirty="0" smtClean="0">
                <a:solidFill>
                  <a:srgbClr val="FFFFFF"/>
                </a:solidFill>
                <a:latin typeface="Montserrat"/>
              </a:rPr>
              <a:t> </a:t>
            </a:r>
            <a:endParaRPr sz="1400" b="1" dirty="0" smtClean="0">
              <a:solidFill>
                <a:schemeClr val="dk1"/>
              </a:solidFill>
            </a:endParaRPr>
          </a:p>
          <a:p>
            <a:pPr marL="457200" lvl="0" indent="-317500" algn="l" rtl="0">
              <a:lnSpc>
                <a:spcPct val="150000"/>
              </a:lnSpc>
              <a:spcBef>
                <a:spcPts val="0"/>
              </a:spcBef>
              <a:spcAft>
                <a:spcPts val="0"/>
              </a:spcAft>
              <a:buSzPts val="1400"/>
              <a:buChar char="●"/>
            </a:pPr>
            <a:r>
              <a:rPr lang="en" sz="1400" b="1" u="sng" dirty="0" smtClean="0">
                <a:solidFill>
                  <a:srgbClr val="FFFFFF"/>
                </a:solidFill>
                <a:latin typeface="Montserrat"/>
                <a:hlinkClick r:id="rId5"/>
              </a:rPr>
              <a:t>Singapore's Model AI Governance Framework</a:t>
            </a:r>
            <a:endParaRPr sz="1400" b="1" dirty="0">
              <a:solidFill>
                <a:schemeClr val="dk1"/>
              </a:solidFill>
            </a:endParaRPr>
          </a:p>
        </p:txBody>
      </p:sp>
      <p:pic>
        <p:nvPicPr>
          <p:cNvPr id="108" name="Google Shape;108;p21" title="desktop-wallpaper-10-police-police-men-and-women.jpg"/>
          <p:cNvPicPr preferRelativeResize="0"/>
          <p:nvPr/>
        </p:nvPicPr>
        <p:blipFill>
          <a:blip r:embed="rId6">
            <a:alphaModFix/>
          </a:blip>
          <a:stretch>
            <a:fillRect/>
          </a:stretch>
        </p:blipFill>
        <p:spPr>
          <a:xfrm>
            <a:off x="6679625" y="507825"/>
            <a:ext cx="2388175" cy="4453824"/>
          </a:xfrm>
          <a:prstGeom prst="rect">
            <a:avLst/>
          </a:prstGeom>
          <a:noFill/>
          <a:ln>
            <a:noFill/>
          </a:ln>
          <a:effectLst>
            <a:outerShdw blurRad="57150" dist="38100" dir="5400000" algn="bl" rotWithShape="0">
              <a:srgbClr val="000000">
                <a:alpha val="50000"/>
              </a:srgb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155</TotalTime>
  <Words>1171</Words>
  <Application>Microsoft Office PowerPoint</Application>
  <PresentationFormat>On-screen Show (16:9)</PresentationFormat>
  <Paragraphs>81</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Montserrat</vt:lpstr>
      <vt:lpstr>Times New Roman</vt:lpstr>
      <vt:lpstr>Simple Light</vt:lpstr>
      <vt:lpstr>Securing The Mind of Machines GenAI Security &amp; Frameworks</vt:lpstr>
      <vt:lpstr>Who Am I </vt:lpstr>
      <vt:lpstr>Basic Terminology</vt:lpstr>
      <vt:lpstr>Why Gen AI Security ?</vt:lpstr>
      <vt:lpstr>MITRE ATLAS Adversarial Threat Landscape for Artificial-Intelligence Systems</vt:lpstr>
      <vt:lpstr>PowerPoint Presentation</vt:lpstr>
      <vt:lpstr>Red Teaming Gen AI </vt:lpstr>
      <vt:lpstr>Frameworks</vt:lpstr>
      <vt:lpstr>Standards and Acts For AI</vt:lpstr>
      <vt:lpstr>AI Security Solution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Securing The Mind of Machines GenAI Security &amp; Frameworks</dc:title>
  <cp:lastModifiedBy>Cyber Alias</cp:lastModifiedBy>
  <cp:revision>11</cp:revision>
  <dcterms:modified xsi:type="dcterms:W3CDTF">2025-06-21T06:55:30Z</dcterms:modified>
</cp:coreProperties>
</file>