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4" r:id="rId7"/>
    <p:sldId id="266" r:id="rId8"/>
    <p:sldId id="267" r:id="rId9"/>
    <p:sldId id="276" r:id="rId10"/>
    <p:sldId id="277" r:id="rId11"/>
    <p:sldId id="282" r:id="rId12"/>
    <p:sldId id="283" r:id="rId13"/>
    <p:sldId id="269" r:id="rId14"/>
    <p:sldId id="268" r:id="rId15"/>
    <p:sldId id="270" r:id="rId16"/>
    <p:sldId id="271" r:id="rId17"/>
    <p:sldId id="272" r:id="rId18"/>
    <p:sldId id="273" r:id="rId19"/>
    <p:sldId id="274" r:id="rId20"/>
    <p:sldId id="275"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7767"/>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VE-MAIL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Voice based mail System</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F04B-0B97-419B-B351-B7A93E85A130}"/>
              </a:ext>
            </a:extLst>
          </p:cNvPr>
          <p:cNvSpPr>
            <a:spLocks noGrp="1"/>
          </p:cNvSpPr>
          <p:nvPr>
            <p:ph type="title"/>
          </p:nvPr>
        </p:nvSpPr>
        <p:spPr/>
        <p:txBody>
          <a:bodyPr>
            <a:normAutofit/>
          </a:bodyPr>
          <a:lstStyle/>
          <a:p>
            <a:r>
              <a:rPr lang="en-IN" sz="2400" b="1" i="0" u="none" strike="noStrike" baseline="0" dirty="0">
                <a:latin typeface="Arial" panose="020B0604020202020204" pitchFamily="34" charset="0"/>
              </a:rPr>
              <a:t>LITERATURE SURVEY</a:t>
            </a:r>
            <a:endParaRPr lang="en-IN" sz="2400" dirty="0"/>
          </a:p>
        </p:txBody>
      </p:sp>
      <p:sp>
        <p:nvSpPr>
          <p:cNvPr id="3" name="Text Placeholder 2">
            <a:extLst>
              <a:ext uri="{FF2B5EF4-FFF2-40B4-BE49-F238E27FC236}">
                <a16:creationId xmlns:a16="http://schemas.microsoft.com/office/drawing/2014/main" id="{2C9737A1-2F1D-4A05-979C-8ADFA3258323}"/>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393648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C6BE-679F-4359-8184-92F0B47E99EB}"/>
              </a:ext>
            </a:extLst>
          </p:cNvPr>
          <p:cNvSpPr>
            <a:spLocks noGrp="1"/>
          </p:cNvSpPr>
          <p:nvPr>
            <p:ph type="title"/>
          </p:nvPr>
        </p:nvSpPr>
        <p:spPr/>
        <p:txBody>
          <a:bodyPr/>
          <a:lstStyle/>
          <a:p>
            <a:r>
              <a:rPr lang="en-IN" sz="1800" b="1" i="0" u="none" strike="noStrike" baseline="0" dirty="0">
                <a:latin typeface="Arial" panose="020B0604020202020204" pitchFamily="34" charset="0"/>
              </a:rPr>
              <a:t>EXISTING SYSTEM</a:t>
            </a:r>
            <a:endParaRPr lang="en-IN" dirty="0"/>
          </a:p>
        </p:txBody>
      </p:sp>
      <p:sp>
        <p:nvSpPr>
          <p:cNvPr id="3" name="Content Placeholder 2">
            <a:extLst>
              <a:ext uri="{FF2B5EF4-FFF2-40B4-BE49-F238E27FC236}">
                <a16:creationId xmlns:a16="http://schemas.microsoft.com/office/drawing/2014/main" id="{F9F400E0-E4BA-43F8-9CDA-60D45925F1C8}"/>
              </a:ext>
            </a:extLst>
          </p:cNvPr>
          <p:cNvSpPr>
            <a:spLocks noGrp="1"/>
          </p:cNvSpPr>
          <p:nvPr>
            <p:ph idx="1"/>
          </p:nvPr>
        </p:nvSpPr>
        <p:spPr>
          <a:xfrm>
            <a:off x="1066799" y="2103120"/>
            <a:ext cx="10626969" cy="3849624"/>
          </a:xfrm>
        </p:spPr>
        <p:txBody>
          <a:bodyPr>
            <a:normAutofit/>
          </a:bodyPr>
          <a:lstStyle/>
          <a:p>
            <a:pPr marL="0" indent="0" algn="just">
              <a:buNone/>
            </a:pPr>
            <a:r>
              <a:rPr lang="en-US" sz="1800" b="0" i="0" u="none" strike="noStrike" baseline="0" dirty="0">
                <a:latin typeface="Arial" panose="020B0604020202020204" pitchFamily="34" charset="0"/>
              </a:rPr>
              <a:t>There are </a:t>
            </a:r>
            <a:r>
              <a:rPr lang="en-US" sz="1800" dirty="0">
                <a:latin typeface="Arial" panose="020B0604020202020204" pitchFamily="34" charset="0"/>
              </a:rPr>
              <a:t>4</a:t>
            </a:r>
            <a:r>
              <a:rPr lang="en-US" sz="1800" b="0" i="0" u="none" strike="noStrike" baseline="0" dirty="0">
                <a:latin typeface="Arial" panose="020B0604020202020204" pitchFamily="34" charset="0"/>
              </a:rPr>
              <a:t> </a:t>
            </a:r>
            <a:r>
              <a:rPr lang="en-US" sz="1800" dirty="0">
                <a:latin typeface="Arial" panose="020B0604020202020204" pitchFamily="34" charset="0"/>
              </a:rPr>
              <a:t>m</a:t>
            </a:r>
            <a:r>
              <a:rPr lang="en-US" sz="1800" b="0" i="0" u="none" strike="noStrike" baseline="0" dirty="0">
                <a:latin typeface="Arial" panose="020B0604020202020204" pitchFamily="34" charset="0"/>
              </a:rPr>
              <a:t>illion email accounts created until 2020 and there will be estimated </a:t>
            </a:r>
            <a:r>
              <a:rPr lang="en-US" sz="1800" dirty="0">
                <a:latin typeface="Arial" panose="020B0604020202020204" pitchFamily="34" charset="0"/>
              </a:rPr>
              <a:t>4.6</a:t>
            </a:r>
            <a:r>
              <a:rPr lang="en-US" sz="1800" b="0" i="0" u="none" strike="noStrike" baseline="0" dirty="0">
                <a:latin typeface="Arial" panose="020B0604020202020204" pitchFamily="34" charset="0"/>
              </a:rPr>
              <a:t> </a:t>
            </a:r>
            <a:r>
              <a:rPr lang="en-US" sz="1800" dirty="0">
                <a:latin typeface="Arial" panose="020B0604020202020204" pitchFamily="34" charset="0"/>
              </a:rPr>
              <a:t>m</a:t>
            </a:r>
            <a:r>
              <a:rPr lang="en-US" sz="1800" b="0" i="0" u="none" strike="noStrike" baseline="0" dirty="0">
                <a:latin typeface="Arial" panose="020B0604020202020204" pitchFamily="34" charset="0"/>
              </a:rPr>
              <a:t>illion accounts by end of 2025. This makes emails the most common form of communication. The most common mail services that we use in our day-to-day life cannot be used by visually challenged people because they do not provide any facility so that the person in front can hear out the content of the screen, As they cannot visualize what is already present on screen they cannot make out where to click in order to perform the required operations.</a:t>
            </a:r>
          </a:p>
          <a:p>
            <a:pPr marL="0" indent="0" algn="just">
              <a:buNone/>
            </a:pPr>
            <a:r>
              <a:rPr lang="en-US" sz="1800" b="0" i="0" u="none" strike="noStrike" baseline="0" dirty="0">
                <a:latin typeface="Arial" panose="020B0604020202020204" pitchFamily="34" charset="0"/>
              </a:rPr>
              <a:t>For a visually challenged person using a computer for the first time is not that convenient as it is for a normal user even though it is user friendly. Although there are screen readers available still these people face minor difficulties. Screen readers read out whatever content is there on the screen and to perform those actions the person will have to use keyboard shortcuts as mouse location cannot be traced by the screen readers. A user is new to computer can therefore not use this service as they are not aware of the key locations.</a:t>
            </a:r>
            <a:endParaRPr lang="en-IN" dirty="0"/>
          </a:p>
        </p:txBody>
      </p:sp>
    </p:spTree>
    <p:extLst>
      <p:ext uri="{BB962C8B-B14F-4D97-AF65-F5344CB8AC3E}">
        <p14:creationId xmlns:p14="http://schemas.microsoft.com/office/powerpoint/2010/main" val="397081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D90B-343A-42C0-B3B7-5633D0C71F69}"/>
              </a:ext>
            </a:extLst>
          </p:cNvPr>
          <p:cNvSpPr>
            <a:spLocks noGrp="1"/>
          </p:cNvSpPr>
          <p:nvPr>
            <p:ph type="title"/>
          </p:nvPr>
        </p:nvSpPr>
        <p:spPr/>
        <p:txBody>
          <a:bodyPr/>
          <a:lstStyle/>
          <a:p>
            <a:r>
              <a:rPr lang="en-IN" sz="1800" b="1" i="0" u="none" strike="noStrike" baseline="0" dirty="0">
                <a:latin typeface="Arial" panose="020B0604020202020204" pitchFamily="34" charset="0"/>
              </a:rPr>
              <a:t>PROPOSED SYSTEM</a:t>
            </a:r>
            <a:endParaRPr lang="en-IN" dirty="0"/>
          </a:p>
        </p:txBody>
      </p:sp>
      <p:sp>
        <p:nvSpPr>
          <p:cNvPr id="3" name="Content Placeholder 2">
            <a:extLst>
              <a:ext uri="{FF2B5EF4-FFF2-40B4-BE49-F238E27FC236}">
                <a16:creationId xmlns:a16="http://schemas.microsoft.com/office/drawing/2014/main" id="{79C2C947-CDAD-4169-BDCD-EE978D505CDA}"/>
              </a:ext>
            </a:extLst>
          </p:cNvPr>
          <p:cNvSpPr>
            <a:spLocks noGrp="1"/>
          </p:cNvSpPr>
          <p:nvPr>
            <p:ph idx="1"/>
          </p:nvPr>
        </p:nvSpPr>
        <p:spPr/>
        <p:txBody>
          <a:bodyPr>
            <a:normAutofit/>
          </a:bodyPr>
          <a:lstStyle/>
          <a:p>
            <a:pPr marL="0" indent="0" algn="just">
              <a:buNone/>
            </a:pPr>
            <a:r>
              <a:rPr lang="en-US" sz="1800" b="0" i="0" u="none" strike="noStrike" baseline="0" dirty="0">
                <a:latin typeface="Arial" panose="020B0604020202020204" pitchFamily="34" charset="0"/>
              </a:rPr>
              <a:t>The proposed system is based on a completely novel idea and is nowhere like the existing mail systems. The most important aspect that has been kept in mind while developing the proposed system is accessibility. A system is said to be perfectly accessible only if it can be used efficiently by all types of people whether able or disable. The current systems do not provide this accessibility. Thus, the system we are developing is completely different from the current system. Unlike current system which emphasizes more on user friendliness of normal users, our system focuses more on user friendliness of all types of people including normal people visually impaired people as well as illiterate people. The complete system is based on voice prompt and clicks events. When using this system, the computer will be prompting the user to perform specific operations to avail respective services and if the user needs to access the respective services then he/she needs to perform that </a:t>
            </a:r>
            <a:r>
              <a:rPr lang="en-IN" sz="1800" b="0" i="0" u="none" strike="noStrike" baseline="0" dirty="0">
                <a:latin typeface="Arial" panose="020B0604020202020204" pitchFamily="34" charset="0"/>
              </a:rPr>
              <a:t>operation.</a:t>
            </a:r>
            <a:endParaRPr lang="en-IN" dirty="0"/>
          </a:p>
        </p:txBody>
      </p:sp>
    </p:spTree>
    <p:extLst>
      <p:ext uri="{BB962C8B-B14F-4D97-AF65-F5344CB8AC3E}">
        <p14:creationId xmlns:p14="http://schemas.microsoft.com/office/powerpoint/2010/main" val="327763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806C-0970-4B12-B6B9-1F11EF4A4BD0}"/>
              </a:ext>
            </a:extLst>
          </p:cNvPr>
          <p:cNvSpPr>
            <a:spLocks noGrp="1"/>
          </p:cNvSpPr>
          <p:nvPr>
            <p:ph type="title"/>
          </p:nvPr>
        </p:nvSpPr>
        <p:spPr/>
        <p:txBody>
          <a:bodyPr>
            <a:normAutofit/>
          </a:bodyPr>
          <a:lstStyle/>
          <a:p>
            <a:r>
              <a:rPr lang="en-IN" sz="2400" b="1" i="0" u="none" strike="noStrike" baseline="0" dirty="0">
                <a:latin typeface="Arial" panose="020B0604020202020204" pitchFamily="34" charset="0"/>
              </a:rPr>
              <a:t>SYSTEM ANALYSIS &amp; REQUIREMENTS</a:t>
            </a:r>
            <a:endParaRPr lang="en-IN" sz="2400" dirty="0"/>
          </a:p>
        </p:txBody>
      </p:sp>
      <p:sp>
        <p:nvSpPr>
          <p:cNvPr id="3" name="Text Placeholder 2">
            <a:extLst>
              <a:ext uri="{FF2B5EF4-FFF2-40B4-BE49-F238E27FC236}">
                <a16:creationId xmlns:a16="http://schemas.microsoft.com/office/drawing/2014/main" id="{A42683EA-396B-464A-A288-990F62D60828}"/>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144210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CA22-5EDA-4968-8674-1948628E86E2}"/>
              </a:ext>
            </a:extLst>
          </p:cNvPr>
          <p:cNvSpPr>
            <a:spLocks noGrp="1"/>
          </p:cNvSpPr>
          <p:nvPr>
            <p:ph type="title"/>
          </p:nvPr>
        </p:nvSpPr>
        <p:spPr/>
        <p:txBody>
          <a:bodyPr/>
          <a:lstStyle/>
          <a:p>
            <a:r>
              <a:rPr lang="en-IN" sz="4000" b="1" i="0" u="none" strike="noStrike" baseline="0" dirty="0">
                <a:latin typeface="Arial" panose="020B0604020202020204" pitchFamily="34" charset="0"/>
              </a:rPr>
              <a:t>Software Requirement</a:t>
            </a:r>
            <a:br>
              <a:rPr lang="en-IN" sz="4000" b="1" i="0" u="none" strike="noStrike" baseline="0" dirty="0">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725FCE4-ADC5-4DB3-AC06-D3B7CAE71B7D}"/>
              </a:ext>
            </a:extLst>
          </p:cNvPr>
          <p:cNvSpPr>
            <a:spLocks noGrp="1"/>
          </p:cNvSpPr>
          <p:nvPr>
            <p:ph idx="1"/>
          </p:nvPr>
        </p:nvSpPr>
        <p:spPr/>
        <p:txBody>
          <a:bodyPr/>
          <a:lstStyle/>
          <a:p>
            <a:pPr algn="l"/>
            <a:r>
              <a:rPr lang="en-IN" sz="1800" b="0" i="0" u="none" strike="noStrike" baseline="0" dirty="0">
                <a:latin typeface="Arial" panose="020B0604020202020204" pitchFamily="34" charset="0"/>
              </a:rPr>
              <a:t>Software Requirements are:</a:t>
            </a:r>
          </a:p>
          <a:p>
            <a:pPr algn="l"/>
            <a:r>
              <a:rPr lang="en-IN" sz="1800" b="0" i="0" u="none" strike="noStrike" baseline="0" dirty="0">
                <a:latin typeface="Arial" panose="020B0604020202020204" pitchFamily="34" charset="0"/>
              </a:rPr>
              <a:t>Python:</a:t>
            </a:r>
          </a:p>
          <a:p>
            <a:pPr marL="0" indent="0" algn="l">
              <a:buNone/>
            </a:pPr>
            <a:r>
              <a:rPr lang="en-IN" sz="1800" b="0" i="0" u="none" strike="noStrike" baseline="0" dirty="0">
                <a:latin typeface="Arial" panose="020B0604020202020204" pitchFamily="34" charset="0"/>
              </a:rPr>
              <a:t>1. Version: </a:t>
            </a:r>
            <a:r>
              <a:rPr lang="en-IN" sz="1800" dirty="0">
                <a:latin typeface="Arial" panose="020B0604020202020204" pitchFamily="34" charset="0"/>
              </a:rPr>
              <a:t>3.7</a:t>
            </a:r>
            <a:endParaRPr lang="en-IN" sz="1800" b="0" i="0" u="none" strike="noStrike" baseline="0" dirty="0">
              <a:latin typeface="Arial" panose="020B0604020202020204" pitchFamily="34" charset="0"/>
            </a:endParaRPr>
          </a:p>
          <a:p>
            <a:pPr marL="0" indent="0" algn="l">
              <a:buNone/>
            </a:pPr>
            <a:r>
              <a:rPr lang="en-US" sz="1800" b="0" i="0" u="none" strike="noStrike" baseline="0" dirty="0">
                <a:latin typeface="Arial" panose="020B0604020202020204" pitchFamily="34" charset="0"/>
              </a:rPr>
              <a:t>2. Requirements: Windows (All Versions), Linux</a:t>
            </a:r>
            <a:endParaRPr lang="en-IN"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96192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A0E8-78A8-41DB-B8F5-28BA2D7AFD1C}"/>
              </a:ext>
            </a:extLst>
          </p:cNvPr>
          <p:cNvSpPr>
            <a:spLocks noGrp="1"/>
          </p:cNvSpPr>
          <p:nvPr>
            <p:ph type="title"/>
          </p:nvPr>
        </p:nvSpPr>
        <p:spPr/>
        <p:txBody>
          <a:bodyPr/>
          <a:lstStyle/>
          <a:p>
            <a:r>
              <a:rPr lang="en-IN" sz="4000" b="1" i="0" u="none" strike="noStrike" baseline="0" dirty="0">
                <a:latin typeface="Arial" panose="020B0604020202020204" pitchFamily="34" charset="0"/>
              </a:rPr>
              <a:t>Hardware Requirement</a:t>
            </a:r>
            <a:br>
              <a:rPr lang="en-IN" sz="4000" b="1" i="0" u="none" strike="noStrike" baseline="0" dirty="0">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A7024D5-179D-476E-BC88-0984BBF0259F}"/>
              </a:ext>
            </a:extLst>
          </p:cNvPr>
          <p:cNvSpPr>
            <a:spLocks noGrp="1"/>
          </p:cNvSpPr>
          <p:nvPr>
            <p:ph idx="1"/>
          </p:nvPr>
        </p:nvSpPr>
        <p:spPr/>
        <p:txBody>
          <a:bodyPr/>
          <a:lstStyle/>
          <a:p>
            <a:pPr marL="0" indent="0" algn="l">
              <a:buNone/>
            </a:pPr>
            <a:r>
              <a:rPr lang="en-IN" sz="1800" b="0" i="0" u="none" strike="noStrike" baseline="0" dirty="0">
                <a:latin typeface="Arial" panose="020B0604020202020204" pitchFamily="34" charset="0"/>
              </a:rPr>
              <a:t>Hardware Requirements are:</a:t>
            </a:r>
          </a:p>
          <a:p>
            <a:pPr algn="l"/>
            <a:r>
              <a:rPr lang="en-IN" sz="1800" b="0" i="0" u="none" strike="noStrike" baseline="0" dirty="0">
                <a:latin typeface="Arial" panose="020B0604020202020204" pitchFamily="34" charset="0"/>
              </a:rPr>
              <a:t>Mouse</a:t>
            </a:r>
          </a:p>
          <a:p>
            <a:pPr algn="l"/>
            <a:r>
              <a:rPr lang="en-IN" sz="1800" b="0" i="0" u="none" strike="noStrike" baseline="0" dirty="0">
                <a:latin typeface="Arial" panose="020B0604020202020204" pitchFamily="34" charset="0"/>
              </a:rPr>
              <a:t>Headphone with microphone jack</a:t>
            </a:r>
            <a:endParaRPr lang="en-IN" dirty="0"/>
          </a:p>
        </p:txBody>
      </p:sp>
    </p:spTree>
    <p:extLst>
      <p:ext uri="{BB962C8B-B14F-4D97-AF65-F5344CB8AC3E}">
        <p14:creationId xmlns:p14="http://schemas.microsoft.com/office/powerpoint/2010/main" val="335928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31CB-697C-45F1-9A74-DDD4E7C20A73}"/>
              </a:ext>
            </a:extLst>
          </p:cNvPr>
          <p:cNvSpPr>
            <a:spLocks noGrp="1"/>
          </p:cNvSpPr>
          <p:nvPr>
            <p:ph type="title"/>
          </p:nvPr>
        </p:nvSpPr>
        <p:spPr/>
        <p:txBody>
          <a:bodyPr>
            <a:normAutofit/>
          </a:bodyPr>
          <a:lstStyle/>
          <a:p>
            <a:r>
              <a:rPr lang="en-IN" sz="2800" b="1" i="0" u="none" strike="noStrike" baseline="0" dirty="0">
                <a:latin typeface="Arial" panose="020B0604020202020204" pitchFamily="34" charset="0"/>
              </a:rPr>
              <a:t>SYSTEM DESIGN</a:t>
            </a:r>
            <a:endParaRPr lang="en-IN" sz="2800" dirty="0"/>
          </a:p>
        </p:txBody>
      </p:sp>
      <p:sp>
        <p:nvSpPr>
          <p:cNvPr id="3" name="Text Placeholder 2">
            <a:extLst>
              <a:ext uri="{FF2B5EF4-FFF2-40B4-BE49-F238E27FC236}">
                <a16:creationId xmlns:a16="http://schemas.microsoft.com/office/drawing/2014/main" id="{89368798-1476-400D-820C-3531F5097B47}"/>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364597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E1C8-9A6D-4259-926C-B80BD5146C3F}"/>
              </a:ext>
            </a:extLst>
          </p:cNvPr>
          <p:cNvSpPr>
            <a:spLocks noGrp="1"/>
          </p:cNvSpPr>
          <p:nvPr>
            <p:ph type="title"/>
          </p:nvPr>
        </p:nvSpPr>
        <p:spPr/>
        <p:txBody>
          <a:bodyPr/>
          <a:lstStyle/>
          <a:p>
            <a:r>
              <a:rPr lang="en-IN" sz="1800" b="1" i="0" u="none" strike="noStrike" baseline="0" dirty="0">
                <a:latin typeface="Arial" panose="020B0604020202020204" pitchFamily="34" charset="0"/>
              </a:rPr>
              <a:t>GENERAL DESIGN ARCHITECTURE</a:t>
            </a:r>
            <a:endParaRPr lang="en-IN" dirty="0"/>
          </a:p>
        </p:txBody>
      </p:sp>
      <p:pic>
        <p:nvPicPr>
          <p:cNvPr id="4" name="Picture 3">
            <a:extLst>
              <a:ext uri="{FF2B5EF4-FFF2-40B4-BE49-F238E27FC236}">
                <a16:creationId xmlns:a16="http://schemas.microsoft.com/office/drawing/2014/main" id="{F948BBE3-2B3D-4F3E-8A0E-7ABE01A9973C}"/>
              </a:ext>
            </a:extLst>
          </p:cNvPr>
          <p:cNvPicPr>
            <a:picLocks noChangeAspect="1"/>
          </p:cNvPicPr>
          <p:nvPr/>
        </p:nvPicPr>
        <p:blipFill rotWithShape="1">
          <a:blip r:embed="rId2"/>
          <a:srcRect l="23730" t="31323" r="53924" b="30665"/>
          <a:stretch/>
        </p:blipFill>
        <p:spPr bwMode="auto">
          <a:xfrm>
            <a:off x="2989897" y="2014194"/>
            <a:ext cx="5907405" cy="4372610"/>
          </a:xfrm>
          <a:prstGeom prst="rect">
            <a:avLst/>
          </a:prstGeom>
          <a:ln>
            <a:noFill/>
          </a:ln>
          <a:extLst>
            <a:ext uri="{53640926-AAD7-44D8-BBD7-CCE9431645EC}">
              <a14:shadowObscured xmlns:a14="http://schemas.microsoft.com/office/drawing/2010/main"/>
            </a:ext>
          </a:extLst>
        </p:spPr>
      </p:pic>
      <p:sp>
        <p:nvSpPr>
          <p:cNvPr id="6" name="Content Placeholder 5">
            <a:extLst>
              <a:ext uri="{FF2B5EF4-FFF2-40B4-BE49-F238E27FC236}">
                <a16:creationId xmlns:a16="http://schemas.microsoft.com/office/drawing/2014/main" id="{226297B7-8A50-42F1-BA4F-23BAB304FD37}"/>
              </a:ext>
            </a:extLst>
          </p:cNvPr>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1253940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3CFA-0559-4AA8-BEDB-1AF14828EBDF}"/>
              </a:ext>
            </a:extLst>
          </p:cNvPr>
          <p:cNvSpPr>
            <a:spLocks noGrp="1"/>
          </p:cNvSpPr>
          <p:nvPr>
            <p:ph type="title"/>
          </p:nvPr>
        </p:nvSpPr>
        <p:spPr/>
        <p:txBody>
          <a:bodyPr/>
          <a:lstStyle/>
          <a:p>
            <a:r>
              <a:rPr lang="en-IN" dirty="0"/>
              <a:t>Output (Write Mail)</a:t>
            </a:r>
          </a:p>
        </p:txBody>
      </p:sp>
      <p:sp>
        <p:nvSpPr>
          <p:cNvPr id="3" name="Text Placeholder 2">
            <a:extLst>
              <a:ext uri="{FF2B5EF4-FFF2-40B4-BE49-F238E27FC236}">
                <a16:creationId xmlns:a16="http://schemas.microsoft.com/office/drawing/2014/main" id="{DA9448A4-4C42-41BA-BC39-5770FD697886}"/>
              </a:ext>
            </a:extLst>
          </p:cNvPr>
          <p:cNvSpPr>
            <a:spLocks noGrp="1"/>
          </p:cNvSpPr>
          <p:nvPr>
            <p:ph type="body" idx="1"/>
          </p:nvPr>
        </p:nvSpPr>
        <p:spPr/>
        <p:txBody>
          <a:bodyPr/>
          <a:lstStyle/>
          <a:p>
            <a:r>
              <a:rPr lang="en-IN" dirty="0"/>
              <a:t> </a:t>
            </a:r>
          </a:p>
        </p:txBody>
      </p:sp>
      <p:sp>
        <p:nvSpPr>
          <p:cNvPr id="5" name="Text Placeholder 4">
            <a:extLst>
              <a:ext uri="{FF2B5EF4-FFF2-40B4-BE49-F238E27FC236}">
                <a16:creationId xmlns:a16="http://schemas.microsoft.com/office/drawing/2014/main" id="{0E8DF016-51F8-4493-96FF-C4154B3095AE}"/>
              </a:ext>
            </a:extLst>
          </p:cNvPr>
          <p:cNvSpPr>
            <a:spLocks noGrp="1"/>
          </p:cNvSpPr>
          <p:nvPr>
            <p:ph type="body" sz="quarter" idx="3"/>
          </p:nvPr>
        </p:nvSpPr>
        <p:spPr/>
        <p:txBody>
          <a:bodyPr/>
          <a:lstStyle/>
          <a:p>
            <a:r>
              <a:rPr lang="en-IN" dirty="0"/>
              <a:t> </a:t>
            </a:r>
          </a:p>
        </p:txBody>
      </p:sp>
      <p:pic>
        <p:nvPicPr>
          <p:cNvPr id="7" name="Content Placeholder 6">
            <a:extLst>
              <a:ext uri="{FF2B5EF4-FFF2-40B4-BE49-F238E27FC236}">
                <a16:creationId xmlns:a16="http://schemas.microsoft.com/office/drawing/2014/main" id="{45E0C00A-B579-481E-BEBD-7B694CC71968}"/>
              </a:ext>
            </a:extLst>
          </p:cNvPr>
          <p:cNvPicPr>
            <a:picLocks noGrp="1" noChangeAspect="1"/>
          </p:cNvPicPr>
          <p:nvPr>
            <p:ph sz="half" idx="2"/>
          </p:nvPr>
        </p:nvPicPr>
        <p:blipFill>
          <a:blip r:embed="rId2"/>
          <a:stretch>
            <a:fillRect/>
          </a:stretch>
        </p:blipFill>
        <p:spPr>
          <a:xfrm>
            <a:off x="466165" y="2014194"/>
            <a:ext cx="6974541" cy="4332818"/>
          </a:xfrm>
          <a:prstGeom prst="rect">
            <a:avLst/>
          </a:prstGeom>
        </p:spPr>
      </p:pic>
      <p:pic>
        <p:nvPicPr>
          <p:cNvPr id="8" name="Content Placeholder 7">
            <a:extLst>
              <a:ext uri="{FF2B5EF4-FFF2-40B4-BE49-F238E27FC236}">
                <a16:creationId xmlns:a16="http://schemas.microsoft.com/office/drawing/2014/main" id="{71347333-B166-4CD5-A3AA-C9CFB3070A02}"/>
              </a:ext>
            </a:extLst>
          </p:cNvPr>
          <p:cNvPicPr>
            <a:picLocks noGrp="1" noChangeAspect="1"/>
          </p:cNvPicPr>
          <p:nvPr>
            <p:ph sz="quarter" idx="4"/>
          </p:nvPr>
        </p:nvPicPr>
        <p:blipFill>
          <a:blip r:embed="rId3"/>
          <a:stretch>
            <a:fillRect/>
          </a:stretch>
        </p:blipFill>
        <p:spPr>
          <a:xfrm>
            <a:off x="7440706" y="2074334"/>
            <a:ext cx="4406870" cy="4272678"/>
          </a:xfrm>
          <a:prstGeom prst="rect">
            <a:avLst/>
          </a:prstGeom>
        </p:spPr>
      </p:pic>
    </p:spTree>
    <p:extLst>
      <p:ext uri="{BB962C8B-B14F-4D97-AF65-F5344CB8AC3E}">
        <p14:creationId xmlns:p14="http://schemas.microsoft.com/office/powerpoint/2010/main" val="269190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3CFA-0559-4AA8-BEDB-1AF14828EBDF}"/>
              </a:ext>
            </a:extLst>
          </p:cNvPr>
          <p:cNvSpPr>
            <a:spLocks noGrp="1"/>
          </p:cNvSpPr>
          <p:nvPr>
            <p:ph type="title"/>
          </p:nvPr>
        </p:nvSpPr>
        <p:spPr/>
        <p:txBody>
          <a:bodyPr/>
          <a:lstStyle/>
          <a:p>
            <a:r>
              <a:rPr lang="en-IN" dirty="0"/>
              <a:t>Output( Read mail) </a:t>
            </a:r>
          </a:p>
        </p:txBody>
      </p:sp>
      <p:sp>
        <p:nvSpPr>
          <p:cNvPr id="3" name="Text Placeholder 2">
            <a:extLst>
              <a:ext uri="{FF2B5EF4-FFF2-40B4-BE49-F238E27FC236}">
                <a16:creationId xmlns:a16="http://schemas.microsoft.com/office/drawing/2014/main" id="{DA9448A4-4C42-41BA-BC39-5770FD697886}"/>
              </a:ext>
            </a:extLst>
          </p:cNvPr>
          <p:cNvSpPr>
            <a:spLocks noGrp="1"/>
          </p:cNvSpPr>
          <p:nvPr>
            <p:ph type="body" idx="1"/>
          </p:nvPr>
        </p:nvSpPr>
        <p:spPr/>
        <p:txBody>
          <a:bodyPr/>
          <a:lstStyle/>
          <a:p>
            <a:r>
              <a:rPr lang="en-IN" dirty="0"/>
              <a:t> </a:t>
            </a:r>
          </a:p>
        </p:txBody>
      </p:sp>
      <p:sp>
        <p:nvSpPr>
          <p:cNvPr id="5" name="Text Placeholder 4">
            <a:extLst>
              <a:ext uri="{FF2B5EF4-FFF2-40B4-BE49-F238E27FC236}">
                <a16:creationId xmlns:a16="http://schemas.microsoft.com/office/drawing/2014/main" id="{0E8DF016-51F8-4493-96FF-C4154B3095AE}"/>
              </a:ext>
            </a:extLst>
          </p:cNvPr>
          <p:cNvSpPr>
            <a:spLocks noGrp="1"/>
          </p:cNvSpPr>
          <p:nvPr>
            <p:ph type="body" sz="quarter" idx="3"/>
          </p:nvPr>
        </p:nvSpPr>
        <p:spPr/>
        <p:txBody>
          <a:bodyPr/>
          <a:lstStyle/>
          <a:p>
            <a:r>
              <a:rPr lang="en-IN" dirty="0"/>
              <a:t> </a:t>
            </a:r>
          </a:p>
        </p:txBody>
      </p:sp>
      <p:pic>
        <p:nvPicPr>
          <p:cNvPr id="9" name="Picture 8">
            <a:extLst>
              <a:ext uri="{FF2B5EF4-FFF2-40B4-BE49-F238E27FC236}">
                <a16:creationId xmlns:a16="http://schemas.microsoft.com/office/drawing/2014/main" id="{9F0ED64D-C9AB-416D-B5FE-F67D6A735CA3}"/>
              </a:ext>
            </a:extLst>
          </p:cNvPr>
          <p:cNvPicPr>
            <a:picLocks noChangeAspect="1"/>
          </p:cNvPicPr>
          <p:nvPr/>
        </p:nvPicPr>
        <p:blipFill>
          <a:blip r:embed="rId2"/>
          <a:stretch>
            <a:fillRect/>
          </a:stretch>
        </p:blipFill>
        <p:spPr>
          <a:xfrm>
            <a:off x="735107" y="1864660"/>
            <a:ext cx="5723604" cy="4350746"/>
          </a:xfrm>
          <a:prstGeom prst="rect">
            <a:avLst/>
          </a:prstGeom>
        </p:spPr>
      </p:pic>
      <p:sp>
        <p:nvSpPr>
          <p:cNvPr id="6" name="Content Placeholder 5">
            <a:extLst>
              <a:ext uri="{FF2B5EF4-FFF2-40B4-BE49-F238E27FC236}">
                <a16:creationId xmlns:a16="http://schemas.microsoft.com/office/drawing/2014/main" id="{819C662D-B6BA-4DA9-93C3-93C3C482DD01}"/>
              </a:ext>
            </a:extLst>
          </p:cNvPr>
          <p:cNvSpPr>
            <a:spLocks noGrp="1"/>
          </p:cNvSpPr>
          <p:nvPr>
            <p:ph sz="half" idx="2"/>
          </p:nvPr>
        </p:nvSpPr>
        <p:spPr/>
        <p:txBody>
          <a:bodyPr/>
          <a:lstStyle/>
          <a:p>
            <a:r>
              <a:rPr lang="en-IN" dirty="0"/>
              <a:t> </a:t>
            </a:r>
          </a:p>
        </p:txBody>
      </p:sp>
      <p:pic>
        <p:nvPicPr>
          <p:cNvPr id="10" name="Picture 9">
            <a:extLst>
              <a:ext uri="{FF2B5EF4-FFF2-40B4-BE49-F238E27FC236}">
                <a16:creationId xmlns:a16="http://schemas.microsoft.com/office/drawing/2014/main" id="{39E5688D-C274-4B60-9123-FFFF36B724DA}"/>
              </a:ext>
            </a:extLst>
          </p:cNvPr>
          <p:cNvPicPr>
            <a:picLocks noChangeAspect="1"/>
          </p:cNvPicPr>
          <p:nvPr/>
        </p:nvPicPr>
        <p:blipFill>
          <a:blip r:embed="rId3"/>
          <a:stretch>
            <a:fillRect/>
          </a:stretch>
        </p:blipFill>
        <p:spPr>
          <a:xfrm>
            <a:off x="6458711" y="1864660"/>
            <a:ext cx="5347807" cy="4350746"/>
          </a:xfrm>
          <a:prstGeom prst="rect">
            <a:avLst/>
          </a:prstGeom>
        </p:spPr>
      </p:pic>
      <p:sp>
        <p:nvSpPr>
          <p:cNvPr id="12" name="Content Placeholder 11">
            <a:extLst>
              <a:ext uri="{FF2B5EF4-FFF2-40B4-BE49-F238E27FC236}">
                <a16:creationId xmlns:a16="http://schemas.microsoft.com/office/drawing/2014/main" id="{B4ECA269-F105-4988-8E70-BC4F689CC5C5}"/>
              </a:ext>
            </a:extLst>
          </p:cNvPr>
          <p:cNvSpPr>
            <a:spLocks noGrp="1"/>
          </p:cNvSpPr>
          <p:nvPr>
            <p:ph sz="quarter" idx="4"/>
          </p:nvPr>
        </p:nvSpPr>
        <p:spPr/>
        <p:txBody>
          <a:bodyPr/>
          <a:lstStyle/>
          <a:p>
            <a:r>
              <a:rPr lang="en-IN" dirty="0"/>
              <a:t> </a:t>
            </a:r>
          </a:p>
        </p:txBody>
      </p:sp>
    </p:spTree>
    <p:extLst>
      <p:ext uri="{BB962C8B-B14F-4D97-AF65-F5344CB8AC3E}">
        <p14:creationId xmlns:p14="http://schemas.microsoft.com/office/powerpoint/2010/main" val="192665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BCDD-ACB0-4FE5-BB2B-7DD8FC150DD2}"/>
              </a:ext>
            </a:extLst>
          </p:cNvPr>
          <p:cNvSpPr>
            <a:spLocks noGrp="1"/>
          </p:cNvSpPr>
          <p:nvPr>
            <p:ph type="title"/>
          </p:nvPr>
        </p:nvSpPr>
        <p:spPr/>
        <p:txBody>
          <a:bodyPr/>
          <a:lstStyle/>
          <a:p>
            <a:r>
              <a:rPr lang="en-US" dirty="0"/>
              <a:t>Group Members </a:t>
            </a:r>
            <a:endParaRPr lang="en-IN" dirty="0"/>
          </a:p>
        </p:txBody>
      </p:sp>
      <p:sp>
        <p:nvSpPr>
          <p:cNvPr id="3" name="Content Placeholder 2">
            <a:extLst>
              <a:ext uri="{FF2B5EF4-FFF2-40B4-BE49-F238E27FC236}">
                <a16:creationId xmlns:a16="http://schemas.microsoft.com/office/drawing/2014/main" id="{F8EAB64E-610B-4BEF-9AE4-5C984FE18A6A}"/>
              </a:ext>
            </a:extLst>
          </p:cNvPr>
          <p:cNvSpPr>
            <a:spLocks noGrp="1"/>
          </p:cNvSpPr>
          <p:nvPr>
            <p:ph idx="1"/>
          </p:nvPr>
        </p:nvSpPr>
        <p:spPr/>
        <p:txBody>
          <a:bodyPr/>
          <a:lstStyle/>
          <a:p>
            <a:r>
              <a:rPr lang="en-US" dirty="0"/>
              <a:t>Harsh Vajpayee 190101125</a:t>
            </a:r>
          </a:p>
          <a:p>
            <a:r>
              <a:rPr lang="en-US" dirty="0"/>
              <a:t>Harshit Garg        190101126</a:t>
            </a:r>
            <a:endParaRPr lang="en-IN" dirty="0"/>
          </a:p>
        </p:txBody>
      </p:sp>
    </p:spTree>
    <p:extLst>
      <p:ext uri="{BB962C8B-B14F-4D97-AF65-F5344CB8AC3E}">
        <p14:creationId xmlns:p14="http://schemas.microsoft.com/office/powerpoint/2010/main" val="201432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A0C1-0E84-4C53-B28F-0DF3D1D362A3}"/>
              </a:ext>
            </a:extLst>
          </p:cNvPr>
          <p:cNvSpPr>
            <a:spLocks noGrp="1"/>
          </p:cNvSpPr>
          <p:nvPr>
            <p:ph type="title"/>
          </p:nvPr>
        </p:nvSpPr>
        <p:spPr/>
        <p:txBody>
          <a:bodyPr/>
          <a:lstStyle/>
          <a:p>
            <a:r>
              <a:rPr lang="en-US" b="1" dirty="0"/>
              <a:t>Content</a:t>
            </a:r>
            <a:endParaRPr lang="en-IN" b="1" dirty="0"/>
          </a:p>
        </p:txBody>
      </p:sp>
      <p:sp>
        <p:nvSpPr>
          <p:cNvPr id="3" name="Content Placeholder 2">
            <a:extLst>
              <a:ext uri="{FF2B5EF4-FFF2-40B4-BE49-F238E27FC236}">
                <a16:creationId xmlns:a16="http://schemas.microsoft.com/office/drawing/2014/main" id="{9D17F09F-FD3B-4F84-B3AB-60AA0D401464}"/>
              </a:ext>
            </a:extLst>
          </p:cNvPr>
          <p:cNvSpPr>
            <a:spLocks noGrp="1"/>
          </p:cNvSpPr>
          <p:nvPr>
            <p:ph idx="1"/>
          </p:nvPr>
        </p:nvSpPr>
        <p:spPr/>
        <p:txBody>
          <a:bodyPr/>
          <a:lstStyle/>
          <a:p>
            <a:r>
              <a:rPr lang="en-US" dirty="0"/>
              <a:t>1. Objective</a:t>
            </a:r>
          </a:p>
          <a:p>
            <a:r>
              <a:rPr lang="en-US" dirty="0"/>
              <a:t>2. Literature Survey</a:t>
            </a:r>
          </a:p>
          <a:p>
            <a:r>
              <a:rPr lang="en-US" dirty="0"/>
              <a:t>3. System Analysis And Requirement</a:t>
            </a:r>
          </a:p>
          <a:p>
            <a:r>
              <a:rPr lang="en-US" dirty="0"/>
              <a:t>4. System Design</a:t>
            </a:r>
          </a:p>
          <a:p>
            <a:endParaRPr lang="en-US" dirty="0"/>
          </a:p>
          <a:p>
            <a:endParaRPr lang="en-IN" dirty="0"/>
          </a:p>
        </p:txBody>
      </p:sp>
    </p:spTree>
    <p:extLst>
      <p:ext uri="{BB962C8B-B14F-4D97-AF65-F5344CB8AC3E}">
        <p14:creationId xmlns:p14="http://schemas.microsoft.com/office/powerpoint/2010/main" val="76936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EC3A-DB35-4A3F-AAB0-CCD9AF7AF8FB}"/>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EB7E154E-FDCE-452A-9803-210929C54BBD}"/>
              </a:ext>
            </a:extLst>
          </p:cNvPr>
          <p:cNvSpPr>
            <a:spLocks noGrp="1"/>
          </p:cNvSpPr>
          <p:nvPr>
            <p:ph idx="1"/>
          </p:nvPr>
        </p:nvSpPr>
        <p:spPr>
          <a:xfrm>
            <a:off x="888023" y="2103120"/>
            <a:ext cx="10603523" cy="3849624"/>
          </a:xfrm>
        </p:spPr>
        <p:txBody>
          <a:bodyPr/>
          <a:lstStyle/>
          <a:p>
            <a:pPr marL="0" indent="0" algn="l">
              <a:buNone/>
            </a:pPr>
            <a:r>
              <a:rPr lang="en-US" sz="1800" b="0" i="0" u="none" strike="noStrike" baseline="0" dirty="0">
                <a:latin typeface="Arial" panose="020B0604020202020204" pitchFamily="34" charset="0"/>
              </a:rPr>
              <a:t>This project aims at developing an email system that will help even a naïve, visually impaired</a:t>
            </a:r>
          </a:p>
          <a:p>
            <a:pPr marL="0" indent="0" algn="l">
              <a:buNone/>
            </a:pPr>
            <a:r>
              <a:rPr lang="en-US" sz="1800" b="0" i="0" u="none" strike="noStrike" baseline="0" dirty="0">
                <a:latin typeface="Arial" panose="020B0604020202020204" pitchFamily="34" charset="0"/>
              </a:rPr>
              <a:t>person to use the services for communication without previous training. The system does not</a:t>
            </a:r>
          </a:p>
          <a:p>
            <a:pPr marL="0" indent="0" algn="l">
              <a:buNone/>
            </a:pPr>
            <a:r>
              <a:rPr lang="en-US" sz="1800" b="0" i="0" u="none" strike="noStrike" baseline="0" dirty="0">
                <a:latin typeface="Arial" panose="020B0604020202020204" pitchFamily="34" charset="0"/>
              </a:rPr>
              <a:t>require the use of keyboard. Instead, it will work only on mouse operations and speech conversion to</a:t>
            </a:r>
          </a:p>
          <a:p>
            <a:pPr marL="0" indent="0" algn="l">
              <a:buNone/>
            </a:pPr>
            <a:r>
              <a:rPr lang="en-US" sz="1800" b="0" i="0" u="none" strike="noStrike" baseline="0" dirty="0">
                <a:latin typeface="Arial" panose="020B0604020202020204" pitchFamily="34" charset="0"/>
              </a:rPr>
              <a:t>text. This system can also be used by any normal person</a:t>
            </a:r>
            <a:r>
              <a:rPr lang="en-IN" sz="1800" b="0" i="0" u="none" strike="noStrike" baseline="0" dirty="0">
                <a:latin typeface="Arial" panose="020B0604020202020204" pitchFamily="34" charset="0"/>
              </a:rPr>
              <a:t>.</a:t>
            </a:r>
            <a:endParaRPr lang="en-IN" dirty="0"/>
          </a:p>
        </p:txBody>
      </p:sp>
    </p:spTree>
    <p:extLst>
      <p:ext uri="{BB962C8B-B14F-4D97-AF65-F5344CB8AC3E}">
        <p14:creationId xmlns:p14="http://schemas.microsoft.com/office/powerpoint/2010/main" val="372260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641F-D542-49DD-AE87-E0F6982C4445}"/>
              </a:ext>
            </a:extLst>
          </p:cNvPr>
          <p:cNvSpPr>
            <a:spLocks noGrp="1"/>
          </p:cNvSpPr>
          <p:nvPr>
            <p:ph type="title"/>
          </p:nvPr>
        </p:nvSpPr>
        <p:spPr/>
        <p:txBody>
          <a:bodyPr/>
          <a:lstStyle/>
          <a:p>
            <a:r>
              <a:rPr lang="en-IN" sz="4000" b="1" strike="noStrike" dirty="0">
                <a:solidFill>
                  <a:srgbClr val="000000"/>
                </a:solidFill>
                <a:effectLst/>
                <a:latin typeface="Times New Roman" panose="02020603050405020304" pitchFamily="18" charset="0"/>
                <a:ea typeface="Times New Roman" panose="02020603050405020304" pitchFamily="18" charset="0"/>
              </a:rPr>
              <a:t>OVERVIEW</a:t>
            </a:r>
            <a:r>
              <a:rPr lang="en-IN" sz="4000" b="1" u="none" strike="noStrike" dirty="0">
                <a:solidFill>
                  <a:srgbClr val="000000"/>
                </a:solidFill>
                <a:effectLst/>
                <a:latin typeface="Times New Roman" panose="02020603050405020304" pitchFamily="18" charset="0"/>
                <a:ea typeface="Times New Roman" panose="02020603050405020304" pitchFamily="18" charset="0"/>
              </a:rPr>
              <a:t> </a:t>
            </a:r>
            <a:br>
              <a:rPr lang="en-IN" sz="4000" u="none" strike="noStrike"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C19C23D-9B0C-4D72-ABA4-79B988FFD77D}"/>
              </a:ext>
            </a:extLst>
          </p:cNvPr>
          <p:cNvSpPr>
            <a:spLocks noGrp="1"/>
          </p:cNvSpPr>
          <p:nvPr>
            <p:ph idx="1"/>
          </p:nvPr>
        </p:nvSpPr>
        <p:spPr/>
        <p:txBody>
          <a:bodyPr>
            <a:normAutofit/>
          </a:bodyPr>
          <a:lstStyle/>
          <a:p>
            <a:pPr marL="0" indent="0" algn="just">
              <a:buNone/>
            </a:pPr>
            <a:r>
              <a:rPr lang="en-US" sz="1800" b="0" i="0" u="none" strike="noStrike" baseline="0" dirty="0">
                <a:latin typeface="Arial" panose="020B0604020202020204" pitchFamily="34" charset="0"/>
              </a:rPr>
              <a:t>The complete system is based on voice prompts . When using this system the computer will be prompting the user to perform specific operations to avail respective services and if the user needs to access the respective services then he/she needs to perform that operation. One of the major advantages of this system is that, in most of the part user won’t require to use the keyboard. All operations will be based on mouse click events. . Now the question that arises is that how will the blind users find location of the mouse pointer. As particular location cannot be tracked by the blind user, therefore the user has to traverse the mouse throughout the screen from top to bottom and then left to right. This system will be perfectly accessible to all types of users as it is just based on simple mouse clicks and there is no need to remember keyboard shortcuts. Also because of this facility those who cannot read need not worry as they can listen to the prompting done by the system and perform respective actions</a:t>
            </a:r>
            <a:endParaRPr lang="en-IN" dirty="0"/>
          </a:p>
        </p:txBody>
      </p:sp>
    </p:spTree>
    <p:extLst>
      <p:ext uri="{BB962C8B-B14F-4D97-AF65-F5344CB8AC3E}">
        <p14:creationId xmlns:p14="http://schemas.microsoft.com/office/powerpoint/2010/main" val="379472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45E065-6C0A-4085-A146-33D84DD4BB8A}"/>
              </a:ext>
            </a:extLst>
          </p:cNvPr>
          <p:cNvPicPr>
            <a:picLocks noChangeAspect="1"/>
          </p:cNvPicPr>
          <p:nvPr/>
        </p:nvPicPr>
        <p:blipFill rotWithShape="1">
          <a:blip r:embed="rId2"/>
          <a:srcRect l="10457" t="18077" r="41442" b="14743"/>
          <a:stretch/>
        </p:blipFill>
        <p:spPr>
          <a:xfrm>
            <a:off x="800101" y="580292"/>
            <a:ext cx="10445262" cy="5671039"/>
          </a:xfrm>
          <a:prstGeom prst="rect">
            <a:avLst/>
          </a:prstGeom>
        </p:spPr>
      </p:pic>
    </p:spTree>
    <p:extLst>
      <p:ext uri="{BB962C8B-B14F-4D97-AF65-F5344CB8AC3E}">
        <p14:creationId xmlns:p14="http://schemas.microsoft.com/office/powerpoint/2010/main" val="171484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947750-B5C6-417D-A294-3170A4DCE9B6}"/>
              </a:ext>
            </a:extLst>
          </p:cNvPr>
          <p:cNvPicPr>
            <a:picLocks noChangeAspect="1"/>
          </p:cNvPicPr>
          <p:nvPr/>
        </p:nvPicPr>
        <p:blipFill rotWithShape="1">
          <a:blip r:embed="rId2"/>
          <a:srcRect l="13846" t="14103" r="10937" b="14103"/>
          <a:stretch/>
        </p:blipFill>
        <p:spPr>
          <a:xfrm>
            <a:off x="958362" y="764932"/>
            <a:ext cx="10471637" cy="5363306"/>
          </a:xfrm>
          <a:prstGeom prst="rect">
            <a:avLst/>
          </a:prstGeom>
        </p:spPr>
      </p:pic>
    </p:spTree>
    <p:extLst>
      <p:ext uri="{BB962C8B-B14F-4D97-AF65-F5344CB8AC3E}">
        <p14:creationId xmlns:p14="http://schemas.microsoft.com/office/powerpoint/2010/main" val="22058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BF06F-A445-42C2-8B29-E44085062C56}"/>
              </a:ext>
            </a:extLst>
          </p:cNvPr>
          <p:cNvPicPr>
            <a:picLocks noChangeAspect="1"/>
          </p:cNvPicPr>
          <p:nvPr/>
        </p:nvPicPr>
        <p:blipFill>
          <a:blip r:embed="rId2"/>
          <a:stretch>
            <a:fillRect/>
          </a:stretch>
        </p:blipFill>
        <p:spPr>
          <a:xfrm>
            <a:off x="422356" y="413360"/>
            <a:ext cx="5431598" cy="2840828"/>
          </a:xfrm>
          <a:prstGeom prst="rect">
            <a:avLst/>
          </a:prstGeom>
        </p:spPr>
      </p:pic>
      <p:pic>
        <p:nvPicPr>
          <p:cNvPr id="5" name="Picture 4">
            <a:extLst>
              <a:ext uri="{FF2B5EF4-FFF2-40B4-BE49-F238E27FC236}">
                <a16:creationId xmlns:a16="http://schemas.microsoft.com/office/drawing/2014/main" id="{91D21D37-D3D6-44EC-8DBE-E32D444F8E3D}"/>
              </a:ext>
            </a:extLst>
          </p:cNvPr>
          <p:cNvPicPr>
            <a:picLocks noChangeAspect="1"/>
          </p:cNvPicPr>
          <p:nvPr/>
        </p:nvPicPr>
        <p:blipFill>
          <a:blip r:embed="rId3"/>
          <a:stretch>
            <a:fillRect/>
          </a:stretch>
        </p:blipFill>
        <p:spPr>
          <a:xfrm>
            <a:off x="6147543" y="404396"/>
            <a:ext cx="5622101" cy="2912546"/>
          </a:xfrm>
          <a:prstGeom prst="rect">
            <a:avLst/>
          </a:prstGeom>
        </p:spPr>
      </p:pic>
      <p:pic>
        <p:nvPicPr>
          <p:cNvPr id="7" name="Picture 6">
            <a:extLst>
              <a:ext uri="{FF2B5EF4-FFF2-40B4-BE49-F238E27FC236}">
                <a16:creationId xmlns:a16="http://schemas.microsoft.com/office/drawing/2014/main" id="{2B1BDDF2-5C86-48ED-8557-93D398F2D85C}"/>
              </a:ext>
            </a:extLst>
          </p:cNvPr>
          <p:cNvPicPr>
            <a:picLocks noChangeAspect="1"/>
          </p:cNvPicPr>
          <p:nvPr/>
        </p:nvPicPr>
        <p:blipFill>
          <a:blip r:embed="rId4"/>
          <a:stretch>
            <a:fillRect/>
          </a:stretch>
        </p:blipFill>
        <p:spPr>
          <a:xfrm>
            <a:off x="2325782" y="3429001"/>
            <a:ext cx="7643522" cy="2912546"/>
          </a:xfrm>
          <a:prstGeom prst="rect">
            <a:avLst/>
          </a:prstGeom>
        </p:spPr>
      </p:pic>
    </p:spTree>
    <p:extLst>
      <p:ext uri="{BB962C8B-B14F-4D97-AF65-F5344CB8AC3E}">
        <p14:creationId xmlns:p14="http://schemas.microsoft.com/office/powerpoint/2010/main" val="340300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A682E-412C-4598-A249-7BA9E1E5398A}"/>
              </a:ext>
            </a:extLst>
          </p:cNvPr>
          <p:cNvPicPr>
            <a:picLocks noChangeAspect="1"/>
          </p:cNvPicPr>
          <p:nvPr/>
        </p:nvPicPr>
        <p:blipFill rotWithShape="1">
          <a:blip r:embed="rId2"/>
          <a:srcRect b="2595"/>
          <a:stretch/>
        </p:blipFill>
        <p:spPr>
          <a:xfrm>
            <a:off x="523185" y="560054"/>
            <a:ext cx="5572815" cy="5737891"/>
          </a:xfrm>
          <a:prstGeom prst="rect">
            <a:avLst/>
          </a:prstGeom>
        </p:spPr>
      </p:pic>
      <p:pic>
        <p:nvPicPr>
          <p:cNvPr id="5" name="Picture 4">
            <a:extLst>
              <a:ext uri="{FF2B5EF4-FFF2-40B4-BE49-F238E27FC236}">
                <a16:creationId xmlns:a16="http://schemas.microsoft.com/office/drawing/2014/main" id="{BED50C19-44EC-4180-A248-65EAE4970FAD}"/>
              </a:ext>
            </a:extLst>
          </p:cNvPr>
          <p:cNvPicPr>
            <a:picLocks noChangeAspect="1"/>
          </p:cNvPicPr>
          <p:nvPr/>
        </p:nvPicPr>
        <p:blipFill>
          <a:blip r:embed="rId3"/>
          <a:stretch>
            <a:fillRect/>
          </a:stretch>
        </p:blipFill>
        <p:spPr>
          <a:xfrm>
            <a:off x="6096000" y="533149"/>
            <a:ext cx="5733327" cy="5791702"/>
          </a:xfrm>
          <a:prstGeom prst="rect">
            <a:avLst/>
          </a:prstGeom>
        </p:spPr>
      </p:pic>
    </p:spTree>
    <p:extLst>
      <p:ext uri="{BB962C8B-B14F-4D97-AF65-F5344CB8AC3E}">
        <p14:creationId xmlns:p14="http://schemas.microsoft.com/office/powerpoint/2010/main" val="3240376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{C9B3FCD7-47BA-4D09-98F3-3C86AF47011A}tf78438558_win32</Template>
  <TotalTime>381</TotalTime>
  <Words>733</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Garamond</vt:lpstr>
      <vt:lpstr>Times New Roman</vt:lpstr>
      <vt:lpstr>SavonVTI</vt:lpstr>
      <vt:lpstr>VE-MAIL</vt:lpstr>
      <vt:lpstr>Group Members </vt:lpstr>
      <vt:lpstr>Content</vt:lpstr>
      <vt:lpstr>Objective</vt:lpstr>
      <vt:lpstr>OVERVIEW  </vt:lpstr>
      <vt:lpstr>PowerPoint Presentation</vt:lpstr>
      <vt:lpstr>PowerPoint Presentation</vt:lpstr>
      <vt:lpstr>PowerPoint Presentation</vt:lpstr>
      <vt:lpstr>PowerPoint Presentation</vt:lpstr>
      <vt:lpstr>LITERATURE SURVEY</vt:lpstr>
      <vt:lpstr>EXISTING SYSTEM</vt:lpstr>
      <vt:lpstr>PROPOSED SYSTEM</vt:lpstr>
      <vt:lpstr>SYSTEM ANALYSIS &amp; REQUIREMENTS</vt:lpstr>
      <vt:lpstr>Software Requirement </vt:lpstr>
      <vt:lpstr>Hardware Requirement </vt:lpstr>
      <vt:lpstr>SYSTEM DESIGN</vt:lpstr>
      <vt:lpstr>GENERAL DESIGN ARCHITECTURE</vt:lpstr>
      <vt:lpstr>Output (Write Mail)</vt:lpstr>
      <vt:lpstr>Output( Read mail)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VE-MAIL</dc:title>
  <dc:creator>MS OFFICE 2019</dc:creator>
  <cp:lastModifiedBy>MS OFFICE 2019</cp:lastModifiedBy>
  <cp:revision>7</cp:revision>
  <dcterms:created xsi:type="dcterms:W3CDTF">2021-10-01T10:29:21Z</dcterms:created>
  <dcterms:modified xsi:type="dcterms:W3CDTF">2021-11-27T15:55:06Z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