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4"/>
  </p:notesMasterIdLst>
  <p:sldIdLst>
    <p:sldId id="256" r:id="rId2"/>
    <p:sldId id="257" r:id="rId3"/>
    <p:sldId id="258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</p:sldIdLst>
  <p:sldSz cx="9144000" cy="5143500" type="screen16x9"/>
  <p:notesSz cx="6858000" cy="9144000"/>
  <p:embeddedFontLst>
    <p:embeddedFont>
      <p:font typeface="Inter" panose="020B0604020202020204" charset="0"/>
      <p:regular r:id="rId15"/>
      <p:bold r:id="rId16"/>
      <p:italic r:id="rId17"/>
      <p:boldItalic r:id="rId18"/>
    </p:embeddedFont>
    <p:embeddedFont>
      <p:font typeface="Inter Medium" panose="020B0604020202020204" charset="0"/>
      <p:regular r:id="rId19"/>
      <p:bold r:id="rId20"/>
      <p:italic r:id="rId21"/>
      <p:boldItalic r:id="rId22"/>
    </p:embeddedFont>
    <p:embeddedFont>
      <p:font typeface="Nunito Light" pitchFamily="2" charset="0"/>
      <p:regular r:id="rId23"/>
      <p:italic r:id="rId24"/>
    </p:embeddedFont>
    <p:embeddedFont>
      <p:font typeface="Open Sans" panose="020B0606030504020204" pitchFamily="34" charset="0"/>
      <p:regular r:id="rId25"/>
      <p:bold r:id="rId26"/>
      <p:italic r:id="rId27"/>
      <p:boldItalic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938275-D18A-4280-A3A8-D6DF31A1FFCE}">
  <a:tblStyle styleId="{C4938275-D18A-4280-A3A8-D6DF31A1FF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C4DA2A6-D2FD-4208-87F2-5260AF323EA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79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48300ce3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48300ce3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8A9EA841-8DB7-5163-47DA-56FB78363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8300ce307_0_10:notes">
            <a:extLst>
              <a:ext uri="{FF2B5EF4-FFF2-40B4-BE49-F238E27FC236}">
                <a16:creationId xmlns:a16="http://schemas.microsoft.com/office/drawing/2014/main" id="{B676D675-95D9-23BE-CF9E-2AF7B522A2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8300ce307_0_10:notes">
            <a:extLst>
              <a:ext uri="{FF2B5EF4-FFF2-40B4-BE49-F238E27FC236}">
                <a16:creationId xmlns:a16="http://schemas.microsoft.com/office/drawing/2014/main" id="{715AD180-E987-DB3F-5D92-19F7C18C91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1480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CDCC88AC-F379-CE7D-EBDC-9C0840F2D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8300ce307_0_10:notes">
            <a:extLst>
              <a:ext uri="{FF2B5EF4-FFF2-40B4-BE49-F238E27FC236}">
                <a16:creationId xmlns:a16="http://schemas.microsoft.com/office/drawing/2014/main" id="{372FABA8-760E-FCD5-38A3-184DCCD8791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8300ce307_0_10:notes">
            <a:extLst>
              <a:ext uri="{FF2B5EF4-FFF2-40B4-BE49-F238E27FC236}">
                <a16:creationId xmlns:a16="http://schemas.microsoft.com/office/drawing/2014/main" id="{099BDB28-7F93-C4E6-8CC3-F7A2C284B8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90869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71EC5D56-0A5F-038E-7EFE-8D0BB2DA9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8300ce307_0_10:notes">
            <a:extLst>
              <a:ext uri="{FF2B5EF4-FFF2-40B4-BE49-F238E27FC236}">
                <a16:creationId xmlns:a16="http://schemas.microsoft.com/office/drawing/2014/main" id="{17267543-32D8-6D9D-40BC-7DE4B50083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8300ce307_0_10:notes">
            <a:extLst>
              <a:ext uri="{FF2B5EF4-FFF2-40B4-BE49-F238E27FC236}">
                <a16:creationId xmlns:a16="http://schemas.microsoft.com/office/drawing/2014/main" id="{ACC67C28-A196-2DBB-77E8-7631930876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0699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8300ce30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8300ce30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256E1E8A-5A73-4C38-0F21-A9C3B7B51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8300ce307_0_10:notes">
            <a:extLst>
              <a:ext uri="{FF2B5EF4-FFF2-40B4-BE49-F238E27FC236}">
                <a16:creationId xmlns:a16="http://schemas.microsoft.com/office/drawing/2014/main" id="{B85868C8-58B5-264D-7558-5ABB23626D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8300ce307_0_10:notes">
            <a:extLst>
              <a:ext uri="{FF2B5EF4-FFF2-40B4-BE49-F238E27FC236}">
                <a16:creationId xmlns:a16="http://schemas.microsoft.com/office/drawing/2014/main" id="{F6DD78D3-1763-62F1-D5AB-F39EC5619A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4915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3A123008-073A-FFCC-DE2F-043EC1C34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8300ce307_0_10:notes">
            <a:extLst>
              <a:ext uri="{FF2B5EF4-FFF2-40B4-BE49-F238E27FC236}">
                <a16:creationId xmlns:a16="http://schemas.microsoft.com/office/drawing/2014/main" id="{788C1188-A7BB-0063-9DDC-8DF57E7657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8300ce307_0_10:notes">
            <a:extLst>
              <a:ext uri="{FF2B5EF4-FFF2-40B4-BE49-F238E27FC236}">
                <a16:creationId xmlns:a16="http://schemas.microsoft.com/office/drawing/2014/main" id="{BE0233CC-259B-1CE4-B5C0-106184E9E3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3830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10CF0A35-9EB5-108E-AF65-64D66645C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8300ce307_0_10:notes">
            <a:extLst>
              <a:ext uri="{FF2B5EF4-FFF2-40B4-BE49-F238E27FC236}">
                <a16:creationId xmlns:a16="http://schemas.microsoft.com/office/drawing/2014/main" id="{CBFD3741-4E6F-FE0E-F7EB-3EA61405EE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8300ce307_0_10:notes">
            <a:extLst>
              <a:ext uri="{FF2B5EF4-FFF2-40B4-BE49-F238E27FC236}">
                <a16:creationId xmlns:a16="http://schemas.microsoft.com/office/drawing/2014/main" id="{E24B0FF7-DB06-6B96-4817-829366CED2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2624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2F8A6D16-2F6E-BAE3-C38F-66064FEA0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8300ce307_0_10:notes">
            <a:extLst>
              <a:ext uri="{FF2B5EF4-FFF2-40B4-BE49-F238E27FC236}">
                <a16:creationId xmlns:a16="http://schemas.microsoft.com/office/drawing/2014/main" id="{8C388B2B-FAF0-531D-BCF8-F8FC34B97D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8300ce307_0_10:notes">
            <a:extLst>
              <a:ext uri="{FF2B5EF4-FFF2-40B4-BE49-F238E27FC236}">
                <a16:creationId xmlns:a16="http://schemas.microsoft.com/office/drawing/2014/main" id="{1162CFFD-6D00-7933-6F3E-34EC2A3015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5809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373E01EB-9BDA-0A4B-B48C-D60F838B8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8300ce307_0_10:notes">
            <a:extLst>
              <a:ext uri="{FF2B5EF4-FFF2-40B4-BE49-F238E27FC236}">
                <a16:creationId xmlns:a16="http://schemas.microsoft.com/office/drawing/2014/main" id="{D5A82399-3BD1-5AF1-F0BA-AEAC29AE2E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8300ce307_0_10:notes">
            <a:extLst>
              <a:ext uri="{FF2B5EF4-FFF2-40B4-BE49-F238E27FC236}">
                <a16:creationId xmlns:a16="http://schemas.microsoft.com/office/drawing/2014/main" id="{29530A4D-17EC-4092-41A3-7FB0A7564A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4374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749F44AD-0134-6073-B0A5-2D75CC884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8300ce307_0_10:notes">
            <a:extLst>
              <a:ext uri="{FF2B5EF4-FFF2-40B4-BE49-F238E27FC236}">
                <a16:creationId xmlns:a16="http://schemas.microsoft.com/office/drawing/2014/main" id="{D79F9541-A92E-72CA-F84B-E0884625AB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8300ce307_0_10:notes">
            <a:extLst>
              <a:ext uri="{FF2B5EF4-FFF2-40B4-BE49-F238E27FC236}">
                <a16:creationId xmlns:a16="http://schemas.microsoft.com/office/drawing/2014/main" id="{3BBFC516-E52C-0A1F-5408-E95C627839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93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117900" y="119100"/>
            <a:ext cx="8908200" cy="4731900"/>
          </a:xfrm>
          <a:prstGeom prst="roundRect">
            <a:avLst>
              <a:gd name="adj" fmla="val 177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066800"/>
            <a:ext cx="5407800" cy="166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6" y="3395547"/>
            <a:ext cx="63501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/>
          <p:nvPr/>
        </p:nvSpPr>
        <p:spPr>
          <a:xfrm rot="10800000" flipH="1">
            <a:off x="117900" y="119100"/>
            <a:ext cx="8908200" cy="4731900"/>
          </a:xfrm>
          <a:prstGeom prst="roundRect">
            <a:avLst>
              <a:gd name="adj" fmla="val 177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/>
          <p:nvPr/>
        </p:nvSpPr>
        <p:spPr>
          <a:xfrm rot="10800000" flipH="1">
            <a:off x="117900" y="119100"/>
            <a:ext cx="8908200" cy="473190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 rot="10800000" flipH="1">
            <a:off x="117900" y="119100"/>
            <a:ext cx="8908200" cy="473190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20000" y="1210225"/>
            <a:ext cx="7704000" cy="3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 rot="10800000" flipH="1">
            <a:off x="117900" y="119100"/>
            <a:ext cx="8908200" cy="473190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713225" y="448050"/>
            <a:ext cx="36813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ubTitle" idx="1"/>
          </p:nvPr>
        </p:nvSpPr>
        <p:spPr>
          <a:xfrm>
            <a:off x="713225" y="1744525"/>
            <a:ext cx="3681300" cy="21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>
            <a:spLocks noGrp="1"/>
          </p:cNvSpPr>
          <p:nvPr>
            <p:ph type="pic" idx="2"/>
          </p:nvPr>
        </p:nvSpPr>
        <p:spPr>
          <a:xfrm>
            <a:off x="4709525" y="445775"/>
            <a:ext cx="3721200" cy="4251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 rot="10800000" flipH="1">
            <a:off x="117900" y="119100"/>
            <a:ext cx="8908200" cy="4731900"/>
          </a:xfrm>
          <a:prstGeom prst="roundRect">
            <a:avLst>
              <a:gd name="adj" fmla="val 177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 rot="10800000" flipH="1">
            <a:off x="117900" y="119100"/>
            <a:ext cx="8908200" cy="4731900"/>
          </a:xfrm>
          <a:prstGeom prst="roundRect">
            <a:avLst>
              <a:gd name="adj" fmla="val 177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 rot="10800000" flipH="1">
            <a:off x="117900" y="119100"/>
            <a:ext cx="8908200" cy="4731900"/>
          </a:xfrm>
          <a:prstGeom prst="roundRect">
            <a:avLst>
              <a:gd name="adj" fmla="val 177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88150"/>
            <a:ext cx="6576000" cy="152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subTitle" idx="1"/>
          </p:nvPr>
        </p:nvSpPr>
        <p:spPr>
          <a:xfrm>
            <a:off x="1284000" y="2901800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bg>
      <p:bgPr>
        <a:solidFill>
          <a:schemeClr val="dk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/>
        </p:nvSpPr>
        <p:spPr>
          <a:xfrm rot="10800000" flipH="1">
            <a:off x="117900" y="119100"/>
            <a:ext cx="8908200" cy="473190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400863"/>
            <a:ext cx="577800" cy="67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3" hasCustomPrompt="1"/>
          </p:nvPr>
        </p:nvSpPr>
        <p:spPr>
          <a:xfrm>
            <a:off x="4223200" y="1400840"/>
            <a:ext cx="576000" cy="67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4" hasCustomPrompt="1"/>
          </p:nvPr>
        </p:nvSpPr>
        <p:spPr>
          <a:xfrm>
            <a:off x="713225" y="2472438"/>
            <a:ext cx="577800" cy="67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5" hasCustomPrompt="1"/>
          </p:nvPr>
        </p:nvSpPr>
        <p:spPr>
          <a:xfrm>
            <a:off x="4223200" y="2472414"/>
            <a:ext cx="576000" cy="67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6" hasCustomPrompt="1"/>
          </p:nvPr>
        </p:nvSpPr>
        <p:spPr>
          <a:xfrm>
            <a:off x="713225" y="3544013"/>
            <a:ext cx="577800" cy="67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7" hasCustomPrompt="1"/>
          </p:nvPr>
        </p:nvSpPr>
        <p:spPr>
          <a:xfrm>
            <a:off x="4223200" y="3543989"/>
            <a:ext cx="576000" cy="67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1292489" y="1400867"/>
            <a:ext cx="27021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8"/>
          </p:nvPr>
        </p:nvSpPr>
        <p:spPr>
          <a:xfrm>
            <a:off x="1292489" y="2472433"/>
            <a:ext cx="27021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9"/>
          </p:nvPr>
        </p:nvSpPr>
        <p:spPr>
          <a:xfrm>
            <a:off x="1292489" y="3544000"/>
            <a:ext cx="27021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3"/>
          </p:nvPr>
        </p:nvSpPr>
        <p:spPr>
          <a:xfrm>
            <a:off x="4799202" y="1400867"/>
            <a:ext cx="27021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4"/>
          </p:nvPr>
        </p:nvSpPr>
        <p:spPr>
          <a:xfrm>
            <a:off x="4799202" y="2472431"/>
            <a:ext cx="27021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5"/>
          </p:nvPr>
        </p:nvSpPr>
        <p:spPr>
          <a:xfrm>
            <a:off x="4799202" y="3543996"/>
            <a:ext cx="27021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>
            <a:spLocks noGrp="1"/>
          </p:cNvSpPr>
          <p:nvPr>
            <p:ph type="ctrTitle"/>
          </p:nvPr>
        </p:nvSpPr>
        <p:spPr>
          <a:xfrm>
            <a:off x="713224" y="1066800"/>
            <a:ext cx="7158397" cy="166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ADA: Advanced Dynamic Assistant</a:t>
            </a:r>
            <a:endParaRPr dirty="0"/>
          </a:p>
        </p:txBody>
      </p:sp>
      <p:sp>
        <p:nvSpPr>
          <p:cNvPr id="140" name="Google Shape;140;p28"/>
          <p:cNvSpPr txBox="1"/>
          <p:nvPr/>
        </p:nvSpPr>
        <p:spPr>
          <a:xfrm>
            <a:off x="117900" y="4851000"/>
            <a:ext cx="12252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20/04/2025</a:t>
            </a:r>
            <a:endParaRPr sz="7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8"/>
          <p:cNvSpPr txBox="1"/>
          <p:nvPr/>
        </p:nvSpPr>
        <p:spPr>
          <a:xfrm>
            <a:off x="7800300" y="4851000"/>
            <a:ext cx="12258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ADA</a:t>
            </a:r>
            <a:endParaRPr sz="7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841CFF-0406-4265-52B8-BCE46F50527F}"/>
              </a:ext>
            </a:extLst>
          </p:cNvPr>
          <p:cNvSpPr txBox="1"/>
          <p:nvPr/>
        </p:nvSpPr>
        <p:spPr>
          <a:xfrm>
            <a:off x="713224" y="3070049"/>
            <a:ext cx="588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90000"/>
                  </a:schemeClr>
                </a:solidFill>
                <a:latin typeface="Inter Medium" panose="020B0604020202020204" charset="0"/>
                <a:ea typeface="Inter Medium" panose="020B0604020202020204" charset="0"/>
              </a:rPr>
              <a:t>A new leap beyond traditional AI assistants.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7">
          <a:extLst>
            <a:ext uri="{FF2B5EF4-FFF2-40B4-BE49-F238E27FC236}">
              <a16:creationId xmlns:a16="http://schemas.microsoft.com/office/drawing/2014/main" id="{61FEA8F1-84F4-714A-5976-91B24890D1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>
            <a:extLst>
              <a:ext uri="{FF2B5EF4-FFF2-40B4-BE49-F238E27FC236}">
                <a16:creationId xmlns:a16="http://schemas.microsoft.com/office/drawing/2014/main" id="{A79F5CCD-DEAE-79F4-639C-D178AAC02FFE}"/>
              </a:ext>
            </a:extLst>
          </p:cNvPr>
          <p:cNvSpPr txBox="1"/>
          <p:nvPr/>
        </p:nvSpPr>
        <p:spPr>
          <a:xfrm>
            <a:off x="117900" y="4851000"/>
            <a:ext cx="12252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20/04/2025</a:t>
            </a:r>
          </a:p>
        </p:txBody>
      </p:sp>
      <p:sp>
        <p:nvSpPr>
          <p:cNvPr id="160" name="Google Shape;160;p30">
            <a:extLst>
              <a:ext uri="{FF2B5EF4-FFF2-40B4-BE49-F238E27FC236}">
                <a16:creationId xmlns:a16="http://schemas.microsoft.com/office/drawing/2014/main" id="{AB9435C1-434B-672C-7ED5-8078DF33FA1E}"/>
              </a:ext>
            </a:extLst>
          </p:cNvPr>
          <p:cNvSpPr txBox="1"/>
          <p:nvPr/>
        </p:nvSpPr>
        <p:spPr>
          <a:xfrm>
            <a:off x="7800300" y="4851000"/>
            <a:ext cx="12258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ADA</a:t>
            </a:r>
            <a:endParaRPr sz="7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30">
            <a:extLst>
              <a:ext uri="{FF2B5EF4-FFF2-40B4-BE49-F238E27FC236}">
                <a16:creationId xmlns:a16="http://schemas.microsoft.com/office/drawing/2014/main" id="{FE7CC4F4-BD03-3AC2-DBFD-3AE5B65140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We Learned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235B0A-8C15-BA59-9DDF-93F58879BF80}"/>
              </a:ext>
            </a:extLst>
          </p:cNvPr>
          <p:cNvSpPr txBox="1"/>
          <p:nvPr/>
        </p:nvSpPr>
        <p:spPr>
          <a:xfrm>
            <a:off x="720000" y="1017725"/>
            <a:ext cx="72177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800" b="1" dirty="0">
                <a:latin typeface="Inter Medium" panose="020B0604020202020204" charset="0"/>
                <a:ea typeface="Inter Medium" panose="020B0604020202020204" charset="0"/>
              </a:rPr>
              <a:t>Project Takeaways</a:t>
            </a:r>
          </a:p>
          <a:p>
            <a:pPr>
              <a:buNone/>
            </a:pPr>
            <a:endParaRPr lang="en-US" sz="1800" dirty="0">
              <a:latin typeface="Inter Medium" panose="020B0604020202020204" charset="0"/>
              <a:ea typeface="Inter Medium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Inter Medium" panose="020B0604020202020204" charset="0"/>
                <a:ea typeface="Inter Medium" panose="020B0604020202020204" charset="0"/>
              </a:rPr>
              <a:t>Hardware + Software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Inter Medium" panose="020B0604020202020204" charset="0"/>
                <a:ea typeface="Inter Medium" panose="020B0604020202020204" charset="0"/>
              </a:rPr>
              <a:t>Real-time AI System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Inter Medium" panose="020B0604020202020204" charset="0"/>
                <a:ea typeface="Inter Medium" panose="020B0604020202020204" charset="0"/>
              </a:rPr>
              <a:t>UX and Backend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Inter Medium" panose="020B0604020202020204" charset="0"/>
                <a:ea typeface="Inter Medium" panose="020B0604020202020204" charset="0"/>
              </a:rPr>
              <a:t>Task Management &amp; Debugging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Inter Medium" panose="020B0604020202020204" charset="0"/>
                <a:ea typeface="Inter Medium" panose="020B0604020202020204" charset="0"/>
              </a:rPr>
              <a:t>Performance Optimization</a:t>
            </a:r>
          </a:p>
        </p:txBody>
      </p:sp>
    </p:spTree>
    <p:extLst>
      <p:ext uri="{BB962C8B-B14F-4D97-AF65-F5344CB8AC3E}">
        <p14:creationId xmlns:p14="http://schemas.microsoft.com/office/powerpoint/2010/main" val="1302305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7">
          <a:extLst>
            <a:ext uri="{FF2B5EF4-FFF2-40B4-BE49-F238E27FC236}">
              <a16:creationId xmlns:a16="http://schemas.microsoft.com/office/drawing/2014/main" id="{34874FE2-FD1E-0E21-AA80-0A9228483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>
            <a:extLst>
              <a:ext uri="{FF2B5EF4-FFF2-40B4-BE49-F238E27FC236}">
                <a16:creationId xmlns:a16="http://schemas.microsoft.com/office/drawing/2014/main" id="{0F19C18D-AA0B-65E4-7AE2-552EE68C9D43}"/>
              </a:ext>
            </a:extLst>
          </p:cNvPr>
          <p:cNvSpPr txBox="1"/>
          <p:nvPr/>
        </p:nvSpPr>
        <p:spPr>
          <a:xfrm>
            <a:off x="117900" y="4851000"/>
            <a:ext cx="12252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20/04/2025</a:t>
            </a:r>
          </a:p>
        </p:txBody>
      </p:sp>
      <p:sp>
        <p:nvSpPr>
          <p:cNvPr id="160" name="Google Shape;160;p30">
            <a:extLst>
              <a:ext uri="{FF2B5EF4-FFF2-40B4-BE49-F238E27FC236}">
                <a16:creationId xmlns:a16="http://schemas.microsoft.com/office/drawing/2014/main" id="{44070978-210B-1994-5372-14C4B5C676D8}"/>
              </a:ext>
            </a:extLst>
          </p:cNvPr>
          <p:cNvSpPr txBox="1"/>
          <p:nvPr/>
        </p:nvSpPr>
        <p:spPr>
          <a:xfrm>
            <a:off x="7800300" y="4851000"/>
            <a:ext cx="12258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ADA</a:t>
            </a:r>
            <a:endParaRPr sz="7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30">
            <a:extLst>
              <a:ext uri="{FF2B5EF4-FFF2-40B4-BE49-F238E27FC236}">
                <a16:creationId xmlns:a16="http://schemas.microsoft.com/office/drawing/2014/main" id="{836165B5-2432-FBAA-1388-C3AABD520D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Future Plans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5CFA64-4A27-4406-233F-D1BD9F6D9961}"/>
              </a:ext>
            </a:extLst>
          </p:cNvPr>
          <p:cNvSpPr txBox="1"/>
          <p:nvPr/>
        </p:nvSpPr>
        <p:spPr>
          <a:xfrm>
            <a:off x="720000" y="1017725"/>
            <a:ext cx="72177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800" b="1" dirty="0">
                <a:latin typeface="Inter Medium" panose="020B0604020202020204" charset="0"/>
                <a:ea typeface="Inter Medium" panose="020B0604020202020204" charset="0"/>
              </a:rPr>
              <a:t>What’s Next for ADA?</a:t>
            </a:r>
          </a:p>
          <a:p>
            <a:pPr>
              <a:buNone/>
            </a:pPr>
            <a:endParaRPr lang="en-US" sz="1800" dirty="0">
              <a:latin typeface="Inter Medium" panose="020B0604020202020204" charset="0"/>
              <a:ea typeface="Inter Medium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Inter Medium" panose="020B0604020202020204" charset="0"/>
                <a:ea typeface="Inter Medium" panose="020B0604020202020204" charset="0"/>
              </a:rPr>
              <a:t>Gesture Recognition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Inter Medium" panose="020B0604020202020204" charset="0"/>
                <a:ea typeface="Inter Medium" panose="020B0604020202020204" charset="0"/>
              </a:rPr>
              <a:t>OLED Facial Expressions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Inter Medium" panose="020B0604020202020204" charset="0"/>
                <a:ea typeface="Inter Medium" panose="020B0604020202020204" charset="0"/>
              </a:rPr>
              <a:t>GPT-based Cloud NLP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Inter Medium" panose="020B0604020202020204" charset="0"/>
                <a:ea typeface="Inter Medium" panose="020B0604020202020204" charset="0"/>
              </a:rPr>
              <a:t>Voice Cloning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Inter Medium" panose="020B0604020202020204" charset="0"/>
                <a:ea typeface="Inter Medium" panose="020B0604020202020204" charset="0"/>
              </a:rPr>
              <a:t>Compact Mobile Version</a:t>
            </a:r>
          </a:p>
        </p:txBody>
      </p:sp>
    </p:spTree>
    <p:extLst>
      <p:ext uri="{BB962C8B-B14F-4D97-AF65-F5344CB8AC3E}">
        <p14:creationId xmlns:p14="http://schemas.microsoft.com/office/powerpoint/2010/main" val="3732506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7">
          <a:extLst>
            <a:ext uri="{FF2B5EF4-FFF2-40B4-BE49-F238E27FC236}">
              <a16:creationId xmlns:a16="http://schemas.microsoft.com/office/drawing/2014/main" id="{504688FB-44D1-7CAA-15E2-397FA04D8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>
            <a:extLst>
              <a:ext uri="{FF2B5EF4-FFF2-40B4-BE49-F238E27FC236}">
                <a16:creationId xmlns:a16="http://schemas.microsoft.com/office/drawing/2014/main" id="{EDE7544C-7957-B7FF-381C-8689732D5118}"/>
              </a:ext>
            </a:extLst>
          </p:cNvPr>
          <p:cNvSpPr txBox="1"/>
          <p:nvPr/>
        </p:nvSpPr>
        <p:spPr>
          <a:xfrm>
            <a:off x="117900" y="4851000"/>
            <a:ext cx="12252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20/04/2025</a:t>
            </a:r>
          </a:p>
        </p:txBody>
      </p:sp>
      <p:sp>
        <p:nvSpPr>
          <p:cNvPr id="160" name="Google Shape;160;p30">
            <a:extLst>
              <a:ext uri="{FF2B5EF4-FFF2-40B4-BE49-F238E27FC236}">
                <a16:creationId xmlns:a16="http://schemas.microsoft.com/office/drawing/2014/main" id="{7A864599-11E0-7B0D-60F1-CA99E3DFD524}"/>
              </a:ext>
            </a:extLst>
          </p:cNvPr>
          <p:cNvSpPr txBox="1"/>
          <p:nvPr/>
        </p:nvSpPr>
        <p:spPr>
          <a:xfrm>
            <a:off x="7800300" y="4851000"/>
            <a:ext cx="12258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ADA</a:t>
            </a:r>
            <a:endParaRPr sz="7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30">
            <a:extLst>
              <a:ext uri="{FF2B5EF4-FFF2-40B4-BE49-F238E27FC236}">
                <a16:creationId xmlns:a16="http://schemas.microsoft.com/office/drawing/2014/main" id="{436A9963-CD6D-E0C7-E2D0-641C104763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Final Words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FEDC82-B00C-280C-A199-3EECDD677514}"/>
              </a:ext>
            </a:extLst>
          </p:cNvPr>
          <p:cNvSpPr txBox="1"/>
          <p:nvPr/>
        </p:nvSpPr>
        <p:spPr>
          <a:xfrm>
            <a:off x="720000" y="1017725"/>
            <a:ext cx="72177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800" b="1" dirty="0">
                <a:latin typeface="Inter Medium" panose="020B0604020202020204" charset="0"/>
                <a:ea typeface="Inter Medium" panose="020B0604020202020204" charset="0"/>
              </a:rPr>
              <a:t>The Vision for ADA</a:t>
            </a:r>
          </a:p>
          <a:p>
            <a:pPr>
              <a:buNone/>
            </a:pPr>
            <a:endParaRPr lang="en-US" sz="1800" dirty="0">
              <a:latin typeface="Inter Medium" panose="020B0604020202020204" charset="0"/>
              <a:ea typeface="Inter Medium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Inter Medium" panose="020B0604020202020204" charset="0"/>
                <a:ea typeface="Inter Medium" panose="020B0604020202020204" charset="0"/>
              </a:rPr>
              <a:t>More than a project — it’s the future of assistants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Inter Medium" panose="020B0604020202020204" charset="0"/>
                <a:ea typeface="Inter Medium" panose="020B0604020202020204" charset="0"/>
              </a:rPr>
              <a:t>Emotionally intelligent, physically present AI</a:t>
            </a:r>
          </a:p>
        </p:txBody>
      </p:sp>
    </p:spTree>
    <p:extLst>
      <p:ext uri="{BB962C8B-B14F-4D97-AF65-F5344CB8AC3E}">
        <p14:creationId xmlns:p14="http://schemas.microsoft.com/office/powerpoint/2010/main" val="1536960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/>
        </p:nvSpPr>
        <p:spPr>
          <a:xfrm>
            <a:off x="117900" y="4851000"/>
            <a:ext cx="12252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20/04/2025</a:t>
            </a:r>
          </a:p>
        </p:txBody>
      </p:sp>
      <p:sp>
        <p:nvSpPr>
          <p:cNvPr id="148" name="Google Shape;148;p29"/>
          <p:cNvSpPr txBox="1"/>
          <p:nvPr/>
        </p:nvSpPr>
        <p:spPr>
          <a:xfrm>
            <a:off x="7800300" y="4851000"/>
            <a:ext cx="12258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ADA</a:t>
            </a:r>
            <a:endParaRPr sz="7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Meet the Team</a:t>
            </a:r>
            <a:endParaRPr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29AF4C-55F4-A717-A6CA-857ED3C39EDA}"/>
              </a:ext>
            </a:extLst>
          </p:cNvPr>
          <p:cNvSpPr/>
          <p:nvPr/>
        </p:nvSpPr>
        <p:spPr>
          <a:xfrm>
            <a:off x="1579123" y="1692369"/>
            <a:ext cx="1766542" cy="1758761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b="-33922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ACE49EF-09E2-0AE0-57B6-57F7D8280EF8}"/>
              </a:ext>
            </a:extLst>
          </p:cNvPr>
          <p:cNvSpPr/>
          <p:nvPr/>
        </p:nvSpPr>
        <p:spPr>
          <a:xfrm>
            <a:off x="5798337" y="1692368"/>
            <a:ext cx="1766542" cy="17587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847BFF-321E-E4AC-5863-6FB681928D3D}"/>
              </a:ext>
            </a:extLst>
          </p:cNvPr>
          <p:cNvSpPr txBox="1"/>
          <p:nvPr/>
        </p:nvSpPr>
        <p:spPr>
          <a:xfrm>
            <a:off x="1579123" y="1115287"/>
            <a:ext cx="176654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10000"/>
                  </a:schemeClr>
                </a:solidFill>
                <a:latin typeface="Inter Medium" panose="020B0604020202020204" charset="0"/>
                <a:ea typeface="Inter Medium" panose="020B0604020202020204" charset="0"/>
              </a:rPr>
              <a:t>Sire Saini</a:t>
            </a:r>
          </a:p>
          <a:p>
            <a:pPr algn="ctr"/>
            <a:r>
              <a:rPr lang="en-US" sz="1050" dirty="0">
                <a:solidFill>
                  <a:schemeClr val="bg1">
                    <a:lumMod val="10000"/>
                  </a:schemeClr>
                </a:solidFill>
                <a:latin typeface="Inter Medium" panose="020B0604020202020204" charset="0"/>
                <a:ea typeface="Inter Medium" panose="020B0604020202020204" charset="0"/>
              </a:rPr>
              <a:t>2301730335</a:t>
            </a:r>
          </a:p>
          <a:p>
            <a:pPr algn="ctr"/>
            <a:r>
              <a:rPr lang="en-US" sz="1050" dirty="0" err="1">
                <a:solidFill>
                  <a:schemeClr val="bg1">
                    <a:lumMod val="10000"/>
                  </a:schemeClr>
                </a:solidFill>
                <a:latin typeface="Inter Medium" panose="020B0604020202020204" charset="0"/>
                <a:ea typeface="Inter Medium" panose="020B0604020202020204" charset="0"/>
              </a:rPr>
              <a:t>B.Tech</a:t>
            </a:r>
            <a:r>
              <a:rPr lang="en-US" sz="1050" dirty="0">
                <a:solidFill>
                  <a:schemeClr val="bg1">
                    <a:lumMod val="10000"/>
                  </a:schemeClr>
                </a:solidFill>
                <a:latin typeface="Inter Medium" panose="020B0604020202020204" charset="0"/>
                <a:ea typeface="Inter Medium" panose="020B0604020202020204" charset="0"/>
              </a:rPr>
              <a:t> CSE (AI/ML) - 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4E36A7-2D68-672F-8E2E-2B80C930BCAA}"/>
              </a:ext>
            </a:extLst>
          </p:cNvPr>
          <p:cNvSpPr txBox="1"/>
          <p:nvPr/>
        </p:nvSpPr>
        <p:spPr>
          <a:xfrm>
            <a:off x="5798337" y="1115287"/>
            <a:ext cx="176654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10000"/>
                  </a:schemeClr>
                </a:solidFill>
                <a:latin typeface="Inter Medium" panose="020B0604020202020204" charset="0"/>
                <a:ea typeface="Inter Medium" panose="020B0604020202020204" charset="0"/>
              </a:rPr>
              <a:t>Harsh Raj</a:t>
            </a:r>
          </a:p>
          <a:p>
            <a:pPr algn="ctr"/>
            <a:r>
              <a:rPr lang="en-US" sz="1050" dirty="0">
                <a:solidFill>
                  <a:schemeClr val="bg1">
                    <a:lumMod val="10000"/>
                  </a:schemeClr>
                </a:solidFill>
                <a:latin typeface="Inter Medium" panose="020B0604020202020204" charset="0"/>
                <a:ea typeface="Inter Medium" panose="020B0604020202020204" charset="0"/>
              </a:rPr>
              <a:t>2301730286</a:t>
            </a:r>
          </a:p>
          <a:p>
            <a:pPr algn="ctr"/>
            <a:r>
              <a:rPr lang="en-US" sz="1050" dirty="0" err="1">
                <a:solidFill>
                  <a:schemeClr val="bg1">
                    <a:lumMod val="10000"/>
                  </a:schemeClr>
                </a:solidFill>
                <a:latin typeface="Inter Medium" panose="020B0604020202020204" charset="0"/>
                <a:ea typeface="Inter Medium" panose="020B0604020202020204" charset="0"/>
              </a:rPr>
              <a:t>B.Tech</a:t>
            </a:r>
            <a:r>
              <a:rPr lang="en-US" sz="1050" dirty="0">
                <a:solidFill>
                  <a:schemeClr val="bg1">
                    <a:lumMod val="10000"/>
                  </a:schemeClr>
                </a:solidFill>
                <a:latin typeface="Inter Medium" panose="020B0604020202020204" charset="0"/>
                <a:ea typeface="Inter Medium" panose="020B0604020202020204" charset="0"/>
              </a:rPr>
              <a:t> CSE (AI/ML) - 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E6E79F-7676-4D95-5F24-A32681739BBB}"/>
              </a:ext>
            </a:extLst>
          </p:cNvPr>
          <p:cNvSpPr txBox="1"/>
          <p:nvPr/>
        </p:nvSpPr>
        <p:spPr>
          <a:xfrm>
            <a:off x="1579121" y="3438556"/>
            <a:ext cx="176654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25000"/>
                  </a:schemeClr>
                </a:solidFill>
                <a:latin typeface="Inter Medium" panose="020B0604020202020204" charset="0"/>
                <a:ea typeface="Inter Medium" panose="020B0604020202020204" charset="0"/>
              </a:rPr>
              <a:t>Speech Interaction</a:t>
            </a:r>
          </a:p>
          <a:p>
            <a:pPr algn="ctr"/>
            <a:r>
              <a:rPr lang="en-US" sz="1100" dirty="0">
                <a:solidFill>
                  <a:schemeClr val="bg1">
                    <a:lumMod val="25000"/>
                  </a:schemeClr>
                </a:solidFill>
                <a:latin typeface="Inter Medium" panose="020B0604020202020204" charset="0"/>
                <a:ea typeface="Inter Medium" panose="020B0604020202020204" charset="0"/>
              </a:rPr>
              <a:t>Object Detection</a:t>
            </a:r>
          </a:p>
          <a:p>
            <a:pPr algn="ctr"/>
            <a:r>
              <a:rPr lang="en-US" sz="1100" dirty="0">
                <a:solidFill>
                  <a:schemeClr val="bg1">
                    <a:lumMod val="25000"/>
                  </a:schemeClr>
                </a:solidFill>
                <a:latin typeface="Inter Medium" panose="020B0604020202020204" charset="0"/>
                <a:ea typeface="Inter Medium" panose="020B0604020202020204" charset="0"/>
              </a:rPr>
              <a:t>Interface Design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28EE09-902F-A753-277D-AD0606389E8B}"/>
              </a:ext>
            </a:extLst>
          </p:cNvPr>
          <p:cNvSpPr txBox="1"/>
          <p:nvPr/>
        </p:nvSpPr>
        <p:spPr>
          <a:xfrm>
            <a:off x="5798336" y="3451129"/>
            <a:ext cx="176654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25000"/>
                  </a:schemeClr>
                </a:solidFill>
                <a:latin typeface="Inter Medium" panose="020B0604020202020204" charset="0"/>
                <a:ea typeface="Inter Medium" panose="020B0604020202020204" charset="0"/>
              </a:rPr>
              <a:t>System Integration</a:t>
            </a:r>
          </a:p>
          <a:p>
            <a:pPr algn="ctr"/>
            <a:r>
              <a:rPr lang="en-US" sz="1100" dirty="0">
                <a:solidFill>
                  <a:schemeClr val="bg1">
                    <a:lumMod val="25000"/>
                  </a:schemeClr>
                </a:solidFill>
                <a:latin typeface="Inter Medium" panose="020B0604020202020204" charset="0"/>
                <a:ea typeface="Inter Medium" panose="020B0604020202020204" charset="0"/>
              </a:rPr>
              <a:t>Movement Control</a:t>
            </a:r>
          </a:p>
          <a:p>
            <a:pPr algn="ctr"/>
            <a:r>
              <a:rPr lang="en-US" sz="1100" dirty="0">
                <a:solidFill>
                  <a:schemeClr val="bg1">
                    <a:lumMod val="25000"/>
                  </a:schemeClr>
                </a:solidFill>
                <a:latin typeface="Inter Medium" panose="020B0604020202020204" charset="0"/>
                <a:ea typeface="Inter Medium" panose="020B0604020202020204" charset="0"/>
              </a:rPr>
              <a:t>Backend</a:t>
            </a:r>
            <a:endParaRPr lang="en-US" sz="1000" dirty="0">
              <a:solidFill>
                <a:schemeClr val="bg1">
                  <a:lumMod val="25000"/>
                </a:schemeClr>
              </a:solidFill>
              <a:latin typeface="Inter Medium" panose="020B0604020202020204" charset="0"/>
              <a:ea typeface="Inter Medium" panose="020B06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/>
        </p:nvSpPr>
        <p:spPr>
          <a:xfrm>
            <a:off x="117900" y="4851000"/>
            <a:ext cx="12252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20/04/2025</a:t>
            </a:r>
          </a:p>
        </p:txBody>
      </p:sp>
      <p:sp>
        <p:nvSpPr>
          <p:cNvPr id="160" name="Google Shape;160;p30"/>
          <p:cNvSpPr txBox="1"/>
          <p:nvPr/>
        </p:nvSpPr>
        <p:spPr>
          <a:xfrm>
            <a:off x="7800300" y="4851000"/>
            <a:ext cx="12258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ADA</a:t>
            </a:r>
            <a:endParaRPr sz="7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Problem</a:t>
            </a:r>
            <a:endParaRPr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C9C032-E5E1-E10A-BECD-2A32EC9759B7}"/>
              </a:ext>
            </a:extLst>
          </p:cNvPr>
          <p:cNvSpPr txBox="1"/>
          <p:nvPr/>
        </p:nvSpPr>
        <p:spPr>
          <a:xfrm>
            <a:off x="720000" y="1017725"/>
            <a:ext cx="721777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800" b="1" dirty="0">
                <a:latin typeface="Inter Medium" panose="020B0604020202020204" charset="0"/>
                <a:ea typeface="Inter Medium" panose="020B0604020202020204" charset="0"/>
              </a:rPr>
              <a:t>Why ADA?</a:t>
            </a:r>
            <a:endParaRPr lang="en-US" sz="1800" dirty="0">
              <a:latin typeface="Inter Medium" panose="020B0604020202020204" charset="0"/>
              <a:ea typeface="Inter Medium" panose="020B0604020202020204" charset="0"/>
            </a:endParaRPr>
          </a:p>
          <a:p>
            <a:endParaRPr lang="en-US" dirty="0">
              <a:latin typeface="Inter Medium" panose="020B0604020202020204" charset="0"/>
              <a:ea typeface="Inter Medium" panose="020B0604020202020204" charset="0"/>
            </a:endParaRPr>
          </a:p>
          <a:p>
            <a:r>
              <a:rPr lang="en-US" dirty="0">
                <a:latin typeface="Inter Medium" panose="020B0604020202020204" charset="0"/>
                <a:ea typeface="Inter Medium" panose="020B0604020202020204" charset="0"/>
              </a:rPr>
              <a:t>Current AI assistants: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Inter Medium" panose="020B0604020202020204" charset="0"/>
                <a:ea typeface="Inter Medium" panose="020B0604020202020204" charset="0"/>
              </a:rPr>
              <a:t>Voice-only, limited interaction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Inter Medium" panose="020B0604020202020204" charset="0"/>
                <a:ea typeface="Inter Medium" panose="020B0604020202020204" charset="0"/>
              </a:rPr>
              <a:t>Lack of emotional intelligence &amp; visual understanding</a:t>
            </a:r>
          </a:p>
          <a:p>
            <a:endParaRPr lang="en-US" dirty="0">
              <a:latin typeface="Inter Medium" panose="020B0604020202020204" charset="0"/>
              <a:ea typeface="Inter Medium" panose="020B0604020202020204" charset="0"/>
            </a:endParaRPr>
          </a:p>
          <a:p>
            <a:endParaRPr lang="en-US" dirty="0">
              <a:latin typeface="Inter Medium" panose="020B0604020202020204" charset="0"/>
              <a:ea typeface="Inter Medium" panose="020B0604020202020204" charset="0"/>
            </a:endParaRPr>
          </a:p>
          <a:p>
            <a:r>
              <a:rPr lang="en-US" dirty="0">
                <a:latin typeface="Inter Medium" panose="020B0604020202020204" charset="0"/>
                <a:ea typeface="Inter Medium" panose="020B0604020202020204" charset="0"/>
              </a:rPr>
              <a:t>Applications: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Inter Medium" panose="020B0604020202020204" charset="0"/>
                <a:ea typeface="Inter Medium" panose="020B0604020202020204" charset="0"/>
              </a:rPr>
              <a:t>Elderly Care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Inter Medium" panose="020B0604020202020204" charset="0"/>
                <a:ea typeface="Inter Medium" panose="020B0604020202020204" charset="0"/>
              </a:rPr>
              <a:t>Education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Inter Medium" panose="020B0604020202020204" charset="0"/>
                <a:ea typeface="Inter Medium" panose="020B0604020202020204" charset="0"/>
              </a:rPr>
              <a:t>Customer Service </a:t>
            </a:r>
          </a:p>
          <a:p>
            <a:endParaRPr lang="en-US" dirty="0">
              <a:latin typeface="Inter Medium" panose="020B0604020202020204" charset="0"/>
              <a:ea typeface="Inter Medium" panose="020B06040202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7">
          <a:extLst>
            <a:ext uri="{FF2B5EF4-FFF2-40B4-BE49-F238E27FC236}">
              <a16:creationId xmlns:a16="http://schemas.microsoft.com/office/drawing/2014/main" id="{D7A1B570-32C4-7818-6B00-60EB6FDB4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>
            <a:extLst>
              <a:ext uri="{FF2B5EF4-FFF2-40B4-BE49-F238E27FC236}">
                <a16:creationId xmlns:a16="http://schemas.microsoft.com/office/drawing/2014/main" id="{888AB76F-CA6A-A43E-E5E8-2D909656A44F}"/>
              </a:ext>
            </a:extLst>
          </p:cNvPr>
          <p:cNvSpPr txBox="1"/>
          <p:nvPr/>
        </p:nvSpPr>
        <p:spPr>
          <a:xfrm>
            <a:off x="117900" y="4851000"/>
            <a:ext cx="12252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20/04/2025</a:t>
            </a:r>
          </a:p>
        </p:txBody>
      </p:sp>
      <p:sp>
        <p:nvSpPr>
          <p:cNvPr id="160" name="Google Shape;160;p30">
            <a:extLst>
              <a:ext uri="{FF2B5EF4-FFF2-40B4-BE49-F238E27FC236}">
                <a16:creationId xmlns:a16="http://schemas.microsoft.com/office/drawing/2014/main" id="{9FBA3A8F-FDE7-204C-CDBB-7F97F99FCAED}"/>
              </a:ext>
            </a:extLst>
          </p:cNvPr>
          <p:cNvSpPr txBox="1"/>
          <p:nvPr/>
        </p:nvSpPr>
        <p:spPr>
          <a:xfrm>
            <a:off x="7800300" y="4851000"/>
            <a:ext cx="12258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ADA</a:t>
            </a:r>
            <a:endParaRPr sz="7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30">
            <a:extLst>
              <a:ext uri="{FF2B5EF4-FFF2-40B4-BE49-F238E27FC236}">
                <a16:creationId xmlns:a16="http://schemas.microsoft.com/office/drawing/2014/main" id="{AA610587-EEBF-6854-67BB-F4CD164AC7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ADA’s Core Objectives</a:t>
            </a:r>
            <a:endParaRPr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CC84DC-38D5-8800-8B29-AEF42B3E3EEF}"/>
              </a:ext>
            </a:extLst>
          </p:cNvPr>
          <p:cNvSpPr txBox="1"/>
          <p:nvPr/>
        </p:nvSpPr>
        <p:spPr>
          <a:xfrm>
            <a:off x="720000" y="1017725"/>
            <a:ext cx="72177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800" b="1" dirty="0">
                <a:latin typeface="Inter Medium" panose="020B0604020202020204" charset="0"/>
                <a:ea typeface="Inter Medium" panose="020B0604020202020204" charset="0"/>
              </a:rPr>
              <a:t>Our Mission:</a:t>
            </a:r>
            <a:endParaRPr lang="en-US" sz="1800" dirty="0">
              <a:latin typeface="Inter Medium" panose="020B0604020202020204" charset="0"/>
              <a:ea typeface="Inter Medium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Inter Medium" panose="020B0604020202020204" charset="0"/>
                <a:ea typeface="Inter Medium" panose="020B0604020202020204" charset="0"/>
              </a:rPr>
              <a:t>Natural Language Processing (NLP)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Inter Medium" panose="020B0604020202020204" charset="0"/>
                <a:ea typeface="Inter Medium" panose="020B0604020202020204" charset="0"/>
              </a:rPr>
              <a:t>Real-time Object &amp; Person Recognition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Inter Medium" panose="020B0604020202020204" charset="0"/>
                <a:ea typeface="Inter Medium" panose="020B0604020202020204" charset="0"/>
              </a:rPr>
              <a:t>Context-aware Interaction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Inter Medium" panose="020B0604020202020204" charset="0"/>
                <a:ea typeface="Inter Medium" panose="020B0604020202020204" charset="0"/>
              </a:rPr>
              <a:t>Basic Movement 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Inter Medium" panose="020B0604020202020204" charset="0"/>
                <a:ea typeface="Inter Medium" panose="020B0604020202020204" charset="0"/>
              </a:rPr>
              <a:t>Seamless Integration for Real-World Use</a:t>
            </a:r>
          </a:p>
          <a:p>
            <a:endParaRPr lang="en-US" sz="1800" dirty="0">
              <a:latin typeface="Inter Medium" panose="020B0604020202020204" charset="0"/>
              <a:ea typeface="Inter Mediu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817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7">
          <a:extLst>
            <a:ext uri="{FF2B5EF4-FFF2-40B4-BE49-F238E27FC236}">
              <a16:creationId xmlns:a16="http://schemas.microsoft.com/office/drawing/2014/main" id="{71BDFA83-FAA1-A8C5-BF90-3C9720A455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>
            <a:extLst>
              <a:ext uri="{FF2B5EF4-FFF2-40B4-BE49-F238E27FC236}">
                <a16:creationId xmlns:a16="http://schemas.microsoft.com/office/drawing/2014/main" id="{0B430A7C-A972-1930-4807-2B3C0906F85E}"/>
              </a:ext>
            </a:extLst>
          </p:cNvPr>
          <p:cNvSpPr txBox="1"/>
          <p:nvPr/>
        </p:nvSpPr>
        <p:spPr>
          <a:xfrm>
            <a:off x="117900" y="4851000"/>
            <a:ext cx="12252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20/04/2025</a:t>
            </a:r>
          </a:p>
        </p:txBody>
      </p:sp>
      <p:sp>
        <p:nvSpPr>
          <p:cNvPr id="160" name="Google Shape;160;p30">
            <a:extLst>
              <a:ext uri="{FF2B5EF4-FFF2-40B4-BE49-F238E27FC236}">
                <a16:creationId xmlns:a16="http://schemas.microsoft.com/office/drawing/2014/main" id="{F116B0B1-5F70-76DD-C506-3BF5B8D6FB22}"/>
              </a:ext>
            </a:extLst>
          </p:cNvPr>
          <p:cNvSpPr txBox="1"/>
          <p:nvPr/>
        </p:nvSpPr>
        <p:spPr>
          <a:xfrm>
            <a:off x="7800300" y="4851000"/>
            <a:ext cx="12258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ADA</a:t>
            </a:r>
            <a:endParaRPr sz="7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30">
            <a:extLst>
              <a:ext uri="{FF2B5EF4-FFF2-40B4-BE49-F238E27FC236}">
                <a16:creationId xmlns:a16="http://schemas.microsoft.com/office/drawing/2014/main" id="{6D41B1E4-2E52-984E-474F-D5EFC242B0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System Architecture</a:t>
            </a:r>
            <a:endParaRPr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9C4F8F3-A85B-178E-E778-ADA73E64F4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92673" y="903141"/>
            <a:ext cx="4958654" cy="379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535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7">
          <a:extLst>
            <a:ext uri="{FF2B5EF4-FFF2-40B4-BE49-F238E27FC236}">
              <a16:creationId xmlns:a16="http://schemas.microsoft.com/office/drawing/2014/main" id="{00026C60-29EF-CA2C-0443-D5F361D01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>
            <a:extLst>
              <a:ext uri="{FF2B5EF4-FFF2-40B4-BE49-F238E27FC236}">
                <a16:creationId xmlns:a16="http://schemas.microsoft.com/office/drawing/2014/main" id="{86F111E1-C5EB-9D1D-491A-CBAA2CD78273}"/>
              </a:ext>
            </a:extLst>
          </p:cNvPr>
          <p:cNvSpPr txBox="1"/>
          <p:nvPr/>
        </p:nvSpPr>
        <p:spPr>
          <a:xfrm>
            <a:off x="117900" y="4851000"/>
            <a:ext cx="12252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20/04/2025</a:t>
            </a:r>
          </a:p>
        </p:txBody>
      </p:sp>
      <p:sp>
        <p:nvSpPr>
          <p:cNvPr id="160" name="Google Shape;160;p30">
            <a:extLst>
              <a:ext uri="{FF2B5EF4-FFF2-40B4-BE49-F238E27FC236}">
                <a16:creationId xmlns:a16="http://schemas.microsoft.com/office/drawing/2014/main" id="{C556CDD5-FB77-CEB5-E5BB-7EF366E70DE0}"/>
              </a:ext>
            </a:extLst>
          </p:cNvPr>
          <p:cNvSpPr txBox="1"/>
          <p:nvPr/>
        </p:nvSpPr>
        <p:spPr>
          <a:xfrm>
            <a:off x="7800300" y="4851000"/>
            <a:ext cx="12258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ADA</a:t>
            </a:r>
            <a:endParaRPr sz="7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30">
            <a:extLst>
              <a:ext uri="{FF2B5EF4-FFF2-40B4-BE49-F238E27FC236}">
                <a16:creationId xmlns:a16="http://schemas.microsoft.com/office/drawing/2014/main" id="{49FECCA1-ECDC-5042-9514-D60F3B39B0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Frontend + UI Design</a:t>
            </a:r>
            <a:endParaRPr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33A74C-5EEA-D92F-79B0-8164CD8CAD29}"/>
              </a:ext>
            </a:extLst>
          </p:cNvPr>
          <p:cNvSpPr txBox="1"/>
          <p:nvPr/>
        </p:nvSpPr>
        <p:spPr>
          <a:xfrm>
            <a:off x="720000" y="1017725"/>
            <a:ext cx="721777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b="1" dirty="0">
                <a:latin typeface="Inter Medium" panose="020B0604020202020204" charset="0"/>
                <a:ea typeface="Inter Medium" panose="020B0604020202020204" charset="0"/>
              </a:rPr>
              <a:t>User Experience</a:t>
            </a:r>
          </a:p>
          <a:p>
            <a:pPr>
              <a:buNone/>
            </a:pPr>
            <a:endParaRPr lang="en-US" sz="1600" dirty="0">
              <a:latin typeface="Inter Medium" panose="020B0604020202020204" charset="0"/>
              <a:ea typeface="Inter Medium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Inter Medium" panose="020B0604020202020204" charset="0"/>
                <a:ea typeface="Inter Medium" panose="020B0604020202020204" charset="0"/>
              </a:rPr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Inter Medium" panose="020B0604020202020204" charset="0"/>
                <a:ea typeface="Inter Medium" panose="020B0604020202020204" charset="0"/>
              </a:rPr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Inter Medium" panose="020B0604020202020204" charset="0"/>
                <a:ea typeface="Inter Medium" panose="020B0604020202020204" charset="0"/>
              </a:rPr>
              <a:t>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Inter Medium" panose="020B0604020202020204" charset="0"/>
                <a:ea typeface="Inter Medium" panose="020B0604020202020204" charset="0"/>
              </a:rPr>
              <a:t>Live webcam feed &amp; sensor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Inter Medium" panose="020B0604020202020204" charset="0"/>
                <a:ea typeface="Inter Medium" panose="020B0604020202020204" charset="0"/>
              </a:rPr>
              <a:t>Control panel for:</a:t>
            </a:r>
          </a:p>
          <a:p>
            <a:pPr lvl="7"/>
            <a:r>
              <a:rPr lang="en-US" sz="1600" dirty="0">
                <a:latin typeface="Inter Medium" panose="020B0604020202020204" charset="0"/>
                <a:ea typeface="Inter Medium" panose="020B0604020202020204" charset="0"/>
              </a:rPr>
              <a:t>	Voice commands</a:t>
            </a:r>
          </a:p>
          <a:p>
            <a:pPr lvl="7"/>
            <a:r>
              <a:rPr lang="en-US" sz="1600" dirty="0">
                <a:latin typeface="Inter Medium" panose="020B0604020202020204" charset="0"/>
                <a:ea typeface="Inter Medium" panose="020B0604020202020204" charset="0"/>
              </a:rPr>
              <a:t>	Movement</a:t>
            </a:r>
          </a:p>
          <a:p>
            <a:pPr lvl="7"/>
            <a:r>
              <a:rPr lang="en-US" sz="1600" dirty="0">
                <a:latin typeface="Inter Medium" panose="020B0604020202020204" charset="0"/>
                <a:ea typeface="Inter Medium" panose="020B0604020202020204" charset="0"/>
              </a:rPr>
              <a:t>	Remote responses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Inter Medium" panose="020B0604020202020204" charset="0"/>
                <a:ea typeface="Inter Medium" panose="020B0604020202020204" charset="0"/>
              </a:rPr>
              <a:t>Wireframed using Figma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C054AF5-5DAF-F386-E71E-6EBC19EBCF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32072" y="2057095"/>
            <a:ext cx="753297" cy="96824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356C212-FD85-7C4B-734B-776ECC163E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86839" y="2088475"/>
            <a:ext cx="763156" cy="873976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D873F4A-907A-96CD-541E-0BC2379F1F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32072" y="641799"/>
            <a:ext cx="736456" cy="843399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C0E5237-7717-3320-CDBA-090020C605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86839" y="641799"/>
            <a:ext cx="763156" cy="873976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08969564-EB4A-8BC0-BA47-DC87CF97A9C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900638" y="3535151"/>
            <a:ext cx="735558" cy="110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545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7">
          <a:extLst>
            <a:ext uri="{FF2B5EF4-FFF2-40B4-BE49-F238E27FC236}">
              <a16:creationId xmlns:a16="http://schemas.microsoft.com/office/drawing/2014/main" id="{F68D335C-F8DE-FA7B-E446-49394918E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>
            <a:extLst>
              <a:ext uri="{FF2B5EF4-FFF2-40B4-BE49-F238E27FC236}">
                <a16:creationId xmlns:a16="http://schemas.microsoft.com/office/drawing/2014/main" id="{12B9165C-723A-3067-5E90-E6C366F00220}"/>
              </a:ext>
            </a:extLst>
          </p:cNvPr>
          <p:cNvSpPr txBox="1"/>
          <p:nvPr/>
        </p:nvSpPr>
        <p:spPr>
          <a:xfrm>
            <a:off x="117900" y="4851000"/>
            <a:ext cx="12252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20/04/2025</a:t>
            </a:r>
          </a:p>
        </p:txBody>
      </p:sp>
      <p:sp>
        <p:nvSpPr>
          <p:cNvPr id="160" name="Google Shape;160;p30">
            <a:extLst>
              <a:ext uri="{FF2B5EF4-FFF2-40B4-BE49-F238E27FC236}">
                <a16:creationId xmlns:a16="http://schemas.microsoft.com/office/drawing/2014/main" id="{AC686B96-A165-2EAA-9CB4-0A038EBCA8AE}"/>
              </a:ext>
            </a:extLst>
          </p:cNvPr>
          <p:cNvSpPr txBox="1"/>
          <p:nvPr/>
        </p:nvSpPr>
        <p:spPr>
          <a:xfrm>
            <a:off x="7800300" y="4851000"/>
            <a:ext cx="12258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ADA</a:t>
            </a:r>
            <a:endParaRPr sz="7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30">
            <a:extLst>
              <a:ext uri="{FF2B5EF4-FFF2-40B4-BE49-F238E27FC236}">
                <a16:creationId xmlns:a16="http://schemas.microsoft.com/office/drawing/2014/main" id="{9B4138F7-AB3C-2E00-322C-C4E8F405B3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Backend &amp; Server Integration</a:t>
            </a:r>
            <a:endParaRPr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86E4A8-4ED7-EE0F-BE53-C6A10D4AFE46}"/>
              </a:ext>
            </a:extLst>
          </p:cNvPr>
          <p:cNvSpPr txBox="1"/>
          <p:nvPr/>
        </p:nvSpPr>
        <p:spPr>
          <a:xfrm>
            <a:off x="720000" y="1017725"/>
            <a:ext cx="72177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800" b="1" dirty="0">
                <a:latin typeface="Inter Medium" panose="020B0604020202020204" charset="0"/>
                <a:ea typeface="Inter Medium" panose="020B0604020202020204" charset="0"/>
              </a:rPr>
              <a:t>Behind the Scenes</a:t>
            </a:r>
          </a:p>
          <a:p>
            <a:pPr>
              <a:buNone/>
            </a:pPr>
            <a:endParaRPr lang="en-US" sz="1800" dirty="0">
              <a:latin typeface="Inter Medium" panose="020B0604020202020204" charset="0"/>
              <a:ea typeface="Inter Medium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Inter Medium" panose="020B0604020202020204" charset="0"/>
                <a:ea typeface="Inter Medium" panose="020B0604020202020204" charset="0"/>
              </a:rPr>
              <a:t> Python Flask Server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Inter Medium" panose="020B0604020202020204" charset="0"/>
                <a:ea typeface="Inter Medium" panose="020B0604020202020204" charset="0"/>
              </a:rPr>
              <a:t> Arduino + Serial Communication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Inter Medium" panose="020B0604020202020204" charset="0"/>
                <a:ea typeface="Inter Medium" panose="020B0604020202020204" charset="0"/>
              </a:rPr>
              <a:t> OpenCV for video 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Inter Medium" panose="020B0604020202020204" charset="0"/>
                <a:ea typeface="Inter Medium" panose="020B0604020202020204" charset="0"/>
              </a:rPr>
              <a:t> Libraries: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Inter Medium" panose="020B0604020202020204" charset="0"/>
                <a:ea typeface="Inter Medium" panose="020B0604020202020204" charset="0"/>
              </a:rPr>
              <a:t>SpeechRecognition</a:t>
            </a:r>
            <a:endParaRPr lang="en-US" sz="1800" dirty="0">
              <a:latin typeface="Inter Medium" panose="020B0604020202020204" charset="0"/>
              <a:ea typeface="Inter Medium" panose="020B06040202020202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Inter Medium" panose="020B0604020202020204" charset="0"/>
                <a:ea typeface="Inter Medium" panose="020B0604020202020204" charset="0"/>
              </a:rPr>
              <a:t>gTTS</a:t>
            </a:r>
            <a:endParaRPr lang="en-US" sz="1800" dirty="0">
              <a:latin typeface="Inter Medium" panose="020B0604020202020204" charset="0"/>
              <a:ea typeface="Inter Medium" panose="020B06040202020202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Inter Medium" panose="020B0604020202020204" charset="0"/>
                <a:ea typeface="Inter Medium" panose="020B0604020202020204" charset="0"/>
              </a:rPr>
              <a:t>pyttsx3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Inter Medium" panose="020B0604020202020204" charset="0"/>
                <a:ea typeface="Inter Medium" panose="020B0604020202020204" charset="0"/>
              </a:rPr>
              <a:t>TensorFlow Lite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CC63730-248D-1220-B596-7633D4FED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47003" y="731375"/>
            <a:ext cx="753297" cy="968248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F653E259-BEBF-00C8-829F-5225695A45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47003" y="2072087"/>
            <a:ext cx="753297" cy="753598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F4E6BC3E-F431-EA82-9172-D9602D4A64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47003" y="3198149"/>
            <a:ext cx="753297" cy="80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640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7">
          <a:extLst>
            <a:ext uri="{FF2B5EF4-FFF2-40B4-BE49-F238E27FC236}">
              <a16:creationId xmlns:a16="http://schemas.microsoft.com/office/drawing/2014/main" id="{ACD90C0E-53BB-C351-67D4-F8D3076DB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>
            <a:extLst>
              <a:ext uri="{FF2B5EF4-FFF2-40B4-BE49-F238E27FC236}">
                <a16:creationId xmlns:a16="http://schemas.microsoft.com/office/drawing/2014/main" id="{A1E1E71A-B92B-752F-7138-7B2AB1EEC605}"/>
              </a:ext>
            </a:extLst>
          </p:cNvPr>
          <p:cNvSpPr txBox="1"/>
          <p:nvPr/>
        </p:nvSpPr>
        <p:spPr>
          <a:xfrm>
            <a:off x="117900" y="4851000"/>
            <a:ext cx="12252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20/04/2025</a:t>
            </a:r>
          </a:p>
        </p:txBody>
      </p:sp>
      <p:sp>
        <p:nvSpPr>
          <p:cNvPr id="160" name="Google Shape;160;p30">
            <a:extLst>
              <a:ext uri="{FF2B5EF4-FFF2-40B4-BE49-F238E27FC236}">
                <a16:creationId xmlns:a16="http://schemas.microsoft.com/office/drawing/2014/main" id="{F7E5F2E3-8744-8A99-34DD-9A58BFECA125}"/>
              </a:ext>
            </a:extLst>
          </p:cNvPr>
          <p:cNvSpPr txBox="1"/>
          <p:nvPr/>
        </p:nvSpPr>
        <p:spPr>
          <a:xfrm>
            <a:off x="7800300" y="4851000"/>
            <a:ext cx="12258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ADA</a:t>
            </a:r>
            <a:endParaRPr sz="7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30">
            <a:extLst>
              <a:ext uri="{FF2B5EF4-FFF2-40B4-BE49-F238E27FC236}">
                <a16:creationId xmlns:a16="http://schemas.microsoft.com/office/drawing/2014/main" id="{E19BB160-4463-CA5E-AD0C-43875F2767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AI Features</a:t>
            </a:r>
            <a:endParaRPr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322D52-00FC-4FA7-33B1-CB90F0ABF318}"/>
              </a:ext>
            </a:extLst>
          </p:cNvPr>
          <p:cNvSpPr txBox="1"/>
          <p:nvPr/>
        </p:nvSpPr>
        <p:spPr>
          <a:xfrm>
            <a:off x="720000" y="1017725"/>
            <a:ext cx="72177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b="1" dirty="0">
                <a:latin typeface="Inter Medium" panose="020B0604020202020204" charset="0"/>
                <a:ea typeface="Inter Medium" panose="020B0604020202020204" charset="0"/>
              </a:rPr>
              <a:t>Brains of ADA</a:t>
            </a:r>
          </a:p>
          <a:p>
            <a:pPr>
              <a:buNone/>
            </a:pPr>
            <a:endParaRPr lang="en-US" sz="1600" dirty="0">
              <a:latin typeface="Inter Medium" panose="020B0604020202020204" charset="0"/>
              <a:ea typeface="Inter Medium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Inter Medium" panose="020B0604020202020204" charset="0"/>
                <a:ea typeface="Inter Medium" panose="020B0604020202020204" charset="0"/>
              </a:rPr>
              <a:t> Speech:</a:t>
            </a:r>
            <a:endParaRPr lang="en-US" sz="1600" dirty="0">
              <a:latin typeface="Inter Medium" panose="020B0604020202020204" charset="0"/>
              <a:ea typeface="Inter Medium" panose="020B06040202020202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Inter Medium" panose="020B0604020202020204" charset="0"/>
                <a:ea typeface="Inter Medium" panose="020B0604020202020204" charset="0"/>
              </a:rPr>
              <a:t>SpeechRecognition</a:t>
            </a:r>
            <a:r>
              <a:rPr lang="en-US" sz="1600" dirty="0">
                <a:latin typeface="Inter Medium" panose="020B0604020202020204" charset="0"/>
                <a:ea typeface="Inter Medium" panose="020B0604020202020204" charset="0"/>
              </a:rPr>
              <a:t> + pyttsx3 for real-time talk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Inter Medium" panose="020B0604020202020204" charset="0"/>
                <a:ea typeface="Inter Medium" panose="020B0604020202020204" charset="0"/>
              </a:rPr>
              <a:t>Transformers &amp; logic for responses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Inter Medium" panose="020B0604020202020204" charset="0"/>
                <a:ea typeface="Inter Medium" panose="020B0604020202020204" charset="0"/>
              </a:rPr>
              <a:t> Vision:</a:t>
            </a:r>
            <a:endParaRPr lang="en-US" sz="1600" dirty="0">
              <a:latin typeface="Inter Medium" panose="020B0604020202020204" charset="0"/>
              <a:ea typeface="Inter Medium" panose="020B06040202020202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Inter Medium" panose="020B0604020202020204" charset="0"/>
                <a:ea typeface="Inter Medium" panose="020B0604020202020204" charset="0"/>
              </a:rPr>
              <a:t>YOLO + TensorFlow Lite for object detection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Inter Medium" panose="020B0604020202020204" charset="0"/>
                <a:ea typeface="Inter Medium" panose="020B0604020202020204" charset="0"/>
              </a:rPr>
              <a:t>dlib</a:t>
            </a:r>
            <a:r>
              <a:rPr lang="en-US" sz="1600" dirty="0">
                <a:latin typeface="Inter Medium" panose="020B0604020202020204" charset="0"/>
                <a:ea typeface="Inter Medium" panose="020B0604020202020204" charset="0"/>
              </a:rPr>
              <a:t> + OpenCV for face recognition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Inter Medium" panose="020B0604020202020204" charset="0"/>
                <a:ea typeface="Inter Medium" panose="020B0604020202020204" charset="0"/>
              </a:rPr>
              <a:t>Adaptive responses based on input</a:t>
            </a:r>
          </a:p>
        </p:txBody>
      </p:sp>
    </p:spTree>
    <p:extLst>
      <p:ext uri="{BB962C8B-B14F-4D97-AF65-F5344CB8AC3E}">
        <p14:creationId xmlns:p14="http://schemas.microsoft.com/office/powerpoint/2010/main" val="2661232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7">
          <a:extLst>
            <a:ext uri="{FF2B5EF4-FFF2-40B4-BE49-F238E27FC236}">
              <a16:creationId xmlns:a16="http://schemas.microsoft.com/office/drawing/2014/main" id="{0454D0F3-B9DF-A2BE-C01E-310C15E4E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>
            <a:extLst>
              <a:ext uri="{FF2B5EF4-FFF2-40B4-BE49-F238E27FC236}">
                <a16:creationId xmlns:a16="http://schemas.microsoft.com/office/drawing/2014/main" id="{723A7978-4FAC-43E6-AF9F-5ADDF21E371A}"/>
              </a:ext>
            </a:extLst>
          </p:cNvPr>
          <p:cNvSpPr txBox="1"/>
          <p:nvPr/>
        </p:nvSpPr>
        <p:spPr>
          <a:xfrm>
            <a:off x="117900" y="4851000"/>
            <a:ext cx="12252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20/04/2025</a:t>
            </a:r>
          </a:p>
        </p:txBody>
      </p:sp>
      <p:sp>
        <p:nvSpPr>
          <p:cNvPr id="160" name="Google Shape;160;p30">
            <a:extLst>
              <a:ext uri="{FF2B5EF4-FFF2-40B4-BE49-F238E27FC236}">
                <a16:creationId xmlns:a16="http://schemas.microsoft.com/office/drawing/2014/main" id="{BEA01A5A-F671-75DF-1589-10DB91077542}"/>
              </a:ext>
            </a:extLst>
          </p:cNvPr>
          <p:cNvSpPr txBox="1"/>
          <p:nvPr/>
        </p:nvSpPr>
        <p:spPr>
          <a:xfrm>
            <a:off x="7800300" y="4851000"/>
            <a:ext cx="12258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ADA</a:t>
            </a:r>
            <a:endParaRPr sz="7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30">
            <a:extLst>
              <a:ext uri="{FF2B5EF4-FFF2-40B4-BE49-F238E27FC236}">
                <a16:creationId xmlns:a16="http://schemas.microsoft.com/office/drawing/2014/main" id="{5328A5C0-31C4-5A47-3799-D9807BD813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Live Demonstration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8169831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Pitch Deck by Slidesgo">
  <a:themeElements>
    <a:clrScheme name="Simple Light">
      <a:dk1>
        <a:srgbClr val="000000"/>
      </a:dk1>
      <a:lt1>
        <a:srgbClr val="EFEEE7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FEEE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</Words>
  <Application>Microsoft Office PowerPoint</Application>
  <PresentationFormat>On-screen Show (16:9)</PresentationFormat>
  <Paragraphs>114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Open Sans</vt:lpstr>
      <vt:lpstr>Arial</vt:lpstr>
      <vt:lpstr>Roboto</vt:lpstr>
      <vt:lpstr>Inter</vt:lpstr>
      <vt:lpstr>Nunito Light</vt:lpstr>
      <vt:lpstr>Inter Medium</vt:lpstr>
      <vt:lpstr>Minimalist Pitch Deck by Slidesgo</vt:lpstr>
      <vt:lpstr>ADA: Advanced Dynamic Assistant</vt:lpstr>
      <vt:lpstr>Meet the Team</vt:lpstr>
      <vt:lpstr>The Problem</vt:lpstr>
      <vt:lpstr>ADA’s Core Objectives</vt:lpstr>
      <vt:lpstr>System Architecture</vt:lpstr>
      <vt:lpstr>Frontend + UI Design</vt:lpstr>
      <vt:lpstr>Backend &amp; Server Integration</vt:lpstr>
      <vt:lpstr>AI Features</vt:lpstr>
      <vt:lpstr>Live Demonstration</vt:lpstr>
      <vt:lpstr>What We Learned</vt:lpstr>
      <vt:lpstr>Future Plans</vt:lpstr>
      <vt:lpstr>Final Words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Sire ‎</dc:creator>
  <cp:lastModifiedBy>Sire ‎</cp:lastModifiedBy>
  <cp:revision>1</cp:revision>
  <dcterms:modified xsi:type="dcterms:W3CDTF">2025-04-19T08:54:47Z</dcterms:modified>
</cp:coreProperties>
</file>