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65" r:id="rId2"/>
    <p:sldId id="256" r:id="rId3"/>
    <p:sldId id="257" r:id="rId4"/>
    <p:sldId id="261"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8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35622-E47E-4B2C-9C6F-13F4552C0D2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BFFFC39-70C3-443B-8A2C-589CA53D31CE}">
      <dgm:prSet custT="1"/>
      <dgm:spPr/>
      <dgm:t>
        <a:bodyPr/>
        <a:lstStyle/>
        <a:p>
          <a:pPr>
            <a:defRPr cap="all"/>
          </a:pPr>
          <a:r>
            <a:rPr lang="en-US" sz="1600" dirty="0"/>
            <a:t>HARDWARE: </a:t>
          </a:r>
        </a:p>
        <a:p>
          <a:pPr>
            <a:defRPr cap="all"/>
          </a:pPr>
          <a:r>
            <a:rPr lang="en-US" sz="1200" dirty="0"/>
            <a:t>OBSERVING THE IR PULSES ON THE OSCILLOSCOPE TO CHECK FOR THE PULSE WIDTH AND OBSERVING THE START AND END OF THE FRAME, THE ADDRESS FOR THE RECEIVING DEVICE AND FINALLY THE DATA BITS.</a:t>
          </a:r>
        </a:p>
        <a:p>
          <a:pPr>
            <a:defRPr cap="all"/>
          </a:pPr>
          <a:r>
            <a:rPr lang="en-US" sz="1200" dirty="0"/>
            <a:t>CONNECTING PULL UP RESISTORS AND MONITORING THE  OUTPUT  WORKING SIMULATANEOUSLY  BECAUSE OF OVERLAP OF PIN CONNECTIONS THE  DEVICES ARE CONNECTED TO.</a:t>
          </a:r>
        </a:p>
      </dgm:t>
    </dgm:pt>
    <dgm:pt modelId="{ADD8F3D3-A2A5-490B-81C4-818523E4D31F}" type="parTrans" cxnId="{B3C2C90B-6C8C-4E8C-AFEB-7FCDD830955C}">
      <dgm:prSet/>
      <dgm:spPr/>
      <dgm:t>
        <a:bodyPr/>
        <a:lstStyle/>
        <a:p>
          <a:endParaRPr lang="en-US"/>
        </a:p>
      </dgm:t>
    </dgm:pt>
    <dgm:pt modelId="{D010A39F-1C70-4DB7-B927-D1C92BFEDBA2}" type="sibTrans" cxnId="{B3C2C90B-6C8C-4E8C-AFEB-7FCDD830955C}">
      <dgm:prSet/>
      <dgm:spPr/>
      <dgm:t>
        <a:bodyPr/>
        <a:lstStyle/>
        <a:p>
          <a:endParaRPr lang="en-US"/>
        </a:p>
      </dgm:t>
    </dgm:pt>
    <dgm:pt modelId="{4A863928-FA07-463F-8ED1-0D682F2E8CF9}">
      <dgm:prSet/>
      <dgm:spPr/>
      <dgm:t>
        <a:bodyPr/>
        <a:lstStyle/>
        <a:p>
          <a:endParaRPr lang="en-US"/>
        </a:p>
      </dgm:t>
    </dgm:pt>
    <dgm:pt modelId="{68ABF665-750E-4D81-AD9F-03AEF7F59A01}" type="parTrans" cxnId="{0A36E54C-5E7E-4C99-9755-0898229731D2}">
      <dgm:prSet/>
      <dgm:spPr/>
      <dgm:t>
        <a:bodyPr/>
        <a:lstStyle/>
        <a:p>
          <a:endParaRPr lang="en-US"/>
        </a:p>
      </dgm:t>
    </dgm:pt>
    <dgm:pt modelId="{7B47AFAC-EF9E-46D7-A9DE-1CF08AF07EFD}" type="sibTrans" cxnId="{0A36E54C-5E7E-4C99-9755-0898229731D2}">
      <dgm:prSet/>
      <dgm:spPr/>
      <dgm:t>
        <a:bodyPr/>
        <a:lstStyle/>
        <a:p>
          <a:endParaRPr lang="en-US"/>
        </a:p>
      </dgm:t>
    </dgm:pt>
    <dgm:pt modelId="{3845696A-8F90-4EF5-8A6C-979483F8E27F}">
      <dgm:prSet custT="1"/>
      <dgm:spPr/>
      <dgm:t>
        <a:bodyPr/>
        <a:lstStyle/>
        <a:p>
          <a:pPr>
            <a:defRPr cap="all"/>
          </a:pPr>
          <a:r>
            <a:rPr lang="en-US" sz="1600" dirty="0"/>
            <a:t>SOFTWARE</a:t>
          </a:r>
          <a:r>
            <a:rPr lang="en-US" sz="1200" dirty="0"/>
            <a:t>:</a:t>
          </a:r>
        </a:p>
        <a:p>
          <a:pPr>
            <a:defRPr cap="all"/>
          </a:pPr>
          <a:r>
            <a:rPr lang="en-US" sz="1200" dirty="0"/>
            <a:t> EXAMINING THE PULSES AND DECODING IT ON THE MICROCONTROLLER. WRITE A PROGRAM TO ACTIVATE THE EXTERNAL INTERRUPT FOR DETECTING THE PULSES AND TIMER TO MEASURE WIDTH OF PULSES.  </a:t>
          </a:r>
        </a:p>
        <a:p>
          <a:pPr>
            <a:defRPr cap="all"/>
          </a:pPr>
          <a:r>
            <a:rPr lang="en-US" sz="1200" dirty="0"/>
            <a:t> ALSO, INTERFACING LCD BY ENABLING THE DIFFERENT REGISTERS ALONGWITH SENDING COMMAND INSTUCTION AND DISPLAY DATA TO THE GRAPHICAL LCD WHICH USES SPI PROTOCOL</a:t>
          </a:r>
        </a:p>
        <a:p>
          <a:pPr>
            <a:defRPr cap="all"/>
          </a:pPr>
          <a:r>
            <a:rPr lang="en-US" sz="1200" dirty="0"/>
            <a:t>USING PWM TECHNIQUE TO ALTER DC MOTOR’S SPEED</a:t>
          </a:r>
        </a:p>
      </dgm:t>
    </dgm:pt>
    <dgm:pt modelId="{49E6B98D-6EFD-4285-B4F0-E4881ECD4B1B}" type="parTrans" cxnId="{9F7B1767-A3DD-4C94-8D7D-21952D0184F5}">
      <dgm:prSet/>
      <dgm:spPr/>
      <dgm:t>
        <a:bodyPr/>
        <a:lstStyle/>
        <a:p>
          <a:endParaRPr lang="en-US"/>
        </a:p>
      </dgm:t>
    </dgm:pt>
    <dgm:pt modelId="{180AC984-A8CF-4109-8B87-636BF57D1B74}" type="sibTrans" cxnId="{9F7B1767-A3DD-4C94-8D7D-21952D0184F5}">
      <dgm:prSet/>
      <dgm:spPr/>
      <dgm:t>
        <a:bodyPr/>
        <a:lstStyle/>
        <a:p>
          <a:endParaRPr lang="en-US"/>
        </a:p>
      </dgm:t>
    </dgm:pt>
    <dgm:pt modelId="{D67E27A3-C570-42F0-B65E-B2B1D678A779}">
      <dgm:prSet/>
      <dgm:spPr/>
      <dgm:t>
        <a:bodyPr/>
        <a:lstStyle/>
        <a:p>
          <a:endParaRPr lang="en-US"/>
        </a:p>
      </dgm:t>
    </dgm:pt>
    <dgm:pt modelId="{CECFACE1-C29A-44EB-A5E4-7A5623EA26DD}" type="parTrans" cxnId="{45C89CBC-E01C-4081-B398-A5570069910F}">
      <dgm:prSet/>
      <dgm:spPr/>
      <dgm:t>
        <a:bodyPr/>
        <a:lstStyle/>
        <a:p>
          <a:endParaRPr lang="en-US"/>
        </a:p>
      </dgm:t>
    </dgm:pt>
    <dgm:pt modelId="{F9DACD8B-3657-4C56-A78A-83A294152C45}" type="sibTrans" cxnId="{45C89CBC-E01C-4081-B398-A5570069910F}">
      <dgm:prSet/>
      <dgm:spPr/>
      <dgm:t>
        <a:bodyPr/>
        <a:lstStyle/>
        <a:p>
          <a:endParaRPr lang="en-US"/>
        </a:p>
      </dgm:t>
    </dgm:pt>
    <dgm:pt modelId="{01CABFBB-E6D5-4D91-AF39-256F3F1D0105}" type="pres">
      <dgm:prSet presAssocID="{91C35622-E47E-4B2C-9C6F-13F4552C0D2C}" presName="root" presStyleCnt="0">
        <dgm:presLayoutVars>
          <dgm:dir/>
          <dgm:resizeHandles val="exact"/>
        </dgm:presLayoutVars>
      </dgm:prSet>
      <dgm:spPr/>
    </dgm:pt>
    <dgm:pt modelId="{0117E44B-1E7E-4196-B3EB-319456040CFA}" type="pres">
      <dgm:prSet presAssocID="{5BFFFC39-70C3-443B-8A2C-589CA53D31CE}" presName="compNode" presStyleCnt="0"/>
      <dgm:spPr/>
    </dgm:pt>
    <dgm:pt modelId="{0A4CD44A-8F0A-4B14-AA92-1B002FBE9D4E}" type="pres">
      <dgm:prSet presAssocID="{5BFFFC39-70C3-443B-8A2C-589CA53D31CE}" presName="iconBgRect" presStyleLbl="bgShp" presStyleIdx="0" presStyleCnt="2" custLinFactNeighborX="-1879" custLinFactNeighborY="-45084"/>
      <dgm:spPr>
        <a:prstGeom prst="round2DiagRect">
          <a:avLst>
            <a:gd name="adj1" fmla="val 29727"/>
            <a:gd name="adj2" fmla="val 0"/>
          </a:avLst>
        </a:prstGeom>
      </dgm:spPr>
    </dgm:pt>
    <dgm:pt modelId="{A924E122-F098-43C8-8915-F5290932788E}" type="pres">
      <dgm:prSet presAssocID="{5BFFFC39-70C3-443B-8A2C-589CA53D31CE}" presName="iconRect" presStyleLbl="node1" presStyleIdx="0" presStyleCnt="2" custLinFactNeighborX="-6548" custLinFactNeighborY="-769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004FAE8-1831-496A-B24A-D074DF0D4774}" type="pres">
      <dgm:prSet presAssocID="{5BFFFC39-70C3-443B-8A2C-589CA53D31CE}" presName="spaceRect" presStyleCnt="0"/>
      <dgm:spPr/>
    </dgm:pt>
    <dgm:pt modelId="{88E75BEC-6E6B-45F8-8477-E9E18A5BE5ED}" type="pres">
      <dgm:prSet presAssocID="{5BFFFC39-70C3-443B-8A2C-589CA53D31CE}" presName="textRect" presStyleLbl="revTx" presStyleIdx="0" presStyleCnt="2" custScaleX="287412" custScaleY="173299" custLinFactNeighborX="-1513" custLinFactNeighborY="4630">
        <dgm:presLayoutVars>
          <dgm:chMax val="1"/>
          <dgm:chPref val="1"/>
        </dgm:presLayoutVars>
      </dgm:prSet>
      <dgm:spPr/>
    </dgm:pt>
    <dgm:pt modelId="{17BE839A-CECB-471B-ACBD-15EE223B241D}" type="pres">
      <dgm:prSet presAssocID="{D010A39F-1C70-4DB7-B927-D1C92BFEDBA2}" presName="sibTrans" presStyleCnt="0"/>
      <dgm:spPr/>
    </dgm:pt>
    <dgm:pt modelId="{BF7D6ED3-F1ED-4CC6-868D-4A695C0D1C1B}" type="pres">
      <dgm:prSet presAssocID="{3845696A-8F90-4EF5-8A6C-979483F8E27F}" presName="compNode" presStyleCnt="0"/>
      <dgm:spPr/>
    </dgm:pt>
    <dgm:pt modelId="{207495BA-9E61-4A89-A39A-23FEC4C29475}" type="pres">
      <dgm:prSet presAssocID="{3845696A-8F90-4EF5-8A6C-979483F8E27F}" presName="iconBgRect" presStyleLbl="bgShp" presStyleIdx="1" presStyleCnt="2" custScaleX="114583" custScaleY="112016" custLinFactNeighborX="-31935" custLinFactNeighborY="-47708"/>
      <dgm:spPr>
        <a:prstGeom prst="round2DiagRect">
          <a:avLst>
            <a:gd name="adj1" fmla="val 29727"/>
            <a:gd name="adj2" fmla="val 0"/>
          </a:avLst>
        </a:prstGeom>
      </dgm:spPr>
    </dgm:pt>
    <dgm:pt modelId="{5DA0FC0C-3321-4971-82B1-654E96CEBA44}" type="pres">
      <dgm:prSet presAssocID="{3845696A-8F90-4EF5-8A6C-979483F8E27F}" presName="iconRect" presStyleLbl="node1" presStyleIdx="1" presStyleCnt="2" custLinFactNeighborX="-68754" custLinFactNeighborY="-8477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B"/>
        </a:ext>
      </dgm:extLst>
    </dgm:pt>
    <dgm:pt modelId="{CF12D3EB-DCFD-4681-88D2-1DEBC7E7C69F}" type="pres">
      <dgm:prSet presAssocID="{3845696A-8F90-4EF5-8A6C-979483F8E27F}" presName="spaceRect" presStyleCnt="0"/>
      <dgm:spPr/>
    </dgm:pt>
    <dgm:pt modelId="{D8F89218-200C-4C54-B6A3-2993A34283DD}" type="pres">
      <dgm:prSet presAssocID="{3845696A-8F90-4EF5-8A6C-979483F8E27F}" presName="textRect" presStyleLbl="revTx" presStyleIdx="1" presStyleCnt="2" custScaleX="324172" custScaleY="169781" custLinFactNeighborX="-18394" custLinFactNeighborY="794">
        <dgm:presLayoutVars>
          <dgm:chMax val="1"/>
          <dgm:chPref val="1"/>
        </dgm:presLayoutVars>
      </dgm:prSet>
      <dgm:spPr/>
    </dgm:pt>
  </dgm:ptLst>
  <dgm:cxnLst>
    <dgm:cxn modelId="{B3C2C90B-6C8C-4E8C-AFEB-7FCDD830955C}" srcId="{91C35622-E47E-4B2C-9C6F-13F4552C0D2C}" destId="{5BFFFC39-70C3-443B-8A2C-589CA53D31CE}" srcOrd="0" destOrd="0" parTransId="{ADD8F3D3-A2A5-490B-81C4-818523E4D31F}" sibTransId="{D010A39F-1C70-4DB7-B927-D1C92BFEDBA2}"/>
    <dgm:cxn modelId="{F0E4D064-9269-4F81-9CBE-CCC9B28B0CDA}" type="presOf" srcId="{5BFFFC39-70C3-443B-8A2C-589CA53D31CE}" destId="{88E75BEC-6E6B-45F8-8477-E9E18A5BE5ED}" srcOrd="0" destOrd="0" presId="urn:microsoft.com/office/officeart/2018/5/layout/IconLeafLabelList"/>
    <dgm:cxn modelId="{9F7B1767-A3DD-4C94-8D7D-21952D0184F5}" srcId="{91C35622-E47E-4B2C-9C6F-13F4552C0D2C}" destId="{3845696A-8F90-4EF5-8A6C-979483F8E27F}" srcOrd="1" destOrd="0" parTransId="{49E6B98D-6EFD-4285-B4F0-E4881ECD4B1B}" sibTransId="{180AC984-A8CF-4109-8B87-636BF57D1B74}"/>
    <dgm:cxn modelId="{93B6486A-9BF8-4B14-A54A-9CB20E0FC82D}" type="presOf" srcId="{3845696A-8F90-4EF5-8A6C-979483F8E27F}" destId="{D8F89218-200C-4C54-B6A3-2993A34283DD}" srcOrd="0" destOrd="0" presId="urn:microsoft.com/office/officeart/2018/5/layout/IconLeafLabelList"/>
    <dgm:cxn modelId="{0A36E54C-5E7E-4C99-9755-0898229731D2}" srcId="{5BFFFC39-70C3-443B-8A2C-589CA53D31CE}" destId="{4A863928-FA07-463F-8ED1-0D682F2E8CF9}" srcOrd="0" destOrd="0" parTransId="{68ABF665-750E-4D81-AD9F-03AEF7F59A01}" sibTransId="{7B47AFAC-EF9E-46D7-A9DE-1CF08AF07EFD}"/>
    <dgm:cxn modelId="{B7D8CA8E-3239-4BB6-9787-CF79DDE570BB}" type="presOf" srcId="{91C35622-E47E-4B2C-9C6F-13F4552C0D2C}" destId="{01CABFBB-E6D5-4D91-AF39-256F3F1D0105}" srcOrd="0" destOrd="0" presId="urn:microsoft.com/office/officeart/2018/5/layout/IconLeafLabelList"/>
    <dgm:cxn modelId="{45C89CBC-E01C-4081-B398-A5570069910F}" srcId="{3845696A-8F90-4EF5-8A6C-979483F8E27F}" destId="{D67E27A3-C570-42F0-B65E-B2B1D678A779}" srcOrd="0" destOrd="0" parTransId="{CECFACE1-C29A-44EB-A5E4-7A5623EA26DD}" sibTransId="{F9DACD8B-3657-4C56-A78A-83A294152C45}"/>
    <dgm:cxn modelId="{8852B537-2706-4DC2-A22B-EFA8C7711B4D}" type="presParOf" srcId="{01CABFBB-E6D5-4D91-AF39-256F3F1D0105}" destId="{0117E44B-1E7E-4196-B3EB-319456040CFA}" srcOrd="0" destOrd="0" presId="urn:microsoft.com/office/officeart/2018/5/layout/IconLeafLabelList"/>
    <dgm:cxn modelId="{F94657FA-98DD-4DB4-A451-31F456ED980E}" type="presParOf" srcId="{0117E44B-1E7E-4196-B3EB-319456040CFA}" destId="{0A4CD44A-8F0A-4B14-AA92-1B002FBE9D4E}" srcOrd="0" destOrd="0" presId="urn:microsoft.com/office/officeart/2018/5/layout/IconLeafLabelList"/>
    <dgm:cxn modelId="{701FA3D4-0BCB-428C-863A-F97098107AA1}" type="presParOf" srcId="{0117E44B-1E7E-4196-B3EB-319456040CFA}" destId="{A924E122-F098-43C8-8915-F5290932788E}" srcOrd="1" destOrd="0" presId="urn:microsoft.com/office/officeart/2018/5/layout/IconLeafLabelList"/>
    <dgm:cxn modelId="{27C05359-1D0F-4B27-BFA5-37B85BB27920}" type="presParOf" srcId="{0117E44B-1E7E-4196-B3EB-319456040CFA}" destId="{4004FAE8-1831-496A-B24A-D074DF0D4774}" srcOrd="2" destOrd="0" presId="urn:microsoft.com/office/officeart/2018/5/layout/IconLeafLabelList"/>
    <dgm:cxn modelId="{7FE6F442-52B9-4495-BE76-C604B8DD197F}" type="presParOf" srcId="{0117E44B-1E7E-4196-B3EB-319456040CFA}" destId="{88E75BEC-6E6B-45F8-8477-E9E18A5BE5ED}" srcOrd="3" destOrd="0" presId="urn:microsoft.com/office/officeart/2018/5/layout/IconLeafLabelList"/>
    <dgm:cxn modelId="{3B7DEC6B-4481-4899-A541-5A33AC2AFE50}" type="presParOf" srcId="{01CABFBB-E6D5-4D91-AF39-256F3F1D0105}" destId="{17BE839A-CECB-471B-ACBD-15EE223B241D}" srcOrd="1" destOrd="0" presId="urn:microsoft.com/office/officeart/2018/5/layout/IconLeafLabelList"/>
    <dgm:cxn modelId="{AE6EF275-E56F-4B30-B4A7-5605CA66CE5B}" type="presParOf" srcId="{01CABFBB-E6D5-4D91-AF39-256F3F1D0105}" destId="{BF7D6ED3-F1ED-4CC6-868D-4A695C0D1C1B}" srcOrd="2" destOrd="0" presId="urn:microsoft.com/office/officeart/2018/5/layout/IconLeafLabelList"/>
    <dgm:cxn modelId="{C55A8C55-8C67-4A18-B690-FDB6BA45F891}" type="presParOf" srcId="{BF7D6ED3-F1ED-4CC6-868D-4A695C0D1C1B}" destId="{207495BA-9E61-4A89-A39A-23FEC4C29475}" srcOrd="0" destOrd="0" presId="urn:microsoft.com/office/officeart/2018/5/layout/IconLeafLabelList"/>
    <dgm:cxn modelId="{DDC566F4-C5F8-4E6D-8A92-53AA3E40784C}" type="presParOf" srcId="{BF7D6ED3-F1ED-4CC6-868D-4A695C0D1C1B}" destId="{5DA0FC0C-3321-4971-82B1-654E96CEBA44}" srcOrd="1" destOrd="0" presId="urn:microsoft.com/office/officeart/2018/5/layout/IconLeafLabelList"/>
    <dgm:cxn modelId="{4B796117-75C7-4D9F-B8D4-44C69D13DF6F}" type="presParOf" srcId="{BF7D6ED3-F1ED-4CC6-868D-4A695C0D1C1B}" destId="{CF12D3EB-DCFD-4681-88D2-1DEBC7E7C69F}" srcOrd="2" destOrd="0" presId="urn:microsoft.com/office/officeart/2018/5/layout/IconLeafLabelList"/>
    <dgm:cxn modelId="{7193B41C-728A-43F0-B5A6-F73D6C587B59}" type="presParOf" srcId="{BF7D6ED3-F1ED-4CC6-868D-4A695C0D1C1B}" destId="{D8F89218-200C-4C54-B6A3-2993A34283D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CD44A-8F0A-4B14-AA92-1B002FBE9D4E}">
      <dsp:nvSpPr>
        <dsp:cNvPr id="0" name=""/>
        <dsp:cNvSpPr/>
      </dsp:nvSpPr>
      <dsp:spPr>
        <a:xfrm>
          <a:off x="1845113" y="39601"/>
          <a:ext cx="1003640" cy="100364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4E122-F098-43C8-8915-F5290932788E}">
      <dsp:nvSpPr>
        <dsp:cNvPr id="0" name=""/>
        <dsp:cNvSpPr/>
      </dsp:nvSpPr>
      <dsp:spPr>
        <a:xfrm>
          <a:off x="2040155" y="262913"/>
          <a:ext cx="575859" cy="575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E75BEC-6E6B-45F8-8477-E9E18A5BE5ED}">
      <dsp:nvSpPr>
        <dsp:cNvPr id="0" name=""/>
        <dsp:cNvSpPr/>
      </dsp:nvSpPr>
      <dsp:spPr>
        <a:xfrm>
          <a:off x="0" y="1340783"/>
          <a:ext cx="4728825" cy="2530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HARDWARE: </a:t>
          </a:r>
        </a:p>
        <a:p>
          <a:pPr marL="0" lvl="0" indent="0" algn="ctr" defTabSz="711200">
            <a:lnSpc>
              <a:spcPct val="90000"/>
            </a:lnSpc>
            <a:spcBef>
              <a:spcPct val="0"/>
            </a:spcBef>
            <a:spcAft>
              <a:spcPct val="35000"/>
            </a:spcAft>
            <a:buNone/>
            <a:defRPr cap="all"/>
          </a:pPr>
          <a:r>
            <a:rPr lang="en-US" sz="1200" kern="1200" dirty="0"/>
            <a:t>OBSERVING THE IR PULSES ON THE OSCILLOSCOPE TO CHECK FOR THE PULSE WIDTH AND OBSERVING THE START AND END OF THE FRAME, THE ADDRESS FOR THE RECEIVING DEVICE AND FINALLY THE DATA BITS.</a:t>
          </a:r>
        </a:p>
        <a:p>
          <a:pPr marL="0" lvl="0" indent="0" algn="ctr" defTabSz="711200">
            <a:lnSpc>
              <a:spcPct val="90000"/>
            </a:lnSpc>
            <a:spcBef>
              <a:spcPct val="0"/>
            </a:spcBef>
            <a:spcAft>
              <a:spcPct val="35000"/>
            </a:spcAft>
            <a:buNone/>
            <a:defRPr cap="all"/>
          </a:pPr>
          <a:r>
            <a:rPr lang="en-US" sz="1200" kern="1200" dirty="0"/>
            <a:t>CONNECTING PULL UP RESISTORS AND MONITORING THE  OUTPUT  WORKING SIMULATANEOUSLY  BECAUSE OF OVERLAP OF PIN CONNECTIONS THE  DEVICES ARE CONNECTED TO.</a:t>
          </a:r>
        </a:p>
      </dsp:txBody>
      <dsp:txXfrm>
        <a:off x="0" y="1340783"/>
        <a:ext cx="4728825" cy="2530515"/>
      </dsp:txXfrm>
    </dsp:sp>
    <dsp:sp modelId="{207495BA-9E61-4A89-A39A-23FEC4C29475}">
      <dsp:nvSpPr>
        <dsp:cNvPr id="0" name=""/>
        <dsp:cNvSpPr/>
      </dsp:nvSpPr>
      <dsp:spPr>
        <a:xfrm>
          <a:off x="6789442" y="0"/>
          <a:ext cx="1150001" cy="112423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0FC0C-3321-4971-82B1-654E96CEBA44}">
      <dsp:nvSpPr>
        <dsp:cNvPr id="0" name=""/>
        <dsp:cNvSpPr/>
      </dsp:nvSpPr>
      <dsp:spPr>
        <a:xfrm>
          <a:off x="7001100" y="260763"/>
          <a:ext cx="575859" cy="575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F89218-200C-4C54-B6A3-2993A34283DD}">
      <dsp:nvSpPr>
        <dsp:cNvPr id="0" name=""/>
        <dsp:cNvSpPr/>
      </dsp:nvSpPr>
      <dsp:spPr>
        <a:xfrm>
          <a:off x="4715496" y="1353447"/>
          <a:ext cx="5333642" cy="2479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SOFTWARE</a:t>
          </a:r>
          <a:r>
            <a:rPr lang="en-US" sz="1200" kern="1200" dirty="0"/>
            <a:t>:</a:t>
          </a:r>
        </a:p>
        <a:p>
          <a:pPr marL="0" lvl="0" indent="0" algn="ctr" defTabSz="711200">
            <a:lnSpc>
              <a:spcPct val="90000"/>
            </a:lnSpc>
            <a:spcBef>
              <a:spcPct val="0"/>
            </a:spcBef>
            <a:spcAft>
              <a:spcPct val="35000"/>
            </a:spcAft>
            <a:buNone/>
            <a:defRPr cap="all"/>
          </a:pPr>
          <a:r>
            <a:rPr lang="en-US" sz="1200" kern="1200" dirty="0"/>
            <a:t> EXAMINING THE PULSES AND DECODING IT ON THE MICROCONTROLLER. WRITE A PROGRAM TO ACTIVATE THE EXTERNAL INTERRUPT FOR DETECTING THE PULSES AND TIMER TO MEASURE WIDTH OF PULSES.  </a:t>
          </a:r>
        </a:p>
        <a:p>
          <a:pPr marL="0" lvl="0" indent="0" algn="ctr" defTabSz="711200">
            <a:lnSpc>
              <a:spcPct val="90000"/>
            </a:lnSpc>
            <a:spcBef>
              <a:spcPct val="0"/>
            </a:spcBef>
            <a:spcAft>
              <a:spcPct val="35000"/>
            </a:spcAft>
            <a:buNone/>
            <a:defRPr cap="all"/>
          </a:pPr>
          <a:r>
            <a:rPr lang="en-US" sz="1200" kern="1200" dirty="0"/>
            <a:t> ALSO, INTERFACING LCD BY ENABLING THE DIFFERENT REGISTERS ALONGWITH SENDING COMMAND INSTUCTION AND DISPLAY DATA TO THE GRAPHICAL LCD WHICH USES SPI PROTOCOL</a:t>
          </a:r>
        </a:p>
        <a:p>
          <a:pPr marL="0" lvl="0" indent="0" algn="ctr" defTabSz="711200">
            <a:lnSpc>
              <a:spcPct val="90000"/>
            </a:lnSpc>
            <a:spcBef>
              <a:spcPct val="0"/>
            </a:spcBef>
            <a:spcAft>
              <a:spcPct val="35000"/>
            </a:spcAft>
            <a:buNone/>
            <a:defRPr cap="all"/>
          </a:pPr>
          <a:r>
            <a:rPr lang="en-US" sz="1200" kern="1200" dirty="0"/>
            <a:t>USING PWM TECHNIQUE TO ALTER DC MOTOR’S SPEED</a:t>
          </a:r>
        </a:p>
      </dsp:txBody>
      <dsp:txXfrm>
        <a:off x="4715496" y="1353447"/>
        <a:ext cx="5333642" cy="247914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C79239-7EA7-4820-973F-DC95E962E8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8B54F13-FB9C-4E17-AFCA-BEFB1CB4FB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5E251B-5962-4B72-8093-22B04B0701BA}" type="datetimeFigureOut">
              <a:rPr lang="en-US" smtClean="0"/>
              <a:t>12/8/2019</a:t>
            </a:fld>
            <a:endParaRPr lang="en-US"/>
          </a:p>
        </p:txBody>
      </p:sp>
      <p:sp>
        <p:nvSpPr>
          <p:cNvPr id="4" name="Footer Placeholder 3">
            <a:extLst>
              <a:ext uri="{FF2B5EF4-FFF2-40B4-BE49-F238E27FC236}">
                <a16:creationId xmlns:a16="http://schemas.microsoft.com/office/drawing/2014/main" id="{C561D025-78EF-4C4F-AC1D-68BB7B09C1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a:extLst>
              <a:ext uri="{FF2B5EF4-FFF2-40B4-BE49-F238E27FC236}">
                <a16:creationId xmlns:a16="http://schemas.microsoft.com/office/drawing/2014/main" id="{8DAA9644-C334-4EA5-9EF3-9612F825B8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DAF0A6-3851-4831-B032-59BE9A1739FC}" type="slidenum">
              <a:rPr lang="en-US" smtClean="0"/>
              <a:t>‹#›</a:t>
            </a:fld>
            <a:endParaRPr lang="en-US"/>
          </a:p>
        </p:txBody>
      </p:sp>
    </p:spTree>
    <p:extLst>
      <p:ext uri="{BB962C8B-B14F-4D97-AF65-F5344CB8AC3E}">
        <p14:creationId xmlns:p14="http://schemas.microsoft.com/office/powerpoint/2010/main" val="41781772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B6B36-259A-49E8-B6EB-D8D96DF4F60B}"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2AF4A-A626-45DB-8CE1-6DDF282B695C}" type="slidenum">
              <a:rPr lang="en-US" smtClean="0"/>
              <a:t>‹#›</a:t>
            </a:fld>
            <a:endParaRPr lang="en-US"/>
          </a:p>
        </p:txBody>
      </p:sp>
    </p:spTree>
    <p:extLst>
      <p:ext uri="{BB962C8B-B14F-4D97-AF65-F5344CB8AC3E}">
        <p14:creationId xmlns:p14="http://schemas.microsoft.com/office/powerpoint/2010/main" val="329247914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97782C-4992-4C33-81F5-B8CBB25FAA99}"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a:t>HARSH RATHORE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5897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165D12-913D-4407-8A0D-BB9050879C56}" type="datetime1">
              <a:rPr lang="en-US" smtClean="0"/>
              <a:t>12/8/2019</a:t>
            </a:fld>
            <a:endParaRPr lang="en-US" dirty="0"/>
          </a:p>
        </p:txBody>
      </p:sp>
      <p:sp>
        <p:nvSpPr>
          <p:cNvPr id="6" name="Footer Placeholder 5"/>
          <p:cNvSpPr>
            <a:spLocks noGrp="1"/>
          </p:cNvSpPr>
          <p:nvPr>
            <p:ph type="ftr" sz="quarter" idx="11"/>
          </p:nvPr>
        </p:nvSpPr>
        <p:spPr/>
        <p:txBody>
          <a:bodyPr/>
          <a:lstStyle/>
          <a:p>
            <a:r>
              <a:rPr lang="en-US"/>
              <a:t>HARSH RATHORE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77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4820F9-F259-429B-99D0-F37C913444CB}" type="datetime1">
              <a:rPr lang="en-US" smtClean="0"/>
              <a:t>12/8/2019</a:t>
            </a:fld>
            <a:endParaRPr lang="en-US" dirty="0"/>
          </a:p>
        </p:txBody>
      </p:sp>
      <p:sp>
        <p:nvSpPr>
          <p:cNvPr id="6" name="Footer Placeholder 5"/>
          <p:cNvSpPr>
            <a:spLocks noGrp="1"/>
          </p:cNvSpPr>
          <p:nvPr>
            <p:ph type="ftr" sz="quarter" idx="11"/>
          </p:nvPr>
        </p:nvSpPr>
        <p:spPr/>
        <p:txBody>
          <a:bodyPr/>
          <a:lstStyle/>
          <a:p>
            <a:r>
              <a:rPr lang="en-US"/>
              <a:t>HARSH RATHORE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2699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295B3E-9513-4A34-8A9A-49EF7B6EEA7B}" type="datetime1">
              <a:rPr lang="en-US" smtClean="0"/>
              <a:t>12/8/2019</a:t>
            </a:fld>
            <a:endParaRPr lang="en-US" dirty="0"/>
          </a:p>
        </p:txBody>
      </p:sp>
      <p:sp>
        <p:nvSpPr>
          <p:cNvPr id="6" name="Footer Placeholder 5"/>
          <p:cNvSpPr>
            <a:spLocks noGrp="1"/>
          </p:cNvSpPr>
          <p:nvPr>
            <p:ph type="ftr" sz="quarter" idx="11"/>
          </p:nvPr>
        </p:nvSpPr>
        <p:spPr/>
        <p:txBody>
          <a:bodyPr/>
          <a:lstStyle/>
          <a:p>
            <a:r>
              <a:rPr lang="en-US"/>
              <a:t>HARSH RATHORE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575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4762-B594-4787-BD64-E6900D5F7BF7}" type="datetime1">
              <a:rPr lang="en-US" smtClean="0"/>
              <a:t>12/8/2019</a:t>
            </a:fld>
            <a:endParaRPr lang="en-US" dirty="0"/>
          </a:p>
        </p:txBody>
      </p:sp>
      <p:sp>
        <p:nvSpPr>
          <p:cNvPr id="6" name="Footer Placeholder 5"/>
          <p:cNvSpPr>
            <a:spLocks noGrp="1"/>
          </p:cNvSpPr>
          <p:nvPr>
            <p:ph type="ftr" sz="quarter" idx="11"/>
          </p:nvPr>
        </p:nvSpPr>
        <p:spPr/>
        <p:txBody>
          <a:bodyPr/>
          <a:lstStyle/>
          <a:p>
            <a:r>
              <a:rPr lang="en-US"/>
              <a:t>HARSH RATHORE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2395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038488-13FD-4D9C-BFEA-1902BA699FBD}" type="datetime1">
              <a:rPr lang="en-US" smtClean="0"/>
              <a:t>12/8/2019</a:t>
            </a:fld>
            <a:endParaRPr lang="en-US" dirty="0"/>
          </a:p>
        </p:txBody>
      </p:sp>
      <p:sp>
        <p:nvSpPr>
          <p:cNvPr id="4" name="Footer Placeholder 3"/>
          <p:cNvSpPr>
            <a:spLocks noGrp="1"/>
          </p:cNvSpPr>
          <p:nvPr>
            <p:ph type="ftr" sz="quarter" idx="11"/>
          </p:nvPr>
        </p:nvSpPr>
        <p:spPr/>
        <p:txBody>
          <a:bodyPr/>
          <a:lstStyle/>
          <a:p>
            <a:r>
              <a:rPr lang="en-US"/>
              <a:t>HARSH RATHORE</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176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95488D-1518-43FB-91F6-791AA2E85D63}" type="datetime1">
              <a:rPr lang="en-US" smtClean="0"/>
              <a:t>12/8/2019</a:t>
            </a:fld>
            <a:endParaRPr lang="en-US" dirty="0"/>
          </a:p>
        </p:txBody>
      </p:sp>
      <p:sp>
        <p:nvSpPr>
          <p:cNvPr id="4" name="Footer Placeholder 3"/>
          <p:cNvSpPr>
            <a:spLocks noGrp="1"/>
          </p:cNvSpPr>
          <p:nvPr>
            <p:ph type="ftr" sz="quarter" idx="11"/>
          </p:nvPr>
        </p:nvSpPr>
        <p:spPr/>
        <p:txBody>
          <a:bodyPr/>
          <a:lstStyle/>
          <a:p>
            <a:r>
              <a:rPr lang="en-US"/>
              <a:t>HARSH RATHORE</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5668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171EA-791E-4535-969F-5B6C19D91F4A}"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a:t>HARSH RATHORE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0783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D59-CC8E-428D-A845-65C1CEA2EDD9}"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a:t>HARSH RATHORE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478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F579E-5A10-450B-9D95-EA59373D8F9C}"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a:t>HARSH RATHORE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107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CE4D0-DAF1-47AB-9FBC-6C5C6AE2BB8C}"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a:t>HARSH RATHORE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1640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6E1B63-E3C6-4CCE-BB3B-DD9066685283}" type="datetime1">
              <a:rPr lang="en-US" smtClean="0"/>
              <a:t>12/8/2019</a:t>
            </a:fld>
            <a:endParaRPr lang="en-US" dirty="0"/>
          </a:p>
        </p:txBody>
      </p:sp>
      <p:sp>
        <p:nvSpPr>
          <p:cNvPr id="6" name="Footer Placeholder 5"/>
          <p:cNvSpPr>
            <a:spLocks noGrp="1"/>
          </p:cNvSpPr>
          <p:nvPr>
            <p:ph type="ftr" sz="quarter" idx="11"/>
          </p:nvPr>
        </p:nvSpPr>
        <p:spPr/>
        <p:txBody>
          <a:bodyPr/>
          <a:lstStyle/>
          <a:p>
            <a:r>
              <a:rPr lang="en-US"/>
              <a:t>HARSH RATHORE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538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58E6B0-DFC3-47DF-B9E0-371DD78325E0}" type="datetime1">
              <a:rPr lang="en-US" smtClean="0"/>
              <a:t>12/8/2019</a:t>
            </a:fld>
            <a:endParaRPr lang="en-US" dirty="0"/>
          </a:p>
        </p:txBody>
      </p:sp>
      <p:sp>
        <p:nvSpPr>
          <p:cNvPr id="8" name="Footer Placeholder 7"/>
          <p:cNvSpPr>
            <a:spLocks noGrp="1"/>
          </p:cNvSpPr>
          <p:nvPr>
            <p:ph type="ftr" sz="quarter" idx="11"/>
          </p:nvPr>
        </p:nvSpPr>
        <p:spPr/>
        <p:txBody>
          <a:bodyPr/>
          <a:lstStyle/>
          <a:p>
            <a:r>
              <a:rPr lang="en-US"/>
              <a:t>HARSH RATHORE</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449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003B37-186F-4DB0-BB5D-DDFCB09BAE3B}" type="datetime1">
              <a:rPr lang="en-US" smtClean="0"/>
              <a:t>12/8/2019</a:t>
            </a:fld>
            <a:endParaRPr lang="en-US" dirty="0"/>
          </a:p>
        </p:txBody>
      </p:sp>
      <p:sp>
        <p:nvSpPr>
          <p:cNvPr id="4" name="Footer Placeholder 3"/>
          <p:cNvSpPr>
            <a:spLocks noGrp="1"/>
          </p:cNvSpPr>
          <p:nvPr>
            <p:ph type="ftr" sz="quarter" idx="11"/>
          </p:nvPr>
        </p:nvSpPr>
        <p:spPr/>
        <p:txBody>
          <a:bodyPr/>
          <a:lstStyle/>
          <a:p>
            <a:r>
              <a:rPr lang="en-US"/>
              <a:t>HARSH RATHORE</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404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0A57F-7526-4B31-AC7B-7664F368EBCC}" type="datetime1">
              <a:rPr lang="en-US" smtClean="0"/>
              <a:t>12/8/2019</a:t>
            </a:fld>
            <a:endParaRPr lang="en-US" dirty="0"/>
          </a:p>
        </p:txBody>
      </p:sp>
      <p:sp>
        <p:nvSpPr>
          <p:cNvPr id="3" name="Footer Placeholder 2"/>
          <p:cNvSpPr>
            <a:spLocks noGrp="1"/>
          </p:cNvSpPr>
          <p:nvPr>
            <p:ph type="ftr" sz="quarter" idx="11"/>
          </p:nvPr>
        </p:nvSpPr>
        <p:spPr/>
        <p:txBody>
          <a:bodyPr/>
          <a:lstStyle/>
          <a:p>
            <a:r>
              <a:rPr lang="en-US"/>
              <a:t>HARSH RATHORE</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731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9A5FF4-30DE-49DA-8167-35C536881A00}" type="datetime1">
              <a:rPr lang="en-US" smtClean="0"/>
              <a:t>12/8/2019</a:t>
            </a:fld>
            <a:endParaRPr lang="en-US" dirty="0"/>
          </a:p>
        </p:txBody>
      </p:sp>
      <p:sp>
        <p:nvSpPr>
          <p:cNvPr id="6" name="Footer Placeholder 5"/>
          <p:cNvSpPr>
            <a:spLocks noGrp="1"/>
          </p:cNvSpPr>
          <p:nvPr>
            <p:ph type="ftr" sz="quarter" idx="11"/>
          </p:nvPr>
        </p:nvSpPr>
        <p:spPr/>
        <p:txBody>
          <a:bodyPr/>
          <a:lstStyle/>
          <a:p>
            <a:r>
              <a:rPr lang="en-US"/>
              <a:t>HARSH RATHORE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191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AA250-8E44-4A11-828B-E4612C5A6F34}" type="datetime1">
              <a:rPr lang="en-US" smtClean="0"/>
              <a:t>12/8/2019</a:t>
            </a:fld>
            <a:endParaRPr lang="en-US" dirty="0"/>
          </a:p>
        </p:txBody>
      </p:sp>
      <p:sp>
        <p:nvSpPr>
          <p:cNvPr id="6" name="Footer Placeholder 5"/>
          <p:cNvSpPr>
            <a:spLocks noGrp="1"/>
          </p:cNvSpPr>
          <p:nvPr>
            <p:ph type="ftr" sz="quarter" idx="11"/>
          </p:nvPr>
        </p:nvSpPr>
        <p:spPr/>
        <p:txBody>
          <a:bodyPr/>
          <a:lstStyle/>
          <a:p>
            <a:pPr algn="l"/>
            <a:r>
              <a:rPr lang="en-US"/>
              <a:t>HARSH RATHORE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701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B5EA102-E02D-49D8-A4C0-9A6A5C146B7B}" type="datetime1">
              <a:rPr lang="en-US" smtClean="0"/>
              <a:t>12/8/2019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HARSH RATHORE</a:t>
            </a:r>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00493243"/>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dt="0"/>
  <p:txStyles>
    <p:titleStyle>
      <a:lvl1pPr algn="ctr" defTabSz="457200" rtl="0" eaLnBrk="1" latinLnBrk="0" hangingPunct="1">
        <a:lnSpc>
          <a:spcPct val="100000"/>
        </a:lnSpc>
        <a:spcBef>
          <a:spcPct val="0"/>
        </a:spcBef>
        <a:buNone/>
        <a:defRPr sz="40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E44B-ADED-4C81-A3D3-0765D8CDFB08}"/>
              </a:ext>
            </a:extLst>
          </p:cNvPr>
          <p:cNvSpPr>
            <a:spLocks noGrp="1"/>
          </p:cNvSpPr>
          <p:nvPr>
            <p:ph type="title"/>
          </p:nvPr>
        </p:nvSpPr>
        <p:spPr>
          <a:xfrm>
            <a:off x="169077" y="232528"/>
            <a:ext cx="10353762" cy="1257300"/>
          </a:xfrm>
        </p:spPr>
        <p:txBody>
          <a:bodyPr/>
          <a:lstStyle/>
          <a:p>
            <a:r>
              <a:rPr lang="en-US" dirty="0"/>
              <a:t>INFRARED REMOTE CONTROL</a:t>
            </a:r>
          </a:p>
        </p:txBody>
      </p:sp>
      <p:sp>
        <p:nvSpPr>
          <p:cNvPr id="4" name="Footer Placeholder 3">
            <a:extLst>
              <a:ext uri="{FF2B5EF4-FFF2-40B4-BE49-F238E27FC236}">
                <a16:creationId xmlns:a16="http://schemas.microsoft.com/office/drawing/2014/main" id="{7E23D60E-CC0C-47E4-BEB7-91E1E554A264}"/>
              </a:ext>
            </a:extLst>
          </p:cNvPr>
          <p:cNvSpPr>
            <a:spLocks noGrp="1"/>
          </p:cNvSpPr>
          <p:nvPr>
            <p:ph type="ftr" sz="quarter" idx="11"/>
          </p:nvPr>
        </p:nvSpPr>
        <p:spPr>
          <a:xfrm>
            <a:off x="913795" y="5665509"/>
            <a:ext cx="6672865" cy="700365"/>
          </a:xfrm>
        </p:spPr>
        <p:txBody>
          <a:bodyPr/>
          <a:lstStyle/>
          <a:p>
            <a:r>
              <a:rPr lang="en-US" sz="2400"/>
              <a:t>HARSH RATHORE</a:t>
            </a:r>
          </a:p>
          <a:p>
            <a:r>
              <a:rPr lang="en-US" sz="2400"/>
              <a:t>FALL 2019</a:t>
            </a:r>
            <a:endParaRPr lang="en-US" sz="2400" dirty="0"/>
          </a:p>
        </p:txBody>
      </p:sp>
      <p:pic>
        <p:nvPicPr>
          <p:cNvPr id="7" name="Content Placeholder 6" descr="A circuit board&#10;&#10;Description automatically generated">
            <a:extLst>
              <a:ext uri="{FF2B5EF4-FFF2-40B4-BE49-F238E27FC236}">
                <a16:creationId xmlns:a16="http://schemas.microsoft.com/office/drawing/2014/main" id="{58E75930-C7EC-4B4D-AFDA-CA01E829B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696535" y="280073"/>
            <a:ext cx="3714750" cy="6297854"/>
          </a:xfrm>
        </p:spPr>
      </p:pic>
    </p:spTree>
    <p:extLst>
      <p:ext uri="{BB962C8B-B14F-4D97-AF65-F5344CB8AC3E}">
        <p14:creationId xmlns:p14="http://schemas.microsoft.com/office/powerpoint/2010/main" val="275180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FDD950-DFF8-49F0-AFC9-091E2FD948B9}"/>
              </a:ext>
            </a:extLst>
          </p:cNvPr>
          <p:cNvPicPr>
            <a:picLocks noChangeAspect="1"/>
          </p:cNvPicPr>
          <p:nvPr/>
        </p:nvPicPr>
        <p:blipFill rotWithShape="1">
          <a:blip r:embed="rId3"/>
          <a:srcRect t="15730"/>
          <a:stretch/>
        </p:blipFill>
        <p:spPr>
          <a:xfrm>
            <a:off x="25186" y="0"/>
            <a:ext cx="1219198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7B8734-27EB-412C-8F15-AB617E1E81C8}"/>
              </a:ext>
            </a:extLst>
          </p:cNvPr>
          <p:cNvSpPr>
            <a:spLocks noGrp="1"/>
          </p:cNvSpPr>
          <p:nvPr>
            <p:ph type="ctrTitle"/>
          </p:nvPr>
        </p:nvSpPr>
        <p:spPr>
          <a:xfrm>
            <a:off x="1316965" y="1673525"/>
            <a:ext cx="3485073" cy="1086452"/>
          </a:xfrm>
        </p:spPr>
        <p:txBody>
          <a:bodyPr>
            <a:normAutofit fontScale="90000"/>
          </a:bodyPr>
          <a:lstStyle/>
          <a:p>
            <a:pPr algn="l"/>
            <a:r>
              <a:rPr lang="en-US" sz="4000" dirty="0"/>
              <a:t>COMPONENTS  USED </a:t>
            </a:r>
          </a:p>
        </p:txBody>
      </p:sp>
      <p:sp>
        <p:nvSpPr>
          <p:cNvPr id="3" name="Subtitle 2">
            <a:extLst>
              <a:ext uri="{FF2B5EF4-FFF2-40B4-BE49-F238E27FC236}">
                <a16:creationId xmlns:a16="http://schemas.microsoft.com/office/drawing/2014/main" id="{6FFB15B2-53D5-4BC0-B64B-379CA59FBF20}"/>
              </a:ext>
            </a:extLst>
          </p:cNvPr>
          <p:cNvSpPr>
            <a:spLocks noGrp="1"/>
          </p:cNvSpPr>
          <p:nvPr>
            <p:ph type="subTitle" idx="1"/>
          </p:nvPr>
        </p:nvSpPr>
        <p:spPr>
          <a:xfrm>
            <a:off x="1316963" y="2759978"/>
            <a:ext cx="3485072" cy="2691919"/>
          </a:xfrm>
        </p:spPr>
        <p:txBody>
          <a:bodyPr>
            <a:normAutofit fontScale="70000" lnSpcReduction="20000"/>
          </a:bodyPr>
          <a:lstStyle/>
          <a:p>
            <a:pPr algn="l"/>
            <a:r>
              <a:rPr lang="en-US" dirty="0">
                <a:solidFill>
                  <a:srgbClr val="D0B278"/>
                </a:solidFill>
              </a:rPr>
              <a:t>IR RECEIVER TSOP 38238</a:t>
            </a:r>
          </a:p>
          <a:p>
            <a:pPr algn="l"/>
            <a:r>
              <a:rPr lang="en-US" dirty="0">
                <a:solidFill>
                  <a:srgbClr val="D0B278"/>
                </a:solidFill>
              </a:rPr>
              <a:t>L293DNE MOTOR DRIVER</a:t>
            </a:r>
          </a:p>
          <a:p>
            <a:pPr algn="l"/>
            <a:r>
              <a:rPr lang="en-US" dirty="0">
                <a:solidFill>
                  <a:srgbClr val="D0B278"/>
                </a:solidFill>
              </a:rPr>
              <a:t>IR REMOTE</a:t>
            </a:r>
          </a:p>
          <a:p>
            <a:pPr algn="l"/>
            <a:r>
              <a:rPr lang="en-US" dirty="0">
                <a:solidFill>
                  <a:srgbClr val="D0B278"/>
                </a:solidFill>
              </a:rPr>
              <a:t>4*3 KEYPAD</a:t>
            </a:r>
          </a:p>
          <a:p>
            <a:pPr algn="l"/>
            <a:r>
              <a:rPr lang="en-US" dirty="0">
                <a:solidFill>
                  <a:srgbClr val="D0B278"/>
                </a:solidFill>
              </a:rPr>
              <a:t>GLCD</a:t>
            </a:r>
          </a:p>
          <a:p>
            <a:pPr algn="l"/>
            <a:r>
              <a:rPr lang="en-US" dirty="0">
                <a:solidFill>
                  <a:srgbClr val="D0B278"/>
                </a:solidFill>
              </a:rPr>
              <a:t>7 SEGMENT DISPLAY</a:t>
            </a:r>
          </a:p>
          <a:p>
            <a:pPr algn="l"/>
            <a:r>
              <a:rPr lang="en-US" dirty="0">
                <a:solidFill>
                  <a:srgbClr val="D0B278"/>
                </a:solidFill>
              </a:rPr>
              <a:t>DC MOTOR</a:t>
            </a:r>
          </a:p>
          <a:p>
            <a:pPr algn="l"/>
            <a:r>
              <a:rPr lang="en-US" dirty="0">
                <a:solidFill>
                  <a:srgbClr val="D0B278"/>
                </a:solidFill>
              </a:rPr>
              <a:t>LCD DISPLAY </a:t>
            </a:r>
          </a:p>
          <a:p>
            <a:pPr algn="l"/>
            <a:r>
              <a:rPr lang="en-US" dirty="0">
                <a:solidFill>
                  <a:srgbClr val="D0B278"/>
                </a:solidFill>
              </a:rPr>
              <a:t>8051 MICROCONTROLLER</a:t>
            </a:r>
          </a:p>
          <a:p>
            <a:pPr algn="l"/>
            <a:endParaRPr lang="en-US" dirty="0">
              <a:solidFill>
                <a:srgbClr val="D0B278"/>
              </a:solidFill>
            </a:endParaRPr>
          </a:p>
        </p:txBody>
      </p:sp>
      <p:sp>
        <p:nvSpPr>
          <p:cNvPr id="7" name="Footer Placeholder 6">
            <a:extLst>
              <a:ext uri="{FF2B5EF4-FFF2-40B4-BE49-F238E27FC236}">
                <a16:creationId xmlns:a16="http://schemas.microsoft.com/office/drawing/2014/main" id="{15B0A91B-8F06-42AE-A67F-C62892811BB7}"/>
              </a:ext>
            </a:extLst>
          </p:cNvPr>
          <p:cNvSpPr>
            <a:spLocks noGrp="1"/>
          </p:cNvSpPr>
          <p:nvPr>
            <p:ph type="ftr" sz="quarter" idx="11"/>
          </p:nvPr>
        </p:nvSpPr>
        <p:spPr/>
        <p:txBody>
          <a:bodyPr/>
          <a:lstStyle/>
          <a:p>
            <a:r>
              <a:rPr lang="en-US" sz="2800" dirty="0"/>
              <a:t>HARSH RATHORE </a:t>
            </a:r>
          </a:p>
          <a:p>
            <a:r>
              <a:rPr lang="en-US" sz="2800" dirty="0"/>
              <a:t>SLIDE 1 12/08/2019</a:t>
            </a:r>
          </a:p>
          <a:p>
            <a:endParaRPr lang="en-US" sz="2800" dirty="0"/>
          </a:p>
        </p:txBody>
      </p:sp>
    </p:spTree>
    <p:extLst>
      <p:ext uri="{BB962C8B-B14F-4D97-AF65-F5344CB8AC3E}">
        <p14:creationId xmlns:p14="http://schemas.microsoft.com/office/powerpoint/2010/main" val="267430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EFEE1-0559-44FD-A562-3243139FAB27}"/>
              </a:ext>
            </a:extLst>
          </p:cNvPr>
          <p:cNvSpPr>
            <a:spLocks noGrp="1"/>
          </p:cNvSpPr>
          <p:nvPr>
            <p:ph type="title"/>
          </p:nvPr>
        </p:nvSpPr>
        <p:spPr>
          <a:xfrm>
            <a:off x="695916" y="1078264"/>
            <a:ext cx="3422930" cy="4701473"/>
          </a:xfrm>
        </p:spPr>
        <p:txBody>
          <a:bodyPr>
            <a:normAutofit/>
          </a:bodyPr>
          <a:lstStyle/>
          <a:p>
            <a:pPr algn="r"/>
            <a:r>
              <a:rPr lang="en-US" sz="4400" dirty="0">
                <a:solidFill>
                  <a:srgbClr val="FFFFFF"/>
                </a:solidFill>
              </a:rPr>
              <a:t>AIM OF  THE PROJECT</a:t>
            </a:r>
          </a:p>
        </p:txBody>
      </p:sp>
      <p:sp>
        <p:nvSpPr>
          <p:cNvPr id="3" name="Content Placeholder 2">
            <a:extLst>
              <a:ext uri="{FF2B5EF4-FFF2-40B4-BE49-F238E27FC236}">
                <a16:creationId xmlns:a16="http://schemas.microsoft.com/office/drawing/2014/main" id="{BB28E161-9A46-4394-A119-4BD604758D85}"/>
              </a:ext>
            </a:extLst>
          </p:cNvPr>
          <p:cNvSpPr>
            <a:spLocks noGrp="1"/>
          </p:cNvSpPr>
          <p:nvPr>
            <p:ph idx="1"/>
          </p:nvPr>
        </p:nvSpPr>
        <p:spPr>
          <a:xfrm>
            <a:off x="5114167" y="830510"/>
            <a:ext cx="6117578" cy="5855516"/>
          </a:xfrm>
          <a:effectLst/>
        </p:spPr>
        <p:txBody>
          <a:bodyPr anchor="ctr">
            <a:normAutofit/>
          </a:bodyPr>
          <a:lstStyle/>
          <a:p>
            <a:r>
              <a:rPr lang="en-US" sz="2000" dirty="0"/>
              <a:t> THE REMOTE USES NEC PROTOCOL FOR INFRARED COMMUNICATION AND IS SET TO CONTROL OUTPUT DEVICES CONNECTED TO THE MICROCONTROLLER FOR THE GIVEN INPUTS</a:t>
            </a:r>
          </a:p>
          <a:p>
            <a:r>
              <a:rPr lang="en-US" dirty="0"/>
              <a:t>USES A REPROGRAMMABLE REMOTE MECHANISM  WHERE  THE REMOTE KEY CAN BE MAPPED TO PERFORM OPERATIONS BASED ON USERS CHOICE.</a:t>
            </a:r>
          </a:p>
          <a:p>
            <a:endParaRPr lang="en-US" dirty="0"/>
          </a:p>
          <a:p>
            <a:endParaRPr lang="en-US" sz="2000" dirty="0"/>
          </a:p>
        </p:txBody>
      </p:sp>
      <p:sp>
        <p:nvSpPr>
          <p:cNvPr id="4" name="Footer Placeholder 3">
            <a:extLst>
              <a:ext uri="{FF2B5EF4-FFF2-40B4-BE49-F238E27FC236}">
                <a16:creationId xmlns:a16="http://schemas.microsoft.com/office/drawing/2014/main" id="{FFD46E72-8715-40BA-8956-A8E7E59819DA}"/>
              </a:ext>
            </a:extLst>
          </p:cNvPr>
          <p:cNvSpPr>
            <a:spLocks noGrp="1"/>
          </p:cNvSpPr>
          <p:nvPr>
            <p:ph type="ftr" sz="quarter" idx="11"/>
          </p:nvPr>
        </p:nvSpPr>
        <p:spPr/>
        <p:txBody>
          <a:bodyPr/>
          <a:lstStyle/>
          <a:p>
            <a:r>
              <a:rPr lang="en-US" sz="2400" dirty="0">
                <a:solidFill>
                  <a:schemeClr val="bg1"/>
                </a:solidFill>
              </a:rPr>
              <a:t>HARSH RATHORE</a:t>
            </a:r>
          </a:p>
          <a:p>
            <a:r>
              <a:rPr lang="en-US" sz="2400" dirty="0">
                <a:solidFill>
                  <a:schemeClr val="bg1"/>
                </a:solidFill>
              </a:rPr>
              <a:t>SLIDE 2 12/08/2019</a:t>
            </a:r>
          </a:p>
          <a:p>
            <a:endParaRPr lang="en-US" sz="2400" dirty="0">
              <a:solidFill>
                <a:schemeClr val="bg1"/>
              </a:solidFill>
            </a:endParaRPr>
          </a:p>
        </p:txBody>
      </p:sp>
    </p:spTree>
    <p:extLst>
      <p:ext uri="{BB962C8B-B14F-4D97-AF65-F5344CB8AC3E}">
        <p14:creationId xmlns:p14="http://schemas.microsoft.com/office/powerpoint/2010/main" val="425903865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5383-4644-446F-BD0F-9761FDB2EB16}"/>
              </a:ext>
            </a:extLst>
          </p:cNvPr>
          <p:cNvSpPr>
            <a:spLocks noGrp="1"/>
          </p:cNvSpPr>
          <p:nvPr>
            <p:ph type="title"/>
          </p:nvPr>
        </p:nvSpPr>
        <p:spPr>
          <a:xfrm>
            <a:off x="924443" y="466638"/>
            <a:ext cx="8748063" cy="979615"/>
          </a:xfrm>
        </p:spPr>
        <p:txBody>
          <a:bodyPr/>
          <a:lstStyle/>
          <a:p>
            <a:r>
              <a:rPr lang="en-US" dirty="0"/>
              <a:t>BLOCK DIAGRAM</a:t>
            </a:r>
          </a:p>
        </p:txBody>
      </p:sp>
      <p:sp>
        <p:nvSpPr>
          <p:cNvPr id="10" name="Rectangle 9">
            <a:extLst>
              <a:ext uri="{FF2B5EF4-FFF2-40B4-BE49-F238E27FC236}">
                <a16:creationId xmlns:a16="http://schemas.microsoft.com/office/drawing/2014/main" id="{8378F463-E067-41E9-9ACE-4691737DADB7}"/>
              </a:ext>
            </a:extLst>
          </p:cNvPr>
          <p:cNvSpPr/>
          <p:nvPr/>
        </p:nvSpPr>
        <p:spPr>
          <a:xfrm>
            <a:off x="4779839" y="3028406"/>
            <a:ext cx="2436124" cy="964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AT89C51</a:t>
            </a:r>
          </a:p>
          <a:p>
            <a:pPr algn="ctr"/>
            <a:r>
              <a:rPr lang="en-US" dirty="0"/>
              <a:t>MICROCONTROLLER</a:t>
            </a:r>
          </a:p>
        </p:txBody>
      </p:sp>
      <p:sp>
        <p:nvSpPr>
          <p:cNvPr id="13" name="Rectangle 12">
            <a:extLst>
              <a:ext uri="{FF2B5EF4-FFF2-40B4-BE49-F238E27FC236}">
                <a16:creationId xmlns:a16="http://schemas.microsoft.com/office/drawing/2014/main" id="{1D9E38BF-B381-4C58-AFBF-046A1DD5DF0A}"/>
              </a:ext>
            </a:extLst>
          </p:cNvPr>
          <p:cNvSpPr/>
          <p:nvPr/>
        </p:nvSpPr>
        <p:spPr>
          <a:xfrm>
            <a:off x="4876710" y="1576016"/>
            <a:ext cx="1409351" cy="895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TSOP 38238 IR RECEIVER</a:t>
            </a:r>
          </a:p>
        </p:txBody>
      </p:sp>
      <p:sp>
        <p:nvSpPr>
          <p:cNvPr id="14" name="Rectangle 13">
            <a:extLst>
              <a:ext uri="{FF2B5EF4-FFF2-40B4-BE49-F238E27FC236}">
                <a16:creationId xmlns:a16="http://schemas.microsoft.com/office/drawing/2014/main" id="{12BC6106-20FB-44C3-96DA-83C831C4CB6C}"/>
              </a:ext>
            </a:extLst>
          </p:cNvPr>
          <p:cNvSpPr/>
          <p:nvPr/>
        </p:nvSpPr>
        <p:spPr>
          <a:xfrm>
            <a:off x="2780950" y="1674641"/>
            <a:ext cx="1195431"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a:t>
            </a:r>
          </a:p>
        </p:txBody>
      </p:sp>
      <p:sp>
        <p:nvSpPr>
          <p:cNvPr id="15" name="Rectangle 14">
            <a:extLst>
              <a:ext uri="{FF2B5EF4-FFF2-40B4-BE49-F238E27FC236}">
                <a16:creationId xmlns:a16="http://schemas.microsoft.com/office/drawing/2014/main" id="{0F2AA01C-1343-4A20-BFAA-98CFA80D3EDF}"/>
              </a:ext>
            </a:extLst>
          </p:cNvPr>
          <p:cNvSpPr/>
          <p:nvPr/>
        </p:nvSpPr>
        <p:spPr>
          <a:xfrm>
            <a:off x="4497608" y="5070878"/>
            <a:ext cx="1233182" cy="695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 </a:t>
            </a:r>
          </a:p>
        </p:txBody>
      </p:sp>
      <p:sp>
        <p:nvSpPr>
          <p:cNvPr id="16" name="Rectangle 15">
            <a:extLst>
              <a:ext uri="{FF2B5EF4-FFF2-40B4-BE49-F238E27FC236}">
                <a16:creationId xmlns:a16="http://schemas.microsoft.com/office/drawing/2014/main" id="{481686D4-745D-4DD0-A0E7-DFAFEE526024}"/>
              </a:ext>
            </a:extLst>
          </p:cNvPr>
          <p:cNvSpPr/>
          <p:nvPr/>
        </p:nvSpPr>
        <p:spPr>
          <a:xfrm>
            <a:off x="6096000" y="5096138"/>
            <a:ext cx="1470870" cy="695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 KEYPAD</a:t>
            </a:r>
          </a:p>
        </p:txBody>
      </p:sp>
      <p:sp>
        <p:nvSpPr>
          <p:cNvPr id="17" name="Rectangle 16">
            <a:extLst>
              <a:ext uri="{FF2B5EF4-FFF2-40B4-BE49-F238E27FC236}">
                <a16:creationId xmlns:a16="http://schemas.microsoft.com/office/drawing/2014/main" id="{F2478A8D-A3CF-4610-8D35-32A85A0EA81D}"/>
              </a:ext>
            </a:extLst>
          </p:cNvPr>
          <p:cNvSpPr/>
          <p:nvPr/>
        </p:nvSpPr>
        <p:spPr>
          <a:xfrm>
            <a:off x="3523376" y="4261607"/>
            <a:ext cx="1182848"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LCD DISPLAY</a:t>
            </a:r>
          </a:p>
        </p:txBody>
      </p:sp>
      <p:sp>
        <p:nvSpPr>
          <p:cNvPr id="18" name="Rectangle 17">
            <a:extLst>
              <a:ext uri="{FF2B5EF4-FFF2-40B4-BE49-F238E27FC236}">
                <a16:creationId xmlns:a16="http://schemas.microsoft.com/office/drawing/2014/main" id="{FAD69924-FB04-493D-AC26-C34026F1F5E9}"/>
              </a:ext>
            </a:extLst>
          </p:cNvPr>
          <p:cNvSpPr/>
          <p:nvPr/>
        </p:nvSpPr>
        <p:spPr>
          <a:xfrm>
            <a:off x="1902416" y="3020015"/>
            <a:ext cx="2348916" cy="10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REPROGRAMMABLE REMOTE</a:t>
            </a:r>
          </a:p>
        </p:txBody>
      </p:sp>
      <p:sp>
        <p:nvSpPr>
          <p:cNvPr id="19" name="Rectangle 18">
            <a:extLst>
              <a:ext uri="{FF2B5EF4-FFF2-40B4-BE49-F238E27FC236}">
                <a16:creationId xmlns:a16="http://schemas.microsoft.com/office/drawing/2014/main" id="{0445854F-69DD-4DD9-9363-A4F66E003812}"/>
              </a:ext>
            </a:extLst>
          </p:cNvPr>
          <p:cNvSpPr/>
          <p:nvPr/>
        </p:nvSpPr>
        <p:spPr>
          <a:xfrm>
            <a:off x="7651212" y="3124904"/>
            <a:ext cx="1518407" cy="822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L293DNE MOTOR DRIVER</a:t>
            </a:r>
          </a:p>
        </p:txBody>
      </p:sp>
      <p:sp>
        <p:nvSpPr>
          <p:cNvPr id="20" name="Rectangle 19">
            <a:extLst>
              <a:ext uri="{FF2B5EF4-FFF2-40B4-BE49-F238E27FC236}">
                <a16:creationId xmlns:a16="http://schemas.microsoft.com/office/drawing/2014/main" id="{754E0D5F-F4AC-41A3-BC8E-C6D65600E45D}"/>
              </a:ext>
            </a:extLst>
          </p:cNvPr>
          <p:cNvSpPr/>
          <p:nvPr/>
        </p:nvSpPr>
        <p:spPr>
          <a:xfrm>
            <a:off x="9672506" y="3101585"/>
            <a:ext cx="1359621" cy="9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 MOTOR</a:t>
            </a:r>
          </a:p>
        </p:txBody>
      </p:sp>
      <p:cxnSp>
        <p:nvCxnSpPr>
          <p:cNvPr id="24" name="Straight Connector 23">
            <a:extLst>
              <a:ext uri="{FF2B5EF4-FFF2-40B4-BE49-F238E27FC236}">
                <a16:creationId xmlns:a16="http://schemas.microsoft.com/office/drawing/2014/main" id="{9088D5FB-27D8-4B1A-AF93-523AD98ADD0C}"/>
              </a:ext>
            </a:extLst>
          </p:cNvPr>
          <p:cNvCxnSpPr>
            <a:cxnSpLocks/>
          </p:cNvCxnSpPr>
          <p:nvPr/>
        </p:nvCxnSpPr>
        <p:spPr>
          <a:xfrm>
            <a:off x="4706224" y="4531891"/>
            <a:ext cx="620785"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F64152-4BA0-4092-9C1A-CEE130929A82}"/>
              </a:ext>
            </a:extLst>
          </p:cNvPr>
          <p:cNvCxnSpPr/>
          <p:nvPr/>
        </p:nvCxnSpPr>
        <p:spPr>
          <a:xfrm flipH="1">
            <a:off x="4706224" y="4590614"/>
            <a:ext cx="595618" cy="0"/>
          </a:xfrm>
          <a:prstGeom prst="line">
            <a:avLst/>
          </a:prstGeom>
        </p:spPr>
        <p:style>
          <a:lnRef idx="1">
            <a:schemeClr val="dk1"/>
          </a:lnRef>
          <a:fillRef idx="0">
            <a:schemeClr val="dk1"/>
          </a:fillRef>
          <a:effectRef idx="0">
            <a:schemeClr val="dk1"/>
          </a:effectRef>
          <a:fontRef idx="minor">
            <a:schemeClr val="tx1"/>
          </a:fontRef>
        </p:style>
      </p:cxnSp>
      <p:sp>
        <p:nvSpPr>
          <p:cNvPr id="40" name="Arrow: Right 39">
            <a:extLst>
              <a:ext uri="{FF2B5EF4-FFF2-40B4-BE49-F238E27FC236}">
                <a16:creationId xmlns:a16="http://schemas.microsoft.com/office/drawing/2014/main" id="{F500A879-2DF4-4EB3-868A-804C1DE61650}"/>
              </a:ext>
            </a:extLst>
          </p:cNvPr>
          <p:cNvSpPr/>
          <p:nvPr/>
        </p:nvSpPr>
        <p:spPr>
          <a:xfrm>
            <a:off x="7232893" y="3445745"/>
            <a:ext cx="418319" cy="180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5EDB71B2-AA6E-4DDF-839A-0430864D0BB3}"/>
              </a:ext>
            </a:extLst>
          </p:cNvPr>
          <p:cNvSpPr/>
          <p:nvPr/>
        </p:nvSpPr>
        <p:spPr>
          <a:xfrm>
            <a:off x="9186549" y="3429000"/>
            <a:ext cx="485957" cy="181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6139F706-19CB-4EC0-81BA-0CCC85FFE327}"/>
              </a:ext>
            </a:extLst>
          </p:cNvPr>
          <p:cNvSpPr/>
          <p:nvPr/>
        </p:nvSpPr>
        <p:spPr>
          <a:xfrm>
            <a:off x="3976381" y="1918302"/>
            <a:ext cx="918595" cy="180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131EE9D4-EA24-4F6C-9323-1B300B5C6F43}"/>
              </a:ext>
            </a:extLst>
          </p:cNvPr>
          <p:cNvSpPr/>
          <p:nvPr/>
        </p:nvSpPr>
        <p:spPr>
          <a:xfrm>
            <a:off x="5855516" y="3993143"/>
            <a:ext cx="189174" cy="538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Left 52">
            <a:extLst>
              <a:ext uri="{FF2B5EF4-FFF2-40B4-BE49-F238E27FC236}">
                <a16:creationId xmlns:a16="http://schemas.microsoft.com/office/drawing/2014/main" id="{97B1D64C-57A0-4B3E-9956-46F45CE9AA48}"/>
              </a:ext>
            </a:extLst>
          </p:cNvPr>
          <p:cNvSpPr/>
          <p:nvPr/>
        </p:nvSpPr>
        <p:spPr>
          <a:xfrm>
            <a:off x="4706224" y="4402128"/>
            <a:ext cx="1338466" cy="1884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Left 54">
            <a:extLst>
              <a:ext uri="{FF2B5EF4-FFF2-40B4-BE49-F238E27FC236}">
                <a16:creationId xmlns:a16="http://schemas.microsoft.com/office/drawing/2014/main" id="{84816B6B-26AA-4562-9ECD-CEC03361B4F4}"/>
              </a:ext>
            </a:extLst>
          </p:cNvPr>
          <p:cNvSpPr/>
          <p:nvPr/>
        </p:nvSpPr>
        <p:spPr>
          <a:xfrm rot="16200000">
            <a:off x="6120374" y="4468965"/>
            <a:ext cx="1044278" cy="2100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5F09E254-8ADC-4372-9E88-76FDDC6CBECD}"/>
              </a:ext>
            </a:extLst>
          </p:cNvPr>
          <p:cNvSpPr/>
          <p:nvPr/>
        </p:nvSpPr>
        <p:spPr>
          <a:xfrm>
            <a:off x="5508430" y="2465251"/>
            <a:ext cx="246984" cy="586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Left 57">
            <a:extLst>
              <a:ext uri="{FF2B5EF4-FFF2-40B4-BE49-F238E27FC236}">
                <a16:creationId xmlns:a16="http://schemas.microsoft.com/office/drawing/2014/main" id="{9745634B-B55C-4E34-AEDA-668663838289}"/>
              </a:ext>
            </a:extLst>
          </p:cNvPr>
          <p:cNvSpPr/>
          <p:nvPr/>
        </p:nvSpPr>
        <p:spPr>
          <a:xfrm>
            <a:off x="4253942" y="3429000"/>
            <a:ext cx="528506" cy="1803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Arrow: Down 58">
            <a:extLst>
              <a:ext uri="{FF2B5EF4-FFF2-40B4-BE49-F238E27FC236}">
                <a16:creationId xmlns:a16="http://schemas.microsoft.com/office/drawing/2014/main" id="{EC5AC981-AA7C-4CEF-92E5-2298353A08A7}"/>
              </a:ext>
            </a:extLst>
          </p:cNvPr>
          <p:cNvSpPr/>
          <p:nvPr/>
        </p:nvSpPr>
        <p:spPr>
          <a:xfrm>
            <a:off x="5255281" y="4461502"/>
            <a:ext cx="210068" cy="575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itle 1">
            <a:extLst>
              <a:ext uri="{FF2B5EF4-FFF2-40B4-BE49-F238E27FC236}">
                <a16:creationId xmlns:a16="http://schemas.microsoft.com/office/drawing/2014/main" id="{70568008-DBB5-408A-A532-58B95550DEE3}"/>
              </a:ext>
            </a:extLst>
          </p:cNvPr>
          <p:cNvSpPr txBox="1">
            <a:spLocks/>
          </p:cNvSpPr>
          <p:nvPr/>
        </p:nvSpPr>
        <p:spPr>
          <a:xfrm>
            <a:off x="1276868" y="1522605"/>
            <a:ext cx="10353762" cy="467581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100000"/>
              </a:lnSpc>
              <a:spcBef>
                <a:spcPct val="0"/>
              </a:spcBef>
              <a:buNone/>
              <a:defRPr sz="40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3" name="Footer Placeholder 2">
            <a:extLst>
              <a:ext uri="{FF2B5EF4-FFF2-40B4-BE49-F238E27FC236}">
                <a16:creationId xmlns:a16="http://schemas.microsoft.com/office/drawing/2014/main" id="{23DB687B-1C90-472C-9637-F48F58313851}"/>
              </a:ext>
            </a:extLst>
          </p:cNvPr>
          <p:cNvSpPr>
            <a:spLocks noGrp="1"/>
          </p:cNvSpPr>
          <p:nvPr>
            <p:ph type="ftr" sz="quarter" idx="11"/>
          </p:nvPr>
        </p:nvSpPr>
        <p:spPr/>
        <p:txBody>
          <a:bodyPr/>
          <a:lstStyle/>
          <a:p>
            <a:r>
              <a:rPr lang="en-US" sz="2400" dirty="0"/>
              <a:t>   HARSH RATHORE</a:t>
            </a:r>
          </a:p>
          <a:p>
            <a:r>
              <a:rPr lang="en-US" sz="2400" dirty="0"/>
              <a:t>   SLIDE 3 12/08/2019</a:t>
            </a:r>
          </a:p>
          <a:p>
            <a:endParaRPr lang="en-US" sz="2400" dirty="0"/>
          </a:p>
        </p:txBody>
      </p:sp>
      <p:sp>
        <p:nvSpPr>
          <p:cNvPr id="26" name="Arrow: Left 25">
            <a:extLst>
              <a:ext uri="{FF2B5EF4-FFF2-40B4-BE49-F238E27FC236}">
                <a16:creationId xmlns:a16="http://schemas.microsoft.com/office/drawing/2014/main" id="{1E750DC6-6FED-4F74-8F79-F6C03F6971CB}"/>
              </a:ext>
            </a:extLst>
          </p:cNvPr>
          <p:cNvSpPr/>
          <p:nvPr/>
        </p:nvSpPr>
        <p:spPr>
          <a:xfrm rot="5400000">
            <a:off x="6689120" y="2530167"/>
            <a:ext cx="695836" cy="2469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3F8CFC-82D7-4ADC-97AE-5AD74C7F0AE8}"/>
              </a:ext>
            </a:extLst>
          </p:cNvPr>
          <p:cNvSpPr/>
          <p:nvPr/>
        </p:nvSpPr>
        <p:spPr>
          <a:xfrm>
            <a:off x="6565361" y="1521570"/>
            <a:ext cx="1001509" cy="80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GLCD</a:t>
            </a:r>
          </a:p>
        </p:txBody>
      </p:sp>
      <p:sp>
        <p:nvSpPr>
          <p:cNvPr id="28" name="Arrow: Left 27">
            <a:extLst>
              <a:ext uri="{FF2B5EF4-FFF2-40B4-BE49-F238E27FC236}">
                <a16:creationId xmlns:a16="http://schemas.microsoft.com/office/drawing/2014/main" id="{AB62041F-4917-46A4-9BCB-6E10C43EFFEA}"/>
              </a:ext>
            </a:extLst>
          </p:cNvPr>
          <p:cNvSpPr/>
          <p:nvPr/>
        </p:nvSpPr>
        <p:spPr>
          <a:xfrm rot="16200000">
            <a:off x="6847059" y="4157648"/>
            <a:ext cx="565685" cy="2195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28">
            <a:extLst>
              <a:ext uri="{FF2B5EF4-FFF2-40B4-BE49-F238E27FC236}">
                <a16:creationId xmlns:a16="http://schemas.microsoft.com/office/drawing/2014/main" id="{B78444F6-2E74-4F09-A4DF-CD58AC3CD6CF}"/>
              </a:ext>
            </a:extLst>
          </p:cNvPr>
          <p:cNvSpPr/>
          <p:nvPr/>
        </p:nvSpPr>
        <p:spPr>
          <a:xfrm rot="10800000">
            <a:off x="7032265" y="4393736"/>
            <a:ext cx="1350628" cy="1968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A25EE72-D7B7-4616-A360-2F16EDD93787}"/>
              </a:ext>
            </a:extLst>
          </p:cNvPr>
          <p:cNvSpPr/>
          <p:nvPr/>
        </p:nvSpPr>
        <p:spPr>
          <a:xfrm>
            <a:off x="8382864" y="4158312"/>
            <a:ext cx="14708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SEGMENT DISPLAY</a:t>
            </a:r>
          </a:p>
        </p:txBody>
      </p:sp>
    </p:spTree>
    <p:extLst>
      <p:ext uri="{BB962C8B-B14F-4D97-AF65-F5344CB8AC3E}">
        <p14:creationId xmlns:p14="http://schemas.microsoft.com/office/powerpoint/2010/main" val="30089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C5A1-6164-472F-9535-875F6A6D9626}"/>
              </a:ext>
            </a:extLst>
          </p:cNvPr>
          <p:cNvSpPr>
            <a:spLocks noGrp="1"/>
          </p:cNvSpPr>
          <p:nvPr>
            <p:ph type="title"/>
          </p:nvPr>
        </p:nvSpPr>
        <p:spPr>
          <a:xfrm>
            <a:off x="913795" y="373930"/>
            <a:ext cx="9644226" cy="455629"/>
          </a:xfrm>
        </p:spPr>
        <p:txBody>
          <a:bodyPr>
            <a:normAutofit fontScale="90000"/>
          </a:bodyPr>
          <a:lstStyle/>
          <a:p>
            <a:r>
              <a:rPr lang="en-US" dirty="0"/>
              <a:t>WORKING OF THE PROJECT</a:t>
            </a:r>
          </a:p>
        </p:txBody>
      </p:sp>
      <p:sp>
        <p:nvSpPr>
          <p:cNvPr id="3" name="Content Placeholder 2">
            <a:extLst>
              <a:ext uri="{FF2B5EF4-FFF2-40B4-BE49-F238E27FC236}">
                <a16:creationId xmlns:a16="http://schemas.microsoft.com/office/drawing/2014/main" id="{C0BE6681-78D6-44C1-B809-35674FFB294C}"/>
              </a:ext>
            </a:extLst>
          </p:cNvPr>
          <p:cNvSpPr>
            <a:spLocks noGrp="1"/>
          </p:cNvSpPr>
          <p:nvPr>
            <p:ph idx="1"/>
          </p:nvPr>
        </p:nvSpPr>
        <p:spPr>
          <a:xfrm>
            <a:off x="744113" y="1049596"/>
            <a:ext cx="10379516" cy="4851583"/>
          </a:xfrm>
        </p:spPr>
        <p:txBody>
          <a:bodyPr>
            <a:normAutofit fontScale="47500" lnSpcReduction="20000"/>
          </a:bodyPr>
          <a:lstStyle/>
          <a:p>
            <a:r>
              <a:rPr lang="en-US" sz="3500" cap="all" dirty="0">
                <a:effectLst/>
              </a:rPr>
              <a:t>THE TSOP RECEIVER DETECTS THE IR TRANSMISSION AND CAPTURES THE SET OF IR PULSES.</a:t>
            </a:r>
          </a:p>
          <a:p>
            <a:r>
              <a:rPr lang="en-US" sz="3500" cap="all" dirty="0">
                <a:effectLst/>
              </a:rPr>
              <a:t>DEPENDING ON THE PROTOCOLS PULSES AND TIMING SCHEME OF ADDRESS AND COMMAND BITS, THE MICROCONTROLLER DECODES THE TRANSMISSION IN BINARY FORM</a:t>
            </a:r>
          </a:p>
          <a:p>
            <a:r>
              <a:rPr lang="en-US" sz="3500" cap="all" dirty="0">
                <a:effectLst/>
              </a:rPr>
              <a:t>WE MAKE USE OF THREE INTERRUPTS OF THE MICROCONTROLLER </a:t>
            </a:r>
          </a:p>
          <a:p>
            <a:r>
              <a:rPr lang="en-US" sz="3500" cap="all" dirty="0">
                <a:effectLst/>
              </a:rPr>
              <a:t>EXTERNAL INTERRUPT INT0 IS USED FOR DETECTING THE PULSES  AND TIMER 0 INTERRUPT IS USED FOR MEASURING THE PULSE WIDTH.</a:t>
            </a:r>
          </a:p>
          <a:p>
            <a:r>
              <a:rPr lang="en-US" sz="3500" cap="all" dirty="0">
                <a:effectLst/>
              </a:rPr>
              <a:t>TIMER 2 INTERRUPT IS USED FOR RUNNING THE DC MOTOR  AND VARYING ITS SPEED USING PULSE WIDTH MODULATION TECHNIQUE</a:t>
            </a:r>
          </a:p>
          <a:p>
            <a:r>
              <a:rPr lang="en-US" sz="3500" cap="all" dirty="0">
                <a:effectLst/>
              </a:rPr>
              <a:t>USER HAS CONTROL OVER THE DC MOTORS SPEED AND DIRECTION WHICH IS CONNECTED TO MICROCONTROLLER THROUGH THE L293DNE MOTOR DRIVER</a:t>
            </a:r>
          </a:p>
          <a:p>
            <a:r>
              <a:rPr lang="en-US" sz="3500" cap="all" dirty="0">
                <a:effectLst/>
              </a:rPr>
              <a:t>USER IS ALLOWED TO MAP THREE KEYS TO PERFORM THREE DIFFERENT SETS OF OPERATIONS.</a:t>
            </a:r>
          </a:p>
          <a:p>
            <a:r>
              <a:rPr lang="en-US" sz="3500" cap="all" dirty="0">
                <a:effectLst/>
              </a:rPr>
              <a:t>THUS  THE KEY PERFORMS  THAT SPECIFIC OPERATION UNTIL IT IS LATER CHANGED BY THE USER TO PERFORM A DIFFERENT OPERATION.</a:t>
            </a:r>
          </a:p>
          <a:p>
            <a:r>
              <a:rPr lang="en-US" sz="3500" dirty="0"/>
              <a:t>KEYPAD AND 7 SEGMENT DIPLAY ARE USED AS OTHER SETS OF INPUTS AND OUTPUTS</a:t>
            </a:r>
            <a:endParaRPr lang="en-US" sz="3500" cap="all" dirty="0">
              <a:effectLst/>
            </a:endParaRPr>
          </a:p>
          <a:p>
            <a:r>
              <a:rPr lang="en-US" sz="3500" dirty="0"/>
              <a:t>LCD DISPLAY WHICH PRINTS THE STATUS OF THE KEY SELECTED BY USER</a:t>
            </a:r>
          </a:p>
          <a:p>
            <a:endParaRPr lang="en-US" dirty="0"/>
          </a:p>
          <a:p>
            <a:endParaRPr lang="en-US" dirty="0"/>
          </a:p>
        </p:txBody>
      </p:sp>
      <p:sp>
        <p:nvSpPr>
          <p:cNvPr id="4" name="Footer Placeholder 3">
            <a:extLst>
              <a:ext uri="{FF2B5EF4-FFF2-40B4-BE49-F238E27FC236}">
                <a16:creationId xmlns:a16="http://schemas.microsoft.com/office/drawing/2014/main" id="{BF9AF6E8-FED7-4FE2-8EFF-BB5479D19289}"/>
              </a:ext>
            </a:extLst>
          </p:cNvPr>
          <p:cNvSpPr>
            <a:spLocks noGrp="1"/>
          </p:cNvSpPr>
          <p:nvPr>
            <p:ph type="ftr" sz="quarter" idx="11"/>
          </p:nvPr>
        </p:nvSpPr>
        <p:spPr>
          <a:xfrm>
            <a:off x="744113" y="6010176"/>
            <a:ext cx="6672865" cy="365125"/>
          </a:xfrm>
        </p:spPr>
        <p:txBody>
          <a:bodyPr/>
          <a:lstStyle/>
          <a:p>
            <a:r>
              <a:rPr lang="en-US" sz="2400" dirty="0"/>
              <a:t>   </a:t>
            </a:r>
          </a:p>
          <a:p>
            <a:r>
              <a:rPr lang="en-US" sz="2400" dirty="0"/>
              <a:t>HARSH RATHORE</a:t>
            </a:r>
          </a:p>
          <a:p>
            <a:r>
              <a:rPr lang="en-US" sz="2400" dirty="0"/>
              <a:t>SLIDE 4 12/08/2019</a:t>
            </a:r>
          </a:p>
          <a:p>
            <a:endParaRPr lang="en-US" sz="2400" dirty="0"/>
          </a:p>
        </p:txBody>
      </p:sp>
    </p:spTree>
    <p:extLst>
      <p:ext uri="{BB962C8B-B14F-4D97-AF65-F5344CB8AC3E}">
        <p14:creationId xmlns:p14="http://schemas.microsoft.com/office/powerpoint/2010/main" val="287463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1AD1-D889-4F41-A2DE-2C54E0CC517F}"/>
              </a:ext>
            </a:extLst>
          </p:cNvPr>
          <p:cNvSpPr>
            <a:spLocks noGrp="1"/>
          </p:cNvSpPr>
          <p:nvPr>
            <p:ph type="title"/>
          </p:nvPr>
        </p:nvSpPr>
        <p:spPr>
          <a:xfrm>
            <a:off x="913795" y="609600"/>
            <a:ext cx="10353762" cy="1257300"/>
          </a:xfrm>
        </p:spPr>
        <p:txBody>
          <a:bodyPr>
            <a:normAutofit/>
          </a:bodyPr>
          <a:lstStyle/>
          <a:p>
            <a:r>
              <a:rPr lang="en-US" sz="4000"/>
              <a:t>HARDWARE AND SOFTWARE ELEMENTS</a:t>
            </a:r>
          </a:p>
        </p:txBody>
      </p:sp>
      <p:graphicFrame>
        <p:nvGraphicFramePr>
          <p:cNvPr id="5" name="Content Placeholder 2">
            <a:extLst>
              <a:ext uri="{FF2B5EF4-FFF2-40B4-BE49-F238E27FC236}">
                <a16:creationId xmlns:a16="http://schemas.microsoft.com/office/drawing/2014/main" id="{BA0B6B80-2D30-4E76-96AE-A0FE9F696A28}"/>
              </a:ext>
            </a:extLst>
          </p:cNvPr>
          <p:cNvGraphicFramePr>
            <a:graphicFrameLocks noGrp="1"/>
          </p:cNvGraphicFramePr>
          <p:nvPr>
            <p:ph idx="1"/>
            <p:extLst>
              <p:ext uri="{D42A27DB-BD31-4B8C-83A1-F6EECF244321}">
                <p14:modId xmlns:p14="http://schemas.microsoft.com/office/powerpoint/2010/main" val="2880125336"/>
              </p:ext>
            </p:extLst>
          </p:nvPr>
        </p:nvGraphicFramePr>
        <p:xfrm>
          <a:off x="931178" y="2076449"/>
          <a:ext cx="10353157" cy="4295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90F3AA02-0B92-4F75-BE4B-F6A71621F146}"/>
              </a:ext>
            </a:extLst>
          </p:cNvPr>
          <p:cNvSpPr>
            <a:spLocks noGrp="1"/>
          </p:cNvSpPr>
          <p:nvPr>
            <p:ph type="ftr" sz="quarter" idx="11"/>
          </p:nvPr>
        </p:nvSpPr>
        <p:spPr>
          <a:xfrm>
            <a:off x="907665" y="6352037"/>
            <a:ext cx="6672865" cy="183188"/>
          </a:xfrm>
        </p:spPr>
        <p:txBody>
          <a:bodyPr/>
          <a:lstStyle/>
          <a:p>
            <a:r>
              <a:rPr lang="en-US" sz="2400" dirty="0"/>
              <a:t>   HARSH RATHORE</a:t>
            </a:r>
          </a:p>
          <a:p>
            <a:r>
              <a:rPr lang="en-US" sz="2400" dirty="0"/>
              <a:t>   SLIDE 5 12/08/2019</a:t>
            </a:r>
          </a:p>
          <a:p>
            <a:endParaRPr lang="en-US" sz="2400" dirty="0"/>
          </a:p>
        </p:txBody>
      </p:sp>
    </p:spTree>
    <p:extLst>
      <p:ext uri="{BB962C8B-B14F-4D97-AF65-F5344CB8AC3E}">
        <p14:creationId xmlns:p14="http://schemas.microsoft.com/office/powerpoint/2010/main" val="117745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3941"/>
      </a:dk2>
      <a:lt2>
        <a:srgbClr val="E8E6E2"/>
      </a:lt2>
      <a:accent1>
        <a:srgbClr val="8FA1CD"/>
      </a:accent1>
      <a:accent2>
        <a:srgbClr val="77ABC2"/>
      </a:accent2>
      <a:accent3>
        <a:srgbClr val="78ACA6"/>
      </a:accent3>
      <a:accent4>
        <a:srgbClr val="6DB18D"/>
      </a:accent4>
      <a:accent5>
        <a:srgbClr val="77B07A"/>
      </a:accent5>
      <a:accent6>
        <a:srgbClr val="83AE6B"/>
      </a:accent6>
      <a:hlink>
        <a:srgbClr val="918158"/>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434</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SlateVTI</vt:lpstr>
      <vt:lpstr>INFRARED REMOTE CONTROL</vt:lpstr>
      <vt:lpstr>COMPONENTS  USED </vt:lpstr>
      <vt:lpstr>AIM OF  THE PROJECT</vt:lpstr>
      <vt:lpstr>BLOCK DIAGRAM</vt:lpstr>
      <vt:lpstr>WORKING OF THE PROJECT</vt:lpstr>
      <vt:lpstr>HARDWARE AND SOFTWARE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TO BE USED </dc:title>
  <dc:creator>Harsh Rathore</dc:creator>
  <cp:lastModifiedBy>Harsh Rathore</cp:lastModifiedBy>
  <cp:revision>43</cp:revision>
  <dcterms:created xsi:type="dcterms:W3CDTF">2019-10-20T17:45:29Z</dcterms:created>
  <dcterms:modified xsi:type="dcterms:W3CDTF">2019-12-09T02:15:42Z</dcterms:modified>
</cp:coreProperties>
</file>