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6" r:id="rId2"/>
    <p:sldId id="265" r:id="rId3"/>
    <p:sldId id="266" r:id="rId4"/>
    <p:sldId id="267" r:id="rId5"/>
    <p:sldId id="268" r:id="rId6"/>
    <p:sldId id="262" r:id="rId7"/>
    <p:sldId id="263" r:id="rId8"/>
    <p:sldId id="269" r:id="rId9"/>
    <p:sldId id="270" r:id="rId10"/>
    <p:sldId id="264" r:id="rId11"/>
    <p:sldId id="271" r:id="rId12"/>
    <p:sldId id="272" r:id="rId13"/>
    <p:sldId id="276" r:id="rId14"/>
    <p:sldId id="277" r:id="rId15"/>
    <p:sldId id="273" r:id="rId16"/>
    <p:sldId id="278" r:id="rId17"/>
    <p:sldId id="274" r:id="rId18"/>
    <p:sldId id="275" r:id="rId19"/>
    <p:sldId id="279" r:id="rId20"/>
    <p:sldId id="280" r:id="rId21"/>
    <p:sldId id="375" r:id="rId22"/>
    <p:sldId id="373" r:id="rId23"/>
    <p:sldId id="391" r:id="rId24"/>
    <p:sldId id="374" r:id="rId25"/>
    <p:sldId id="281" r:id="rId26"/>
    <p:sldId id="381" r:id="rId27"/>
    <p:sldId id="376" r:id="rId28"/>
    <p:sldId id="378" r:id="rId29"/>
    <p:sldId id="379" r:id="rId30"/>
    <p:sldId id="380" r:id="rId31"/>
    <p:sldId id="295" r:id="rId32"/>
    <p:sldId id="382" r:id="rId33"/>
    <p:sldId id="383" r:id="rId34"/>
    <p:sldId id="384" r:id="rId35"/>
    <p:sldId id="386" r:id="rId36"/>
    <p:sldId id="387" r:id="rId37"/>
    <p:sldId id="388" r:id="rId38"/>
    <p:sldId id="393" r:id="rId39"/>
    <p:sldId id="300" r:id="rId40"/>
    <p:sldId id="392" r:id="rId41"/>
    <p:sldId id="304" r:id="rId42"/>
    <p:sldId id="303" r:id="rId43"/>
    <p:sldId id="305" r:id="rId44"/>
    <p:sldId id="306" r:id="rId45"/>
    <p:sldId id="308" r:id="rId46"/>
    <p:sldId id="310" r:id="rId47"/>
    <p:sldId id="407" r:id="rId48"/>
    <p:sldId id="408" r:id="rId49"/>
    <p:sldId id="394" r:id="rId50"/>
    <p:sldId id="406" r:id="rId51"/>
    <p:sldId id="409" r:id="rId52"/>
    <p:sldId id="395" r:id="rId53"/>
    <p:sldId id="396" r:id="rId54"/>
    <p:sldId id="397" r:id="rId55"/>
    <p:sldId id="410" r:id="rId56"/>
    <p:sldId id="398" r:id="rId57"/>
    <p:sldId id="399" r:id="rId58"/>
    <p:sldId id="400" r:id="rId59"/>
    <p:sldId id="405" r:id="rId6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0AD5C8-67EE-4446-A8B4-0E9F936879B7}" type="datetimeFigureOut">
              <a:rPr lang="en-IN" smtClean="0"/>
              <a:t>07-11-2024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D0259B-4F69-4906-9232-22390C246BF5}" type="slidenum">
              <a:rPr lang="en-IN" smtClean="0"/>
              <a:t>‹#›</a:t>
            </a:fld>
            <a:endParaRPr lang="en-IN"/>
          </a:p>
        </p:txBody>
      </p:sp>
    </p:spTree>
    <p:extLst>
      <p:ext uri="{BB962C8B-B14F-4D97-AF65-F5344CB8AC3E}">
        <p14:creationId xmlns:p14="http://schemas.microsoft.com/office/powerpoint/2010/main" val="766754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6"/>
          <p:cNvSpPr txBox="1">
            <a:spLocks noGrp="1"/>
          </p:cNvSpPr>
          <p:nvPr>
            <p:ph type="ctrTitle"/>
          </p:nvPr>
        </p:nvSpPr>
        <p:spPr>
          <a:xfrm>
            <a:off x="415600" y="1886797"/>
            <a:ext cx="11360800" cy="1842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r>
              <a:rPr lang="en-US"/>
              <a:t>Click to edit Master title style</a:t>
            </a:r>
            <a:endParaRPr/>
          </a:p>
        </p:txBody>
      </p:sp>
      <p:sp>
        <p:nvSpPr>
          <p:cNvPr id="11" name="Google Shape;11;p6"/>
          <p:cNvSpPr txBox="1">
            <a:spLocks noGrp="1"/>
          </p:cNvSpPr>
          <p:nvPr>
            <p:ph type="subTitle" idx="1"/>
          </p:nvPr>
        </p:nvSpPr>
        <p:spPr>
          <a:xfrm>
            <a:off x="415600" y="3778833"/>
            <a:ext cx="11360800" cy="1056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2800"/>
              <a:buNone/>
              <a:defRPr sz="2800"/>
            </a:lvl1pPr>
            <a:lvl2pPr lvl="1" algn="ctr">
              <a:lnSpc>
                <a:spcPct val="100000"/>
              </a:lnSpc>
              <a:spcBef>
                <a:spcPts val="0"/>
              </a:spcBef>
              <a:spcAft>
                <a:spcPts val="0"/>
              </a:spcAft>
              <a:buClr>
                <a:srgbClr val="000000"/>
              </a:buClr>
              <a:buSzPts val="2800"/>
              <a:buNone/>
              <a:defRPr sz="2800"/>
            </a:lvl2pPr>
            <a:lvl3pPr lvl="2" algn="ctr">
              <a:lnSpc>
                <a:spcPct val="100000"/>
              </a:lnSpc>
              <a:spcBef>
                <a:spcPts val="0"/>
              </a:spcBef>
              <a:spcAft>
                <a:spcPts val="0"/>
              </a:spcAft>
              <a:buClr>
                <a:srgbClr val="000000"/>
              </a:buClr>
              <a:buSzPts val="2800"/>
              <a:buNone/>
              <a:defRPr sz="2800"/>
            </a:lvl3pPr>
            <a:lvl4pPr lvl="3" algn="ctr">
              <a:lnSpc>
                <a:spcPct val="100000"/>
              </a:lnSpc>
              <a:spcBef>
                <a:spcPts val="0"/>
              </a:spcBef>
              <a:spcAft>
                <a:spcPts val="0"/>
              </a:spcAft>
              <a:buClr>
                <a:srgbClr val="000000"/>
              </a:buClr>
              <a:buSzPts val="2800"/>
              <a:buNone/>
              <a:defRPr sz="2800"/>
            </a:lvl4pPr>
            <a:lvl5pPr lvl="4" algn="ctr">
              <a:lnSpc>
                <a:spcPct val="100000"/>
              </a:lnSpc>
              <a:spcBef>
                <a:spcPts val="0"/>
              </a:spcBef>
              <a:spcAft>
                <a:spcPts val="0"/>
              </a:spcAft>
              <a:buClr>
                <a:srgbClr val="000000"/>
              </a:buClr>
              <a:buSzPts val="2800"/>
              <a:buNone/>
              <a:defRPr sz="2800"/>
            </a:lvl5pPr>
            <a:lvl6pPr lvl="5" algn="ctr">
              <a:lnSpc>
                <a:spcPct val="100000"/>
              </a:lnSpc>
              <a:spcBef>
                <a:spcPts val="0"/>
              </a:spcBef>
              <a:spcAft>
                <a:spcPts val="0"/>
              </a:spcAft>
              <a:buClr>
                <a:srgbClr val="000000"/>
              </a:buClr>
              <a:buSzPts val="2800"/>
              <a:buNone/>
              <a:defRPr sz="2800"/>
            </a:lvl6pPr>
            <a:lvl7pPr lvl="6" algn="ctr">
              <a:lnSpc>
                <a:spcPct val="100000"/>
              </a:lnSpc>
              <a:spcBef>
                <a:spcPts val="0"/>
              </a:spcBef>
              <a:spcAft>
                <a:spcPts val="0"/>
              </a:spcAft>
              <a:buClr>
                <a:srgbClr val="000000"/>
              </a:buClr>
              <a:buSzPts val="2800"/>
              <a:buNone/>
              <a:defRPr sz="2800"/>
            </a:lvl7pPr>
            <a:lvl8pPr lvl="7" algn="ctr">
              <a:lnSpc>
                <a:spcPct val="100000"/>
              </a:lnSpc>
              <a:spcBef>
                <a:spcPts val="0"/>
              </a:spcBef>
              <a:spcAft>
                <a:spcPts val="0"/>
              </a:spcAft>
              <a:buClr>
                <a:srgbClr val="000000"/>
              </a:buClr>
              <a:buSzPts val="2800"/>
              <a:buNone/>
              <a:defRPr sz="2800"/>
            </a:lvl8pPr>
            <a:lvl9pPr lvl="8" algn="ctr">
              <a:lnSpc>
                <a:spcPct val="100000"/>
              </a:lnSpc>
              <a:spcBef>
                <a:spcPts val="0"/>
              </a:spcBef>
              <a:spcAft>
                <a:spcPts val="0"/>
              </a:spcAft>
              <a:buClr>
                <a:srgbClr val="000000"/>
              </a:buClr>
              <a:buSzPts val="2800"/>
              <a:buNone/>
              <a:defRPr sz="2800"/>
            </a:lvl9pPr>
          </a:lstStyle>
          <a:p>
            <a:r>
              <a:rPr lang="en-US"/>
              <a:t>Click to edit Master subtitle style</a:t>
            </a:r>
            <a:endParaRPr/>
          </a:p>
        </p:txBody>
      </p:sp>
      <p:sp>
        <p:nvSpPr>
          <p:cNvPr id="12" name="Google Shape;12;p6"/>
          <p:cNvSpPr txBox="1">
            <a:spLocks noGrp="1"/>
          </p:cNvSpPr>
          <p:nvPr>
            <p:ph type="sldNum" idx="12"/>
          </p:nvPr>
        </p:nvSpPr>
        <p:spPr>
          <a:xfrm>
            <a:off x="11296611" y="6217622"/>
            <a:ext cx="7316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fld id="{F8F3D64E-9272-492E-8B3B-F324951B8C6E}" type="slidenum">
              <a:rPr lang="en-IN" smtClean="0"/>
              <a:t>‹#›</a:t>
            </a:fld>
            <a:endParaRPr lang="en-IN"/>
          </a:p>
        </p:txBody>
      </p:sp>
      <p:sp>
        <p:nvSpPr>
          <p:cNvPr id="13" name="Google Shape;13;p6"/>
          <p:cNvSpPr/>
          <p:nvPr/>
        </p:nvSpPr>
        <p:spPr>
          <a:xfrm flipH="1">
            <a:off x="24" y="67300"/>
            <a:ext cx="12191976" cy="1420254"/>
          </a:xfrm>
          <a:prstGeom prst="flowChartDocument">
            <a:avLst/>
          </a:prstGeom>
          <a:no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6"/>
          <p:cNvSpPr/>
          <p:nvPr/>
        </p:nvSpPr>
        <p:spPr>
          <a:xfrm flipH="1">
            <a:off x="24" y="0"/>
            <a:ext cx="12191976" cy="1420254"/>
          </a:xfrm>
          <a:prstGeom prst="flowChartDocument">
            <a:avLst/>
          </a:prstGeom>
          <a:solidFill>
            <a:srgbClr val="0B53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6"/>
          <p:cNvSpPr/>
          <p:nvPr/>
        </p:nvSpPr>
        <p:spPr>
          <a:xfrm>
            <a:off x="-14700" y="5919900"/>
            <a:ext cx="12206800" cy="9381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6"/>
          <p:cNvSpPr txBox="1"/>
          <p:nvPr/>
        </p:nvSpPr>
        <p:spPr>
          <a:xfrm>
            <a:off x="33" y="5919900"/>
            <a:ext cx="4762800" cy="93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1" i="0" u="none" strike="noStrike" cap="none">
                <a:solidFill>
                  <a:srgbClr val="FFFFFF"/>
                </a:solidFill>
                <a:latin typeface="Georgia"/>
                <a:ea typeface="Georgia"/>
                <a:cs typeface="Georgia"/>
                <a:sym typeface="Georgia"/>
              </a:rPr>
              <a:t>MISSION</a:t>
            </a:r>
            <a:endParaRPr sz="1400" b="1" i="0" u="none" strike="noStrike" cap="none">
              <a:solidFill>
                <a:srgbClr val="FFFFFF"/>
              </a:solidFill>
              <a:latin typeface="Georgia"/>
              <a:ea typeface="Georgia"/>
              <a:cs typeface="Georgia"/>
              <a:sym typeface="Georgia"/>
            </a:endParaRPr>
          </a:p>
          <a:p>
            <a:pPr marL="0" marR="0" lvl="0" indent="0" algn="ctr" rtl="0">
              <a:lnSpc>
                <a:spcPct val="100000"/>
              </a:lnSpc>
              <a:spcBef>
                <a:spcPts val="0"/>
              </a:spcBef>
              <a:spcAft>
                <a:spcPts val="0"/>
              </a:spcAft>
              <a:buClr>
                <a:srgbClr val="FFFFFF"/>
              </a:buClr>
              <a:buSzPts val="1100"/>
              <a:buFont typeface="Georgia"/>
              <a:buNone/>
            </a:pPr>
            <a:r>
              <a:rPr lang="en-US" sz="1100" b="0" i="0" u="none" strike="noStrike" cap="none">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sz="1100" b="0" i="0" u="none" strike="noStrike" cap="none">
              <a:solidFill>
                <a:srgbClr val="FFFFFF"/>
              </a:solidFill>
              <a:latin typeface="Georgia"/>
              <a:ea typeface="Georgia"/>
              <a:cs typeface="Georgia"/>
              <a:sym typeface="Georgia"/>
            </a:endParaRPr>
          </a:p>
        </p:txBody>
      </p:sp>
      <p:sp>
        <p:nvSpPr>
          <p:cNvPr id="17" name="Google Shape;17;p6"/>
          <p:cNvSpPr txBox="1"/>
          <p:nvPr/>
        </p:nvSpPr>
        <p:spPr>
          <a:xfrm>
            <a:off x="4945433" y="5919900"/>
            <a:ext cx="2707600" cy="641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1" i="0" u="none" strike="noStrike" cap="none">
                <a:solidFill>
                  <a:srgbClr val="FFFFFF"/>
                </a:solidFill>
                <a:latin typeface="Georgia"/>
                <a:ea typeface="Georgia"/>
                <a:cs typeface="Georgia"/>
                <a:sym typeface="Georgia"/>
              </a:rPr>
              <a:t>VISION</a:t>
            </a:r>
            <a:endParaRPr sz="1400" b="1" i="0" u="none" strike="noStrike" cap="none">
              <a:solidFill>
                <a:srgbClr val="FFFFFF"/>
              </a:solidFill>
              <a:latin typeface="Georgia"/>
              <a:ea typeface="Georgia"/>
              <a:cs typeface="Georgia"/>
              <a:sym typeface="Georgia"/>
            </a:endParaRPr>
          </a:p>
          <a:p>
            <a:pPr marL="0" marR="0" lvl="0" indent="0" algn="ctr" rtl="0">
              <a:lnSpc>
                <a:spcPct val="100000"/>
              </a:lnSpc>
              <a:spcBef>
                <a:spcPts val="0"/>
              </a:spcBef>
              <a:spcAft>
                <a:spcPts val="0"/>
              </a:spcAft>
              <a:buClr>
                <a:srgbClr val="FFFFFF"/>
              </a:buClr>
              <a:buSzPts val="1100"/>
              <a:buFont typeface="Georgia"/>
              <a:buNone/>
            </a:pPr>
            <a:r>
              <a:rPr lang="en-US" sz="1100" b="0" i="0" u="none" strike="noStrike" cap="none">
                <a:solidFill>
                  <a:srgbClr val="FFFFFF"/>
                </a:solidFill>
                <a:latin typeface="Georgia"/>
                <a:ea typeface="Georgia"/>
                <a:cs typeface="Georgia"/>
                <a:sym typeface="Georgia"/>
              </a:rPr>
              <a:t>Excellence and Service</a:t>
            </a:r>
            <a:endParaRPr sz="1100" b="0" i="0" u="none" strike="noStrike" cap="none">
              <a:solidFill>
                <a:srgbClr val="FFFFFF"/>
              </a:solidFill>
              <a:latin typeface="Georgia"/>
              <a:ea typeface="Georgia"/>
              <a:cs typeface="Georgia"/>
              <a:sym typeface="Georgia"/>
            </a:endParaRPr>
          </a:p>
        </p:txBody>
      </p:sp>
      <p:sp>
        <p:nvSpPr>
          <p:cNvPr id="18" name="Google Shape;18;p6"/>
          <p:cNvSpPr txBox="1"/>
          <p:nvPr/>
        </p:nvSpPr>
        <p:spPr>
          <a:xfrm>
            <a:off x="8090500" y="5919900"/>
            <a:ext cx="3979200" cy="93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1" i="0" u="none" strike="noStrike" cap="none">
                <a:solidFill>
                  <a:srgbClr val="FFFFFF"/>
                </a:solidFill>
                <a:latin typeface="Georgia"/>
                <a:ea typeface="Georgia"/>
                <a:cs typeface="Georgia"/>
                <a:sym typeface="Georgia"/>
              </a:rPr>
              <a:t>CORE   VALUES</a:t>
            </a:r>
            <a:endParaRPr sz="1400" b="1" i="0" u="none" strike="noStrike" cap="none">
              <a:solidFill>
                <a:srgbClr val="FFFFFF"/>
              </a:solidFill>
              <a:latin typeface="Georgia"/>
              <a:ea typeface="Georgia"/>
              <a:cs typeface="Georgia"/>
              <a:sym typeface="Georgia"/>
            </a:endParaRPr>
          </a:p>
          <a:p>
            <a:pPr marL="0" marR="0" lvl="0" indent="0" algn="ctr" rtl="0">
              <a:lnSpc>
                <a:spcPct val="100000"/>
              </a:lnSpc>
              <a:spcBef>
                <a:spcPts val="0"/>
              </a:spcBef>
              <a:spcAft>
                <a:spcPts val="0"/>
              </a:spcAft>
              <a:buClr>
                <a:srgbClr val="FFFFFF"/>
              </a:buClr>
              <a:buSzPts val="1100"/>
              <a:buFont typeface="Georgia"/>
              <a:buNone/>
            </a:pPr>
            <a:r>
              <a:rPr lang="en-US" sz="1100" b="0" i="0" u="none" strike="noStrike" cap="none">
                <a:solidFill>
                  <a:srgbClr val="FFFFFF"/>
                </a:solidFill>
                <a:latin typeface="Georgia"/>
                <a:ea typeface="Georgia"/>
                <a:cs typeface="Georgia"/>
                <a:sym typeface="Georgia"/>
              </a:rPr>
              <a:t>Faith in God |  Moral Uprightness</a:t>
            </a:r>
            <a:br>
              <a:rPr lang="en-US" sz="1100" b="0" i="0" u="none" strike="noStrike" cap="none">
                <a:solidFill>
                  <a:srgbClr val="FFFFFF"/>
                </a:solidFill>
                <a:latin typeface="Georgia"/>
                <a:ea typeface="Georgia"/>
                <a:cs typeface="Georgia"/>
                <a:sym typeface="Georgia"/>
              </a:rPr>
            </a:br>
            <a:r>
              <a:rPr lang="en-US" sz="1100" b="0" i="0" u="none" strike="noStrike" cap="none">
                <a:solidFill>
                  <a:srgbClr val="FFFFFF"/>
                </a:solidFill>
                <a:latin typeface="Georgia"/>
                <a:ea typeface="Georgia"/>
                <a:cs typeface="Georgia"/>
                <a:sym typeface="Georgia"/>
              </a:rPr>
              <a:t> Love of Fellow Beings   </a:t>
            </a:r>
            <a:br>
              <a:rPr lang="en-US" sz="1100" b="0" i="0" u="none" strike="noStrike" cap="none">
                <a:solidFill>
                  <a:srgbClr val="FFFFFF"/>
                </a:solidFill>
                <a:latin typeface="Georgia"/>
                <a:ea typeface="Georgia"/>
                <a:cs typeface="Georgia"/>
                <a:sym typeface="Georgia"/>
              </a:rPr>
            </a:br>
            <a:r>
              <a:rPr lang="en-US" sz="1100" b="0" i="0" u="none" strike="noStrike" cap="none">
                <a:solidFill>
                  <a:srgbClr val="FFFFFF"/>
                </a:solidFill>
                <a:latin typeface="Georgia"/>
                <a:ea typeface="Georgia"/>
                <a:cs typeface="Georgia"/>
                <a:sym typeface="Georgia"/>
              </a:rPr>
              <a:t>Social Responsibility | Pursuit of Excellence</a:t>
            </a:r>
            <a:endParaRPr sz="1100" b="0" i="0" u="none" strike="noStrike" cap="none">
              <a:solidFill>
                <a:srgbClr val="FFFFFF"/>
              </a:solidFill>
              <a:latin typeface="Georgia"/>
              <a:ea typeface="Georgia"/>
              <a:cs typeface="Georgia"/>
              <a:sym typeface="Georgia"/>
            </a:endParaRPr>
          </a:p>
        </p:txBody>
      </p:sp>
      <p:pic>
        <p:nvPicPr>
          <p:cNvPr id="19" name="Google Shape;19;p6"/>
          <p:cNvPicPr preferRelativeResize="0"/>
          <p:nvPr/>
        </p:nvPicPr>
        <p:blipFill rotWithShape="1">
          <a:blip r:embed="rId2">
            <a:alphaModFix/>
          </a:blip>
          <a:srcRect/>
          <a:stretch/>
        </p:blipFill>
        <p:spPr>
          <a:xfrm>
            <a:off x="7924600" y="232168"/>
            <a:ext cx="3686235" cy="1002209"/>
          </a:xfrm>
          <a:prstGeom prst="rect">
            <a:avLst/>
          </a:prstGeom>
          <a:noFill/>
          <a:ln>
            <a:noFill/>
          </a:ln>
        </p:spPr>
      </p:pic>
    </p:spTree>
    <p:extLst>
      <p:ext uri="{BB962C8B-B14F-4D97-AF65-F5344CB8AC3E}">
        <p14:creationId xmlns:p14="http://schemas.microsoft.com/office/powerpoint/2010/main" val="143012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415600" y="1474833"/>
            <a:ext cx="11360800" cy="2618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rPr lang="en-US"/>
              <a:t>Click to edit Master title style</a:t>
            </a:r>
            <a:endParaRPr/>
          </a:p>
        </p:txBody>
      </p:sp>
      <p:sp>
        <p:nvSpPr>
          <p:cNvPr id="93" name="Google Shape;93;p15"/>
          <p:cNvSpPr txBox="1">
            <a:spLocks noGrp="1"/>
          </p:cNvSpPr>
          <p:nvPr>
            <p:ph type="body" idx="1"/>
          </p:nvPr>
        </p:nvSpPr>
        <p:spPr>
          <a:xfrm>
            <a:off x="415600" y="4202967"/>
            <a:ext cx="11360800" cy="1734300"/>
          </a:xfrm>
          <a:prstGeom prst="rect">
            <a:avLst/>
          </a:prstGeom>
          <a:noFill/>
          <a:ln>
            <a:noFill/>
          </a:ln>
        </p:spPr>
        <p:txBody>
          <a:bodyPr spcFirstLastPara="1" wrap="square" lIns="91425" tIns="91425" rIns="91425" bIns="91425" anchor="t" anchorCtr="0">
            <a:noAutofit/>
          </a:bodyPr>
          <a:lstStyle>
            <a:lvl1pPr marL="457200" lvl="0" indent="-368300" algn="ctr">
              <a:lnSpc>
                <a:spcPct val="100000"/>
              </a:lnSpc>
              <a:spcBef>
                <a:spcPts val="0"/>
              </a:spcBef>
              <a:spcAft>
                <a:spcPts val="0"/>
              </a:spcAft>
              <a:buClr>
                <a:srgbClr val="000000"/>
              </a:buClr>
              <a:buSzPts val="2200"/>
              <a:buChar char="●"/>
              <a:defRPr/>
            </a:lvl1pPr>
            <a:lvl2pPr marL="914400" lvl="1" indent="-342900" algn="ctr">
              <a:lnSpc>
                <a:spcPct val="100000"/>
              </a:lnSpc>
              <a:spcBef>
                <a:spcPts val="600"/>
              </a:spcBef>
              <a:spcAft>
                <a:spcPts val="0"/>
              </a:spcAft>
              <a:buClr>
                <a:srgbClr val="000000"/>
              </a:buClr>
              <a:buSzPts val="1800"/>
              <a:buChar char="○"/>
              <a:defRPr/>
            </a:lvl2pPr>
            <a:lvl3pPr marL="1371600" lvl="2" indent="-342900" algn="ctr">
              <a:lnSpc>
                <a:spcPct val="100000"/>
              </a:lnSpc>
              <a:spcBef>
                <a:spcPts val="600"/>
              </a:spcBef>
              <a:spcAft>
                <a:spcPts val="0"/>
              </a:spcAft>
              <a:buClr>
                <a:srgbClr val="000000"/>
              </a:buClr>
              <a:buSzPts val="1800"/>
              <a:buChar char="■"/>
              <a:defRPr/>
            </a:lvl3pPr>
            <a:lvl4pPr marL="1828800" lvl="3" indent="-342900" algn="ctr">
              <a:lnSpc>
                <a:spcPct val="100000"/>
              </a:lnSpc>
              <a:spcBef>
                <a:spcPts val="600"/>
              </a:spcBef>
              <a:spcAft>
                <a:spcPts val="0"/>
              </a:spcAft>
              <a:buClr>
                <a:srgbClr val="000000"/>
              </a:buClr>
              <a:buSzPts val="1800"/>
              <a:buChar char="●"/>
              <a:defRPr/>
            </a:lvl4pPr>
            <a:lvl5pPr marL="2286000" lvl="4" indent="-342900" algn="ctr">
              <a:lnSpc>
                <a:spcPct val="100000"/>
              </a:lnSpc>
              <a:spcBef>
                <a:spcPts val="600"/>
              </a:spcBef>
              <a:spcAft>
                <a:spcPts val="0"/>
              </a:spcAft>
              <a:buClr>
                <a:srgbClr val="000000"/>
              </a:buClr>
              <a:buSzPts val="1800"/>
              <a:buChar char="○"/>
              <a:defRPr/>
            </a:lvl5pPr>
            <a:lvl6pPr marL="2743200" lvl="5" indent="-342900" algn="ctr">
              <a:lnSpc>
                <a:spcPct val="100000"/>
              </a:lnSpc>
              <a:spcBef>
                <a:spcPts val="600"/>
              </a:spcBef>
              <a:spcAft>
                <a:spcPts val="0"/>
              </a:spcAft>
              <a:buClr>
                <a:srgbClr val="000000"/>
              </a:buClr>
              <a:buSzPts val="1800"/>
              <a:buChar char="■"/>
              <a:defRPr/>
            </a:lvl6pPr>
            <a:lvl7pPr marL="3200400" lvl="6" indent="-342900" algn="ctr">
              <a:lnSpc>
                <a:spcPct val="100000"/>
              </a:lnSpc>
              <a:spcBef>
                <a:spcPts val="600"/>
              </a:spcBef>
              <a:spcAft>
                <a:spcPts val="0"/>
              </a:spcAft>
              <a:buClr>
                <a:srgbClr val="000000"/>
              </a:buClr>
              <a:buSzPts val="1800"/>
              <a:buChar char="●"/>
              <a:defRPr/>
            </a:lvl7pPr>
            <a:lvl8pPr marL="3657600" lvl="7" indent="-342900" algn="ctr">
              <a:lnSpc>
                <a:spcPct val="100000"/>
              </a:lnSpc>
              <a:spcBef>
                <a:spcPts val="600"/>
              </a:spcBef>
              <a:spcAft>
                <a:spcPts val="0"/>
              </a:spcAft>
              <a:buClr>
                <a:srgbClr val="000000"/>
              </a:buClr>
              <a:buSzPts val="1800"/>
              <a:buChar char="○"/>
              <a:defRPr/>
            </a:lvl8pPr>
            <a:lvl9pPr marL="4114800" lvl="8" indent="-342900" algn="ctr">
              <a:lnSpc>
                <a:spcPct val="100000"/>
              </a:lnSpc>
              <a:spcBef>
                <a:spcPts val="600"/>
              </a:spcBef>
              <a:spcAft>
                <a:spcPts val="600"/>
              </a:spcAft>
              <a:buClr>
                <a:srgbClr val="000000"/>
              </a:buClr>
              <a:buSzPts val="1800"/>
              <a:buChar char="■"/>
              <a:defRPr/>
            </a:lvl9pPr>
          </a:lstStyle>
          <a:p>
            <a:pPr lvl="0"/>
            <a:r>
              <a:rPr lang="en-US"/>
              <a:t>Click to edit Master text styles</a:t>
            </a:r>
          </a:p>
        </p:txBody>
      </p:sp>
      <p:sp>
        <p:nvSpPr>
          <p:cNvPr id="94" name="Google Shape;94;p15"/>
          <p:cNvSpPr txBox="1">
            <a:spLocks noGrp="1"/>
          </p:cNvSpPr>
          <p:nvPr>
            <p:ph type="sldNum" idx="12"/>
          </p:nvPr>
        </p:nvSpPr>
        <p:spPr>
          <a:xfrm>
            <a:off x="11296611" y="6217622"/>
            <a:ext cx="7316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fld id="{F8F3D64E-9272-492E-8B3B-F324951B8C6E}" type="slidenum">
              <a:rPr lang="en-IN" smtClean="0"/>
              <a:t>‹#›</a:t>
            </a:fld>
            <a:endParaRPr lang="en-IN"/>
          </a:p>
        </p:txBody>
      </p:sp>
      <p:sp>
        <p:nvSpPr>
          <p:cNvPr id="95" name="Google Shape;95;p15"/>
          <p:cNvSpPr/>
          <p:nvPr/>
        </p:nvSpPr>
        <p:spPr>
          <a:xfrm>
            <a:off x="-14700" y="6347775"/>
            <a:ext cx="122068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5"/>
          <p:cNvSpPr txBox="1"/>
          <p:nvPr/>
        </p:nvSpPr>
        <p:spPr>
          <a:xfrm>
            <a:off x="4457600" y="6431140"/>
            <a:ext cx="32768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97" name="Google Shape;97;p15"/>
          <p:cNvSpPr/>
          <p:nvPr/>
        </p:nvSpPr>
        <p:spPr>
          <a:xfrm rot="10800000">
            <a:off x="9261067" y="275"/>
            <a:ext cx="29428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5"/>
          <p:cNvSpPr/>
          <p:nvPr/>
        </p:nvSpPr>
        <p:spPr>
          <a:xfrm rot="10800000">
            <a:off x="-2933" y="-25"/>
            <a:ext cx="122068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5"/>
          <p:cNvSpPr txBox="1"/>
          <p:nvPr/>
        </p:nvSpPr>
        <p:spPr>
          <a:xfrm>
            <a:off x="9261067" y="248094"/>
            <a:ext cx="29428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strike="noStrike" cap="none">
                <a:solidFill>
                  <a:srgbClr val="FFFFFF"/>
                </a:solidFill>
                <a:latin typeface="Georgia"/>
                <a:ea typeface="Georgia"/>
                <a:cs typeface="Georgia"/>
                <a:sym typeface="Georgia"/>
              </a:rPr>
              <a:t>CHRIST</a:t>
            </a:r>
            <a:br>
              <a:rPr lang="en-US" sz="1400" b="0" i="0" u="none" strike="noStrike" cap="none">
                <a:solidFill>
                  <a:srgbClr val="FFFFFF"/>
                </a:solidFill>
                <a:latin typeface="Georgia"/>
                <a:ea typeface="Georgia"/>
                <a:cs typeface="Georgia"/>
                <a:sym typeface="Georgia"/>
              </a:rPr>
            </a:br>
            <a:r>
              <a:rPr lang="en-US"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extLst>
      <p:ext uri="{BB962C8B-B14F-4D97-AF65-F5344CB8AC3E}">
        <p14:creationId xmlns:p14="http://schemas.microsoft.com/office/powerpoint/2010/main" val="1166157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
        <p:nvSpPr>
          <p:cNvPr id="101" name="Google Shape;101;p16"/>
          <p:cNvSpPr txBox="1">
            <a:spLocks noGrp="1"/>
          </p:cNvSpPr>
          <p:nvPr>
            <p:ph type="sldNum" idx="12"/>
          </p:nvPr>
        </p:nvSpPr>
        <p:spPr>
          <a:xfrm>
            <a:off x="11296611" y="6217622"/>
            <a:ext cx="7316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fld id="{F8F3D64E-9272-492E-8B3B-F324951B8C6E}" type="slidenum">
              <a:rPr lang="en-IN" smtClean="0"/>
              <a:t>‹#›</a:t>
            </a:fld>
            <a:endParaRPr lang="en-IN"/>
          </a:p>
        </p:txBody>
      </p:sp>
      <p:sp>
        <p:nvSpPr>
          <p:cNvPr id="102" name="Google Shape;102;p16"/>
          <p:cNvSpPr/>
          <p:nvPr/>
        </p:nvSpPr>
        <p:spPr>
          <a:xfrm>
            <a:off x="-14700" y="6347775"/>
            <a:ext cx="122068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6"/>
          <p:cNvSpPr txBox="1"/>
          <p:nvPr/>
        </p:nvSpPr>
        <p:spPr>
          <a:xfrm>
            <a:off x="4457600" y="6431140"/>
            <a:ext cx="32768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104" name="Google Shape;104;p16"/>
          <p:cNvSpPr/>
          <p:nvPr/>
        </p:nvSpPr>
        <p:spPr>
          <a:xfrm rot="10800000">
            <a:off x="9261067" y="275"/>
            <a:ext cx="29428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6"/>
          <p:cNvSpPr/>
          <p:nvPr/>
        </p:nvSpPr>
        <p:spPr>
          <a:xfrm rot="10800000">
            <a:off x="-2933" y="-25"/>
            <a:ext cx="122068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txBox="1"/>
          <p:nvPr/>
        </p:nvSpPr>
        <p:spPr>
          <a:xfrm>
            <a:off x="9261067" y="248094"/>
            <a:ext cx="29428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strike="noStrike" cap="none">
                <a:solidFill>
                  <a:srgbClr val="FFFFFF"/>
                </a:solidFill>
                <a:latin typeface="Georgia"/>
                <a:ea typeface="Georgia"/>
                <a:cs typeface="Georgia"/>
                <a:sym typeface="Georgia"/>
              </a:rPr>
              <a:t>CHRIST</a:t>
            </a:r>
            <a:br>
              <a:rPr lang="en-US" sz="1400" b="0" i="0" u="none" strike="noStrike" cap="none">
                <a:solidFill>
                  <a:srgbClr val="FFFFFF"/>
                </a:solidFill>
                <a:latin typeface="Georgia"/>
                <a:ea typeface="Georgia"/>
                <a:cs typeface="Georgia"/>
                <a:sym typeface="Georgia"/>
              </a:rPr>
            </a:br>
            <a:r>
              <a:rPr lang="en-US"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extLst>
      <p:ext uri="{BB962C8B-B14F-4D97-AF65-F5344CB8AC3E}">
        <p14:creationId xmlns:p14="http://schemas.microsoft.com/office/powerpoint/2010/main" val="2160050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0"/>
        <p:cNvGrpSpPr/>
        <p:nvPr/>
      </p:nvGrpSpPr>
      <p:grpSpPr>
        <a:xfrm>
          <a:off x="0" y="0"/>
          <a:ext cx="0" cy="0"/>
          <a:chOff x="0" y="0"/>
          <a:chExt cx="0" cy="0"/>
        </a:xfrm>
      </p:grpSpPr>
      <p:sp>
        <p:nvSpPr>
          <p:cNvPr id="21" name="Google Shape;21;p7"/>
          <p:cNvSpPr txBox="1">
            <a:spLocks noGrp="1"/>
          </p:cNvSpPr>
          <p:nvPr>
            <p:ph type="title"/>
          </p:nvPr>
        </p:nvSpPr>
        <p:spPr>
          <a:xfrm>
            <a:off x="415600" y="2867800"/>
            <a:ext cx="11360800" cy="1122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r>
              <a:rPr lang="en-US"/>
              <a:t>Click to edit Master title style</a:t>
            </a:r>
            <a:endParaRPr/>
          </a:p>
        </p:txBody>
      </p:sp>
      <p:sp>
        <p:nvSpPr>
          <p:cNvPr id="22" name="Google Shape;22;p7"/>
          <p:cNvSpPr txBox="1">
            <a:spLocks noGrp="1"/>
          </p:cNvSpPr>
          <p:nvPr>
            <p:ph type="sldNum" idx="12"/>
          </p:nvPr>
        </p:nvSpPr>
        <p:spPr>
          <a:xfrm>
            <a:off x="11296611" y="6217622"/>
            <a:ext cx="7316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fld id="{F8F3D64E-9272-492E-8B3B-F324951B8C6E}" type="slidenum">
              <a:rPr lang="en-IN" smtClean="0"/>
              <a:t>‹#›</a:t>
            </a:fld>
            <a:endParaRPr lang="en-IN"/>
          </a:p>
        </p:txBody>
      </p:sp>
      <p:sp>
        <p:nvSpPr>
          <p:cNvPr id="23" name="Google Shape;23;p7"/>
          <p:cNvSpPr/>
          <p:nvPr/>
        </p:nvSpPr>
        <p:spPr>
          <a:xfrm>
            <a:off x="-14700" y="6347775"/>
            <a:ext cx="122068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7"/>
          <p:cNvSpPr txBox="1"/>
          <p:nvPr/>
        </p:nvSpPr>
        <p:spPr>
          <a:xfrm>
            <a:off x="4457600" y="6431140"/>
            <a:ext cx="32768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25" name="Google Shape;25;p7"/>
          <p:cNvSpPr/>
          <p:nvPr/>
        </p:nvSpPr>
        <p:spPr>
          <a:xfrm rot="10800000">
            <a:off x="9261067" y="275"/>
            <a:ext cx="29428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7"/>
          <p:cNvSpPr/>
          <p:nvPr/>
        </p:nvSpPr>
        <p:spPr>
          <a:xfrm rot="10800000">
            <a:off x="-2933" y="-25"/>
            <a:ext cx="122068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7"/>
          <p:cNvSpPr txBox="1"/>
          <p:nvPr/>
        </p:nvSpPr>
        <p:spPr>
          <a:xfrm>
            <a:off x="9261067" y="248094"/>
            <a:ext cx="29428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strike="noStrike" cap="none">
                <a:solidFill>
                  <a:srgbClr val="FFFFFF"/>
                </a:solidFill>
                <a:latin typeface="Georgia"/>
                <a:ea typeface="Georgia"/>
                <a:cs typeface="Georgia"/>
                <a:sym typeface="Georgia"/>
              </a:rPr>
              <a:t>CHRIST</a:t>
            </a:r>
            <a:br>
              <a:rPr lang="en-US" sz="1400" b="0" i="0" u="none" strike="noStrike" cap="none">
                <a:solidFill>
                  <a:srgbClr val="FFFFFF"/>
                </a:solidFill>
                <a:latin typeface="Georgia"/>
                <a:ea typeface="Georgia"/>
                <a:cs typeface="Georgia"/>
                <a:sym typeface="Georgia"/>
              </a:rPr>
            </a:br>
            <a:r>
              <a:rPr lang="en-US"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extLst>
      <p:ext uri="{BB962C8B-B14F-4D97-AF65-F5344CB8AC3E}">
        <p14:creationId xmlns:p14="http://schemas.microsoft.com/office/powerpoint/2010/main" val="701673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15600" y="593367"/>
            <a:ext cx="113608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a:t>Click to edit Master title style</a:t>
            </a:r>
            <a:endParaRPr/>
          </a:p>
        </p:txBody>
      </p:sp>
      <p:sp>
        <p:nvSpPr>
          <p:cNvPr id="30" name="Google Shape;30;p8"/>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68300" algn="l">
              <a:lnSpc>
                <a:spcPct val="100000"/>
              </a:lnSpc>
              <a:spcBef>
                <a:spcPts val="0"/>
              </a:spcBef>
              <a:spcAft>
                <a:spcPts val="0"/>
              </a:spcAft>
              <a:buClr>
                <a:srgbClr val="000000"/>
              </a:buClr>
              <a:buSzPts val="2200"/>
              <a:buChar char="●"/>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600"/>
              </a:spcAft>
              <a:buClr>
                <a:srgbClr val="000000"/>
              </a:buClr>
              <a:buSzPts val="1800"/>
              <a:buChar char="■"/>
              <a:defRPr/>
            </a:lvl9pPr>
          </a:lstStyle>
          <a:p>
            <a:pPr lvl="0"/>
            <a:r>
              <a:rPr lang="en-US"/>
              <a:t>Click to edit Master text styles</a:t>
            </a:r>
          </a:p>
        </p:txBody>
      </p:sp>
      <p:sp>
        <p:nvSpPr>
          <p:cNvPr id="31" name="Google Shape;31;p8"/>
          <p:cNvSpPr txBox="1">
            <a:spLocks noGrp="1"/>
          </p:cNvSpPr>
          <p:nvPr>
            <p:ph type="sldNum" idx="12"/>
          </p:nvPr>
        </p:nvSpPr>
        <p:spPr>
          <a:xfrm>
            <a:off x="11296611" y="6217622"/>
            <a:ext cx="7316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fld id="{F8F3D64E-9272-492E-8B3B-F324951B8C6E}" type="slidenum">
              <a:rPr lang="en-IN" smtClean="0"/>
              <a:t>‹#›</a:t>
            </a:fld>
            <a:endParaRPr lang="en-IN"/>
          </a:p>
        </p:txBody>
      </p:sp>
      <p:sp>
        <p:nvSpPr>
          <p:cNvPr id="32" name="Google Shape;32;p8"/>
          <p:cNvSpPr/>
          <p:nvPr/>
        </p:nvSpPr>
        <p:spPr>
          <a:xfrm>
            <a:off x="-14700" y="6347775"/>
            <a:ext cx="122068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8"/>
          <p:cNvSpPr txBox="1"/>
          <p:nvPr/>
        </p:nvSpPr>
        <p:spPr>
          <a:xfrm>
            <a:off x="4457600" y="6431140"/>
            <a:ext cx="32768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34" name="Google Shape;34;p8"/>
          <p:cNvSpPr/>
          <p:nvPr/>
        </p:nvSpPr>
        <p:spPr>
          <a:xfrm rot="10800000">
            <a:off x="9261067" y="275"/>
            <a:ext cx="29428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8"/>
          <p:cNvSpPr/>
          <p:nvPr/>
        </p:nvSpPr>
        <p:spPr>
          <a:xfrm rot="10800000">
            <a:off x="-2933" y="-25"/>
            <a:ext cx="122068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8"/>
          <p:cNvSpPr txBox="1"/>
          <p:nvPr/>
        </p:nvSpPr>
        <p:spPr>
          <a:xfrm>
            <a:off x="9261067" y="248094"/>
            <a:ext cx="29428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strike="noStrike" cap="none">
                <a:solidFill>
                  <a:srgbClr val="FFFFFF"/>
                </a:solidFill>
                <a:latin typeface="Georgia"/>
                <a:ea typeface="Georgia"/>
                <a:cs typeface="Georgia"/>
                <a:sym typeface="Georgia"/>
              </a:rPr>
              <a:t>CHRIST</a:t>
            </a:r>
            <a:br>
              <a:rPr lang="en-US" sz="1400" b="0" i="0" u="none" strike="noStrike" cap="none">
                <a:solidFill>
                  <a:srgbClr val="FFFFFF"/>
                </a:solidFill>
                <a:latin typeface="Georgia"/>
                <a:ea typeface="Georgia"/>
                <a:cs typeface="Georgia"/>
                <a:sym typeface="Georgia"/>
              </a:rPr>
            </a:br>
            <a:r>
              <a:rPr lang="en-US"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extLst>
      <p:ext uri="{BB962C8B-B14F-4D97-AF65-F5344CB8AC3E}">
        <p14:creationId xmlns:p14="http://schemas.microsoft.com/office/powerpoint/2010/main" val="441491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415600" y="593367"/>
            <a:ext cx="113608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a:t>Click to edit Master title style</a:t>
            </a:r>
            <a:endParaRPr/>
          </a:p>
        </p:txBody>
      </p:sp>
      <p:sp>
        <p:nvSpPr>
          <p:cNvPr id="39" name="Google Shape;39;p9"/>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000000"/>
              </a:buClr>
              <a:buSzPts val="1400"/>
              <a:buChar char="●"/>
              <a:defRPr sz="1400"/>
            </a:lvl1pPr>
            <a:lvl2pPr marL="914400" lvl="1" indent="-304800" algn="l">
              <a:lnSpc>
                <a:spcPct val="100000"/>
              </a:lnSpc>
              <a:spcBef>
                <a:spcPts val="600"/>
              </a:spcBef>
              <a:spcAft>
                <a:spcPts val="0"/>
              </a:spcAft>
              <a:buClr>
                <a:srgbClr val="000000"/>
              </a:buClr>
              <a:buSzPts val="1200"/>
              <a:buChar char="○"/>
              <a:defRPr sz="1200"/>
            </a:lvl2pPr>
            <a:lvl3pPr marL="1371600" lvl="2" indent="-304800" algn="l">
              <a:lnSpc>
                <a:spcPct val="100000"/>
              </a:lnSpc>
              <a:spcBef>
                <a:spcPts val="600"/>
              </a:spcBef>
              <a:spcAft>
                <a:spcPts val="0"/>
              </a:spcAft>
              <a:buClr>
                <a:srgbClr val="000000"/>
              </a:buClr>
              <a:buSzPts val="1200"/>
              <a:buChar char="■"/>
              <a:defRPr sz="1200"/>
            </a:lvl3pPr>
            <a:lvl4pPr marL="1828800" lvl="3" indent="-304800" algn="l">
              <a:lnSpc>
                <a:spcPct val="100000"/>
              </a:lnSpc>
              <a:spcBef>
                <a:spcPts val="600"/>
              </a:spcBef>
              <a:spcAft>
                <a:spcPts val="0"/>
              </a:spcAft>
              <a:buClr>
                <a:srgbClr val="000000"/>
              </a:buClr>
              <a:buSzPts val="1200"/>
              <a:buChar char="●"/>
              <a:defRPr sz="1200"/>
            </a:lvl4pPr>
            <a:lvl5pPr marL="2286000" lvl="4" indent="-304800" algn="l">
              <a:lnSpc>
                <a:spcPct val="100000"/>
              </a:lnSpc>
              <a:spcBef>
                <a:spcPts val="600"/>
              </a:spcBef>
              <a:spcAft>
                <a:spcPts val="0"/>
              </a:spcAft>
              <a:buClr>
                <a:srgbClr val="000000"/>
              </a:buClr>
              <a:buSzPts val="1200"/>
              <a:buChar char="○"/>
              <a:defRPr sz="1200"/>
            </a:lvl5pPr>
            <a:lvl6pPr marL="2743200" lvl="5" indent="-304800" algn="l">
              <a:lnSpc>
                <a:spcPct val="100000"/>
              </a:lnSpc>
              <a:spcBef>
                <a:spcPts val="600"/>
              </a:spcBef>
              <a:spcAft>
                <a:spcPts val="0"/>
              </a:spcAft>
              <a:buClr>
                <a:srgbClr val="000000"/>
              </a:buClr>
              <a:buSzPts val="1200"/>
              <a:buChar char="■"/>
              <a:defRPr sz="1200"/>
            </a:lvl6pPr>
            <a:lvl7pPr marL="3200400" lvl="6" indent="-304800" algn="l">
              <a:lnSpc>
                <a:spcPct val="100000"/>
              </a:lnSpc>
              <a:spcBef>
                <a:spcPts val="600"/>
              </a:spcBef>
              <a:spcAft>
                <a:spcPts val="0"/>
              </a:spcAft>
              <a:buClr>
                <a:srgbClr val="000000"/>
              </a:buClr>
              <a:buSzPts val="1200"/>
              <a:buChar char="●"/>
              <a:defRPr sz="1200"/>
            </a:lvl7pPr>
            <a:lvl8pPr marL="3657600" lvl="7" indent="-304800" algn="l">
              <a:lnSpc>
                <a:spcPct val="100000"/>
              </a:lnSpc>
              <a:spcBef>
                <a:spcPts val="600"/>
              </a:spcBef>
              <a:spcAft>
                <a:spcPts val="0"/>
              </a:spcAft>
              <a:buClr>
                <a:srgbClr val="000000"/>
              </a:buClr>
              <a:buSzPts val="1200"/>
              <a:buChar char="○"/>
              <a:defRPr sz="1200"/>
            </a:lvl8pPr>
            <a:lvl9pPr marL="4114800" lvl="8" indent="-304800" algn="l">
              <a:lnSpc>
                <a:spcPct val="100000"/>
              </a:lnSpc>
              <a:spcBef>
                <a:spcPts val="600"/>
              </a:spcBef>
              <a:spcAft>
                <a:spcPts val="600"/>
              </a:spcAft>
              <a:buClr>
                <a:srgbClr val="000000"/>
              </a:buClr>
              <a:buSzPts val="1200"/>
              <a:buChar char="■"/>
              <a:defRPr sz="1200"/>
            </a:lvl9pPr>
          </a:lstStyle>
          <a:p>
            <a:pPr lvl="0"/>
            <a:r>
              <a:rPr lang="en-US"/>
              <a:t>Click to edit Master text styles</a:t>
            </a:r>
          </a:p>
        </p:txBody>
      </p:sp>
      <p:sp>
        <p:nvSpPr>
          <p:cNvPr id="40" name="Google Shape;40;p9"/>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00000"/>
              </a:lnSpc>
              <a:spcBef>
                <a:spcPts val="0"/>
              </a:spcBef>
              <a:spcAft>
                <a:spcPts val="0"/>
              </a:spcAft>
              <a:buClr>
                <a:srgbClr val="000000"/>
              </a:buClr>
              <a:buSzPts val="1400"/>
              <a:buChar char="●"/>
              <a:defRPr sz="1400"/>
            </a:lvl1pPr>
            <a:lvl2pPr marL="914400" lvl="1" indent="-304800" algn="l">
              <a:lnSpc>
                <a:spcPct val="100000"/>
              </a:lnSpc>
              <a:spcBef>
                <a:spcPts val="600"/>
              </a:spcBef>
              <a:spcAft>
                <a:spcPts val="0"/>
              </a:spcAft>
              <a:buClr>
                <a:srgbClr val="000000"/>
              </a:buClr>
              <a:buSzPts val="1200"/>
              <a:buChar char="○"/>
              <a:defRPr sz="1200"/>
            </a:lvl2pPr>
            <a:lvl3pPr marL="1371600" lvl="2" indent="-304800" algn="l">
              <a:lnSpc>
                <a:spcPct val="100000"/>
              </a:lnSpc>
              <a:spcBef>
                <a:spcPts val="600"/>
              </a:spcBef>
              <a:spcAft>
                <a:spcPts val="0"/>
              </a:spcAft>
              <a:buClr>
                <a:srgbClr val="000000"/>
              </a:buClr>
              <a:buSzPts val="1200"/>
              <a:buChar char="■"/>
              <a:defRPr sz="1200"/>
            </a:lvl3pPr>
            <a:lvl4pPr marL="1828800" lvl="3" indent="-304800" algn="l">
              <a:lnSpc>
                <a:spcPct val="100000"/>
              </a:lnSpc>
              <a:spcBef>
                <a:spcPts val="600"/>
              </a:spcBef>
              <a:spcAft>
                <a:spcPts val="0"/>
              </a:spcAft>
              <a:buClr>
                <a:srgbClr val="000000"/>
              </a:buClr>
              <a:buSzPts val="1200"/>
              <a:buChar char="●"/>
              <a:defRPr sz="1200"/>
            </a:lvl4pPr>
            <a:lvl5pPr marL="2286000" lvl="4" indent="-304800" algn="l">
              <a:lnSpc>
                <a:spcPct val="100000"/>
              </a:lnSpc>
              <a:spcBef>
                <a:spcPts val="600"/>
              </a:spcBef>
              <a:spcAft>
                <a:spcPts val="0"/>
              </a:spcAft>
              <a:buClr>
                <a:srgbClr val="000000"/>
              </a:buClr>
              <a:buSzPts val="1200"/>
              <a:buChar char="○"/>
              <a:defRPr sz="1200"/>
            </a:lvl5pPr>
            <a:lvl6pPr marL="2743200" lvl="5" indent="-304800" algn="l">
              <a:lnSpc>
                <a:spcPct val="100000"/>
              </a:lnSpc>
              <a:spcBef>
                <a:spcPts val="600"/>
              </a:spcBef>
              <a:spcAft>
                <a:spcPts val="0"/>
              </a:spcAft>
              <a:buClr>
                <a:srgbClr val="000000"/>
              </a:buClr>
              <a:buSzPts val="1200"/>
              <a:buChar char="■"/>
              <a:defRPr sz="1200"/>
            </a:lvl6pPr>
            <a:lvl7pPr marL="3200400" lvl="6" indent="-304800" algn="l">
              <a:lnSpc>
                <a:spcPct val="100000"/>
              </a:lnSpc>
              <a:spcBef>
                <a:spcPts val="600"/>
              </a:spcBef>
              <a:spcAft>
                <a:spcPts val="0"/>
              </a:spcAft>
              <a:buClr>
                <a:srgbClr val="000000"/>
              </a:buClr>
              <a:buSzPts val="1200"/>
              <a:buChar char="●"/>
              <a:defRPr sz="1200"/>
            </a:lvl7pPr>
            <a:lvl8pPr marL="3657600" lvl="7" indent="-304800" algn="l">
              <a:lnSpc>
                <a:spcPct val="100000"/>
              </a:lnSpc>
              <a:spcBef>
                <a:spcPts val="600"/>
              </a:spcBef>
              <a:spcAft>
                <a:spcPts val="0"/>
              </a:spcAft>
              <a:buClr>
                <a:srgbClr val="000000"/>
              </a:buClr>
              <a:buSzPts val="1200"/>
              <a:buChar char="○"/>
              <a:defRPr sz="1200"/>
            </a:lvl8pPr>
            <a:lvl9pPr marL="4114800" lvl="8" indent="-304800" algn="l">
              <a:lnSpc>
                <a:spcPct val="100000"/>
              </a:lnSpc>
              <a:spcBef>
                <a:spcPts val="600"/>
              </a:spcBef>
              <a:spcAft>
                <a:spcPts val="600"/>
              </a:spcAft>
              <a:buClr>
                <a:srgbClr val="000000"/>
              </a:buClr>
              <a:buSzPts val="1200"/>
              <a:buChar char="■"/>
              <a:defRPr sz="1200"/>
            </a:lvl9pPr>
          </a:lstStyle>
          <a:p>
            <a:pPr lvl="0"/>
            <a:r>
              <a:rPr lang="en-US"/>
              <a:t>Click to edit Master text styles</a:t>
            </a:r>
          </a:p>
        </p:txBody>
      </p:sp>
      <p:sp>
        <p:nvSpPr>
          <p:cNvPr id="41" name="Google Shape;41;p9"/>
          <p:cNvSpPr txBox="1">
            <a:spLocks noGrp="1"/>
          </p:cNvSpPr>
          <p:nvPr>
            <p:ph type="sldNum" idx="12"/>
          </p:nvPr>
        </p:nvSpPr>
        <p:spPr>
          <a:xfrm>
            <a:off x="11296611" y="6217622"/>
            <a:ext cx="7316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fld id="{F8F3D64E-9272-492E-8B3B-F324951B8C6E}" type="slidenum">
              <a:rPr lang="en-IN" smtClean="0"/>
              <a:t>‹#›</a:t>
            </a:fld>
            <a:endParaRPr lang="en-IN"/>
          </a:p>
        </p:txBody>
      </p:sp>
      <p:sp>
        <p:nvSpPr>
          <p:cNvPr id="42" name="Google Shape;42;p9"/>
          <p:cNvSpPr/>
          <p:nvPr/>
        </p:nvSpPr>
        <p:spPr>
          <a:xfrm>
            <a:off x="-14700" y="6347775"/>
            <a:ext cx="122068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9"/>
          <p:cNvSpPr txBox="1"/>
          <p:nvPr/>
        </p:nvSpPr>
        <p:spPr>
          <a:xfrm>
            <a:off x="4457600" y="6431140"/>
            <a:ext cx="32768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44" name="Google Shape;44;p9"/>
          <p:cNvSpPr/>
          <p:nvPr/>
        </p:nvSpPr>
        <p:spPr>
          <a:xfrm rot="10800000">
            <a:off x="9261067" y="275"/>
            <a:ext cx="29428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9"/>
          <p:cNvSpPr/>
          <p:nvPr/>
        </p:nvSpPr>
        <p:spPr>
          <a:xfrm rot="10800000">
            <a:off x="-2933" y="-25"/>
            <a:ext cx="122068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9"/>
          <p:cNvSpPr txBox="1"/>
          <p:nvPr/>
        </p:nvSpPr>
        <p:spPr>
          <a:xfrm>
            <a:off x="9261067" y="248094"/>
            <a:ext cx="29428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strike="noStrike" cap="none">
                <a:solidFill>
                  <a:srgbClr val="FFFFFF"/>
                </a:solidFill>
                <a:latin typeface="Georgia"/>
                <a:ea typeface="Georgia"/>
                <a:cs typeface="Georgia"/>
                <a:sym typeface="Georgia"/>
              </a:rPr>
              <a:t>CHRIST</a:t>
            </a:r>
            <a:br>
              <a:rPr lang="en-US" sz="1400" b="0" i="0" u="none" strike="noStrike" cap="none">
                <a:solidFill>
                  <a:srgbClr val="FFFFFF"/>
                </a:solidFill>
                <a:latin typeface="Georgia"/>
                <a:ea typeface="Georgia"/>
                <a:cs typeface="Georgia"/>
                <a:sym typeface="Georgia"/>
              </a:rPr>
            </a:br>
            <a:r>
              <a:rPr lang="en-US"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extLst>
      <p:ext uri="{BB962C8B-B14F-4D97-AF65-F5344CB8AC3E}">
        <p14:creationId xmlns:p14="http://schemas.microsoft.com/office/powerpoint/2010/main" val="1494606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7"/>
        <p:cNvGrpSpPr/>
        <p:nvPr/>
      </p:nvGrpSpPr>
      <p:grpSpPr>
        <a:xfrm>
          <a:off x="0" y="0"/>
          <a:ext cx="0" cy="0"/>
          <a:chOff x="0" y="0"/>
          <a:chExt cx="0" cy="0"/>
        </a:xfrm>
      </p:grpSpPr>
      <p:sp>
        <p:nvSpPr>
          <p:cNvPr id="48" name="Google Shape;48;p10"/>
          <p:cNvSpPr txBox="1">
            <a:spLocks noGrp="1"/>
          </p:cNvSpPr>
          <p:nvPr>
            <p:ph type="title"/>
          </p:nvPr>
        </p:nvSpPr>
        <p:spPr>
          <a:xfrm>
            <a:off x="415600" y="593367"/>
            <a:ext cx="11360800" cy="763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r>
              <a:rPr lang="en-US"/>
              <a:t>Click to edit Master title style</a:t>
            </a:r>
            <a:endParaRPr/>
          </a:p>
        </p:txBody>
      </p:sp>
      <p:sp>
        <p:nvSpPr>
          <p:cNvPr id="49" name="Google Shape;49;p10"/>
          <p:cNvSpPr txBox="1">
            <a:spLocks noGrp="1"/>
          </p:cNvSpPr>
          <p:nvPr>
            <p:ph type="sldNum" idx="12"/>
          </p:nvPr>
        </p:nvSpPr>
        <p:spPr>
          <a:xfrm>
            <a:off x="11296611" y="6217622"/>
            <a:ext cx="7316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fld id="{F8F3D64E-9272-492E-8B3B-F324951B8C6E}" type="slidenum">
              <a:rPr lang="en-IN" smtClean="0"/>
              <a:t>‹#›</a:t>
            </a:fld>
            <a:endParaRPr lang="en-IN"/>
          </a:p>
        </p:txBody>
      </p:sp>
      <p:sp>
        <p:nvSpPr>
          <p:cNvPr id="50" name="Google Shape;50;p10"/>
          <p:cNvSpPr/>
          <p:nvPr/>
        </p:nvSpPr>
        <p:spPr>
          <a:xfrm>
            <a:off x="-14700" y="6347775"/>
            <a:ext cx="122068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0"/>
          <p:cNvSpPr txBox="1"/>
          <p:nvPr/>
        </p:nvSpPr>
        <p:spPr>
          <a:xfrm>
            <a:off x="4457600" y="6431140"/>
            <a:ext cx="32768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52" name="Google Shape;52;p10"/>
          <p:cNvSpPr/>
          <p:nvPr/>
        </p:nvSpPr>
        <p:spPr>
          <a:xfrm rot="10800000">
            <a:off x="9261067" y="275"/>
            <a:ext cx="29428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0"/>
          <p:cNvSpPr/>
          <p:nvPr/>
        </p:nvSpPr>
        <p:spPr>
          <a:xfrm rot="10800000">
            <a:off x="-2933" y="-25"/>
            <a:ext cx="122068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0"/>
          <p:cNvSpPr txBox="1"/>
          <p:nvPr/>
        </p:nvSpPr>
        <p:spPr>
          <a:xfrm>
            <a:off x="9261067" y="248094"/>
            <a:ext cx="29428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strike="noStrike" cap="none">
                <a:solidFill>
                  <a:srgbClr val="FFFFFF"/>
                </a:solidFill>
                <a:latin typeface="Georgia"/>
                <a:ea typeface="Georgia"/>
                <a:cs typeface="Georgia"/>
                <a:sym typeface="Georgia"/>
              </a:rPr>
              <a:t>CHRIST</a:t>
            </a:r>
            <a:br>
              <a:rPr lang="en-US" sz="1400" b="0" i="0" u="none" strike="noStrike" cap="none">
                <a:solidFill>
                  <a:srgbClr val="FFFFFF"/>
                </a:solidFill>
                <a:latin typeface="Georgia"/>
                <a:ea typeface="Georgia"/>
                <a:cs typeface="Georgia"/>
                <a:sym typeface="Georgia"/>
              </a:rPr>
            </a:br>
            <a:r>
              <a:rPr lang="en-US"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extLst>
      <p:ext uri="{BB962C8B-B14F-4D97-AF65-F5344CB8AC3E}">
        <p14:creationId xmlns:p14="http://schemas.microsoft.com/office/powerpoint/2010/main" val="3184897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5"/>
        <p:cNvGrpSpPr/>
        <p:nvPr/>
      </p:nvGrpSpPr>
      <p:grpSpPr>
        <a:xfrm>
          <a:off x="0" y="0"/>
          <a:ext cx="0" cy="0"/>
          <a:chOff x="0" y="0"/>
          <a:chExt cx="0" cy="0"/>
        </a:xfrm>
      </p:grpSpPr>
      <p:sp>
        <p:nvSpPr>
          <p:cNvPr id="56" name="Google Shape;56;p11"/>
          <p:cNvSpPr txBox="1">
            <a:spLocks noGrp="1"/>
          </p:cNvSpPr>
          <p:nvPr>
            <p:ph type="title"/>
          </p:nvPr>
        </p:nvSpPr>
        <p:spPr>
          <a:xfrm>
            <a:off x="415600" y="740800"/>
            <a:ext cx="3744000" cy="100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r>
              <a:rPr lang="en-US"/>
              <a:t>Click to edit Master title style</a:t>
            </a:r>
            <a:endParaRPr/>
          </a:p>
        </p:txBody>
      </p:sp>
      <p:sp>
        <p:nvSpPr>
          <p:cNvPr id="57" name="Google Shape;57;p11"/>
          <p:cNvSpPr txBox="1">
            <a:spLocks noGrp="1"/>
          </p:cNvSpPr>
          <p:nvPr>
            <p:ph type="body" idx="1"/>
          </p:nvPr>
        </p:nvSpPr>
        <p:spPr>
          <a:xfrm>
            <a:off x="415600" y="1852800"/>
            <a:ext cx="3744000" cy="42393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Clr>
                <a:srgbClr val="000000"/>
              </a:buClr>
              <a:buSzPts val="1200"/>
              <a:buChar char="●"/>
              <a:defRPr sz="1200"/>
            </a:lvl1pPr>
            <a:lvl2pPr marL="914400" lvl="1" indent="-304800" algn="l">
              <a:lnSpc>
                <a:spcPct val="100000"/>
              </a:lnSpc>
              <a:spcBef>
                <a:spcPts val="600"/>
              </a:spcBef>
              <a:spcAft>
                <a:spcPts val="0"/>
              </a:spcAft>
              <a:buClr>
                <a:srgbClr val="000000"/>
              </a:buClr>
              <a:buSzPts val="1200"/>
              <a:buChar char="○"/>
              <a:defRPr sz="1200"/>
            </a:lvl2pPr>
            <a:lvl3pPr marL="1371600" lvl="2" indent="-304800" algn="l">
              <a:lnSpc>
                <a:spcPct val="100000"/>
              </a:lnSpc>
              <a:spcBef>
                <a:spcPts val="600"/>
              </a:spcBef>
              <a:spcAft>
                <a:spcPts val="0"/>
              </a:spcAft>
              <a:buClr>
                <a:srgbClr val="000000"/>
              </a:buClr>
              <a:buSzPts val="1200"/>
              <a:buChar char="■"/>
              <a:defRPr sz="1200"/>
            </a:lvl3pPr>
            <a:lvl4pPr marL="1828800" lvl="3" indent="-304800" algn="l">
              <a:lnSpc>
                <a:spcPct val="100000"/>
              </a:lnSpc>
              <a:spcBef>
                <a:spcPts val="600"/>
              </a:spcBef>
              <a:spcAft>
                <a:spcPts val="0"/>
              </a:spcAft>
              <a:buClr>
                <a:srgbClr val="000000"/>
              </a:buClr>
              <a:buSzPts val="1200"/>
              <a:buChar char="●"/>
              <a:defRPr sz="1200"/>
            </a:lvl4pPr>
            <a:lvl5pPr marL="2286000" lvl="4" indent="-304800" algn="l">
              <a:lnSpc>
                <a:spcPct val="100000"/>
              </a:lnSpc>
              <a:spcBef>
                <a:spcPts val="600"/>
              </a:spcBef>
              <a:spcAft>
                <a:spcPts val="0"/>
              </a:spcAft>
              <a:buClr>
                <a:srgbClr val="000000"/>
              </a:buClr>
              <a:buSzPts val="1200"/>
              <a:buChar char="○"/>
              <a:defRPr sz="1200"/>
            </a:lvl5pPr>
            <a:lvl6pPr marL="2743200" lvl="5" indent="-304800" algn="l">
              <a:lnSpc>
                <a:spcPct val="100000"/>
              </a:lnSpc>
              <a:spcBef>
                <a:spcPts val="600"/>
              </a:spcBef>
              <a:spcAft>
                <a:spcPts val="0"/>
              </a:spcAft>
              <a:buClr>
                <a:srgbClr val="000000"/>
              </a:buClr>
              <a:buSzPts val="1200"/>
              <a:buChar char="■"/>
              <a:defRPr sz="1200"/>
            </a:lvl6pPr>
            <a:lvl7pPr marL="3200400" lvl="6" indent="-304800" algn="l">
              <a:lnSpc>
                <a:spcPct val="100000"/>
              </a:lnSpc>
              <a:spcBef>
                <a:spcPts val="600"/>
              </a:spcBef>
              <a:spcAft>
                <a:spcPts val="0"/>
              </a:spcAft>
              <a:buClr>
                <a:srgbClr val="000000"/>
              </a:buClr>
              <a:buSzPts val="1200"/>
              <a:buChar char="●"/>
              <a:defRPr sz="1200"/>
            </a:lvl7pPr>
            <a:lvl8pPr marL="3657600" lvl="7" indent="-304800" algn="l">
              <a:lnSpc>
                <a:spcPct val="100000"/>
              </a:lnSpc>
              <a:spcBef>
                <a:spcPts val="600"/>
              </a:spcBef>
              <a:spcAft>
                <a:spcPts val="0"/>
              </a:spcAft>
              <a:buClr>
                <a:srgbClr val="000000"/>
              </a:buClr>
              <a:buSzPts val="1200"/>
              <a:buChar char="○"/>
              <a:defRPr sz="1200"/>
            </a:lvl8pPr>
            <a:lvl9pPr marL="4114800" lvl="8" indent="-304800" algn="l">
              <a:lnSpc>
                <a:spcPct val="100000"/>
              </a:lnSpc>
              <a:spcBef>
                <a:spcPts val="600"/>
              </a:spcBef>
              <a:spcAft>
                <a:spcPts val="600"/>
              </a:spcAft>
              <a:buClr>
                <a:srgbClr val="000000"/>
              </a:buClr>
              <a:buSzPts val="1200"/>
              <a:buChar char="■"/>
              <a:defRPr sz="1200"/>
            </a:lvl9pPr>
          </a:lstStyle>
          <a:p>
            <a:pPr lvl="0"/>
            <a:r>
              <a:rPr lang="en-US"/>
              <a:t>Click to edit Master text styles</a:t>
            </a:r>
          </a:p>
        </p:txBody>
      </p:sp>
      <p:sp>
        <p:nvSpPr>
          <p:cNvPr id="58" name="Google Shape;58;p11"/>
          <p:cNvSpPr txBox="1">
            <a:spLocks noGrp="1"/>
          </p:cNvSpPr>
          <p:nvPr>
            <p:ph type="sldNum" idx="12"/>
          </p:nvPr>
        </p:nvSpPr>
        <p:spPr>
          <a:xfrm>
            <a:off x="11296611" y="6217622"/>
            <a:ext cx="7316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fld id="{F8F3D64E-9272-492E-8B3B-F324951B8C6E}" type="slidenum">
              <a:rPr lang="en-IN" smtClean="0"/>
              <a:t>‹#›</a:t>
            </a:fld>
            <a:endParaRPr lang="en-IN"/>
          </a:p>
        </p:txBody>
      </p:sp>
      <p:sp>
        <p:nvSpPr>
          <p:cNvPr id="59" name="Google Shape;59;p11"/>
          <p:cNvSpPr/>
          <p:nvPr/>
        </p:nvSpPr>
        <p:spPr>
          <a:xfrm>
            <a:off x="-14700" y="6347775"/>
            <a:ext cx="122068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1"/>
          <p:cNvSpPr txBox="1"/>
          <p:nvPr/>
        </p:nvSpPr>
        <p:spPr>
          <a:xfrm>
            <a:off x="4457600" y="6431140"/>
            <a:ext cx="32768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61" name="Google Shape;61;p11"/>
          <p:cNvSpPr/>
          <p:nvPr/>
        </p:nvSpPr>
        <p:spPr>
          <a:xfrm rot="10800000">
            <a:off x="9261067" y="275"/>
            <a:ext cx="29428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1"/>
          <p:cNvSpPr/>
          <p:nvPr/>
        </p:nvSpPr>
        <p:spPr>
          <a:xfrm rot="10800000">
            <a:off x="-2933" y="-25"/>
            <a:ext cx="122068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1"/>
          <p:cNvSpPr txBox="1"/>
          <p:nvPr/>
        </p:nvSpPr>
        <p:spPr>
          <a:xfrm>
            <a:off x="9261067" y="248094"/>
            <a:ext cx="29428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strike="noStrike" cap="none">
                <a:solidFill>
                  <a:srgbClr val="FFFFFF"/>
                </a:solidFill>
                <a:latin typeface="Georgia"/>
                <a:ea typeface="Georgia"/>
                <a:cs typeface="Georgia"/>
                <a:sym typeface="Georgia"/>
              </a:rPr>
              <a:t>CHRIST</a:t>
            </a:r>
            <a:br>
              <a:rPr lang="en-US" sz="1400" b="0" i="0" u="none" strike="noStrike" cap="none">
                <a:solidFill>
                  <a:srgbClr val="FFFFFF"/>
                </a:solidFill>
                <a:latin typeface="Georgia"/>
                <a:ea typeface="Georgia"/>
                <a:cs typeface="Georgia"/>
                <a:sym typeface="Georgia"/>
              </a:rPr>
            </a:br>
            <a:r>
              <a:rPr lang="en-US"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extLst>
      <p:ext uri="{BB962C8B-B14F-4D97-AF65-F5344CB8AC3E}">
        <p14:creationId xmlns:p14="http://schemas.microsoft.com/office/powerpoint/2010/main" val="2021735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4"/>
        <p:cNvGrpSpPr/>
        <p:nvPr/>
      </p:nvGrpSpPr>
      <p:grpSpPr>
        <a:xfrm>
          <a:off x="0" y="0"/>
          <a:ext cx="0" cy="0"/>
          <a:chOff x="0" y="0"/>
          <a:chExt cx="0" cy="0"/>
        </a:xfrm>
      </p:grpSpPr>
      <p:sp>
        <p:nvSpPr>
          <p:cNvPr id="65" name="Google Shape;65;p12"/>
          <p:cNvSpPr txBox="1">
            <a:spLocks noGrp="1"/>
          </p:cNvSpPr>
          <p:nvPr>
            <p:ph type="title"/>
          </p:nvPr>
        </p:nvSpPr>
        <p:spPr>
          <a:xfrm>
            <a:off x="653667" y="600200"/>
            <a:ext cx="8490400" cy="54543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r>
              <a:rPr lang="en-US"/>
              <a:t>Click to edit Master title style</a:t>
            </a:r>
            <a:endParaRPr/>
          </a:p>
        </p:txBody>
      </p:sp>
      <p:sp>
        <p:nvSpPr>
          <p:cNvPr id="66" name="Google Shape;66;p12"/>
          <p:cNvSpPr txBox="1">
            <a:spLocks noGrp="1"/>
          </p:cNvSpPr>
          <p:nvPr>
            <p:ph type="sldNum" idx="12"/>
          </p:nvPr>
        </p:nvSpPr>
        <p:spPr>
          <a:xfrm>
            <a:off x="11296611" y="6217622"/>
            <a:ext cx="7316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fld id="{F8F3D64E-9272-492E-8B3B-F324951B8C6E}" type="slidenum">
              <a:rPr lang="en-IN" smtClean="0"/>
              <a:t>‹#›</a:t>
            </a:fld>
            <a:endParaRPr lang="en-IN"/>
          </a:p>
        </p:txBody>
      </p:sp>
      <p:sp>
        <p:nvSpPr>
          <p:cNvPr id="67" name="Google Shape;67;p12"/>
          <p:cNvSpPr/>
          <p:nvPr/>
        </p:nvSpPr>
        <p:spPr>
          <a:xfrm>
            <a:off x="-14700" y="6347775"/>
            <a:ext cx="122068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2"/>
          <p:cNvSpPr txBox="1"/>
          <p:nvPr/>
        </p:nvSpPr>
        <p:spPr>
          <a:xfrm>
            <a:off x="4457600" y="6431140"/>
            <a:ext cx="32768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69" name="Google Shape;69;p12"/>
          <p:cNvSpPr/>
          <p:nvPr/>
        </p:nvSpPr>
        <p:spPr>
          <a:xfrm rot="10800000">
            <a:off x="9261067" y="275"/>
            <a:ext cx="29428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2"/>
          <p:cNvSpPr/>
          <p:nvPr/>
        </p:nvSpPr>
        <p:spPr>
          <a:xfrm rot="10800000">
            <a:off x="-2933" y="-25"/>
            <a:ext cx="122068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2"/>
          <p:cNvSpPr txBox="1"/>
          <p:nvPr/>
        </p:nvSpPr>
        <p:spPr>
          <a:xfrm>
            <a:off x="9261067" y="248094"/>
            <a:ext cx="29428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strike="noStrike" cap="none">
                <a:solidFill>
                  <a:srgbClr val="FFFFFF"/>
                </a:solidFill>
                <a:latin typeface="Georgia"/>
                <a:ea typeface="Georgia"/>
                <a:cs typeface="Georgia"/>
                <a:sym typeface="Georgia"/>
              </a:rPr>
              <a:t>CHRIST</a:t>
            </a:r>
            <a:br>
              <a:rPr lang="en-US" sz="1400" b="0" i="0" u="none" strike="noStrike" cap="none">
                <a:solidFill>
                  <a:srgbClr val="FFFFFF"/>
                </a:solidFill>
                <a:latin typeface="Georgia"/>
                <a:ea typeface="Georgia"/>
                <a:cs typeface="Georgia"/>
                <a:sym typeface="Georgia"/>
              </a:rPr>
            </a:br>
            <a:r>
              <a:rPr lang="en-US"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extLst>
      <p:ext uri="{BB962C8B-B14F-4D97-AF65-F5344CB8AC3E}">
        <p14:creationId xmlns:p14="http://schemas.microsoft.com/office/powerpoint/2010/main" val="2066914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72"/>
        <p:cNvGrpSpPr/>
        <p:nvPr/>
      </p:nvGrpSpPr>
      <p:grpSpPr>
        <a:xfrm>
          <a:off x="0" y="0"/>
          <a:ext cx="0" cy="0"/>
          <a:chOff x="0" y="0"/>
          <a:chExt cx="0" cy="0"/>
        </a:xfrm>
      </p:grpSpPr>
      <p:sp>
        <p:nvSpPr>
          <p:cNvPr id="73" name="Google Shape;73;p13"/>
          <p:cNvSpPr/>
          <p:nvPr/>
        </p:nvSpPr>
        <p:spPr>
          <a:xfrm>
            <a:off x="6096000" y="-167"/>
            <a:ext cx="6096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3"/>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r>
              <a:rPr lang="en-US"/>
              <a:t>Click to edit Master title style</a:t>
            </a:r>
            <a:endParaRPr/>
          </a:p>
        </p:txBody>
      </p:sp>
      <p:sp>
        <p:nvSpPr>
          <p:cNvPr id="75" name="Google Shape;75;p13"/>
          <p:cNvSpPr txBox="1">
            <a:spLocks noGrp="1"/>
          </p:cNvSpPr>
          <p:nvPr>
            <p:ph type="subTitle" idx="1"/>
          </p:nvPr>
        </p:nvSpPr>
        <p:spPr>
          <a:xfrm>
            <a:off x="354000" y="3737433"/>
            <a:ext cx="5393600" cy="1646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2100"/>
              <a:buNone/>
              <a:defRPr sz="2100"/>
            </a:lvl1pPr>
            <a:lvl2pPr lvl="1" algn="ctr">
              <a:lnSpc>
                <a:spcPct val="100000"/>
              </a:lnSpc>
              <a:spcBef>
                <a:spcPts val="0"/>
              </a:spcBef>
              <a:spcAft>
                <a:spcPts val="0"/>
              </a:spcAft>
              <a:buClr>
                <a:srgbClr val="000000"/>
              </a:buClr>
              <a:buSzPts val="2100"/>
              <a:buNone/>
              <a:defRPr sz="2100"/>
            </a:lvl2pPr>
            <a:lvl3pPr lvl="2" algn="ctr">
              <a:lnSpc>
                <a:spcPct val="100000"/>
              </a:lnSpc>
              <a:spcBef>
                <a:spcPts val="0"/>
              </a:spcBef>
              <a:spcAft>
                <a:spcPts val="0"/>
              </a:spcAft>
              <a:buClr>
                <a:srgbClr val="000000"/>
              </a:buClr>
              <a:buSzPts val="2100"/>
              <a:buNone/>
              <a:defRPr sz="2100"/>
            </a:lvl3pPr>
            <a:lvl4pPr lvl="3" algn="ctr">
              <a:lnSpc>
                <a:spcPct val="100000"/>
              </a:lnSpc>
              <a:spcBef>
                <a:spcPts val="0"/>
              </a:spcBef>
              <a:spcAft>
                <a:spcPts val="0"/>
              </a:spcAft>
              <a:buClr>
                <a:srgbClr val="000000"/>
              </a:buClr>
              <a:buSzPts val="2100"/>
              <a:buNone/>
              <a:defRPr sz="2100"/>
            </a:lvl4pPr>
            <a:lvl5pPr lvl="4" algn="ctr">
              <a:lnSpc>
                <a:spcPct val="100000"/>
              </a:lnSpc>
              <a:spcBef>
                <a:spcPts val="0"/>
              </a:spcBef>
              <a:spcAft>
                <a:spcPts val="0"/>
              </a:spcAft>
              <a:buClr>
                <a:srgbClr val="000000"/>
              </a:buClr>
              <a:buSzPts val="2100"/>
              <a:buNone/>
              <a:defRPr sz="2100"/>
            </a:lvl5pPr>
            <a:lvl6pPr lvl="5" algn="ctr">
              <a:lnSpc>
                <a:spcPct val="100000"/>
              </a:lnSpc>
              <a:spcBef>
                <a:spcPts val="0"/>
              </a:spcBef>
              <a:spcAft>
                <a:spcPts val="0"/>
              </a:spcAft>
              <a:buClr>
                <a:srgbClr val="000000"/>
              </a:buClr>
              <a:buSzPts val="2100"/>
              <a:buNone/>
              <a:defRPr sz="2100"/>
            </a:lvl6pPr>
            <a:lvl7pPr lvl="6" algn="ctr">
              <a:lnSpc>
                <a:spcPct val="100000"/>
              </a:lnSpc>
              <a:spcBef>
                <a:spcPts val="0"/>
              </a:spcBef>
              <a:spcAft>
                <a:spcPts val="0"/>
              </a:spcAft>
              <a:buClr>
                <a:srgbClr val="000000"/>
              </a:buClr>
              <a:buSzPts val="2100"/>
              <a:buNone/>
              <a:defRPr sz="2100"/>
            </a:lvl7pPr>
            <a:lvl8pPr lvl="7" algn="ctr">
              <a:lnSpc>
                <a:spcPct val="100000"/>
              </a:lnSpc>
              <a:spcBef>
                <a:spcPts val="0"/>
              </a:spcBef>
              <a:spcAft>
                <a:spcPts val="0"/>
              </a:spcAft>
              <a:buClr>
                <a:srgbClr val="000000"/>
              </a:buClr>
              <a:buSzPts val="2100"/>
              <a:buNone/>
              <a:defRPr sz="2100"/>
            </a:lvl8pPr>
            <a:lvl9pPr lvl="8" algn="ctr">
              <a:lnSpc>
                <a:spcPct val="100000"/>
              </a:lnSpc>
              <a:spcBef>
                <a:spcPts val="0"/>
              </a:spcBef>
              <a:spcAft>
                <a:spcPts val="0"/>
              </a:spcAft>
              <a:buClr>
                <a:srgbClr val="000000"/>
              </a:buClr>
              <a:buSzPts val="2100"/>
              <a:buNone/>
              <a:defRPr sz="2100"/>
            </a:lvl9pPr>
          </a:lstStyle>
          <a:p>
            <a:r>
              <a:rPr lang="en-US"/>
              <a:t>Click to edit Master subtitle style</a:t>
            </a:r>
            <a:endParaRPr/>
          </a:p>
        </p:txBody>
      </p:sp>
      <p:sp>
        <p:nvSpPr>
          <p:cNvPr id="76" name="Google Shape;76;p13"/>
          <p:cNvSpPr txBox="1">
            <a:spLocks noGrp="1"/>
          </p:cNvSpPr>
          <p:nvPr>
            <p:ph type="body" idx="2"/>
          </p:nvPr>
        </p:nvSpPr>
        <p:spPr>
          <a:xfrm>
            <a:off x="6586000" y="965433"/>
            <a:ext cx="5116000" cy="4926900"/>
          </a:xfrm>
          <a:prstGeom prst="rect">
            <a:avLst/>
          </a:prstGeom>
          <a:noFill/>
          <a:ln>
            <a:noFill/>
          </a:ln>
        </p:spPr>
        <p:txBody>
          <a:bodyPr spcFirstLastPara="1" wrap="square" lIns="91425" tIns="91425" rIns="91425" bIns="91425" anchor="ctr" anchorCtr="0">
            <a:noAutofit/>
          </a:bodyPr>
          <a:lstStyle>
            <a:lvl1pPr marL="457200" lvl="0" indent="-368300" algn="l">
              <a:lnSpc>
                <a:spcPct val="100000"/>
              </a:lnSpc>
              <a:spcBef>
                <a:spcPts val="0"/>
              </a:spcBef>
              <a:spcAft>
                <a:spcPts val="0"/>
              </a:spcAft>
              <a:buClr>
                <a:srgbClr val="000000"/>
              </a:buClr>
              <a:buSzPts val="2200"/>
              <a:buChar char="●"/>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600"/>
              </a:spcAft>
              <a:buClr>
                <a:srgbClr val="000000"/>
              </a:buClr>
              <a:buSzPts val="1800"/>
              <a:buChar char="■"/>
              <a:defRPr/>
            </a:lvl9pPr>
          </a:lstStyle>
          <a:p>
            <a:pPr lvl="0"/>
            <a:r>
              <a:rPr lang="en-US"/>
              <a:t>Click to edit Master text styles</a:t>
            </a:r>
          </a:p>
        </p:txBody>
      </p:sp>
      <p:sp>
        <p:nvSpPr>
          <p:cNvPr id="77" name="Google Shape;77;p13"/>
          <p:cNvSpPr txBox="1">
            <a:spLocks noGrp="1"/>
          </p:cNvSpPr>
          <p:nvPr>
            <p:ph type="sldNum" idx="12"/>
          </p:nvPr>
        </p:nvSpPr>
        <p:spPr>
          <a:xfrm>
            <a:off x="11296611" y="6217622"/>
            <a:ext cx="7316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fld id="{F8F3D64E-9272-492E-8B3B-F324951B8C6E}" type="slidenum">
              <a:rPr lang="en-IN" smtClean="0"/>
              <a:t>‹#›</a:t>
            </a:fld>
            <a:endParaRPr lang="en-IN"/>
          </a:p>
        </p:txBody>
      </p:sp>
      <p:sp>
        <p:nvSpPr>
          <p:cNvPr id="78" name="Google Shape;78;p13"/>
          <p:cNvSpPr/>
          <p:nvPr/>
        </p:nvSpPr>
        <p:spPr>
          <a:xfrm>
            <a:off x="-14700" y="6347775"/>
            <a:ext cx="122068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3"/>
          <p:cNvSpPr txBox="1"/>
          <p:nvPr/>
        </p:nvSpPr>
        <p:spPr>
          <a:xfrm>
            <a:off x="4457600" y="6431140"/>
            <a:ext cx="32768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80" name="Google Shape;80;p13"/>
          <p:cNvSpPr/>
          <p:nvPr/>
        </p:nvSpPr>
        <p:spPr>
          <a:xfrm rot="10800000">
            <a:off x="9261067" y="275"/>
            <a:ext cx="29428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3"/>
          <p:cNvSpPr/>
          <p:nvPr/>
        </p:nvSpPr>
        <p:spPr>
          <a:xfrm rot="10800000">
            <a:off x="-2933" y="-25"/>
            <a:ext cx="122068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3"/>
          <p:cNvSpPr txBox="1"/>
          <p:nvPr/>
        </p:nvSpPr>
        <p:spPr>
          <a:xfrm>
            <a:off x="9261067" y="248094"/>
            <a:ext cx="29428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strike="noStrike" cap="none">
                <a:solidFill>
                  <a:srgbClr val="FFFFFF"/>
                </a:solidFill>
                <a:latin typeface="Georgia"/>
                <a:ea typeface="Georgia"/>
                <a:cs typeface="Georgia"/>
                <a:sym typeface="Georgia"/>
              </a:rPr>
              <a:t>CHRIST</a:t>
            </a:r>
            <a:br>
              <a:rPr lang="en-US" sz="1400" b="0" i="0" u="none" strike="noStrike" cap="none">
                <a:solidFill>
                  <a:srgbClr val="FFFFFF"/>
                </a:solidFill>
                <a:latin typeface="Georgia"/>
                <a:ea typeface="Georgia"/>
                <a:cs typeface="Georgia"/>
                <a:sym typeface="Georgia"/>
              </a:rPr>
            </a:br>
            <a:r>
              <a:rPr lang="en-US"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extLst>
      <p:ext uri="{BB962C8B-B14F-4D97-AF65-F5344CB8AC3E}">
        <p14:creationId xmlns:p14="http://schemas.microsoft.com/office/powerpoint/2010/main" val="3988999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3"/>
        <p:cNvGrpSpPr/>
        <p:nvPr/>
      </p:nvGrpSpPr>
      <p:grpSpPr>
        <a:xfrm>
          <a:off x="0" y="0"/>
          <a:ext cx="0" cy="0"/>
          <a:chOff x="0" y="0"/>
          <a:chExt cx="0" cy="0"/>
        </a:xfrm>
      </p:grpSpPr>
      <p:sp>
        <p:nvSpPr>
          <p:cNvPr id="84" name="Google Shape;84;p14"/>
          <p:cNvSpPr txBox="1">
            <a:spLocks noGrp="1"/>
          </p:cNvSpPr>
          <p:nvPr>
            <p:ph type="body" idx="1"/>
          </p:nvPr>
        </p:nvSpPr>
        <p:spPr>
          <a:xfrm>
            <a:off x="415600" y="5640767"/>
            <a:ext cx="7998400" cy="8067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000000"/>
              </a:buClr>
              <a:buSzPts val="2200"/>
              <a:buNone/>
              <a:defRPr/>
            </a:lvl1pPr>
            <a:lvl2pPr marL="914400" lvl="1" indent="-342900" algn="l">
              <a:lnSpc>
                <a:spcPct val="100000"/>
              </a:lnSpc>
              <a:spcBef>
                <a:spcPts val="600"/>
              </a:spcBef>
              <a:spcAft>
                <a:spcPts val="0"/>
              </a:spcAft>
              <a:buClr>
                <a:srgbClr val="000000"/>
              </a:buClr>
              <a:buSzPts val="1800"/>
              <a:buChar char="○"/>
              <a:defRPr/>
            </a:lvl2pPr>
            <a:lvl3pPr marL="1371600" lvl="2" indent="-342900" algn="l">
              <a:lnSpc>
                <a:spcPct val="100000"/>
              </a:lnSpc>
              <a:spcBef>
                <a:spcPts val="600"/>
              </a:spcBef>
              <a:spcAft>
                <a:spcPts val="0"/>
              </a:spcAft>
              <a:buClr>
                <a:srgbClr val="000000"/>
              </a:buClr>
              <a:buSzPts val="1800"/>
              <a:buChar char="■"/>
              <a:defRPr/>
            </a:lvl3pPr>
            <a:lvl4pPr marL="1828800" lvl="3" indent="-342900" algn="l">
              <a:lnSpc>
                <a:spcPct val="100000"/>
              </a:lnSpc>
              <a:spcBef>
                <a:spcPts val="600"/>
              </a:spcBef>
              <a:spcAft>
                <a:spcPts val="0"/>
              </a:spcAft>
              <a:buClr>
                <a:srgbClr val="000000"/>
              </a:buClr>
              <a:buSzPts val="1800"/>
              <a:buChar char="●"/>
              <a:defRPr/>
            </a:lvl4pPr>
            <a:lvl5pPr marL="2286000" lvl="4" indent="-342900" algn="l">
              <a:lnSpc>
                <a:spcPct val="100000"/>
              </a:lnSpc>
              <a:spcBef>
                <a:spcPts val="600"/>
              </a:spcBef>
              <a:spcAft>
                <a:spcPts val="0"/>
              </a:spcAft>
              <a:buClr>
                <a:srgbClr val="000000"/>
              </a:buClr>
              <a:buSzPts val="1800"/>
              <a:buChar char="○"/>
              <a:defRPr/>
            </a:lvl5pPr>
            <a:lvl6pPr marL="2743200" lvl="5" indent="-342900" algn="l">
              <a:lnSpc>
                <a:spcPct val="100000"/>
              </a:lnSpc>
              <a:spcBef>
                <a:spcPts val="600"/>
              </a:spcBef>
              <a:spcAft>
                <a:spcPts val="0"/>
              </a:spcAft>
              <a:buClr>
                <a:srgbClr val="000000"/>
              </a:buClr>
              <a:buSzPts val="1800"/>
              <a:buChar char="■"/>
              <a:defRPr/>
            </a:lvl6pPr>
            <a:lvl7pPr marL="3200400" lvl="6" indent="-342900" algn="l">
              <a:lnSpc>
                <a:spcPct val="100000"/>
              </a:lnSpc>
              <a:spcBef>
                <a:spcPts val="600"/>
              </a:spcBef>
              <a:spcAft>
                <a:spcPts val="0"/>
              </a:spcAft>
              <a:buClr>
                <a:srgbClr val="000000"/>
              </a:buClr>
              <a:buSzPts val="1800"/>
              <a:buChar char="●"/>
              <a:defRPr/>
            </a:lvl7pPr>
            <a:lvl8pPr marL="3657600" lvl="7" indent="-342900" algn="l">
              <a:lnSpc>
                <a:spcPct val="100000"/>
              </a:lnSpc>
              <a:spcBef>
                <a:spcPts val="600"/>
              </a:spcBef>
              <a:spcAft>
                <a:spcPts val="0"/>
              </a:spcAft>
              <a:buClr>
                <a:srgbClr val="000000"/>
              </a:buClr>
              <a:buSzPts val="1800"/>
              <a:buChar char="○"/>
              <a:defRPr/>
            </a:lvl8pPr>
            <a:lvl9pPr marL="4114800" lvl="8" indent="-342900" algn="l">
              <a:lnSpc>
                <a:spcPct val="100000"/>
              </a:lnSpc>
              <a:spcBef>
                <a:spcPts val="600"/>
              </a:spcBef>
              <a:spcAft>
                <a:spcPts val="600"/>
              </a:spcAft>
              <a:buClr>
                <a:srgbClr val="000000"/>
              </a:buClr>
              <a:buSzPts val="1800"/>
              <a:buChar char="■"/>
              <a:defRPr/>
            </a:lvl9pPr>
          </a:lstStyle>
          <a:p>
            <a:pPr lvl="0"/>
            <a:r>
              <a:rPr lang="en-US"/>
              <a:t>Click to edit Master text styles</a:t>
            </a:r>
          </a:p>
        </p:txBody>
      </p:sp>
      <p:sp>
        <p:nvSpPr>
          <p:cNvPr id="85" name="Google Shape;85;p14"/>
          <p:cNvSpPr txBox="1">
            <a:spLocks noGrp="1"/>
          </p:cNvSpPr>
          <p:nvPr>
            <p:ph type="sldNum" idx="12"/>
          </p:nvPr>
        </p:nvSpPr>
        <p:spPr>
          <a:xfrm>
            <a:off x="11296611" y="6217622"/>
            <a:ext cx="7316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fld id="{F8F3D64E-9272-492E-8B3B-F324951B8C6E}" type="slidenum">
              <a:rPr lang="en-IN" smtClean="0"/>
              <a:t>‹#›</a:t>
            </a:fld>
            <a:endParaRPr lang="en-IN"/>
          </a:p>
        </p:txBody>
      </p:sp>
      <p:sp>
        <p:nvSpPr>
          <p:cNvPr id="86" name="Google Shape;86;p14"/>
          <p:cNvSpPr/>
          <p:nvPr/>
        </p:nvSpPr>
        <p:spPr>
          <a:xfrm>
            <a:off x="-14700" y="6347775"/>
            <a:ext cx="12206800" cy="5103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4"/>
          <p:cNvSpPr txBox="1"/>
          <p:nvPr/>
        </p:nvSpPr>
        <p:spPr>
          <a:xfrm>
            <a:off x="4457600" y="6431140"/>
            <a:ext cx="3276800" cy="28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strike="noStrike" cap="none">
                <a:solidFill>
                  <a:srgbClr val="FFFFFF"/>
                </a:solidFill>
                <a:latin typeface="Georgia"/>
                <a:ea typeface="Georgia"/>
                <a:cs typeface="Georgia"/>
                <a:sym typeface="Georgia"/>
              </a:rPr>
              <a:t>Excellence and Service</a:t>
            </a:r>
            <a:endParaRPr sz="1400" b="0" i="0" u="none" strike="noStrike" cap="none">
              <a:solidFill>
                <a:srgbClr val="FFFFFF"/>
              </a:solidFill>
              <a:latin typeface="Georgia"/>
              <a:ea typeface="Georgia"/>
              <a:cs typeface="Georgia"/>
              <a:sym typeface="Georgia"/>
            </a:endParaRPr>
          </a:p>
        </p:txBody>
      </p:sp>
      <p:sp>
        <p:nvSpPr>
          <p:cNvPr id="88" name="Google Shape;88;p14"/>
          <p:cNvSpPr/>
          <p:nvPr/>
        </p:nvSpPr>
        <p:spPr>
          <a:xfrm rot="10800000">
            <a:off x="9261067" y="275"/>
            <a:ext cx="2942800" cy="6147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4"/>
          <p:cNvSpPr/>
          <p:nvPr/>
        </p:nvSpPr>
        <p:spPr>
          <a:xfrm rot="10800000">
            <a:off x="-2933" y="-25"/>
            <a:ext cx="12206800" cy="364800"/>
          </a:xfrm>
          <a:prstGeom prst="round2SameRect">
            <a:avLst>
              <a:gd name="adj1" fmla="val 12503"/>
              <a:gd name="adj2" fmla="val 0"/>
            </a:avLst>
          </a:prstGeom>
          <a:solidFill>
            <a:srgbClr val="0B5394"/>
          </a:solidFill>
          <a:ln w="19050"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4"/>
          <p:cNvSpPr txBox="1"/>
          <p:nvPr/>
        </p:nvSpPr>
        <p:spPr>
          <a:xfrm>
            <a:off x="9261067" y="248094"/>
            <a:ext cx="2942800" cy="231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FFFFFF"/>
              </a:buClr>
              <a:buSzPts val="1400"/>
              <a:buFont typeface="Georgia"/>
              <a:buNone/>
            </a:pPr>
            <a:r>
              <a:rPr lang="en-US" sz="1400" b="0" i="0" u="none" strike="noStrike" cap="none">
                <a:solidFill>
                  <a:srgbClr val="FFFFFF"/>
                </a:solidFill>
                <a:latin typeface="Georgia"/>
                <a:ea typeface="Georgia"/>
                <a:cs typeface="Georgia"/>
                <a:sym typeface="Georgia"/>
              </a:rPr>
              <a:t>CHRIST</a:t>
            </a:r>
            <a:br>
              <a:rPr lang="en-US" sz="1400" b="0" i="0" u="none" strike="noStrike" cap="none">
                <a:solidFill>
                  <a:srgbClr val="FFFFFF"/>
                </a:solidFill>
                <a:latin typeface="Georgia"/>
                <a:ea typeface="Georgia"/>
                <a:cs typeface="Georgia"/>
                <a:sym typeface="Georgia"/>
              </a:rPr>
            </a:br>
            <a:r>
              <a:rPr lang="en-US" sz="1200" b="0" i="0" u="none" strike="noStrike" cap="none">
                <a:solidFill>
                  <a:srgbClr val="FFFFFF"/>
                </a:solidFill>
                <a:latin typeface="Georgia"/>
                <a:ea typeface="Georgia"/>
                <a:cs typeface="Georgia"/>
                <a:sym typeface="Georgia"/>
              </a:rPr>
              <a:t>Deemed to be University</a:t>
            </a:r>
            <a:endParaRPr sz="1200" b="0" i="0" u="none" strike="noStrike" cap="none">
              <a:solidFill>
                <a:srgbClr val="FFFFFF"/>
              </a:solidFill>
              <a:latin typeface="Georgia"/>
              <a:ea typeface="Georgia"/>
              <a:cs typeface="Georgia"/>
              <a:sym typeface="Georgia"/>
            </a:endParaRPr>
          </a:p>
        </p:txBody>
      </p:sp>
    </p:spTree>
    <p:extLst>
      <p:ext uri="{BB962C8B-B14F-4D97-AF65-F5344CB8AC3E}">
        <p14:creationId xmlns:p14="http://schemas.microsoft.com/office/powerpoint/2010/main" val="2686952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415600" y="593367"/>
            <a:ext cx="11360800" cy="763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1pPr>
            <a:lvl2pPr marR="0" lvl="1"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2pPr>
            <a:lvl3pPr marR="0" lvl="2"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3pPr>
            <a:lvl4pPr marR="0" lvl="3"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4pPr>
            <a:lvl5pPr marR="0" lvl="4"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5pPr>
            <a:lvl6pPr marR="0" lvl="5"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6pPr>
            <a:lvl7pPr marR="0" lvl="6"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7pPr>
            <a:lvl8pPr marR="0" lvl="7"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8pPr>
            <a:lvl9pPr marR="0" lvl="8" algn="l" rtl="0">
              <a:lnSpc>
                <a:spcPct val="100000"/>
              </a:lnSpc>
              <a:spcBef>
                <a:spcPts val="0"/>
              </a:spcBef>
              <a:spcAft>
                <a:spcPts val="0"/>
              </a:spcAft>
              <a:buClr>
                <a:srgbClr val="000000"/>
              </a:buClr>
              <a:buSzPts val="2800"/>
              <a:buFont typeface="Archivo Narrow"/>
              <a:buNone/>
              <a:defRPr sz="2800" b="1" i="0" u="none" strike="noStrike" cap="none">
                <a:solidFill>
                  <a:srgbClr val="000000"/>
                </a:solidFill>
                <a:latin typeface="Archivo Narrow"/>
                <a:ea typeface="Archivo Narrow"/>
                <a:cs typeface="Archivo Narrow"/>
                <a:sym typeface="Archivo Narrow"/>
              </a:defRPr>
            </a:lvl9pPr>
          </a:lstStyle>
          <a:p>
            <a:endParaRPr/>
          </a:p>
        </p:txBody>
      </p:sp>
      <p:sp>
        <p:nvSpPr>
          <p:cNvPr id="7" name="Google Shape;7;p5"/>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68300" algn="l" rtl="0">
              <a:lnSpc>
                <a:spcPct val="100000"/>
              </a:lnSpc>
              <a:spcBef>
                <a:spcPts val="0"/>
              </a:spcBef>
              <a:spcAft>
                <a:spcPts val="0"/>
              </a:spcAft>
              <a:buClr>
                <a:srgbClr val="000000"/>
              </a:buClr>
              <a:buSzPts val="2200"/>
              <a:buFont typeface="Archivo Narrow"/>
              <a:buChar char="●"/>
              <a:defRPr sz="2200" b="0" i="0" u="none" strike="noStrike" cap="none">
                <a:solidFill>
                  <a:srgbClr val="000000"/>
                </a:solidFill>
                <a:latin typeface="Archivo Narrow"/>
                <a:ea typeface="Archivo Narrow"/>
                <a:cs typeface="Archivo Narrow"/>
                <a:sym typeface="Archivo Narrow"/>
              </a:defRPr>
            </a:lvl1pPr>
            <a:lvl2pPr marL="914400" marR="0" lvl="1"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2pPr>
            <a:lvl3pPr marL="1371600" marR="0" lvl="2"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3pPr>
            <a:lvl4pPr marL="1828800" marR="0" lvl="3"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4pPr>
            <a:lvl5pPr marL="2286000" marR="0" lvl="4"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5pPr>
            <a:lvl6pPr marL="2743200" marR="0" lvl="5"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6pPr>
            <a:lvl7pPr marL="3200400" marR="0" lvl="6"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7pPr>
            <a:lvl8pPr marL="3657600" marR="0" lvl="7" indent="-342900" algn="l" rtl="0">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8pPr>
            <a:lvl9pPr marL="4114800" marR="0" lvl="8" indent="-342900" algn="l" rtl="0">
              <a:lnSpc>
                <a:spcPct val="100000"/>
              </a:lnSpc>
              <a:spcBef>
                <a:spcPts val="600"/>
              </a:spcBef>
              <a:spcAft>
                <a:spcPts val="60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9pPr>
          </a:lstStyle>
          <a:p>
            <a:endParaRPr/>
          </a:p>
        </p:txBody>
      </p:sp>
      <p:sp>
        <p:nvSpPr>
          <p:cNvPr id="8" name="Google Shape;8;p5"/>
          <p:cNvSpPr txBox="1">
            <a:spLocks noGrp="1"/>
          </p:cNvSpPr>
          <p:nvPr>
            <p:ph type="sldNum" idx="12"/>
          </p:nvPr>
        </p:nvSpPr>
        <p:spPr>
          <a:xfrm>
            <a:off x="11296611" y="6217622"/>
            <a:ext cx="7316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chemeClr val="dk2"/>
              </a:buClr>
              <a:buSzPts val="1000"/>
              <a:buFont typeface="Arial"/>
              <a:buNone/>
              <a:defRPr sz="1000" b="0" i="0" u="none" strike="noStrike" cap="none">
                <a:solidFill>
                  <a:schemeClr val="dk2"/>
                </a:solidFill>
                <a:latin typeface="Arial"/>
                <a:ea typeface="Arial"/>
                <a:cs typeface="Arial"/>
                <a:sym typeface="Arial"/>
              </a:defRPr>
            </a:lvl9pPr>
          </a:lstStyle>
          <a:p>
            <a:fld id="{F8F3D64E-9272-492E-8B3B-F324951B8C6E}" type="slidenum">
              <a:rPr lang="en-IN" smtClean="0"/>
              <a:t>‹#›</a:t>
            </a:fld>
            <a:endParaRPr lang="en-IN"/>
          </a:p>
        </p:txBody>
      </p:sp>
    </p:spTree>
    <p:extLst>
      <p:ext uri="{BB962C8B-B14F-4D97-AF65-F5344CB8AC3E}">
        <p14:creationId xmlns:p14="http://schemas.microsoft.com/office/powerpoint/2010/main" val="367709681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43731-2AD6-F3C2-E968-35BA5EB682D4}"/>
              </a:ext>
            </a:extLst>
          </p:cNvPr>
          <p:cNvSpPr>
            <a:spLocks noGrp="1"/>
          </p:cNvSpPr>
          <p:nvPr>
            <p:ph type="ctrTitle"/>
          </p:nvPr>
        </p:nvSpPr>
        <p:spPr/>
        <p:txBody>
          <a:bodyPr/>
          <a:lstStyle/>
          <a:p>
            <a:r>
              <a:rPr lang="en-US" dirty="0"/>
              <a:t>UNIT 1</a:t>
            </a:r>
            <a:endParaRPr lang="en-IN" dirty="0"/>
          </a:p>
        </p:txBody>
      </p:sp>
      <p:sp>
        <p:nvSpPr>
          <p:cNvPr id="3" name="Subtitle 2">
            <a:extLst>
              <a:ext uri="{FF2B5EF4-FFF2-40B4-BE49-F238E27FC236}">
                <a16:creationId xmlns:a16="http://schemas.microsoft.com/office/drawing/2014/main" id="{AFE307DB-97E8-9895-A35E-39EFAA260465}"/>
              </a:ext>
            </a:extLst>
          </p:cNvPr>
          <p:cNvSpPr>
            <a:spLocks noGrp="1"/>
          </p:cNvSpPr>
          <p:nvPr>
            <p:ph type="subTitle" idx="1"/>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Overview of Parallel Computers and high-performance computing (HPC), HPC paradigms - supercomputing, cluster computing, grid computing, cloud computing, Multi-core and GPU systems, </a:t>
            </a:r>
            <a:r>
              <a:rPr lang="en-IN" dirty="0" err="1">
                <a:solidFill>
                  <a:srgbClr val="FF0000"/>
                </a:solidFill>
                <a:latin typeface="Times New Roman" panose="02020603050405020304" pitchFamily="18" charset="0"/>
                <a:cs typeface="Times New Roman" panose="02020603050405020304" pitchFamily="18" charset="0"/>
              </a:rPr>
              <a:t>petascale</a:t>
            </a:r>
            <a:r>
              <a:rPr lang="en-IN" dirty="0">
                <a:solidFill>
                  <a:srgbClr val="FF0000"/>
                </a:solidFill>
                <a:latin typeface="Times New Roman" panose="02020603050405020304" pitchFamily="18" charset="0"/>
                <a:cs typeface="Times New Roman" panose="02020603050405020304" pitchFamily="18" charset="0"/>
              </a:rPr>
              <a:t> systems. Cluster computing: basics, architecture, classification, components.</a:t>
            </a:r>
          </a:p>
        </p:txBody>
      </p:sp>
    </p:spTree>
    <p:extLst>
      <p:ext uri="{BB962C8B-B14F-4D97-AF65-F5344CB8AC3E}">
        <p14:creationId xmlns:p14="http://schemas.microsoft.com/office/powerpoint/2010/main" val="3272370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0E84E8-6D7D-00BF-00AF-714AB3855758}"/>
              </a:ext>
            </a:extLst>
          </p:cNvPr>
          <p:cNvSpPr txBox="1"/>
          <p:nvPr/>
        </p:nvSpPr>
        <p:spPr>
          <a:xfrm>
            <a:off x="842817" y="1828562"/>
            <a:ext cx="9705109" cy="2677656"/>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To solve problems in a reasonable time using available resources in a good way we need competence in the following areas: </a:t>
            </a:r>
          </a:p>
          <a:p>
            <a:pPr marL="457200" indent="-457200">
              <a:buAutoNum type="arabicPeriod"/>
            </a:pPr>
            <a:r>
              <a:rPr lang="en-US" sz="2400" dirty="0">
                <a:latin typeface="Times New Roman" panose="02020603050405020304" pitchFamily="18" charset="0"/>
                <a:cs typeface="Times New Roman" panose="02020603050405020304" pitchFamily="18" charset="0"/>
              </a:rPr>
              <a:t>algorithms </a:t>
            </a:r>
          </a:p>
          <a:p>
            <a:pPr marL="457200" indent="-457200">
              <a:buAutoNum type="arabicPeriod"/>
            </a:pPr>
            <a:r>
              <a:rPr lang="en-US" sz="2400" dirty="0">
                <a:latin typeface="Times New Roman" panose="02020603050405020304" pitchFamily="18" charset="0"/>
                <a:cs typeface="Times New Roman" panose="02020603050405020304" pitchFamily="18" charset="0"/>
              </a:rPr>
              <a:t>hardware; limitations and possibilities </a:t>
            </a:r>
          </a:p>
          <a:p>
            <a:pPr marL="457200" indent="-457200">
              <a:buAutoNum type="arabicPeriod"/>
            </a:pPr>
            <a:r>
              <a:rPr lang="en-US" sz="2400" dirty="0">
                <a:latin typeface="Times New Roman" panose="02020603050405020304" pitchFamily="18" charset="0"/>
                <a:cs typeface="Times New Roman" panose="02020603050405020304" pitchFamily="18" charset="0"/>
              </a:rPr>
              <a:t>code optimization </a:t>
            </a:r>
          </a:p>
          <a:p>
            <a:pPr marL="457200" indent="-457200">
              <a:buAutoNum type="arabicPeriod"/>
            </a:pPr>
            <a:r>
              <a:rPr lang="en-US" sz="2400" dirty="0">
                <a:latin typeface="Times New Roman" panose="02020603050405020304" pitchFamily="18" charset="0"/>
                <a:cs typeface="Times New Roman" panose="02020603050405020304" pitchFamily="18" charset="0"/>
              </a:rPr>
              <a:t>parallelization and decomposition of problems and algorithms </a:t>
            </a:r>
          </a:p>
          <a:p>
            <a:pPr marL="457200" indent="-457200">
              <a:buAutoNum type="arabicPeriod"/>
            </a:pPr>
            <a:r>
              <a:rPr lang="en-US" sz="2400" dirty="0">
                <a:latin typeface="Times New Roman" panose="02020603050405020304" pitchFamily="18" charset="0"/>
                <a:cs typeface="Times New Roman" panose="02020603050405020304" pitchFamily="18" charset="0"/>
              </a:rPr>
              <a:t>software tools</a:t>
            </a:r>
            <a:endParaRPr lang="en-IN" sz="2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E17B9C3D-02D2-2BFF-4DD2-4ED35FE5FB14}"/>
              </a:ext>
            </a:extLst>
          </p:cNvPr>
          <p:cNvSpPr>
            <a:spLocks noGrp="1"/>
          </p:cNvSpPr>
          <p:nvPr>
            <p:ph type="title"/>
          </p:nvPr>
        </p:nvSpPr>
        <p:spPr>
          <a:xfrm>
            <a:off x="415600" y="632600"/>
            <a:ext cx="11360800" cy="1122300"/>
          </a:xfrm>
        </p:spPr>
        <p:txBody>
          <a:bodyPr/>
          <a:lstStyle/>
          <a:p>
            <a:r>
              <a:rPr lang="en-IN" dirty="0">
                <a:solidFill>
                  <a:srgbClr val="FF0000"/>
                </a:solidFill>
              </a:rPr>
              <a:t>HIGH PERFORMANCE COMPUTING</a:t>
            </a:r>
          </a:p>
        </p:txBody>
      </p:sp>
    </p:spTree>
    <p:extLst>
      <p:ext uri="{BB962C8B-B14F-4D97-AF65-F5344CB8AC3E}">
        <p14:creationId xmlns:p14="http://schemas.microsoft.com/office/powerpoint/2010/main" val="1719161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0C89-F024-BAEB-045B-9504F88A987A}"/>
              </a:ext>
            </a:extLst>
          </p:cNvPr>
          <p:cNvSpPr>
            <a:spLocks noGrp="1"/>
          </p:cNvSpPr>
          <p:nvPr>
            <p:ph type="title"/>
          </p:nvPr>
        </p:nvSpPr>
        <p:spPr>
          <a:xfrm>
            <a:off x="258582" y="0"/>
            <a:ext cx="11360800" cy="1122300"/>
          </a:xfrm>
        </p:spPr>
        <p:txBody>
          <a:bodyPr/>
          <a:lstStyle/>
          <a:p>
            <a:r>
              <a:rPr lang="en-IN" i="0" u="none" strike="noStrike" baseline="0" dirty="0">
                <a:solidFill>
                  <a:srgbClr val="FF0000"/>
                </a:solidFill>
                <a:latin typeface="Times New Roman" panose="02020603050405020304" pitchFamily="18" charset="0"/>
                <a:cs typeface="Times New Roman" panose="02020603050405020304" pitchFamily="18" charset="0"/>
              </a:rPr>
              <a:t>HPC Paradigms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EB843DD-7A41-B752-3D78-19AFCEA016F0}"/>
              </a:ext>
            </a:extLst>
          </p:cNvPr>
          <p:cNvSpPr txBox="1"/>
          <p:nvPr/>
        </p:nvSpPr>
        <p:spPr>
          <a:xfrm>
            <a:off x="415600" y="1385201"/>
            <a:ext cx="10748854" cy="3046988"/>
          </a:xfrm>
          <a:prstGeom prst="rect">
            <a:avLst/>
          </a:prstGeom>
          <a:noFill/>
        </p:spPr>
        <p:txBody>
          <a:bodyPr wrap="square">
            <a:spAutoFit/>
          </a:bodyPr>
          <a:lstStyle/>
          <a:p>
            <a:pPr marL="342900" indent="-342900" algn="l">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The implementation of algorithms on parallel computers is to a large extent dependent on the target </a:t>
            </a:r>
            <a:r>
              <a:rPr lang="en-IN" sz="2400" b="0" i="0" u="none" strike="noStrike" baseline="0" dirty="0">
                <a:latin typeface="Times New Roman" panose="02020603050405020304" pitchFamily="18" charset="0"/>
                <a:cs typeface="Times New Roman" panose="02020603050405020304" pitchFamily="18" charset="0"/>
              </a:rPr>
              <a:t>architecture.</a:t>
            </a:r>
          </a:p>
          <a:p>
            <a:pPr marL="342900" indent="-342900" algn="l">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So before we can investigate algorithms that can take effective advantage of parallelism, it is necessary to </a:t>
            </a:r>
            <a:r>
              <a:rPr lang="en-IN" sz="2400" b="0" i="0" u="none" strike="noStrike" baseline="0" dirty="0">
                <a:latin typeface="Times New Roman" panose="02020603050405020304" pitchFamily="18" charset="0"/>
                <a:cs typeface="Times New Roman" panose="02020603050405020304" pitchFamily="18" charset="0"/>
              </a:rPr>
              <a:t>consider how a parallel computer operates.</a:t>
            </a:r>
          </a:p>
          <a:p>
            <a:pPr marL="342900" indent="-342900" algn="l">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There are two main ways in which computers can be organized to perform computations in parallel:</a:t>
            </a:r>
          </a:p>
          <a:p>
            <a:pPr marL="1347788" indent="-184150" algn="l"/>
            <a:r>
              <a:rPr lang="en-IN" sz="2400" b="0" i="0" u="none" strike="noStrike" baseline="0" dirty="0">
                <a:latin typeface="Times New Roman" panose="02020603050405020304" pitchFamily="18" charset="0"/>
                <a:cs typeface="Times New Roman" panose="02020603050405020304" pitchFamily="18" charset="0"/>
              </a:rPr>
              <a:t>• Shared memory</a:t>
            </a:r>
          </a:p>
          <a:p>
            <a:pPr marL="1347788" indent="-184150" algn="l"/>
            <a:r>
              <a:rPr lang="en-IN" sz="2400" b="0" i="0" u="none" strike="noStrike" baseline="0" dirty="0">
                <a:latin typeface="Times New Roman" panose="02020603050405020304" pitchFamily="18" charset="0"/>
                <a:cs typeface="Times New Roman" panose="02020603050405020304" pitchFamily="18" charset="0"/>
              </a:rPr>
              <a:t>• Distributed memory (message passing)</a:t>
            </a:r>
          </a:p>
        </p:txBody>
      </p:sp>
    </p:spTree>
    <p:extLst>
      <p:ext uri="{BB962C8B-B14F-4D97-AF65-F5344CB8AC3E}">
        <p14:creationId xmlns:p14="http://schemas.microsoft.com/office/powerpoint/2010/main" val="1474104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5E7839-8C5E-8712-BDF0-9F5B71876DE1}"/>
              </a:ext>
            </a:extLst>
          </p:cNvPr>
          <p:cNvSpPr txBox="1"/>
          <p:nvPr/>
        </p:nvSpPr>
        <p:spPr>
          <a:xfrm>
            <a:off x="316345" y="554659"/>
            <a:ext cx="7719291" cy="6370975"/>
          </a:xfrm>
          <a:prstGeom prst="rect">
            <a:avLst/>
          </a:prstGeom>
          <a:noFill/>
        </p:spPr>
        <p:txBody>
          <a:bodyPr wrap="square">
            <a:spAutoFit/>
          </a:bodyPr>
          <a:lstStyle/>
          <a:p>
            <a:pPr algn="l"/>
            <a:r>
              <a:rPr lang="en-IN" sz="2400" b="1" i="1" u="none" strike="noStrike" baseline="0" dirty="0">
                <a:solidFill>
                  <a:srgbClr val="FF0000"/>
                </a:solidFill>
                <a:latin typeface="Times New Roman" panose="02020603050405020304" pitchFamily="18" charset="0"/>
                <a:cs typeface="Times New Roman" panose="02020603050405020304" pitchFamily="18" charset="0"/>
              </a:rPr>
              <a:t>Shared-memory paradigm</a:t>
            </a:r>
          </a:p>
          <a:p>
            <a:pPr marL="342900" indent="-342900" algn="l">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Shared-memory computers have multiple processors that share access to a global memory space via a </a:t>
            </a:r>
            <a:r>
              <a:rPr lang="en-IN" sz="2400" b="0" i="0" u="none" strike="noStrike" baseline="0" dirty="0">
                <a:latin typeface="Times New Roman" panose="02020603050405020304" pitchFamily="18" charset="0"/>
                <a:cs typeface="Times New Roman" panose="02020603050405020304" pitchFamily="18" charset="0"/>
              </a:rPr>
              <a:t>high-speed memory bus.</a:t>
            </a:r>
          </a:p>
          <a:p>
            <a:pPr marL="342900" indent="-342900" algn="l">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This global memory space allows the processors to efficiently exchange or share access to data.</a:t>
            </a:r>
          </a:p>
          <a:p>
            <a:pPr marL="342900" indent="-342900"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Multiple processors can operate independently but</a:t>
            </a:r>
            <a:br>
              <a:rPr lang="en-US" sz="2400" b="0" i="0" dirty="0">
                <a:solidFill>
                  <a:srgbClr val="000000"/>
                </a:solidFill>
                <a:effectLst/>
                <a:latin typeface="Times New Roman" panose="02020603050405020304" pitchFamily="18" charset="0"/>
                <a:cs typeface="Times New Roman" panose="02020603050405020304" pitchFamily="18" charset="0"/>
              </a:rPr>
            </a:br>
            <a:r>
              <a:rPr lang="en-US" sz="2400" b="0" i="0" dirty="0">
                <a:solidFill>
                  <a:srgbClr val="000000"/>
                </a:solidFill>
                <a:effectLst/>
                <a:latin typeface="Times New Roman" panose="02020603050405020304" pitchFamily="18" charset="0"/>
                <a:cs typeface="Times New Roman" panose="02020603050405020304" pitchFamily="18" charset="0"/>
              </a:rPr>
              <a:t>share the same memory resources.</a:t>
            </a:r>
          </a:p>
          <a:p>
            <a:pPr marL="342900" indent="-342900"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Changes in a memory location effected by one</a:t>
            </a:r>
            <a:br>
              <a:rPr lang="en-US" sz="2400" b="0" i="0" dirty="0">
                <a:solidFill>
                  <a:srgbClr val="000000"/>
                </a:solidFill>
                <a:effectLst/>
                <a:latin typeface="Times New Roman" panose="02020603050405020304" pitchFamily="18" charset="0"/>
                <a:cs typeface="Times New Roman" panose="02020603050405020304" pitchFamily="18" charset="0"/>
              </a:rPr>
            </a:br>
            <a:r>
              <a:rPr lang="en-US" sz="2400" b="0" i="0" dirty="0">
                <a:solidFill>
                  <a:srgbClr val="000000"/>
                </a:solidFill>
                <a:effectLst/>
                <a:latin typeface="Times New Roman" panose="02020603050405020304" pitchFamily="18" charset="0"/>
                <a:cs typeface="Times New Roman" panose="02020603050405020304" pitchFamily="18" charset="0"/>
              </a:rPr>
              <a:t>processor are visible to all other processors.</a:t>
            </a:r>
          </a:p>
          <a:p>
            <a:pPr marL="342900" indent="-342900">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The number of processors used in shared-memory architectures is usually limited because the amount of data that can be processed is limited by the bandwidth of the memory bus connecting the processors</a:t>
            </a:r>
          </a:p>
          <a:p>
            <a:pPr marL="342900" indent="-342900">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Shared memory machines can be divided into two</a:t>
            </a:r>
            <a:br>
              <a:rPr lang="en-US" sz="2400" b="0" i="0" dirty="0">
                <a:solidFill>
                  <a:srgbClr val="000000"/>
                </a:solidFill>
                <a:effectLst/>
                <a:latin typeface="Times New Roman" panose="02020603050405020304" pitchFamily="18" charset="0"/>
                <a:cs typeface="Times New Roman" panose="02020603050405020304" pitchFamily="18" charset="0"/>
              </a:rPr>
            </a:br>
            <a:r>
              <a:rPr lang="en-US" sz="2400" b="0" i="0" dirty="0">
                <a:solidFill>
                  <a:srgbClr val="000000"/>
                </a:solidFill>
                <a:effectLst/>
                <a:latin typeface="Times New Roman" panose="02020603050405020304" pitchFamily="18" charset="0"/>
                <a:cs typeface="Times New Roman" panose="02020603050405020304" pitchFamily="18" charset="0"/>
              </a:rPr>
              <a:t>main classes based upon memory access times UMA</a:t>
            </a:r>
            <a:br>
              <a:rPr lang="en-US" sz="2400" b="0" i="0" dirty="0">
                <a:solidFill>
                  <a:srgbClr val="000000"/>
                </a:solidFill>
                <a:effectLst/>
                <a:latin typeface="Times New Roman" panose="02020603050405020304" pitchFamily="18" charset="0"/>
                <a:cs typeface="Times New Roman" panose="02020603050405020304" pitchFamily="18" charset="0"/>
              </a:rPr>
            </a:br>
            <a:r>
              <a:rPr lang="en-US" sz="2400" b="0" i="0" dirty="0">
                <a:solidFill>
                  <a:srgbClr val="000000"/>
                </a:solidFill>
                <a:effectLst/>
                <a:latin typeface="Times New Roman" panose="02020603050405020304" pitchFamily="18" charset="0"/>
                <a:cs typeface="Times New Roman" panose="02020603050405020304" pitchFamily="18" charset="0"/>
              </a:rPr>
              <a:t>and NUMA.</a:t>
            </a:r>
          </a:p>
        </p:txBody>
      </p:sp>
      <p:pic>
        <p:nvPicPr>
          <p:cNvPr id="6" name="Picture 5">
            <a:extLst>
              <a:ext uri="{FF2B5EF4-FFF2-40B4-BE49-F238E27FC236}">
                <a16:creationId xmlns:a16="http://schemas.microsoft.com/office/drawing/2014/main" id="{9A82B411-3FB9-74E7-8284-77D0EB5D627A}"/>
              </a:ext>
            </a:extLst>
          </p:cNvPr>
          <p:cNvPicPr>
            <a:picLocks noChangeAspect="1"/>
          </p:cNvPicPr>
          <p:nvPr/>
        </p:nvPicPr>
        <p:blipFill>
          <a:blip r:embed="rId2"/>
          <a:stretch>
            <a:fillRect/>
          </a:stretch>
        </p:blipFill>
        <p:spPr>
          <a:xfrm>
            <a:off x="8172450" y="2093046"/>
            <a:ext cx="4019550" cy="3133725"/>
          </a:xfrm>
          <a:prstGeom prst="rect">
            <a:avLst/>
          </a:prstGeom>
        </p:spPr>
      </p:pic>
      <p:sp>
        <p:nvSpPr>
          <p:cNvPr id="7" name="Title 1">
            <a:extLst>
              <a:ext uri="{FF2B5EF4-FFF2-40B4-BE49-F238E27FC236}">
                <a16:creationId xmlns:a16="http://schemas.microsoft.com/office/drawing/2014/main" id="{01F2253B-9FE9-7834-D0BE-CCE46E62407E}"/>
              </a:ext>
            </a:extLst>
          </p:cNvPr>
          <p:cNvSpPr>
            <a:spLocks noGrp="1"/>
          </p:cNvSpPr>
          <p:nvPr>
            <p:ph type="title"/>
          </p:nvPr>
        </p:nvSpPr>
        <p:spPr>
          <a:xfrm>
            <a:off x="316345" y="-221673"/>
            <a:ext cx="11360800" cy="1122300"/>
          </a:xfrm>
        </p:spPr>
        <p:txBody>
          <a:bodyPr/>
          <a:lstStyle/>
          <a:p>
            <a:r>
              <a:rPr lang="en-IN" i="0" u="none" strike="noStrike" baseline="0" dirty="0">
                <a:solidFill>
                  <a:srgbClr val="FF0000"/>
                </a:solidFill>
                <a:latin typeface="Times New Roman" panose="02020603050405020304" pitchFamily="18" charset="0"/>
                <a:cs typeface="Times New Roman" panose="02020603050405020304" pitchFamily="18" charset="0"/>
              </a:rPr>
              <a:t>HPC Paradigms</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0091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38F6E0-09FB-206A-A4FE-24CBD552A1E7}"/>
              </a:ext>
            </a:extLst>
          </p:cNvPr>
          <p:cNvSpPr txBox="1"/>
          <p:nvPr/>
        </p:nvSpPr>
        <p:spPr>
          <a:xfrm>
            <a:off x="389082" y="923638"/>
            <a:ext cx="11413835" cy="6001643"/>
          </a:xfrm>
          <a:prstGeom prst="rect">
            <a:avLst/>
          </a:prstGeom>
          <a:noFill/>
        </p:spPr>
        <p:txBody>
          <a:bodyPr wrap="square">
            <a:spAutoFit/>
          </a:bodyPr>
          <a:lstStyle/>
          <a:p>
            <a:pPr algn="l">
              <a:buFont typeface="Arial" panose="020B0604020202020204" pitchFamily="34" charset="0"/>
              <a:buChar char="•"/>
            </a:pPr>
            <a:r>
              <a:rPr lang="en-US" sz="2400" b="1" i="0" dirty="0">
                <a:solidFill>
                  <a:srgbClr val="FF0000"/>
                </a:solidFill>
                <a:effectLst/>
                <a:latin typeface="Times New Roman" panose="02020603050405020304" pitchFamily="18" charset="0"/>
                <a:cs typeface="Times New Roman" panose="02020603050405020304" pitchFamily="18" charset="0"/>
              </a:rPr>
              <a:t>Shared Memory :UMA vs. NUMA </a:t>
            </a:r>
          </a:p>
          <a:p>
            <a:pPr algn="l">
              <a:buFont typeface="Arial" panose="020B0604020202020204" pitchFamily="34" charset="0"/>
              <a:buChar char="•"/>
            </a:pPr>
            <a:r>
              <a:rPr lang="en-US" sz="2400" b="1" i="1" dirty="0">
                <a:solidFill>
                  <a:srgbClr val="00B050"/>
                </a:solidFill>
                <a:effectLst/>
                <a:latin typeface="Times New Roman" panose="02020603050405020304" pitchFamily="18" charset="0"/>
                <a:cs typeface="Times New Roman" panose="02020603050405020304" pitchFamily="18" charset="0"/>
              </a:rPr>
              <a:t>Uniform Memory Access (UMA)</a:t>
            </a:r>
          </a:p>
          <a:p>
            <a:pPr marL="534988" indent="268288"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Most commonly represented today by Symmetric Multiprocessor (SMP) machines</a:t>
            </a:r>
          </a:p>
          <a:p>
            <a:pPr marL="534988" indent="268288"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Identical processors</a:t>
            </a:r>
          </a:p>
          <a:p>
            <a:pPr marL="534988" indent="268288"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Equal access and access times to memory</a:t>
            </a:r>
          </a:p>
          <a:p>
            <a:pPr marL="534988" indent="268288"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Sometimes called CC-UMA - Cache Coherent UMA.</a:t>
            </a:r>
            <a:br>
              <a:rPr lang="en-US" sz="2400" b="0" i="0" dirty="0">
                <a:solidFill>
                  <a:srgbClr val="000000"/>
                </a:solidFill>
                <a:effectLst/>
                <a:latin typeface="Times New Roman" panose="02020603050405020304" pitchFamily="18" charset="0"/>
                <a:cs typeface="Times New Roman" panose="02020603050405020304" pitchFamily="18" charset="0"/>
              </a:rPr>
            </a:br>
            <a:r>
              <a:rPr lang="en-US" sz="2400" b="0" i="1" dirty="0">
                <a:solidFill>
                  <a:srgbClr val="000000"/>
                </a:solidFill>
                <a:effectLst/>
                <a:latin typeface="Times New Roman" panose="02020603050405020304" pitchFamily="18" charset="0"/>
                <a:cs typeface="Times New Roman" panose="02020603050405020304" pitchFamily="18" charset="0"/>
              </a:rPr>
              <a:t>Cache coherent means if one processor updates a location in shared memory, all the other processors know about the update. Cache coherency is accomplished at the hardware level.</a:t>
            </a:r>
          </a:p>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Non-Uniform Memory Access (NUMA)</a:t>
            </a:r>
          </a:p>
          <a:p>
            <a:pPr marL="534988" algn="l">
              <a:buFont typeface="Arial" panose="020B0604020202020204" pitchFamily="34" charset="0"/>
              <a:buChar char="•"/>
              <a:tabLst>
                <a:tab pos="534988" algn="l"/>
              </a:tabLst>
            </a:pPr>
            <a:r>
              <a:rPr lang="en-US" sz="2400" b="0" i="0" dirty="0">
                <a:solidFill>
                  <a:srgbClr val="000000"/>
                </a:solidFill>
                <a:effectLst/>
                <a:latin typeface="Times New Roman" panose="02020603050405020304" pitchFamily="18" charset="0"/>
                <a:cs typeface="Times New Roman" panose="02020603050405020304" pitchFamily="18" charset="0"/>
              </a:rPr>
              <a:t> Often made by physically linking two or more SMPs </a:t>
            </a:r>
          </a:p>
          <a:p>
            <a:pPr marL="534988" algn="l">
              <a:buFont typeface="Arial" panose="020B0604020202020204" pitchFamily="34" charset="0"/>
              <a:buChar char="•"/>
              <a:tabLst>
                <a:tab pos="534988" algn="l"/>
              </a:tabLst>
            </a:pPr>
            <a:r>
              <a:rPr lang="en-US" sz="2400" dirty="0">
                <a:latin typeface="Times New Roman" panose="02020603050405020304" pitchFamily="18" charset="0"/>
                <a:cs typeface="Times New Roman" panose="02020603050405020304" pitchFamily="18" charset="0"/>
              </a:rPr>
              <a:t> </a:t>
            </a:r>
            <a:r>
              <a:rPr lang="en-US" sz="2400" b="0" i="0" dirty="0">
                <a:solidFill>
                  <a:srgbClr val="000000"/>
                </a:solidFill>
                <a:effectLst/>
                <a:latin typeface="Times New Roman" panose="02020603050405020304" pitchFamily="18" charset="0"/>
                <a:cs typeface="Times New Roman" panose="02020603050405020304" pitchFamily="18" charset="0"/>
              </a:rPr>
              <a:t>One SMP can directly access memory of another SMP</a:t>
            </a:r>
          </a:p>
          <a:p>
            <a:pPr marL="534988" algn="l">
              <a:buFont typeface="Arial" panose="020B0604020202020204" pitchFamily="34" charset="0"/>
              <a:buChar char="•"/>
              <a:tabLst>
                <a:tab pos="534988" algn="l"/>
              </a:tabLst>
            </a:pPr>
            <a:r>
              <a:rPr lang="en-US" sz="2400" b="0" i="0" dirty="0">
                <a:solidFill>
                  <a:srgbClr val="000000"/>
                </a:solidFill>
                <a:effectLst/>
                <a:latin typeface="Times New Roman" panose="02020603050405020304" pitchFamily="18" charset="0"/>
                <a:cs typeface="Times New Roman" panose="02020603050405020304" pitchFamily="18" charset="0"/>
              </a:rPr>
              <a:t>Not all processors have equal access time to all memories</a:t>
            </a:r>
          </a:p>
          <a:p>
            <a:pPr marL="534988" algn="l">
              <a:buFont typeface="Arial" panose="020B0604020202020204" pitchFamily="34" charset="0"/>
              <a:buChar char="•"/>
              <a:tabLst>
                <a:tab pos="534988" algn="l"/>
              </a:tabLst>
            </a:pPr>
            <a:r>
              <a:rPr lang="en-US" sz="2400" b="0" i="0" dirty="0">
                <a:solidFill>
                  <a:srgbClr val="000000"/>
                </a:solidFill>
                <a:effectLst/>
                <a:latin typeface="Times New Roman" panose="02020603050405020304" pitchFamily="18" charset="0"/>
                <a:cs typeface="Times New Roman" panose="02020603050405020304" pitchFamily="18" charset="0"/>
              </a:rPr>
              <a:t>Memory access across link is slower</a:t>
            </a:r>
          </a:p>
          <a:p>
            <a:pPr marL="534988" algn="l">
              <a:buFont typeface="Arial" panose="020B0604020202020204" pitchFamily="34" charset="0"/>
              <a:buChar char="•"/>
              <a:tabLst>
                <a:tab pos="534988" algn="l"/>
              </a:tabLst>
            </a:pPr>
            <a:r>
              <a:rPr lang="en-US" sz="2400" b="0" i="0" dirty="0">
                <a:solidFill>
                  <a:srgbClr val="000000"/>
                </a:solidFill>
                <a:effectLst/>
                <a:latin typeface="Times New Roman" panose="02020603050405020304" pitchFamily="18" charset="0"/>
                <a:cs typeface="Times New Roman" panose="02020603050405020304" pitchFamily="18" charset="0"/>
              </a:rPr>
              <a:t>If cache coherency is maintained, then may also be called CC-NUMA - Cache Coherent NUMA</a:t>
            </a:r>
          </a:p>
        </p:txBody>
      </p:sp>
      <p:sp>
        <p:nvSpPr>
          <p:cNvPr id="5" name="Title 1">
            <a:extLst>
              <a:ext uri="{FF2B5EF4-FFF2-40B4-BE49-F238E27FC236}">
                <a16:creationId xmlns:a16="http://schemas.microsoft.com/office/drawing/2014/main" id="{AAA3AF55-FF20-5E28-5C08-3E31FD6BD0A1}"/>
              </a:ext>
            </a:extLst>
          </p:cNvPr>
          <p:cNvSpPr>
            <a:spLocks noGrp="1"/>
          </p:cNvSpPr>
          <p:nvPr>
            <p:ph type="title"/>
          </p:nvPr>
        </p:nvSpPr>
        <p:spPr>
          <a:xfrm>
            <a:off x="258582" y="0"/>
            <a:ext cx="11360800" cy="1122300"/>
          </a:xfrm>
        </p:spPr>
        <p:txBody>
          <a:bodyPr/>
          <a:lstStyle/>
          <a:p>
            <a:r>
              <a:rPr lang="en-IN" i="0" u="none" strike="noStrike" baseline="0" dirty="0">
                <a:solidFill>
                  <a:srgbClr val="FF0000"/>
                </a:solidFill>
                <a:latin typeface="Times New Roman" panose="02020603050405020304" pitchFamily="18" charset="0"/>
                <a:cs typeface="Times New Roman" panose="02020603050405020304" pitchFamily="18" charset="0"/>
              </a:rPr>
              <a:t>HPC Paradigms</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2041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6AE80AE-905F-3B62-1611-AF947F69D5EC}"/>
              </a:ext>
            </a:extLst>
          </p:cNvPr>
          <p:cNvSpPr txBox="1"/>
          <p:nvPr/>
        </p:nvSpPr>
        <p:spPr>
          <a:xfrm>
            <a:off x="519546" y="1132221"/>
            <a:ext cx="10656454" cy="6370975"/>
          </a:xfrm>
          <a:prstGeom prst="rect">
            <a:avLst/>
          </a:prstGeom>
          <a:noFill/>
        </p:spPr>
        <p:txBody>
          <a:bodyPr wrap="square">
            <a:spAutoFit/>
          </a:bodyPr>
          <a:lstStyle/>
          <a:p>
            <a:pPr algn="l">
              <a:buFont typeface="Arial" panose="020B0604020202020204" pitchFamily="34" charset="0"/>
              <a:buChar char="•"/>
            </a:pPr>
            <a:r>
              <a:rPr lang="en-US" sz="2400" b="1" i="1" dirty="0">
                <a:solidFill>
                  <a:srgbClr val="FF0000"/>
                </a:solidFill>
                <a:effectLst/>
                <a:latin typeface="Times New Roman" panose="02020603050405020304" pitchFamily="18" charset="0"/>
                <a:cs typeface="Times New Roman" panose="02020603050405020304" pitchFamily="18" charset="0"/>
              </a:rPr>
              <a:t>Shared Memory : Pro and Con</a:t>
            </a:r>
          </a:p>
          <a:p>
            <a:pPr algn="l"/>
            <a:r>
              <a:rPr lang="en-US" sz="2400" b="1" i="1" dirty="0">
                <a:solidFill>
                  <a:srgbClr val="00B050"/>
                </a:solidFill>
                <a:effectLst/>
                <a:latin typeface="Times New Roman" panose="02020603050405020304" pitchFamily="18" charset="0"/>
                <a:cs typeface="Times New Roman" panose="02020603050405020304" pitchFamily="18" charset="0"/>
              </a:rPr>
              <a:t>Advantages</a:t>
            </a:r>
          </a:p>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Global address space provides a user-friendly programming perspective to memory</a:t>
            </a:r>
          </a:p>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Data sharing between tasks is both fast and uniform due to the proximity of memory to CPUs</a:t>
            </a:r>
          </a:p>
          <a:p>
            <a:pPr algn="l"/>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l"/>
            <a:r>
              <a:rPr lang="en-US" sz="2400" b="1" i="1" dirty="0">
                <a:solidFill>
                  <a:srgbClr val="00B050"/>
                </a:solidFill>
                <a:effectLst/>
                <a:latin typeface="Times New Roman" panose="02020603050405020304" pitchFamily="18" charset="0"/>
                <a:cs typeface="Times New Roman" panose="02020603050405020304" pitchFamily="18" charset="0"/>
              </a:rPr>
              <a:t>Disadvantages</a:t>
            </a:r>
          </a:p>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Primary disadvantage is the lack of scalability between memory and CPUs. Adding more CPUs can geometrically increases traffic on the shared memory-CPU path, and for cache coherent systems, geometrically increase traffic associated with cache/memory management.</a:t>
            </a:r>
          </a:p>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Programmer responsibility for synchronization constructs that insure correct access of global memory.</a:t>
            </a:r>
          </a:p>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Expense it becomes increasingly difficult and expensive to design and produce shared memory machines with ever increasing numbers of processors.</a:t>
            </a:r>
          </a:p>
          <a:p>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B8AB2656-A612-ADED-6A71-6D838EDBE1B1}"/>
              </a:ext>
            </a:extLst>
          </p:cNvPr>
          <p:cNvSpPr>
            <a:spLocks noGrp="1"/>
          </p:cNvSpPr>
          <p:nvPr>
            <p:ph type="title"/>
          </p:nvPr>
        </p:nvSpPr>
        <p:spPr>
          <a:xfrm>
            <a:off x="258582" y="0"/>
            <a:ext cx="11360800" cy="1122300"/>
          </a:xfrm>
        </p:spPr>
        <p:txBody>
          <a:bodyPr/>
          <a:lstStyle/>
          <a:p>
            <a:r>
              <a:rPr lang="en-IN" i="0" u="none" strike="noStrike" baseline="0" dirty="0">
                <a:solidFill>
                  <a:srgbClr val="FF0000"/>
                </a:solidFill>
                <a:latin typeface="Times New Roman" panose="02020603050405020304" pitchFamily="18" charset="0"/>
                <a:cs typeface="Times New Roman" panose="02020603050405020304" pitchFamily="18" charset="0"/>
              </a:rPr>
              <a:t>HPC Paradigms</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2380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33D9FC-0FC2-4A02-B729-3FF8704048CF}"/>
              </a:ext>
            </a:extLst>
          </p:cNvPr>
          <p:cNvSpPr txBox="1"/>
          <p:nvPr/>
        </p:nvSpPr>
        <p:spPr>
          <a:xfrm>
            <a:off x="519546" y="658503"/>
            <a:ext cx="8476672" cy="6848029"/>
          </a:xfrm>
          <a:prstGeom prst="rect">
            <a:avLst/>
          </a:prstGeom>
          <a:noFill/>
        </p:spPr>
        <p:txBody>
          <a:bodyPr wrap="square">
            <a:spAutoFit/>
          </a:bodyPr>
          <a:lstStyle/>
          <a:p>
            <a:pPr algn="l"/>
            <a:r>
              <a:rPr lang="en-IN" sz="2400" b="1" i="0" u="none" strike="noStrike" baseline="0" dirty="0">
                <a:solidFill>
                  <a:srgbClr val="FF0000"/>
                </a:solidFill>
                <a:latin typeface="Times New Roman" panose="02020603050405020304" pitchFamily="18" charset="0"/>
                <a:cs typeface="Times New Roman" panose="02020603050405020304" pitchFamily="18" charset="0"/>
              </a:rPr>
              <a:t>Distributed-memory paradigm</a:t>
            </a:r>
          </a:p>
          <a:p>
            <a:pPr marL="342900" indent="-342900" algn="l">
              <a:buFont typeface="Arial" panose="020B0604020202020204" pitchFamily="34" charset="0"/>
              <a:buChar char="•"/>
            </a:pPr>
            <a:r>
              <a:rPr lang="en-US" sz="2200" b="0" i="0" u="none" strike="noStrike" baseline="0" dirty="0">
                <a:latin typeface="Times New Roman" panose="02020603050405020304" pitchFamily="18" charset="0"/>
                <a:cs typeface="Times New Roman" panose="02020603050405020304" pitchFamily="18" charset="0"/>
              </a:rPr>
              <a:t>Distributed-memory parallel computers are essentially a collection of serial computers (nodes) working together </a:t>
            </a:r>
            <a:r>
              <a:rPr lang="en-IN" sz="2200" b="0" i="0" u="none" strike="noStrike" baseline="0" dirty="0">
                <a:latin typeface="Times New Roman" panose="02020603050405020304" pitchFamily="18" charset="0"/>
                <a:cs typeface="Times New Roman" panose="02020603050405020304" pitchFamily="18" charset="0"/>
              </a:rPr>
              <a:t>to solve a problem.</a:t>
            </a:r>
          </a:p>
          <a:p>
            <a:pPr marL="342900" indent="-342900" algn="l">
              <a:buFont typeface="Arial" panose="020B0604020202020204" pitchFamily="34" charset="0"/>
              <a:buChar char="•"/>
            </a:pPr>
            <a:r>
              <a:rPr lang="en-US" sz="2200" b="0" i="0" u="none" strike="noStrike" baseline="0" dirty="0">
                <a:latin typeface="Times New Roman" panose="02020603050405020304" pitchFamily="18" charset="0"/>
                <a:cs typeface="Times New Roman" panose="02020603050405020304" pitchFamily="18" charset="0"/>
              </a:rPr>
              <a:t>Processors have their own local memory. Memory addresses in one processor do not map to another processor, so there is no concept of global address space across all processors.</a:t>
            </a:r>
          </a:p>
          <a:p>
            <a:pPr marL="342900" indent="-342900" algn="l">
              <a:buFont typeface="Arial" panose="020B0604020202020204" pitchFamily="34" charset="0"/>
              <a:buChar char="•"/>
            </a:pPr>
            <a:r>
              <a:rPr lang="en-US" sz="2200" b="0" i="0" u="none" strike="noStrike" baseline="0" dirty="0">
                <a:latin typeface="Times New Roman" panose="02020603050405020304" pitchFamily="18" charset="0"/>
                <a:cs typeface="Times New Roman" panose="02020603050405020304" pitchFamily="18" charset="0"/>
              </a:rPr>
              <a:t>Each node has rapid access to its own local memory and access to the memory of other nodes via some sort of communications network, usually a high-speed </a:t>
            </a:r>
            <a:r>
              <a:rPr lang="en-IN" sz="2200" b="0" i="0" u="none" strike="noStrike" baseline="0" dirty="0">
                <a:latin typeface="Times New Roman" panose="02020603050405020304" pitchFamily="18" charset="0"/>
                <a:cs typeface="Times New Roman" panose="02020603050405020304" pitchFamily="18" charset="0"/>
              </a:rPr>
              <a:t>communications network (or “interconnect”).</a:t>
            </a:r>
          </a:p>
          <a:p>
            <a:pPr marL="720725" indent="174625" algn="l">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Distributed memory systems require a communication network to connect inter-processor memory.</a:t>
            </a:r>
          </a:p>
          <a:p>
            <a:pPr marL="720725" indent="174625" algn="l">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Data are exchanged between nodes as messages over </a:t>
            </a:r>
            <a:r>
              <a:rPr lang="en-IN" sz="2000" b="0" i="0" u="none" strike="noStrike" baseline="0" dirty="0">
                <a:latin typeface="Times New Roman" panose="02020603050405020304" pitchFamily="18" charset="0"/>
                <a:cs typeface="Times New Roman" panose="02020603050405020304" pitchFamily="18" charset="0"/>
              </a:rPr>
              <a:t>the network.</a:t>
            </a:r>
          </a:p>
          <a:p>
            <a:pPr marL="176213" indent="-176213">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Changes it makes to its local memory have no effect on the memory of other processors. Hence, the concept of cache coherency does not apply.</a:t>
            </a:r>
          </a:p>
          <a:p>
            <a:pPr marL="176213" indent="-176213">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Synchronization between tasks is likewise the programmer's responsibility.</a:t>
            </a:r>
          </a:p>
          <a:p>
            <a:pPr marL="176213" indent="-176213">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The network fabric used for data transfer varies widely, though it can be as simple as Ethernet.</a:t>
            </a:r>
          </a:p>
          <a:p>
            <a:pPr marL="176213" indent="-176213">
              <a:buFont typeface="Arial" panose="020B0604020202020204" pitchFamily="34" charset="0"/>
              <a:buChar char="•"/>
            </a:pPr>
            <a:endParaRPr lang="en-US" sz="2300" b="0" i="0" dirty="0">
              <a:solidFill>
                <a:srgbClr val="000000"/>
              </a:solidFill>
              <a:effectLst/>
              <a:latin typeface="Times New Roman" panose="02020603050405020304" pitchFamily="18" charset="0"/>
              <a:cs typeface="Times New Roman" panose="02020603050405020304" pitchFamily="18" charset="0"/>
            </a:endParaRPr>
          </a:p>
          <a:p>
            <a:pPr marL="720725" indent="174625" algn="l">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7BCE918-4A5E-7E5B-0001-B9B4762B2B85}"/>
              </a:ext>
            </a:extLst>
          </p:cNvPr>
          <p:cNvPicPr>
            <a:picLocks noChangeAspect="1"/>
          </p:cNvPicPr>
          <p:nvPr/>
        </p:nvPicPr>
        <p:blipFill>
          <a:blip r:embed="rId2"/>
          <a:stretch>
            <a:fillRect/>
          </a:stretch>
        </p:blipFill>
        <p:spPr>
          <a:xfrm>
            <a:off x="8486775" y="1917267"/>
            <a:ext cx="3705225" cy="3152775"/>
          </a:xfrm>
          <a:prstGeom prst="rect">
            <a:avLst/>
          </a:prstGeom>
        </p:spPr>
      </p:pic>
      <p:sp>
        <p:nvSpPr>
          <p:cNvPr id="9" name="Title 1">
            <a:extLst>
              <a:ext uri="{FF2B5EF4-FFF2-40B4-BE49-F238E27FC236}">
                <a16:creationId xmlns:a16="http://schemas.microsoft.com/office/drawing/2014/main" id="{32C09272-ACBE-0B48-6538-5B073458C843}"/>
              </a:ext>
            </a:extLst>
          </p:cNvPr>
          <p:cNvSpPr>
            <a:spLocks noGrp="1"/>
          </p:cNvSpPr>
          <p:nvPr>
            <p:ph type="title"/>
          </p:nvPr>
        </p:nvSpPr>
        <p:spPr>
          <a:xfrm>
            <a:off x="258582" y="0"/>
            <a:ext cx="11360800" cy="1122300"/>
          </a:xfrm>
        </p:spPr>
        <p:txBody>
          <a:bodyPr/>
          <a:lstStyle/>
          <a:p>
            <a:r>
              <a:rPr lang="en-IN" i="0" u="none" strike="noStrike" baseline="0" dirty="0">
                <a:solidFill>
                  <a:srgbClr val="FF0000"/>
                </a:solidFill>
                <a:latin typeface="Times New Roman" panose="02020603050405020304" pitchFamily="18" charset="0"/>
                <a:cs typeface="Times New Roman" panose="02020603050405020304" pitchFamily="18" charset="0"/>
              </a:rPr>
              <a:t>HPC Paradigms</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9035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60DBC8-424E-5618-B1D3-FFC8A1042F9A}"/>
              </a:ext>
            </a:extLst>
          </p:cNvPr>
          <p:cNvSpPr txBox="1"/>
          <p:nvPr/>
        </p:nvSpPr>
        <p:spPr>
          <a:xfrm>
            <a:off x="944418" y="1313834"/>
            <a:ext cx="9972963" cy="6001643"/>
          </a:xfrm>
          <a:prstGeom prst="rect">
            <a:avLst/>
          </a:prstGeom>
          <a:noFill/>
        </p:spPr>
        <p:txBody>
          <a:bodyPr wrap="square">
            <a:spAutoFit/>
          </a:bodyPr>
          <a:lstStyle/>
          <a:p>
            <a:pPr algn="l">
              <a:buFont typeface="Arial" panose="020B0604020202020204" pitchFamily="34" charset="0"/>
              <a:buChar char="•"/>
            </a:pPr>
            <a:r>
              <a:rPr lang="en-US" sz="2400" b="1" i="1" dirty="0">
                <a:solidFill>
                  <a:srgbClr val="FF0000"/>
                </a:solidFill>
                <a:effectLst/>
                <a:latin typeface="Times New Roman" panose="02020603050405020304" pitchFamily="18" charset="0"/>
                <a:cs typeface="Times New Roman" panose="02020603050405020304" pitchFamily="18" charset="0"/>
              </a:rPr>
              <a:t>Distributed Memory: Pro and Con</a:t>
            </a:r>
          </a:p>
          <a:p>
            <a:pPr algn="l"/>
            <a:r>
              <a:rPr lang="en-US" sz="2400" b="1" i="1" dirty="0">
                <a:solidFill>
                  <a:srgbClr val="00B050"/>
                </a:solidFill>
                <a:effectLst/>
                <a:latin typeface="Times New Roman" panose="02020603050405020304" pitchFamily="18" charset="0"/>
                <a:cs typeface="Times New Roman" panose="02020603050405020304" pitchFamily="18" charset="0"/>
              </a:rPr>
              <a:t>Advantages</a:t>
            </a:r>
          </a:p>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Memory is scalable with number of processors. Increase the number of processors and the size of memory increases proportionately.</a:t>
            </a:r>
          </a:p>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Each processor can rapidly access its own memory without interference and without the overhead incurred with trying to maintain cache coherency.</a:t>
            </a:r>
          </a:p>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Cost effectiveness can use commodity, off-the-shelf processors and networking.</a:t>
            </a:r>
          </a:p>
          <a:p>
            <a:pPr algn="l"/>
            <a:r>
              <a:rPr lang="en-US" sz="2400" b="1" i="1" dirty="0">
                <a:solidFill>
                  <a:srgbClr val="00B050"/>
                </a:solidFill>
                <a:effectLst/>
                <a:latin typeface="Times New Roman" panose="02020603050405020304" pitchFamily="18" charset="0"/>
                <a:cs typeface="Times New Roman" panose="02020603050405020304" pitchFamily="18" charset="0"/>
              </a:rPr>
              <a:t>Disadvantages</a:t>
            </a:r>
          </a:p>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The programmer is responsible for many of the details associated with data communication between processors.</a:t>
            </a:r>
          </a:p>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It may be difficult to map existing data structures, based on global memory, to this memory organization.</a:t>
            </a:r>
          </a:p>
          <a:p>
            <a:pPr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Non-uniform memory access (NUMA) times</a:t>
            </a:r>
          </a:p>
          <a:p>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4B62B5BC-5737-EB50-A74A-DE53BFC91BFA}"/>
              </a:ext>
            </a:extLst>
          </p:cNvPr>
          <p:cNvSpPr>
            <a:spLocks noGrp="1"/>
          </p:cNvSpPr>
          <p:nvPr>
            <p:ph type="title"/>
          </p:nvPr>
        </p:nvSpPr>
        <p:spPr>
          <a:xfrm>
            <a:off x="258582" y="0"/>
            <a:ext cx="11360800" cy="1122300"/>
          </a:xfrm>
        </p:spPr>
        <p:txBody>
          <a:bodyPr/>
          <a:lstStyle/>
          <a:p>
            <a:r>
              <a:rPr lang="en-IN" i="0" u="none" strike="noStrike" baseline="0" dirty="0">
                <a:solidFill>
                  <a:srgbClr val="FF0000"/>
                </a:solidFill>
                <a:latin typeface="Times New Roman" panose="02020603050405020304" pitchFamily="18" charset="0"/>
                <a:cs typeface="Times New Roman" panose="02020603050405020304" pitchFamily="18" charset="0"/>
              </a:rPr>
              <a:t>HPC Paradigms</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858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044851-83F7-4616-068F-F48B0BD7B52E}"/>
              </a:ext>
            </a:extLst>
          </p:cNvPr>
          <p:cNvSpPr txBox="1"/>
          <p:nvPr/>
        </p:nvSpPr>
        <p:spPr>
          <a:xfrm>
            <a:off x="584200" y="536560"/>
            <a:ext cx="7534564" cy="6740307"/>
          </a:xfrm>
          <a:prstGeom prst="rect">
            <a:avLst/>
          </a:prstGeom>
          <a:noFill/>
        </p:spPr>
        <p:txBody>
          <a:bodyPr wrap="square">
            <a:spAutoFit/>
          </a:bodyPr>
          <a:lstStyle/>
          <a:p>
            <a:pPr algn="l"/>
            <a:r>
              <a:rPr lang="en-IN" sz="2400" b="1" i="0" u="none" strike="noStrike" baseline="0" dirty="0">
                <a:solidFill>
                  <a:srgbClr val="FF0000"/>
                </a:solidFill>
                <a:latin typeface="Times New Roman" panose="02020603050405020304" pitchFamily="18" charset="0"/>
                <a:cs typeface="Times New Roman" panose="02020603050405020304" pitchFamily="18" charset="0"/>
              </a:rPr>
              <a:t>Hybrid-memory paradigm</a:t>
            </a:r>
          </a:p>
          <a:p>
            <a:pPr marL="342900" indent="-342900" algn="l">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The latest generation of parallel computers now uses a mixed shared/distributed memory architecture.</a:t>
            </a:r>
          </a:p>
          <a:p>
            <a:pPr marL="342900" indent="-342900" algn="l">
              <a:buFont typeface="Arial" panose="020B0604020202020204" pitchFamily="34" charset="0"/>
              <a:buChar char="•"/>
            </a:pPr>
            <a:r>
              <a:rPr lang="en-US" sz="2400" b="0" i="0" u="none" strike="noStrike" baseline="0" dirty="0">
                <a:latin typeface="Times New Roman" panose="02020603050405020304" pitchFamily="18" charset="0"/>
                <a:cs typeface="Times New Roman" panose="02020603050405020304" pitchFamily="18" charset="0"/>
              </a:rPr>
              <a:t>Each node typically consists of a group of 2 to 16 processors connected via local shared memory, and the multiprocessor nodes are, in turn, connected via a </a:t>
            </a:r>
            <a:r>
              <a:rPr lang="en-IN" sz="2400" b="0" i="0" u="none" strike="noStrike" baseline="0" dirty="0">
                <a:latin typeface="Times New Roman" panose="02020603050405020304" pitchFamily="18" charset="0"/>
                <a:cs typeface="Times New Roman" panose="02020603050405020304" pitchFamily="18" charset="0"/>
              </a:rPr>
              <a:t>high-speed interconnect.</a:t>
            </a:r>
          </a:p>
          <a:p>
            <a:pPr marL="342900" indent="-342900"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The shared memory component is usually a cache</a:t>
            </a:r>
            <a:br>
              <a:rPr lang="en-US" sz="2400" b="0" i="0" dirty="0">
                <a:solidFill>
                  <a:srgbClr val="000000"/>
                </a:solidFill>
                <a:effectLst/>
                <a:latin typeface="Times New Roman" panose="02020603050405020304" pitchFamily="18" charset="0"/>
                <a:cs typeface="Times New Roman" panose="02020603050405020304" pitchFamily="18" charset="0"/>
              </a:rPr>
            </a:br>
            <a:r>
              <a:rPr lang="en-US" sz="2400" b="0" i="0" dirty="0">
                <a:solidFill>
                  <a:srgbClr val="000000"/>
                </a:solidFill>
                <a:effectLst/>
                <a:latin typeface="Times New Roman" panose="02020603050405020304" pitchFamily="18" charset="0"/>
                <a:cs typeface="Times New Roman" panose="02020603050405020304" pitchFamily="18" charset="0"/>
              </a:rPr>
              <a:t>coherent SMP machine. Processors on a given SMP</a:t>
            </a:r>
            <a:br>
              <a:rPr lang="en-US" sz="2400" b="0" i="0" dirty="0">
                <a:solidFill>
                  <a:srgbClr val="000000"/>
                </a:solidFill>
                <a:effectLst/>
                <a:latin typeface="Times New Roman" panose="02020603050405020304" pitchFamily="18" charset="0"/>
                <a:cs typeface="Times New Roman" panose="02020603050405020304" pitchFamily="18" charset="0"/>
              </a:rPr>
            </a:br>
            <a:r>
              <a:rPr lang="en-US" sz="2400" b="0" i="0" dirty="0">
                <a:solidFill>
                  <a:srgbClr val="000000"/>
                </a:solidFill>
                <a:effectLst/>
                <a:latin typeface="Times New Roman" panose="02020603050405020304" pitchFamily="18" charset="0"/>
                <a:cs typeface="Times New Roman" panose="02020603050405020304" pitchFamily="18" charset="0"/>
              </a:rPr>
              <a:t>can address that machine's memory as global.</a:t>
            </a:r>
          </a:p>
          <a:p>
            <a:pPr marL="342900" indent="-342900" algn="l">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The distributed memory component is the</a:t>
            </a:r>
            <a:br>
              <a:rPr lang="en-US" sz="2400" b="0" i="0" dirty="0">
                <a:solidFill>
                  <a:srgbClr val="000000"/>
                </a:solidFill>
                <a:effectLst/>
                <a:latin typeface="Times New Roman" panose="02020603050405020304" pitchFamily="18" charset="0"/>
                <a:cs typeface="Times New Roman" panose="02020603050405020304" pitchFamily="18" charset="0"/>
              </a:rPr>
            </a:br>
            <a:r>
              <a:rPr lang="en-US" sz="2400" b="0" i="0" dirty="0">
                <a:solidFill>
                  <a:srgbClr val="000000"/>
                </a:solidFill>
                <a:effectLst/>
                <a:latin typeface="Times New Roman" panose="02020603050405020304" pitchFamily="18" charset="0"/>
                <a:cs typeface="Times New Roman" panose="02020603050405020304" pitchFamily="18" charset="0"/>
              </a:rPr>
              <a:t>networking of multiple SMPs. SMPs know only about</a:t>
            </a:r>
            <a:br>
              <a:rPr lang="en-US" sz="2400" b="0" i="0" dirty="0">
                <a:solidFill>
                  <a:srgbClr val="000000"/>
                </a:solidFill>
                <a:effectLst/>
                <a:latin typeface="Times New Roman" panose="02020603050405020304" pitchFamily="18" charset="0"/>
                <a:cs typeface="Times New Roman" panose="02020603050405020304" pitchFamily="18" charset="0"/>
              </a:rPr>
            </a:br>
            <a:r>
              <a:rPr lang="en-US" sz="2400" b="0" i="0" dirty="0">
                <a:solidFill>
                  <a:srgbClr val="000000"/>
                </a:solidFill>
                <a:effectLst/>
                <a:latin typeface="Times New Roman" panose="02020603050405020304" pitchFamily="18" charset="0"/>
                <a:cs typeface="Times New Roman" panose="02020603050405020304" pitchFamily="18" charset="0"/>
              </a:rPr>
              <a:t>their own memory - not the memory on another SMP.</a:t>
            </a:r>
            <a:br>
              <a:rPr lang="en-US" sz="2400" b="0" i="0" dirty="0">
                <a:solidFill>
                  <a:srgbClr val="000000"/>
                </a:solidFill>
                <a:effectLst/>
                <a:latin typeface="Times New Roman" panose="02020603050405020304" pitchFamily="18" charset="0"/>
                <a:cs typeface="Times New Roman" panose="02020603050405020304" pitchFamily="18" charset="0"/>
              </a:rPr>
            </a:br>
            <a:r>
              <a:rPr lang="en-US" sz="2400" b="0" i="0" dirty="0">
                <a:solidFill>
                  <a:srgbClr val="000000"/>
                </a:solidFill>
                <a:effectLst/>
                <a:latin typeface="Times New Roman" panose="02020603050405020304" pitchFamily="18" charset="0"/>
                <a:cs typeface="Times New Roman" panose="02020603050405020304" pitchFamily="18" charset="0"/>
              </a:rPr>
              <a:t>Therefore, network communications are required to</a:t>
            </a:r>
            <a:br>
              <a:rPr lang="en-US" sz="2400" b="0" i="0" dirty="0">
                <a:solidFill>
                  <a:srgbClr val="000000"/>
                </a:solidFill>
                <a:effectLst/>
                <a:latin typeface="Times New Roman" panose="02020603050405020304" pitchFamily="18" charset="0"/>
                <a:cs typeface="Times New Roman" panose="02020603050405020304" pitchFamily="18" charset="0"/>
              </a:rPr>
            </a:br>
            <a:r>
              <a:rPr lang="en-US" sz="2400" b="0" i="0" dirty="0">
                <a:solidFill>
                  <a:srgbClr val="000000"/>
                </a:solidFill>
                <a:effectLst/>
                <a:latin typeface="Times New Roman" panose="02020603050405020304" pitchFamily="18" charset="0"/>
                <a:cs typeface="Times New Roman" panose="02020603050405020304" pitchFamily="18" charset="0"/>
              </a:rPr>
              <a:t>move data from one SMP to another.</a:t>
            </a:r>
          </a:p>
          <a:p>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A850D29-9F37-DBD1-C543-80093258B3BC}"/>
              </a:ext>
            </a:extLst>
          </p:cNvPr>
          <p:cNvPicPr>
            <a:picLocks noChangeAspect="1"/>
          </p:cNvPicPr>
          <p:nvPr/>
        </p:nvPicPr>
        <p:blipFill>
          <a:blip r:embed="rId2"/>
          <a:stretch>
            <a:fillRect/>
          </a:stretch>
        </p:blipFill>
        <p:spPr>
          <a:xfrm>
            <a:off x="7846724" y="919961"/>
            <a:ext cx="3629025" cy="3048000"/>
          </a:xfrm>
          <a:prstGeom prst="rect">
            <a:avLst/>
          </a:prstGeom>
        </p:spPr>
      </p:pic>
      <p:sp>
        <p:nvSpPr>
          <p:cNvPr id="11" name="Title 1">
            <a:extLst>
              <a:ext uri="{FF2B5EF4-FFF2-40B4-BE49-F238E27FC236}">
                <a16:creationId xmlns:a16="http://schemas.microsoft.com/office/drawing/2014/main" id="{8B9AD694-45F7-9AD0-17D1-68E9CBBC7332}"/>
              </a:ext>
            </a:extLst>
          </p:cNvPr>
          <p:cNvSpPr>
            <a:spLocks noGrp="1"/>
          </p:cNvSpPr>
          <p:nvPr>
            <p:ph type="title"/>
          </p:nvPr>
        </p:nvSpPr>
        <p:spPr>
          <a:xfrm>
            <a:off x="258582" y="0"/>
            <a:ext cx="11360800" cy="1122300"/>
          </a:xfrm>
        </p:spPr>
        <p:txBody>
          <a:bodyPr/>
          <a:lstStyle/>
          <a:p>
            <a:r>
              <a:rPr lang="en-IN" i="0" u="none" strike="noStrike" baseline="0" dirty="0">
                <a:solidFill>
                  <a:srgbClr val="FF0000"/>
                </a:solidFill>
                <a:latin typeface="Times New Roman" panose="02020603050405020304" pitchFamily="18" charset="0"/>
                <a:cs typeface="Times New Roman" panose="02020603050405020304" pitchFamily="18" charset="0"/>
              </a:rPr>
              <a:t>HPC Paradigms</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0044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024D79-ECFE-28EF-92B5-ED3FFA7FA896}"/>
              </a:ext>
            </a:extLst>
          </p:cNvPr>
          <p:cNvSpPr txBox="1"/>
          <p:nvPr/>
        </p:nvSpPr>
        <p:spPr>
          <a:xfrm>
            <a:off x="658092" y="774950"/>
            <a:ext cx="8984672" cy="4893647"/>
          </a:xfrm>
          <a:prstGeom prst="rect">
            <a:avLst/>
          </a:prstGeom>
          <a:noFill/>
        </p:spPr>
        <p:txBody>
          <a:bodyPr wrap="square">
            <a:spAutoFit/>
          </a:bodyPr>
          <a:lstStyle/>
          <a:p>
            <a:pPr algn="just"/>
            <a:r>
              <a:rPr lang="en-IN" sz="2400" b="1" i="0" u="sng" strike="noStrike" baseline="0" dirty="0">
                <a:solidFill>
                  <a:srgbClr val="FF0000"/>
                </a:solidFill>
                <a:latin typeface="Times New Roman" panose="02020603050405020304" pitchFamily="18" charset="0"/>
                <a:cs typeface="Times New Roman" panose="02020603050405020304" pitchFamily="18" charset="0"/>
              </a:rPr>
              <a:t>Shared vs. Distributed</a:t>
            </a:r>
          </a:p>
          <a:p>
            <a:pPr algn="just"/>
            <a:r>
              <a:rPr lang="en-IN" sz="2400" b="0" i="0" u="none" strike="noStrike" baseline="0" dirty="0">
                <a:latin typeface="Times New Roman" panose="02020603050405020304" pitchFamily="18" charset="0"/>
                <a:cs typeface="Times New Roman" panose="02020603050405020304" pitchFamily="18" charset="0"/>
              </a:rPr>
              <a:t>Some facts of life:</a:t>
            </a:r>
          </a:p>
          <a:p>
            <a:pPr algn="just"/>
            <a:r>
              <a:rPr lang="en-US" sz="2400" b="0" i="0" u="none" strike="noStrike" baseline="0" dirty="0">
                <a:latin typeface="Times New Roman" panose="02020603050405020304" pitchFamily="18" charset="0"/>
                <a:cs typeface="Times New Roman" panose="02020603050405020304" pitchFamily="18" charset="0"/>
              </a:rPr>
              <a:t>• Distributed-memory systems are more prevalent </a:t>
            </a:r>
            <a:r>
              <a:rPr lang="en-IN" sz="2400" b="0" i="0" u="none" strike="noStrike" baseline="0" dirty="0">
                <a:latin typeface="Times New Roman" panose="02020603050405020304" pitchFamily="18" charset="0"/>
                <a:cs typeface="Times New Roman" panose="02020603050405020304" pitchFamily="18" charset="0"/>
              </a:rPr>
              <a:t>than shared-memory systems; hybrid-memory </a:t>
            </a:r>
            <a:r>
              <a:rPr lang="en-US" sz="2400" b="0" i="0" u="none" strike="noStrike" baseline="0" dirty="0">
                <a:latin typeface="Times New Roman" panose="02020603050405020304" pitchFamily="18" charset="0"/>
                <a:cs typeface="Times New Roman" panose="02020603050405020304" pitchFamily="18" charset="0"/>
              </a:rPr>
              <a:t>systems are becoming increasingly popular.</a:t>
            </a:r>
          </a:p>
          <a:p>
            <a:pPr algn="just"/>
            <a:r>
              <a:rPr lang="en-US" sz="2400" b="0" i="0" u="none" strike="noStrike" baseline="0" dirty="0">
                <a:latin typeface="Times New Roman" panose="02020603050405020304" pitchFamily="18" charset="0"/>
                <a:cs typeface="Times New Roman" panose="02020603050405020304" pitchFamily="18" charset="0"/>
              </a:rPr>
              <a:t>• Message-passing programs can execute on either distributed or shared-memory systems; shared- memory programs can only execute on shared- </a:t>
            </a:r>
            <a:r>
              <a:rPr lang="en-IN" sz="2400" b="0" i="0" u="none" strike="noStrike" baseline="0" dirty="0">
                <a:latin typeface="Times New Roman" panose="02020603050405020304" pitchFamily="18" charset="0"/>
                <a:cs typeface="Times New Roman" panose="02020603050405020304" pitchFamily="18" charset="0"/>
              </a:rPr>
              <a:t>memory systems.</a:t>
            </a:r>
          </a:p>
          <a:p>
            <a:pPr algn="just"/>
            <a:r>
              <a:rPr lang="en-US" sz="2400" b="0" i="0" u="none" strike="noStrike" baseline="0" dirty="0">
                <a:latin typeface="Times New Roman" panose="02020603050405020304" pitchFamily="18" charset="0"/>
                <a:cs typeface="Times New Roman" panose="02020603050405020304" pitchFamily="18" charset="0"/>
              </a:rPr>
              <a:t>• Shared-memory programming is relatively easy; message passing is less so. For better or worse, this means the programmer has more fine-tune control on the program and can potentially handle more </a:t>
            </a:r>
            <a:r>
              <a:rPr lang="en-IN" sz="2400" b="0" i="0" u="none" strike="noStrike" baseline="0" dirty="0">
                <a:latin typeface="Times New Roman" panose="02020603050405020304" pitchFamily="18" charset="0"/>
                <a:cs typeface="Times New Roman" panose="02020603050405020304" pitchFamily="18" charset="0"/>
              </a:rPr>
              <a:t>complicated tasks.</a:t>
            </a:r>
          </a:p>
          <a:p>
            <a:pPr algn="just"/>
            <a:r>
              <a:rPr lang="en-US" sz="2400" b="0" i="0" u="none" strike="noStrike" baseline="0" dirty="0">
                <a:latin typeface="Times New Roman" panose="02020603050405020304" pitchFamily="18" charset="0"/>
                <a:cs typeface="Times New Roman" panose="02020603050405020304" pitchFamily="18" charset="0"/>
              </a:rPr>
              <a:t>• Message-passing programs often outperform shared- memory programs even when run on a shared- </a:t>
            </a:r>
            <a:r>
              <a:rPr lang="en-IN" sz="2400" b="0" i="0" u="none" strike="noStrike" baseline="0" dirty="0">
                <a:latin typeface="Times New Roman" panose="02020603050405020304" pitchFamily="18" charset="0"/>
                <a:cs typeface="Times New Roman" panose="02020603050405020304" pitchFamily="18" charset="0"/>
              </a:rPr>
              <a:t>memory system.</a:t>
            </a:r>
            <a:endParaRPr lang="en-IN" sz="24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70246B07-BF2C-1240-AB3B-BE9BE56C4C7E}"/>
              </a:ext>
            </a:extLst>
          </p:cNvPr>
          <p:cNvSpPr>
            <a:spLocks noGrp="1"/>
          </p:cNvSpPr>
          <p:nvPr>
            <p:ph type="title"/>
          </p:nvPr>
        </p:nvSpPr>
        <p:spPr>
          <a:xfrm>
            <a:off x="258582" y="0"/>
            <a:ext cx="11360800" cy="1122300"/>
          </a:xfrm>
        </p:spPr>
        <p:txBody>
          <a:bodyPr/>
          <a:lstStyle/>
          <a:p>
            <a:r>
              <a:rPr lang="en-IN" i="0" u="none" strike="noStrike" baseline="0" dirty="0">
                <a:solidFill>
                  <a:srgbClr val="FF0000"/>
                </a:solidFill>
                <a:latin typeface="Times New Roman" panose="02020603050405020304" pitchFamily="18" charset="0"/>
                <a:cs typeface="Times New Roman" panose="02020603050405020304" pitchFamily="18" charset="0"/>
              </a:rPr>
              <a:t>HPC Paradigms</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3434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540BF-89DA-0461-3BA3-5E283E212740}"/>
              </a:ext>
            </a:extLst>
          </p:cNvPr>
          <p:cNvSpPr>
            <a:spLocks noGrp="1"/>
          </p:cNvSpPr>
          <p:nvPr>
            <p:ph type="title"/>
          </p:nvPr>
        </p:nvSpPr>
        <p:spPr>
          <a:xfrm>
            <a:off x="415600" y="429400"/>
            <a:ext cx="11360800" cy="411109"/>
          </a:xfrm>
        </p:spPr>
        <p:txBody>
          <a:bodyPr/>
          <a:lstStyle/>
          <a:p>
            <a:r>
              <a:rPr lang="en-US" dirty="0"/>
              <a:t>High Performance Computing</a:t>
            </a:r>
            <a:endParaRPr lang="en-IN" dirty="0"/>
          </a:p>
        </p:txBody>
      </p:sp>
      <p:sp>
        <p:nvSpPr>
          <p:cNvPr id="4" name="TextBox 3">
            <a:extLst>
              <a:ext uri="{FF2B5EF4-FFF2-40B4-BE49-F238E27FC236}">
                <a16:creationId xmlns:a16="http://schemas.microsoft.com/office/drawing/2014/main" id="{6926CF8D-F40F-3781-A0BC-C4DBB3717926}"/>
              </a:ext>
            </a:extLst>
          </p:cNvPr>
          <p:cNvSpPr txBox="1"/>
          <p:nvPr/>
        </p:nvSpPr>
        <p:spPr>
          <a:xfrm>
            <a:off x="186805" y="970793"/>
            <a:ext cx="6119090" cy="707886"/>
          </a:xfrm>
          <a:prstGeom prst="rect">
            <a:avLst/>
          </a:prstGeom>
          <a:noFill/>
        </p:spPr>
        <p:txBody>
          <a:bodyPr wrap="square">
            <a:spAutoFit/>
          </a:bodyPr>
          <a:lstStyle/>
          <a:p>
            <a:pPr marL="179070" algn="just"/>
            <a:r>
              <a:rPr lang="en-US" sz="2000" dirty="0">
                <a:effectLst/>
                <a:latin typeface="Times New Roman" panose="02020603050405020304" pitchFamily="18" charset="0"/>
                <a:ea typeface="Times New Roman" panose="02020603050405020304" pitchFamily="18" charset="0"/>
              </a:rPr>
              <a:t>The</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evolution</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various</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computing</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or</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systems</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is</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as</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follows</a:t>
            </a:r>
            <a:r>
              <a:rPr lang="en-US" sz="140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p:txBody>
      </p:sp>
      <p:graphicFrame>
        <p:nvGraphicFramePr>
          <p:cNvPr id="7" name="Table 7">
            <a:extLst>
              <a:ext uri="{FF2B5EF4-FFF2-40B4-BE49-F238E27FC236}">
                <a16:creationId xmlns:a16="http://schemas.microsoft.com/office/drawing/2014/main" id="{499614B2-3485-24FA-36A4-B4A19416B8F4}"/>
              </a:ext>
            </a:extLst>
          </p:cNvPr>
          <p:cNvGraphicFramePr>
            <a:graphicFrameLocks noGrp="1"/>
          </p:cNvGraphicFramePr>
          <p:nvPr>
            <p:extLst>
              <p:ext uri="{D42A27DB-BD31-4B8C-83A1-F6EECF244321}">
                <p14:modId xmlns:p14="http://schemas.microsoft.com/office/powerpoint/2010/main" val="4200296552"/>
              </p:ext>
            </p:extLst>
          </p:nvPr>
        </p:nvGraphicFramePr>
        <p:xfrm>
          <a:off x="0" y="1"/>
          <a:ext cx="12191998" cy="6857998"/>
        </p:xfrm>
        <a:graphic>
          <a:graphicData uri="http://schemas.openxmlformats.org/drawingml/2006/table">
            <a:tbl>
              <a:tblPr firstRow="1" bandRow="1">
                <a:tableStyleId>{5C22544A-7EE6-4342-B048-85BDC9FD1C3A}</a:tableStyleId>
              </a:tblPr>
              <a:tblGrid>
                <a:gridCol w="1842793">
                  <a:extLst>
                    <a:ext uri="{9D8B030D-6E8A-4147-A177-3AD203B41FA5}">
                      <a16:colId xmlns:a16="http://schemas.microsoft.com/office/drawing/2014/main" val="14478709"/>
                    </a:ext>
                  </a:extLst>
                </a:gridCol>
                <a:gridCol w="4039016">
                  <a:extLst>
                    <a:ext uri="{9D8B030D-6E8A-4147-A177-3AD203B41FA5}">
                      <a16:colId xmlns:a16="http://schemas.microsoft.com/office/drawing/2014/main" val="1086165281"/>
                    </a:ext>
                  </a:extLst>
                </a:gridCol>
                <a:gridCol w="3090459">
                  <a:extLst>
                    <a:ext uri="{9D8B030D-6E8A-4147-A177-3AD203B41FA5}">
                      <a16:colId xmlns:a16="http://schemas.microsoft.com/office/drawing/2014/main" val="2456963163"/>
                    </a:ext>
                  </a:extLst>
                </a:gridCol>
                <a:gridCol w="3219730">
                  <a:extLst>
                    <a:ext uri="{9D8B030D-6E8A-4147-A177-3AD203B41FA5}">
                      <a16:colId xmlns:a16="http://schemas.microsoft.com/office/drawing/2014/main" val="3259496281"/>
                    </a:ext>
                  </a:extLst>
                </a:gridCol>
              </a:tblGrid>
              <a:tr h="631455">
                <a:tc>
                  <a:txBody>
                    <a:bodyPr/>
                    <a:lstStyle/>
                    <a:p>
                      <a:pPr marL="81915" marR="75565" algn="ctr">
                        <a:lnSpc>
                          <a:spcPts val="1285"/>
                        </a:lnSpc>
                        <a:spcBef>
                          <a:spcPts val="5"/>
                        </a:spcBef>
                        <a:spcAft>
                          <a:spcPts val="0"/>
                        </a:spcAft>
                      </a:pPr>
                      <a:r>
                        <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rPr>
                        <a:t>Year</a:t>
                      </a: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a:txBody>
                    <a:bodyPr/>
                    <a:lstStyle/>
                    <a:p>
                      <a:pPr marL="113665" marR="110490" algn="ctr">
                        <a:lnSpc>
                          <a:spcPts val="1285"/>
                        </a:lnSpc>
                        <a:spcBef>
                          <a:spcPts val="5"/>
                        </a:spcBef>
                        <a:spcAft>
                          <a:spcPts val="0"/>
                        </a:spcAft>
                      </a:pPr>
                      <a:r>
                        <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rPr>
                        <a:t>Computing</a:t>
                      </a: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13665" marR="110490" algn="ctr">
                        <a:lnSpc>
                          <a:spcPts val="1285"/>
                        </a:lnSpc>
                        <a:spcBef>
                          <a:spcPts val="5"/>
                        </a:spcBef>
                        <a:spcAft>
                          <a:spcPts val="0"/>
                        </a:spcAft>
                      </a:pPr>
                      <a:r>
                        <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rPr>
                        <a:t>Introduced by</a:t>
                      </a: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13665" marR="110490" algn="ctr">
                        <a:lnSpc>
                          <a:spcPts val="1285"/>
                        </a:lnSpc>
                        <a:spcBef>
                          <a:spcPts val="5"/>
                        </a:spcBef>
                        <a:spcAft>
                          <a:spcPts val="0"/>
                        </a:spcAft>
                      </a:pPr>
                      <a:r>
                        <a:rPr lang="en-US" sz="1600" b="0">
                          <a:effectLst/>
                          <a:latin typeface="Times New Roman" panose="02020603050405020304" pitchFamily="18" charset="0"/>
                          <a:ea typeface="Times New Roman" panose="02020603050405020304" pitchFamily="18" charset="0"/>
                          <a:cs typeface="Times New Roman" panose="02020603050405020304" pitchFamily="18" charset="0"/>
                        </a:rPr>
                        <a:t>Example</a:t>
                      </a:r>
                      <a:endParaRPr lang="en-IN" sz="16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532918907"/>
                  </a:ext>
                </a:extLst>
              </a:tr>
              <a:tr h="664254">
                <a:tc>
                  <a:txBody>
                    <a:bodyPr/>
                    <a:lstStyle/>
                    <a:p>
                      <a:pPr marL="81915" marR="73660" algn="ctr">
                        <a:lnSpc>
                          <a:spcPts val="1290"/>
                        </a:lnSpc>
                        <a:spcAft>
                          <a:spcPts val="0"/>
                        </a:spcAft>
                      </a:pPr>
                      <a:r>
                        <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rPr>
                        <a:t>1950</a:t>
                      </a: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4300" marR="110490" algn="ctr">
                        <a:lnSpc>
                          <a:spcPts val="1290"/>
                        </a:lnSpc>
                        <a:spcAft>
                          <a:spcPts val="0"/>
                        </a:spcAft>
                      </a:pPr>
                      <a:r>
                        <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rPr>
                        <a:t>Multi-Processors</a:t>
                      </a:r>
                      <a:r>
                        <a:rPr lang="en-US" sz="1600" b="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rPr>
                        <a:t>Systems</a:t>
                      </a: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14300" marR="110490" algn="ctr">
                        <a:lnSpc>
                          <a:spcPts val="1290"/>
                        </a:lnSpc>
                        <a:spcAft>
                          <a:spcPts val="0"/>
                        </a:spcAft>
                      </a:pPr>
                      <a:r>
                        <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14300" marR="110490" algn="ctr">
                        <a:lnSpc>
                          <a:spcPts val="1290"/>
                        </a:lnSpc>
                        <a:spcAft>
                          <a:spcPts val="0"/>
                        </a:spcAft>
                      </a:pPr>
                      <a:r>
                        <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029616013"/>
                  </a:ext>
                </a:extLst>
              </a:tr>
              <a:tr h="597042">
                <a:tc>
                  <a:txBody>
                    <a:bodyPr/>
                    <a:lstStyle/>
                    <a:p>
                      <a:pPr marL="81915" marR="76200" algn="ctr">
                        <a:lnSpc>
                          <a:spcPts val="1265"/>
                        </a:lnSpc>
                        <a:spcAft>
                          <a:spcPts val="0"/>
                        </a:spcAft>
                      </a:pPr>
                      <a:r>
                        <a:rPr lang="en-US" sz="1600"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1960-80</a:t>
                      </a:r>
                      <a:endParaRPr lang="en-IN" sz="1600"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6205" marR="109220" algn="ctr">
                        <a:lnSpc>
                          <a:spcPts val="1265"/>
                        </a:lnSpc>
                        <a:spcAft>
                          <a:spcPts val="0"/>
                        </a:spcAft>
                      </a:pPr>
                      <a:r>
                        <a:rPr lang="en-US" sz="1600"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Supercomputers</a:t>
                      </a:r>
                      <a:endParaRPr lang="en-IN" sz="1600"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16205" marR="109220" algn="ctr">
                        <a:lnSpc>
                          <a:spcPts val="1265"/>
                        </a:lnSpc>
                        <a:spcAft>
                          <a:spcPts val="0"/>
                        </a:spcAft>
                      </a:pPr>
                      <a:r>
                        <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Seymour Cray</a:t>
                      </a:r>
                      <a:endParaRPr lang="en-IN"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16205" marR="109220" algn="ctr">
                        <a:lnSpc>
                          <a:spcPts val="1265"/>
                        </a:lnSpc>
                        <a:spcAft>
                          <a:spcPts val="0"/>
                        </a:spcAft>
                      </a:pPr>
                      <a:r>
                        <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Belle, Deep Blue, and Hydra for playing chess, Deep Crack for breaking the DES cipher.</a:t>
                      </a:r>
                      <a:endParaRPr lang="en-IN"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759706703"/>
                  </a:ext>
                </a:extLst>
              </a:tr>
              <a:tr h="416619">
                <a:tc>
                  <a:txBody>
                    <a:bodyPr/>
                    <a:lstStyle/>
                    <a:p>
                      <a:pPr marL="81915" marR="73660" algn="ctr">
                        <a:lnSpc>
                          <a:spcPts val="1290"/>
                        </a:lnSpc>
                        <a:spcAft>
                          <a:spcPts val="0"/>
                        </a:spcAft>
                      </a:pPr>
                      <a:r>
                        <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rPr>
                        <a:t>1988</a:t>
                      </a: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0490" marR="110490" algn="ctr">
                        <a:lnSpc>
                          <a:spcPts val="1290"/>
                        </a:lnSpc>
                        <a:spcAft>
                          <a:spcPts val="0"/>
                        </a:spcAft>
                      </a:pPr>
                      <a:r>
                        <a:rPr lang="en-US" sz="1600" b="0">
                          <a:effectLst/>
                          <a:latin typeface="Times New Roman" panose="02020603050405020304" pitchFamily="18" charset="0"/>
                          <a:ea typeface="Times New Roman" panose="02020603050405020304" pitchFamily="18" charset="0"/>
                          <a:cs typeface="Times New Roman" panose="02020603050405020304" pitchFamily="18" charset="0"/>
                        </a:rPr>
                        <a:t>Reconfigurable</a:t>
                      </a:r>
                      <a:r>
                        <a:rPr lang="en-US" sz="1600" b="0" spc="-3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0">
                          <a:effectLst/>
                          <a:latin typeface="Times New Roman" panose="02020603050405020304" pitchFamily="18" charset="0"/>
                          <a:ea typeface="Times New Roman" panose="02020603050405020304" pitchFamily="18" charset="0"/>
                          <a:cs typeface="Times New Roman" panose="02020603050405020304" pitchFamily="18" charset="0"/>
                        </a:rPr>
                        <a:t>Computing</a:t>
                      </a:r>
                      <a:endParaRPr lang="en-IN" sz="16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10490" marR="110490" algn="ctr">
                        <a:lnSpc>
                          <a:spcPts val="1290"/>
                        </a:lnSpc>
                        <a:spcAft>
                          <a:spcPts val="0"/>
                        </a:spcAft>
                      </a:pPr>
                      <a:r>
                        <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10490" marR="110490" algn="ctr">
                        <a:lnSpc>
                          <a:spcPts val="1290"/>
                        </a:lnSpc>
                        <a:spcAft>
                          <a:spcPts val="0"/>
                        </a:spcAft>
                      </a:pPr>
                      <a:r>
                        <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841077352"/>
                  </a:ext>
                </a:extLst>
              </a:tr>
              <a:tr h="597042">
                <a:tc>
                  <a:txBody>
                    <a:bodyPr/>
                    <a:lstStyle/>
                    <a:p>
                      <a:pPr marL="81915" marR="73660" algn="ctr">
                        <a:lnSpc>
                          <a:spcPts val="1265"/>
                        </a:lnSpc>
                        <a:spcAft>
                          <a:spcPts val="0"/>
                        </a:spcAft>
                      </a:pPr>
                      <a:r>
                        <a:rPr lang="en-US" sz="1600"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1990</a:t>
                      </a:r>
                      <a:endParaRPr lang="en-IN" sz="1600"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4300" marR="110490" algn="ctr">
                        <a:lnSpc>
                          <a:spcPts val="1265"/>
                        </a:lnSpc>
                        <a:spcAft>
                          <a:spcPts val="0"/>
                        </a:spcAft>
                      </a:pPr>
                      <a:r>
                        <a:rPr lang="en-US" sz="1600"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Cluster</a:t>
                      </a:r>
                      <a:r>
                        <a:rPr lang="en-US" sz="1600" b="0" spc="-1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Computers</a:t>
                      </a:r>
                      <a:endParaRPr lang="en-IN" sz="1600"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14300" marR="110490" algn="ctr">
                        <a:lnSpc>
                          <a:spcPts val="1265"/>
                        </a:lnSpc>
                        <a:spcAft>
                          <a:spcPts val="0"/>
                        </a:spcAft>
                      </a:pPr>
                      <a:r>
                        <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Gene Amdahl of IBM</a:t>
                      </a:r>
                      <a:endParaRPr lang="en-IN"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14300" marR="110490" algn="ctr">
                        <a:lnSpc>
                          <a:spcPts val="1265"/>
                        </a:lnSpc>
                        <a:spcAft>
                          <a:spcPts val="0"/>
                        </a:spcAft>
                      </a:pPr>
                      <a:r>
                        <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Google search engine, Earthquake Simulation, Petroleum Reservoir Simulation</a:t>
                      </a:r>
                      <a:endParaRPr lang="en-IN"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77912352"/>
                  </a:ext>
                </a:extLst>
              </a:tr>
              <a:tr h="481129">
                <a:tc>
                  <a:txBody>
                    <a:bodyPr/>
                    <a:lstStyle/>
                    <a:p>
                      <a:pPr marL="81915" marR="73660" algn="ctr">
                        <a:lnSpc>
                          <a:spcPts val="1290"/>
                        </a:lnSpc>
                        <a:spcAft>
                          <a:spcPts val="0"/>
                        </a:spcAft>
                      </a:pPr>
                      <a:r>
                        <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rPr>
                        <a:t>1998</a:t>
                      </a: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0490" marR="110490" algn="ctr">
                        <a:lnSpc>
                          <a:spcPts val="1290"/>
                        </a:lnSpc>
                        <a:spcAft>
                          <a:spcPts val="0"/>
                        </a:spcAft>
                      </a:pPr>
                      <a:r>
                        <a:rPr lang="en-US" sz="1600" b="0">
                          <a:effectLst/>
                          <a:latin typeface="Times New Roman" panose="02020603050405020304" pitchFamily="18" charset="0"/>
                          <a:ea typeface="Times New Roman" panose="02020603050405020304" pitchFamily="18" charset="0"/>
                          <a:cs typeface="Times New Roman" panose="02020603050405020304" pitchFamily="18" charset="0"/>
                        </a:rPr>
                        <a:t>Distributed</a:t>
                      </a:r>
                      <a:r>
                        <a:rPr lang="en-US" sz="1600" b="0" spc="-3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0">
                          <a:effectLst/>
                          <a:latin typeface="Times New Roman" panose="02020603050405020304" pitchFamily="18" charset="0"/>
                          <a:ea typeface="Times New Roman" panose="02020603050405020304" pitchFamily="18" charset="0"/>
                          <a:cs typeface="Times New Roman" panose="02020603050405020304" pitchFamily="18" charset="0"/>
                        </a:rPr>
                        <a:t>Computing</a:t>
                      </a:r>
                      <a:endParaRPr lang="en-IN" sz="16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10490" marR="110490" algn="ctr">
                        <a:lnSpc>
                          <a:spcPts val="1290"/>
                        </a:lnSpc>
                        <a:spcAft>
                          <a:spcPts val="0"/>
                        </a:spcAft>
                      </a:pPr>
                      <a:r>
                        <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10490" marR="110490" algn="ctr">
                        <a:lnSpc>
                          <a:spcPts val="1290"/>
                        </a:lnSpc>
                        <a:spcAft>
                          <a:spcPts val="0"/>
                        </a:spcAft>
                      </a:pPr>
                      <a:r>
                        <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896535865"/>
                  </a:ext>
                </a:extLst>
              </a:tr>
              <a:tr h="400547">
                <a:tc>
                  <a:txBody>
                    <a:bodyPr/>
                    <a:lstStyle/>
                    <a:p>
                      <a:pPr marL="81915" marR="73660" algn="ctr">
                        <a:lnSpc>
                          <a:spcPts val="1290"/>
                        </a:lnSpc>
                        <a:spcAft>
                          <a:spcPts val="0"/>
                        </a:spcAft>
                      </a:pPr>
                      <a:r>
                        <a:rPr lang="en-US" sz="1600"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1999</a:t>
                      </a:r>
                      <a:endParaRPr lang="en-IN" sz="1600"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10490" marR="110490" algn="ctr">
                        <a:lnSpc>
                          <a:spcPts val="1290"/>
                        </a:lnSpc>
                        <a:spcAft>
                          <a:spcPts val="0"/>
                        </a:spcAft>
                      </a:pPr>
                      <a:r>
                        <a:rPr lang="en-US" sz="1600"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GPU Systems</a:t>
                      </a:r>
                      <a:endParaRPr lang="en-IN" sz="1600"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10490" marR="110490" algn="ctr">
                        <a:lnSpc>
                          <a:spcPts val="1290"/>
                        </a:lnSpc>
                        <a:spcAft>
                          <a:spcPts val="0"/>
                        </a:spcAft>
                      </a:pPr>
                      <a:r>
                        <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Nvidia - </a:t>
                      </a:r>
                      <a:r>
                        <a:rPr lang="en-US" sz="1600" b="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Geforce</a:t>
                      </a:r>
                      <a:r>
                        <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256.</a:t>
                      </a:r>
                      <a:endParaRPr lang="en-IN"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10490" marR="110490" algn="ctr">
                        <a:lnSpc>
                          <a:spcPts val="1290"/>
                        </a:lnSpc>
                        <a:spcAft>
                          <a:spcPts val="0"/>
                        </a:spcAft>
                      </a:pPr>
                      <a:r>
                        <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Advanced Micro Devices (AMD) and Nvidia (NVDA) </a:t>
                      </a:r>
                      <a:endParaRPr lang="en-IN"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662412463"/>
                  </a:ext>
                </a:extLst>
              </a:tr>
              <a:tr h="707440">
                <a:tc>
                  <a:txBody>
                    <a:bodyPr/>
                    <a:lstStyle/>
                    <a:p>
                      <a:pPr marL="81915" marR="73660" algn="ctr">
                        <a:lnSpc>
                          <a:spcPts val="1265"/>
                        </a:lnSpc>
                        <a:spcAft>
                          <a:spcPts val="0"/>
                        </a:spcAft>
                      </a:pPr>
                      <a:r>
                        <a:rPr lang="en-US" sz="1600"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2000</a:t>
                      </a:r>
                      <a:endParaRPr lang="en-IN" sz="1600"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tcPr>
                </a:tc>
                <a:tc>
                  <a:txBody>
                    <a:bodyPr/>
                    <a:lstStyle/>
                    <a:p>
                      <a:pPr marL="113030" marR="110490" algn="ctr">
                        <a:lnSpc>
                          <a:spcPts val="1265"/>
                        </a:lnSpc>
                        <a:spcAft>
                          <a:spcPts val="0"/>
                        </a:spcAft>
                      </a:pPr>
                      <a:r>
                        <a:rPr lang="en-US" sz="1600" b="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Grid</a:t>
                      </a:r>
                      <a:r>
                        <a:rPr lang="en-US" sz="1600" b="0" spc="-2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Computing</a:t>
                      </a:r>
                      <a:endParaRPr lang="en-IN" sz="1600" b="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13030" marR="110490" algn="ctr">
                        <a:lnSpc>
                          <a:spcPts val="1265"/>
                        </a:lnSpc>
                        <a:spcAft>
                          <a:spcPts val="0"/>
                        </a:spcAft>
                      </a:pPr>
                      <a:r>
                        <a:rPr lang="en-US" sz="16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Foster and Kesselman</a:t>
                      </a:r>
                      <a:endParaRPr lang="en-IN" sz="1600" b="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13030" marR="110490" algn="ctr">
                        <a:lnSpc>
                          <a:spcPts val="1265"/>
                        </a:lnSpc>
                        <a:spcAft>
                          <a:spcPts val="0"/>
                        </a:spcAft>
                      </a:pPr>
                      <a:r>
                        <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meteorologists use grid computing for weather modeling.</a:t>
                      </a:r>
                      <a:endParaRPr lang="en-IN"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6021315"/>
                  </a:ext>
                </a:extLst>
              </a:tr>
              <a:tr h="441357">
                <a:tc>
                  <a:txBody>
                    <a:bodyPr/>
                    <a:lstStyle/>
                    <a:p>
                      <a:pPr marL="81915" marR="73660" algn="ctr">
                        <a:lnSpc>
                          <a:spcPts val="1290"/>
                        </a:lnSpc>
                        <a:spcAft>
                          <a:spcPts val="0"/>
                        </a:spcAft>
                      </a:pPr>
                      <a:r>
                        <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rPr>
                        <a:t>2001-2006</a:t>
                      </a: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16205" marR="110490" algn="ctr">
                        <a:lnSpc>
                          <a:spcPts val="1290"/>
                        </a:lnSpc>
                        <a:spcAft>
                          <a:spcPts val="0"/>
                        </a:spcAft>
                      </a:pPr>
                      <a:r>
                        <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rPr>
                        <a:t>SOA</a:t>
                      </a:r>
                      <a:r>
                        <a:rPr lang="en-US" sz="1600" b="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600" b="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rPr>
                        <a:t>Web</a:t>
                      </a:r>
                      <a:r>
                        <a:rPr lang="en-US" sz="1600" b="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rPr>
                        <a:t>Services,</a:t>
                      </a:r>
                      <a:r>
                        <a:rPr lang="en-US" sz="1600" b="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rPr>
                        <a:t>Deep</a:t>
                      </a:r>
                      <a:r>
                        <a:rPr lang="en-US" sz="1600" b="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rPr>
                        <a:t>Computing, </a:t>
                      </a:r>
                      <a:r>
                        <a:rPr lang="en-US" sz="1600"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Multi-Core</a:t>
                      </a:r>
                      <a:r>
                        <a:rPr lang="en-US" sz="1600" b="0" spc="-15"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Architecture</a:t>
                      </a:r>
                      <a:r>
                        <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600" b="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rPr>
                        <a:t>Skeleton</a:t>
                      </a:r>
                      <a:r>
                        <a:rPr lang="en-US" sz="1600" b="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rPr>
                        <a:t>Based</a:t>
                      </a: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16205" marR="110490" algn="ctr">
                        <a:lnSpc>
                          <a:spcPts val="1290"/>
                        </a:lnSpc>
                        <a:spcAft>
                          <a:spcPts val="0"/>
                        </a:spcAft>
                      </a:pPr>
                      <a:r>
                        <a:rPr lang="en-US" sz="1600" b="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rPr>
                        <a:t>Intel and AMD released the first multicore processors.</a:t>
                      </a:r>
                    </a:p>
                  </a:txBody>
                  <a:tcPr marL="0" marR="0" marT="0" marB="0" anchor="ctr"/>
                </a:tc>
                <a:tc>
                  <a:txBody>
                    <a:bodyPr/>
                    <a:lstStyle/>
                    <a:p>
                      <a:pPr marL="116205" marR="110490" algn="ctr">
                        <a:lnSpc>
                          <a:spcPts val="1290"/>
                        </a:lnSpc>
                        <a:spcAft>
                          <a:spcPts val="0"/>
                        </a:spcAft>
                      </a:pPr>
                      <a:r>
                        <a:rPr lang="en-US" sz="1600" b="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rPr>
                        <a:t>Intel Core i9 12900 family provides 8 cores and 24 threads. </a:t>
                      </a:r>
                    </a:p>
                  </a:txBody>
                  <a:tcPr marL="0" marR="0" marT="0" marB="0" anchor="ctr"/>
                </a:tc>
                <a:extLst>
                  <a:ext uri="{0D108BD9-81ED-4DB2-BD59-A6C34878D82A}">
                    <a16:rowId xmlns:a16="http://schemas.microsoft.com/office/drawing/2014/main" val="387407252"/>
                  </a:ext>
                </a:extLst>
              </a:tr>
              <a:tr h="441357">
                <a:tc>
                  <a:txBody>
                    <a:bodyPr/>
                    <a:lstStyle/>
                    <a:p>
                      <a:pPr marL="81915" marR="73660" algn="ctr">
                        <a:lnSpc>
                          <a:spcPts val="1290"/>
                        </a:lnSpc>
                        <a:spcAft>
                          <a:spcPts val="0"/>
                        </a:spcAft>
                      </a:pPr>
                      <a:r>
                        <a:rPr lang="en-US" sz="1600" b="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16205" marR="110490" algn="ctr">
                        <a:lnSpc>
                          <a:spcPts val="1290"/>
                        </a:lnSpc>
                        <a:spcAft>
                          <a:spcPts val="0"/>
                        </a:spcAft>
                      </a:pPr>
                      <a:r>
                        <a:rPr lang="en-US" sz="1600" b="0">
                          <a:effectLst/>
                          <a:latin typeface="Times New Roman" panose="02020603050405020304" pitchFamily="18" charset="0"/>
                          <a:ea typeface="Times New Roman" panose="02020603050405020304" pitchFamily="18" charset="0"/>
                          <a:cs typeface="Times New Roman" panose="02020603050405020304" pitchFamily="18" charset="0"/>
                        </a:rPr>
                        <a:t>Programming, Network Devices</a:t>
                      </a:r>
                      <a:endParaRPr lang="en-IN" sz="16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16205" marR="110490" algn="ctr">
                        <a:lnSpc>
                          <a:spcPts val="1290"/>
                        </a:lnSpc>
                        <a:spcAft>
                          <a:spcPts val="0"/>
                        </a:spcAft>
                      </a:pPr>
                      <a:r>
                        <a:rPr lang="en-US" sz="1600" b="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16205" marR="110490" algn="ctr">
                        <a:lnSpc>
                          <a:spcPts val="1290"/>
                        </a:lnSpc>
                        <a:spcAft>
                          <a:spcPts val="0"/>
                        </a:spcAft>
                      </a:pPr>
                      <a:r>
                        <a:rPr lang="en-US" sz="1600" b="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061252458"/>
                  </a:ext>
                </a:extLst>
              </a:tr>
              <a:tr h="441357">
                <a:tc>
                  <a:txBody>
                    <a:bodyPr/>
                    <a:lstStyle/>
                    <a:p>
                      <a:pPr marL="81915" marR="73660" algn="ctr">
                        <a:lnSpc>
                          <a:spcPts val="1290"/>
                        </a:lnSpc>
                        <a:spcAft>
                          <a:spcPts val="0"/>
                        </a:spcAft>
                      </a:pPr>
                      <a:r>
                        <a:rPr lang="en-US" sz="1600"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2008</a:t>
                      </a:r>
                      <a:endParaRPr lang="en-IN" sz="1600"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16205" marR="110490" algn="ctr">
                        <a:lnSpc>
                          <a:spcPts val="1290"/>
                        </a:lnSpc>
                        <a:spcAft>
                          <a:spcPts val="0"/>
                        </a:spcAft>
                      </a:pPr>
                      <a:r>
                        <a:rPr lang="en-US" sz="1600"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Cloud Computing</a:t>
                      </a:r>
                      <a:endParaRPr lang="en-IN" sz="1600"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16205" marR="110490" algn="ctr">
                        <a:lnSpc>
                          <a:spcPts val="1290"/>
                        </a:lnSpc>
                        <a:spcAft>
                          <a:spcPts val="0"/>
                        </a:spcAft>
                      </a:pPr>
                      <a:r>
                        <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Google CEO </a:t>
                      </a:r>
                      <a:r>
                        <a:rPr lang="en-IN"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Eric Schmidt</a:t>
                      </a:r>
                    </a:p>
                  </a:txBody>
                  <a:tcPr marL="0" marR="0" marT="0" marB="0" anchor="ctr"/>
                </a:tc>
                <a:tc>
                  <a:txBody>
                    <a:bodyPr/>
                    <a:lstStyle/>
                    <a:p>
                      <a:pPr marL="116205" marR="110490" algn="ctr">
                        <a:lnSpc>
                          <a:spcPts val="1290"/>
                        </a:lnSpc>
                        <a:spcAft>
                          <a:spcPts val="0"/>
                        </a:spcAft>
                      </a:pPr>
                      <a:r>
                        <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Dropbox,</a:t>
                      </a:r>
                      <a:r>
                        <a:rPr lang="en-IN"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Gmail, Facebook.</a:t>
                      </a:r>
                    </a:p>
                  </a:txBody>
                  <a:tcPr marL="0" marR="0" marT="0" marB="0" anchor="ctr"/>
                </a:tc>
                <a:extLst>
                  <a:ext uri="{0D108BD9-81ED-4DB2-BD59-A6C34878D82A}">
                    <a16:rowId xmlns:a16="http://schemas.microsoft.com/office/drawing/2014/main" val="1981510842"/>
                  </a:ext>
                </a:extLst>
              </a:tr>
              <a:tr h="441357">
                <a:tc>
                  <a:txBody>
                    <a:bodyPr/>
                    <a:lstStyle/>
                    <a:p>
                      <a:pPr marL="81915" marR="73660" algn="ctr">
                        <a:lnSpc>
                          <a:spcPts val="1290"/>
                        </a:lnSpc>
                        <a:spcAft>
                          <a:spcPts val="0"/>
                        </a:spcAft>
                      </a:pPr>
                      <a:r>
                        <a:rPr lang="en-US" sz="1600"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2008-2009</a:t>
                      </a:r>
                      <a:endParaRPr lang="en-IN" sz="1600" b="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16205" marR="110490" algn="ctr">
                        <a:lnSpc>
                          <a:spcPts val="1290"/>
                        </a:lnSpc>
                        <a:spcAft>
                          <a:spcPts val="0"/>
                        </a:spcAft>
                      </a:pPr>
                      <a:r>
                        <a:rPr lang="en-US" sz="1600" b="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Petascale Computing</a:t>
                      </a:r>
                      <a:endParaRPr lang="en-IN" sz="1600" b="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16205" marR="110490" algn="ctr">
                        <a:lnSpc>
                          <a:spcPts val="1290"/>
                        </a:lnSpc>
                        <a:spcAft>
                          <a:spcPts val="0"/>
                        </a:spcAft>
                      </a:pPr>
                      <a:r>
                        <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IBM </a:t>
                      </a:r>
                      <a:endParaRPr lang="en-IN"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16205" marR="110490" algn="ctr">
                        <a:lnSpc>
                          <a:spcPts val="1290"/>
                        </a:lnSpc>
                        <a:spcAft>
                          <a:spcPts val="0"/>
                        </a:spcAft>
                      </a:pPr>
                      <a:r>
                        <a:rPr lang="en-US"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Roadrunner</a:t>
                      </a:r>
                      <a:r>
                        <a:rPr lang="en-IN" sz="16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Jaguar</a:t>
                      </a:r>
                    </a:p>
                  </a:txBody>
                  <a:tcPr marL="0" marR="0" marT="0" marB="0" anchor="ctr"/>
                </a:tc>
                <a:extLst>
                  <a:ext uri="{0D108BD9-81ED-4DB2-BD59-A6C34878D82A}">
                    <a16:rowId xmlns:a16="http://schemas.microsoft.com/office/drawing/2014/main" val="4186886016"/>
                  </a:ext>
                </a:extLst>
              </a:tr>
              <a:tr h="597042">
                <a:tc>
                  <a:txBody>
                    <a:bodyPr/>
                    <a:lstStyle/>
                    <a:p>
                      <a:pPr marL="81915" marR="73660" algn="ctr">
                        <a:lnSpc>
                          <a:spcPts val="1290"/>
                        </a:lnSpc>
                        <a:spcAft>
                          <a:spcPts val="0"/>
                        </a:spcAft>
                      </a:pPr>
                      <a:r>
                        <a:rPr lang="en-US" sz="1600" b="0" dirty="0">
                          <a:effectLst/>
                          <a:latin typeface="Times New Roman" panose="02020603050405020304" pitchFamily="18" charset="0"/>
                          <a:ea typeface="Times New Roman" panose="02020603050405020304" pitchFamily="18" charset="0"/>
                          <a:cs typeface="Times New Roman" panose="02020603050405020304" pitchFamily="18" charset="0"/>
                        </a:rPr>
                        <a:t>2009-15</a:t>
                      </a: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16205" marR="110490" algn="ctr">
                        <a:lnSpc>
                          <a:spcPts val="1290"/>
                        </a:lnSpc>
                        <a:spcAft>
                          <a:spcPts val="0"/>
                        </a:spcAft>
                      </a:pPr>
                      <a:r>
                        <a:rPr lang="en-US" sz="1600" b="0">
                          <a:effectLst/>
                          <a:latin typeface="Times New Roman" panose="02020603050405020304" pitchFamily="18" charset="0"/>
                          <a:ea typeface="Times New Roman" panose="02020603050405020304" pitchFamily="18" charset="0"/>
                          <a:cs typeface="Times New Roman" panose="02020603050405020304" pitchFamily="18" charset="0"/>
                        </a:rPr>
                        <a:t>Heterogeneous Multicore General-Purpose computing on Graphics Processing Units (GPGPU), APU, Big Data</a:t>
                      </a:r>
                      <a:endParaRPr lang="en-IN" sz="16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16205" marR="110490" algn="ctr">
                        <a:lnSpc>
                          <a:spcPts val="1290"/>
                        </a:lnSpc>
                        <a:spcAft>
                          <a:spcPts val="0"/>
                        </a:spcAft>
                      </a:pPr>
                      <a:r>
                        <a:rPr lang="en-US" sz="1600" b="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116205" marR="110490" algn="ctr">
                        <a:lnSpc>
                          <a:spcPts val="1290"/>
                        </a:lnSpc>
                        <a:spcAft>
                          <a:spcPts val="0"/>
                        </a:spcAft>
                      </a:pPr>
                      <a:r>
                        <a:rPr lang="en-US" sz="1600" b="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161351866"/>
                  </a:ext>
                </a:extLst>
              </a:tr>
            </a:tbl>
          </a:graphicData>
        </a:graphic>
      </p:graphicFrame>
    </p:spTree>
    <p:extLst>
      <p:ext uri="{BB962C8B-B14F-4D97-AF65-F5344CB8AC3E}">
        <p14:creationId xmlns:p14="http://schemas.microsoft.com/office/powerpoint/2010/main" val="1093185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7101-F339-A67B-F302-CA89CB13FE15}"/>
              </a:ext>
            </a:extLst>
          </p:cNvPr>
          <p:cNvSpPr>
            <a:spLocks noGrp="1"/>
          </p:cNvSpPr>
          <p:nvPr>
            <p:ph type="title"/>
          </p:nvPr>
        </p:nvSpPr>
        <p:spPr>
          <a:xfrm>
            <a:off x="415600" y="368873"/>
            <a:ext cx="11360800" cy="1122300"/>
          </a:xfrm>
        </p:spPr>
        <p:txBody>
          <a:bodyPr/>
          <a:lstStyle/>
          <a:p>
            <a:r>
              <a:rPr lang="en-IN" dirty="0">
                <a:solidFill>
                  <a:srgbClr val="FF0000"/>
                </a:solidFill>
                <a:latin typeface="Times New Roman" panose="02020603050405020304" pitchFamily="18" charset="0"/>
                <a:cs typeface="Times New Roman" panose="02020603050405020304" pitchFamily="18" charset="0"/>
              </a:rPr>
              <a:t>Parallel Computing</a:t>
            </a:r>
          </a:p>
        </p:txBody>
      </p:sp>
      <p:sp>
        <p:nvSpPr>
          <p:cNvPr id="3" name="TextBox 2">
            <a:extLst>
              <a:ext uri="{FF2B5EF4-FFF2-40B4-BE49-F238E27FC236}">
                <a16:creationId xmlns:a16="http://schemas.microsoft.com/office/drawing/2014/main" id="{145E8EAE-C7A3-4339-D269-D29B0648FD42}"/>
              </a:ext>
            </a:extLst>
          </p:cNvPr>
          <p:cNvSpPr txBox="1"/>
          <p:nvPr/>
        </p:nvSpPr>
        <p:spPr>
          <a:xfrm>
            <a:off x="210898" y="1859340"/>
            <a:ext cx="5395575" cy="1938992"/>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Traditionally  - software written for serial communication</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Single computer – single CPU</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Instructions executed one after the other</a:t>
            </a:r>
          </a:p>
          <a:p>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8E29664-18E7-F9EE-CAE1-84B83F46E855}"/>
              </a:ext>
            </a:extLst>
          </p:cNvPr>
          <p:cNvPicPr>
            <a:picLocks noChangeAspect="1"/>
          </p:cNvPicPr>
          <p:nvPr/>
        </p:nvPicPr>
        <p:blipFill>
          <a:blip r:embed="rId2"/>
          <a:stretch>
            <a:fillRect/>
          </a:stretch>
        </p:blipFill>
        <p:spPr>
          <a:xfrm>
            <a:off x="5911273" y="1666317"/>
            <a:ext cx="5680364" cy="4505325"/>
          </a:xfrm>
          <a:prstGeom prst="rect">
            <a:avLst/>
          </a:prstGeom>
        </p:spPr>
      </p:pic>
    </p:spTree>
    <p:extLst>
      <p:ext uri="{BB962C8B-B14F-4D97-AF65-F5344CB8AC3E}">
        <p14:creationId xmlns:p14="http://schemas.microsoft.com/office/powerpoint/2010/main" val="30802015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B95EF-5487-11C8-9E65-6DEDAEC15877}"/>
              </a:ext>
            </a:extLst>
          </p:cNvPr>
          <p:cNvSpPr>
            <a:spLocks noGrp="1"/>
          </p:cNvSpPr>
          <p:nvPr>
            <p:ph type="title"/>
          </p:nvPr>
        </p:nvSpPr>
        <p:spPr>
          <a:xfrm>
            <a:off x="415600" y="188862"/>
            <a:ext cx="11360800" cy="1122300"/>
          </a:xfrm>
        </p:spPr>
        <p:txBody>
          <a:bodyPr/>
          <a:lstStyle/>
          <a:p>
            <a:r>
              <a:rPr lang="en-US" dirty="0">
                <a:solidFill>
                  <a:srgbClr val="FF0000"/>
                </a:solidFill>
                <a:latin typeface="Times New Roman" panose="02020603050405020304" pitchFamily="18" charset="0"/>
                <a:cs typeface="Times New Roman" panose="02020603050405020304" pitchFamily="18" charset="0"/>
              </a:rPr>
              <a:t>Computing Systems - Super computers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A9BA4D2-B27B-742F-FE95-7EBE950A7565}"/>
              </a:ext>
            </a:extLst>
          </p:cNvPr>
          <p:cNvSpPr txBox="1"/>
          <p:nvPr/>
        </p:nvSpPr>
        <p:spPr>
          <a:xfrm>
            <a:off x="415600" y="1264805"/>
            <a:ext cx="6115664" cy="4955203"/>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The term is commonly applied to the fastest high-performance systems in existence at the time of their construction</a:t>
            </a:r>
          </a:p>
          <a:p>
            <a:pPr marL="285750" indent="-285750">
              <a:spcAft>
                <a:spcPts val="600"/>
              </a:spcAft>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Typically multi core</a:t>
            </a:r>
          </a:p>
          <a:p>
            <a:pPr marL="285750" indent="-285750">
              <a:spcAft>
                <a:spcPts val="600"/>
              </a:spcAft>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Housed in large clean rooms with high air flow to permit cooling</a:t>
            </a:r>
          </a:p>
          <a:p>
            <a:pPr marL="285750" indent="-285750">
              <a:spcAft>
                <a:spcPts val="600"/>
              </a:spcAft>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Used to solve problems that are too massive for standard computers</a:t>
            </a:r>
          </a:p>
          <a:p>
            <a:pPr marL="285750" indent="-285750">
              <a:spcAft>
                <a:spcPts val="600"/>
              </a:spcAft>
              <a:buFont typeface="Arial" panose="020B0604020202020204" pitchFamily="34" charset="0"/>
              <a:buChar char="•"/>
            </a:pPr>
            <a:r>
              <a:rPr lang="en-US" altLang="en-US" sz="2200" dirty="0">
                <a:latin typeface="Times New Roman" panose="02020603050405020304" pitchFamily="18" charset="0"/>
                <a:cs typeface="Times New Roman" panose="02020603050405020304" pitchFamily="18" charset="0"/>
              </a:rPr>
              <a:t>Supercomputers speed are measured in floating point operations per second (FLOPS) in units of : 	 megaflops (MFLOPS)</a:t>
            </a:r>
          </a:p>
          <a:p>
            <a:pPr>
              <a:spcAft>
                <a:spcPts val="600"/>
              </a:spcAft>
            </a:pPr>
            <a:r>
              <a:rPr lang="en-US" altLang="en-US" sz="2200" dirty="0">
                <a:latin typeface="Times New Roman" panose="02020603050405020304" pitchFamily="18" charset="0"/>
                <a:cs typeface="Times New Roman" panose="02020603050405020304" pitchFamily="18" charset="0"/>
              </a:rPr>
              <a:t>	  gigaflops (GFLOPS) </a:t>
            </a:r>
          </a:p>
          <a:p>
            <a:pPr>
              <a:spcAft>
                <a:spcPts val="600"/>
              </a:spcAft>
            </a:pPr>
            <a:r>
              <a:rPr lang="en-US" altLang="en-US" sz="2200" dirty="0">
                <a:latin typeface="Times New Roman" panose="02020603050405020304" pitchFamily="18" charset="0"/>
                <a:cs typeface="Times New Roman" panose="02020603050405020304" pitchFamily="18" charset="0"/>
              </a:rPr>
              <a:t>	 teraflops (TFLOPS) </a:t>
            </a:r>
          </a:p>
        </p:txBody>
      </p:sp>
      <p:pic>
        <p:nvPicPr>
          <p:cNvPr id="5" name="Picture 4">
            <a:extLst>
              <a:ext uri="{FF2B5EF4-FFF2-40B4-BE49-F238E27FC236}">
                <a16:creationId xmlns:a16="http://schemas.microsoft.com/office/drawing/2014/main" id="{4C248F4A-C34A-C24E-C72B-095B22F23AD2}"/>
              </a:ext>
            </a:extLst>
          </p:cNvPr>
          <p:cNvPicPr>
            <a:picLocks noGrp="1" noChangeAspect="1" noChangeArrowheads="1"/>
          </p:cNvPicPr>
          <p:nvPr/>
        </p:nvPicPr>
        <p:blipFill>
          <a:blip r:embed="rId2">
            <a:extLst>
              <a:ext uri="{28A0092B-C50C-407E-A947-70E740481C1C}">
                <a14:useLocalDpi xmlns:a14="http://schemas.microsoft.com/office/drawing/2010/main" val="0"/>
              </a:ext>
            </a:extLst>
          </a:blip>
          <a:stretch>
            <a:fillRect/>
          </a:stretch>
        </p:blipFill>
        <p:spPr>
          <a:xfrm>
            <a:off x="6820438" y="3254038"/>
            <a:ext cx="5304187" cy="3530600"/>
          </a:xfrm>
          <a:prstGeom prst="rect">
            <a:avLst/>
          </a:prstGeom>
          <a:noFill/>
        </p:spPr>
      </p:pic>
      <p:sp>
        <p:nvSpPr>
          <p:cNvPr id="7" name="TextBox 6">
            <a:extLst>
              <a:ext uri="{FF2B5EF4-FFF2-40B4-BE49-F238E27FC236}">
                <a16:creationId xmlns:a16="http://schemas.microsoft.com/office/drawing/2014/main" id="{D7C60B92-546D-03FD-8B6F-94F7D7A99A80}"/>
              </a:ext>
            </a:extLst>
          </p:cNvPr>
          <p:cNvSpPr txBox="1"/>
          <p:nvPr/>
        </p:nvSpPr>
        <p:spPr>
          <a:xfrm>
            <a:off x="6709717" y="2365124"/>
            <a:ext cx="6145160" cy="523220"/>
          </a:xfrm>
          <a:prstGeom prst="rect">
            <a:avLst/>
          </a:prstGeom>
          <a:noFill/>
        </p:spPr>
        <p:txBody>
          <a:bodyPr wrap="square">
            <a:spAutoFit/>
          </a:bodyPr>
          <a:lstStyle/>
          <a:p>
            <a:r>
              <a:rPr lang="en-US" altLang="en-US" sz="2800" b="1" dirty="0">
                <a:solidFill>
                  <a:srgbClr val="0070C0"/>
                </a:solidFill>
              </a:rPr>
              <a:t>CDC 6600 first Super computer</a:t>
            </a:r>
            <a:endParaRPr lang="en-IN" sz="2800" b="1" dirty="0">
              <a:solidFill>
                <a:srgbClr val="0070C0"/>
              </a:solidFill>
            </a:endParaRPr>
          </a:p>
        </p:txBody>
      </p:sp>
      <p:sp>
        <p:nvSpPr>
          <p:cNvPr id="6" name="TextBox 5">
            <a:extLst>
              <a:ext uri="{FF2B5EF4-FFF2-40B4-BE49-F238E27FC236}">
                <a16:creationId xmlns:a16="http://schemas.microsoft.com/office/drawing/2014/main" id="{549AF7DF-3FC6-A54C-EE7F-071183C8F1BF}"/>
              </a:ext>
            </a:extLst>
          </p:cNvPr>
          <p:cNvSpPr txBox="1"/>
          <p:nvPr/>
        </p:nvSpPr>
        <p:spPr>
          <a:xfrm>
            <a:off x="6887813" y="1561356"/>
            <a:ext cx="4805423" cy="523220"/>
          </a:xfrm>
          <a:prstGeom prst="rect">
            <a:avLst/>
          </a:prstGeom>
          <a:noFill/>
        </p:spPr>
        <p:txBody>
          <a:bodyPr wrap="square">
            <a:spAutoFit/>
          </a:bodyPr>
          <a:lstStyle/>
          <a:p>
            <a:r>
              <a:rPr lang="en-IN" dirty="0"/>
              <a:t>12 data channels, 10 peripheral processors, a central </a:t>
            </a:r>
            <a:r>
              <a:rPr lang="en-IN" dirty="0" err="1"/>
              <a:t>magentic</a:t>
            </a:r>
            <a:r>
              <a:rPr lang="en-IN" dirty="0"/>
              <a:t>-core memory and a central processor</a:t>
            </a:r>
          </a:p>
        </p:txBody>
      </p:sp>
    </p:spTree>
    <p:extLst>
      <p:ext uri="{BB962C8B-B14F-4D97-AF65-F5344CB8AC3E}">
        <p14:creationId xmlns:p14="http://schemas.microsoft.com/office/powerpoint/2010/main" val="272632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B1BFA7-07A3-5A00-074A-0AAC16981D13}"/>
              </a:ext>
            </a:extLst>
          </p:cNvPr>
          <p:cNvSpPr txBox="1"/>
          <p:nvPr/>
        </p:nvSpPr>
        <p:spPr>
          <a:xfrm>
            <a:off x="321734" y="1757773"/>
            <a:ext cx="11360800" cy="3342453"/>
          </a:xfrm>
          <a:prstGeom prst="rect">
            <a:avLst/>
          </a:prstGeom>
          <a:noFill/>
        </p:spPr>
        <p:txBody>
          <a:bodyPr wrap="square">
            <a:spAutoFit/>
          </a:bodyPr>
          <a:lstStyle/>
          <a:p>
            <a:pPr>
              <a:spcAft>
                <a:spcPct val="60000"/>
              </a:spcAft>
            </a:pPr>
            <a:r>
              <a:rPr lang="en-US" altLang="en-US" sz="2400" b="1" u="sng" dirty="0">
                <a:solidFill>
                  <a:srgbClr val="FF0000"/>
                </a:solidFill>
                <a:latin typeface="Times New Roman" panose="02020603050405020304" pitchFamily="18" charset="0"/>
                <a:cs typeface="Times New Roman" panose="02020603050405020304" pitchFamily="18" charset="0"/>
              </a:rPr>
              <a:t>ARCHITECTURE</a:t>
            </a:r>
          </a:p>
          <a:p>
            <a:pPr marL="342900" indent="-342900">
              <a:spcAft>
                <a:spcPct val="60000"/>
              </a:spcAf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Two major methods of parallel processing in supercomputer are</a:t>
            </a:r>
          </a:p>
          <a:p>
            <a:pPr marL="342900" indent="-342900">
              <a:spcAft>
                <a:spcPct val="60000"/>
              </a:spcAft>
              <a:buFont typeface="Arial" panose="020B0604020202020204" pitchFamily="34" charset="0"/>
              <a:buChar char="•"/>
            </a:pPr>
            <a:r>
              <a:rPr lang="en-US" altLang="en-US" sz="2400" b="1" i="1" dirty="0">
                <a:solidFill>
                  <a:srgbClr val="00B050"/>
                </a:solidFill>
                <a:latin typeface="Times New Roman" panose="02020603050405020304" pitchFamily="18" charset="0"/>
                <a:cs typeface="Times New Roman" panose="02020603050405020304" pitchFamily="18" charset="0"/>
              </a:rPr>
              <a:t>SIMD – Single Instruction Streams Multiple Data Streams : </a:t>
            </a:r>
            <a:r>
              <a:rPr lang="en-US" altLang="en-US" sz="2400" dirty="0">
                <a:latin typeface="Times New Roman" panose="02020603050405020304" pitchFamily="18" charset="0"/>
                <a:cs typeface="Times New Roman" panose="02020603050405020304" pitchFamily="18" charset="0"/>
              </a:rPr>
              <a:t>A SIMD processor executes the same instruction on more than one set of data at the same time</a:t>
            </a:r>
          </a:p>
          <a:p>
            <a:pPr marL="342900" indent="-342900">
              <a:spcAft>
                <a:spcPct val="60000"/>
              </a:spcAft>
              <a:buFont typeface="Arial" panose="020B0604020202020204" pitchFamily="34" charset="0"/>
              <a:buChar char="•"/>
            </a:pPr>
            <a:r>
              <a:rPr lang="en-US" altLang="en-US" sz="2400" b="1" i="1" dirty="0">
                <a:solidFill>
                  <a:srgbClr val="00B050"/>
                </a:solidFill>
                <a:latin typeface="Times New Roman" panose="02020603050405020304" pitchFamily="18" charset="0"/>
                <a:cs typeface="Times New Roman" panose="02020603050405020304" pitchFamily="18" charset="0"/>
              </a:rPr>
              <a:t>MIMD – Multiple Instruction Streams Multiple Data Streams  </a:t>
            </a:r>
            <a:r>
              <a:rPr lang="en-US" altLang="en-US" sz="2400" dirty="0">
                <a:latin typeface="Times New Roman" panose="02020603050405020304" pitchFamily="18" charset="0"/>
                <a:cs typeface="Times New Roman" panose="02020603050405020304" pitchFamily="18" charset="0"/>
              </a:rPr>
              <a:t>is employed to achieve parallelism, by using a number of processors that function asynchronously and independently </a:t>
            </a:r>
          </a:p>
        </p:txBody>
      </p:sp>
      <p:sp>
        <p:nvSpPr>
          <p:cNvPr id="5" name="Title 1">
            <a:extLst>
              <a:ext uri="{FF2B5EF4-FFF2-40B4-BE49-F238E27FC236}">
                <a16:creationId xmlns:a16="http://schemas.microsoft.com/office/drawing/2014/main" id="{ABEDC85B-E4A1-16EA-8781-C8AFB193977D}"/>
              </a:ext>
            </a:extLst>
          </p:cNvPr>
          <p:cNvSpPr>
            <a:spLocks noGrp="1"/>
          </p:cNvSpPr>
          <p:nvPr>
            <p:ph type="title"/>
          </p:nvPr>
        </p:nvSpPr>
        <p:spPr>
          <a:xfrm>
            <a:off x="415600" y="188862"/>
            <a:ext cx="11360800" cy="1122300"/>
          </a:xfrm>
        </p:spPr>
        <p:txBody>
          <a:bodyPr/>
          <a:lstStyle/>
          <a:p>
            <a:r>
              <a:rPr lang="en-US" dirty="0">
                <a:solidFill>
                  <a:srgbClr val="FF0000"/>
                </a:solidFill>
                <a:latin typeface="Times New Roman" panose="02020603050405020304" pitchFamily="18" charset="0"/>
                <a:cs typeface="Times New Roman" panose="02020603050405020304" pitchFamily="18" charset="0"/>
              </a:rPr>
              <a:t>Computing Systems - Super computers</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7759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51FF22-9AC8-2160-5A0F-E5C0778EA706}"/>
              </a:ext>
            </a:extLst>
          </p:cNvPr>
          <p:cNvPicPr>
            <a:picLocks noChangeAspect="1"/>
          </p:cNvPicPr>
          <p:nvPr/>
        </p:nvPicPr>
        <p:blipFill>
          <a:blip r:embed="rId2"/>
          <a:stretch>
            <a:fillRect/>
          </a:stretch>
        </p:blipFill>
        <p:spPr>
          <a:xfrm>
            <a:off x="0" y="1635654"/>
            <a:ext cx="3914775" cy="3248025"/>
          </a:xfrm>
          <a:prstGeom prst="rect">
            <a:avLst/>
          </a:prstGeom>
        </p:spPr>
      </p:pic>
      <p:pic>
        <p:nvPicPr>
          <p:cNvPr id="6" name="Picture 5">
            <a:extLst>
              <a:ext uri="{FF2B5EF4-FFF2-40B4-BE49-F238E27FC236}">
                <a16:creationId xmlns:a16="http://schemas.microsoft.com/office/drawing/2014/main" id="{AE15F03C-2EFC-03BA-9205-DE5A5B91DA52}"/>
              </a:ext>
            </a:extLst>
          </p:cNvPr>
          <p:cNvPicPr>
            <a:picLocks noChangeAspect="1"/>
          </p:cNvPicPr>
          <p:nvPr/>
        </p:nvPicPr>
        <p:blipFill>
          <a:blip r:embed="rId3"/>
          <a:stretch>
            <a:fillRect/>
          </a:stretch>
        </p:blipFill>
        <p:spPr>
          <a:xfrm>
            <a:off x="5658379" y="1812396"/>
            <a:ext cx="5514975" cy="3409950"/>
          </a:xfrm>
          <a:prstGeom prst="rect">
            <a:avLst/>
          </a:prstGeom>
        </p:spPr>
      </p:pic>
      <p:sp>
        <p:nvSpPr>
          <p:cNvPr id="7" name="TextBox 6">
            <a:extLst>
              <a:ext uri="{FF2B5EF4-FFF2-40B4-BE49-F238E27FC236}">
                <a16:creationId xmlns:a16="http://schemas.microsoft.com/office/drawing/2014/main" id="{C53D5BE0-D0A6-3C2F-F480-4B0642625A9D}"/>
              </a:ext>
            </a:extLst>
          </p:cNvPr>
          <p:cNvSpPr txBox="1"/>
          <p:nvPr/>
        </p:nvSpPr>
        <p:spPr>
          <a:xfrm>
            <a:off x="7718427" y="1635654"/>
            <a:ext cx="1117600" cy="307777"/>
          </a:xfrm>
          <a:prstGeom prst="rect">
            <a:avLst/>
          </a:prstGeom>
          <a:noFill/>
        </p:spPr>
        <p:txBody>
          <a:bodyPr wrap="square" rtlCol="0">
            <a:spAutoFit/>
          </a:bodyPr>
          <a:lstStyle/>
          <a:p>
            <a:r>
              <a:rPr lang="en-US" dirty="0"/>
              <a:t>Node 4</a:t>
            </a:r>
            <a:endParaRPr lang="en-IN" dirty="0"/>
          </a:p>
        </p:txBody>
      </p:sp>
      <p:sp>
        <p:nvSpPr>
          <p:cNvPr id="9" name="TextBox 8">
            <a:extLst>
              <a:ext uri="{FF2B5EF4-FFF2-40B4-BE49-F238E27FC236}">
                <a16:creationId xmlns:a16="http://schemas.microsoft.com/office/drawing/2014/main" id="{C48132D3-269F-42FF-CDAE-D0CFF13E6ED2}"/>
              </a:ext>
            </a:extLst>
          </p:cNvPr>
          <p:cNvSpPr txBox="1"/>
          <p:nvPr/>
        </p:nvSpPr>
        <p:spPr>
          <a:xfrm>
            <a:off x="944419" y="1229006"/>
            <a:ext cx="10228935" cy="461665"/>
          </a:xfrm>
          <a:prstGeom prst="rect">
            <a:avLst/>
          </a:prstGeom>
          <a:noFill/>
        </p:spPr>
        <p:txBody>
          <a:bodyPr wrap="square">
            <a:spAutoFit/>
          </a:bodyPr>
          <a:lstStyle/>
          <a:p>
            <a:r>
              <a:rPr lang="en-US" altLang="en-US" sz="2400" b="1" dirty="0">
                <a:solidFill>
                  <a:srgbClr val="0070C0"/>
                </a:solidFill>
                <a:latin typeface="Times New Roman" panose="02020603050405020304" pitchFamily="18" charset="0"/>
                <a:cs typeface="Times New Roman" panose="02020603050405020304" pitchFamily="18" charset="0"/>
              </a:rPr>
              <a:t>SIMD									MIMD</a:t>
            </a:r>
            <a:endParaRPr lang="en-IN" sz="2400" b="1" dirty="0">
              <a:solidFill>
                <a:srgbClr val="0070C0"/>
              </a:solidFill>
            </a:endParaRPr>
          </a:p>
        </p:txBody>
      </p:sp>
      <p:sp>
        <p:nvSpPr>
          <p:cNvPr id="10" name="Title 1">
            <a:extLst>
              <a:ext uri="{FF2B5EF4-FFF2-40B4-BE49-F238E27FC236}">
                <a16:creationId xmlns:a16="http://schemas.microsoft.com/office/drawing/2014/main" id="{49E2F11E-2F84-DFEE-1943-80328BCADD25}"/>
              </a:ext>
            </a:extLst>
          </p:cNvPr>
          <p:cNvSpPr>
            <a:spLocks noGrp="1"/>
          </p:cNvSpPr>
          <p:nvPr>
            <p:ph type="title"/>
          </p:nvPr>
        </p:nvSpPr>
        <p:spPr>
          <a:xfrm>
            <a:off x="415600" y="188862"/>
            <a:ext cx="11360800" cy="1122300"/>
          </a:xfrm>
        </p:spPr>
        <p:txBody>
          <a:bodyPr/>
          <a:lstStyle/>
          <a:p>
            <a:r>
              <a:rPr lang="en-US" dirty="0">
                <a:solidFill>
                  <a:srgbClr val="FF0000"/>
                </a:solidFill>
                <a:latin typeface="Times New Roman" panose="02020603050405020304" pitchFamily="18" charset="0"/>
                <a:cs typeface="Times New Roman" panose="02020603050405020304" pitchFamily="18" charset="0"/>
              </a:rPr>
              <a:t>Computing Systems - Super computers</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2551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4C28B0C-5CB3-99BE-FDFD-AF90DA83225C}"/>
              </a:ext>
            </a:extLst>
          </p:cNvPr>
          <p:cNvGraphicFramePr>
            <a:graphicFrameLocks noGrp="1"/>
          </p:cNvGraphicFramePr>
          <p:nvPr>
            <p:extLst>
              <p:ext uri="{D42A27DB-BD31-4B8C-83A1-F6EECF244321}">
                <p14:modId xmlns:p14="http://schemas.microsoft.com/office/powerpoint/2010/main" val="2622421112"/>
              </p:ext>
            </p:extLst>
          </p:nvPr>
        </p:nvGraphicFramePr>
        <p:xfrm>
          <a:off x="0" y="0"/>
          <a:ext cx="12191999" cy="6997566"/>
        </p:xfrm>
        <a:graphic>
          <a:graphicData uri="http://schemas.openxmlformats.org/drawingml/2006/table">
            <a:tbl>
              <a:tblPr/>
              <a:tblGrid>
                <a:gridCol w="1330787">
                  <a:extLst>
                    <a:ext uri="{9D8B030D-6E8A-4147-A177-3AD203B41FA5}">
                      <a16:colId xmlns:a16="http://schemas.microsoft.com/office/drawing/2014/main" val="2864361478"/>
                    </a:ext>
                  </a:extLst>
                </a:gridCol>
                <a:gridCol w="4913068">
                  <a:extLst>
                    <a:ext uri="{9D8B030D-6E8A-4147-A177-3AD203B41FA5}">
                      <a16:colId xmlns:a16="http://schemas.microsoft.com/office/drawing/2014/main" val="1389705347"/>
                    </a:ext>
                  </a:extLst>
                </a:gridCol>
                <a:gridCol w="5948144">
                  <a:extLst>
                    <a:ext uri="{9D8B030D-6E8A-4147-A177-3AD203B41FA5}">
                      <a16:colId xmlns:a16="http://schemas.microsoft.com/office/drawing/2014/main" val="2046724106"/>
                    </a:ext>
                  </a:extLst>
                </a:gridCol>
              </a:tblGrid>
              <a:tr h="443370">
                <a:tc>
                  <a:txBody>
                    <a:bodyPr/>
                    <a:lstStyle/>
                    <a:p>
                      <a:pPr algn="l" fontAlgn="base"/>
                      <a:r>
                        <a:rPr lang="en-IN" sz="2000" b="0" dirty="0">
                          <a:solidFill>
                            <a:srgbClr val="FF0000"/>
                          </a:solidFill>
                          <a:effectLst/>
                          <a:latin typeface="Times New Roman" panose="02020603050405020304" pitchFamily="18" charset="0"/>
                          <a:cs typeface="Times New Roman" panose="02020603050405020304" pitchFamily="18" charset="0"/>
                        </a:rPr>
                        <a:t>S.NO</a:t>
                      </a:r>
                    </a:p>
                  </a:txBody>
                  <a:tcPr marL="63257" marR="63257" marT="31629" marB="31629" anchor="ctr">
                    <a:lnL>
                      <a:noFill/>
                    </a:lnL>
                    <a:lnR>
                      <a:noFill/>
                    </a:lnR>
                    <a:lnT>
                      <a:noFill/>
                    </a:lnT>
                    <a:lnB>
                      <a:noFill/>
                    </a:lnB>
                    <a:solidFill>
                      <a:srgbClr val="FFFFFF"/>
                    </a:solidFill>
                  </a:tcPr>
                </a:tc>
                <a:tc>
                  <a:txBody>
                    <a:bodyPr/>
                    <a:lstStyle/>
                    <a:p>
                      <a:pPr algn="l" fontAlgn="base"/>
                      <a:r>
                        <a:rPr lang="en-IN" sz="2000" b="0" dirty="0">
                          <a:solidFill>
                            <a:srgbClr val="FF0000"/>
                          </a:solidFill>
                          <a:effectLst/>
                          <a:latin typeface="Times New Roman" panose="02020603050405020304" pitchFamily="18" charset="0"/>
                          <a:cs typeface="Times New Roman" panose="02020603050405020304" pitchFamily="18" charset="0"/>
                        </a:rPr>
                        <a:t>SIMD</a:t>
                      </a:r>
                    </a:p>
                  </a:txBody>
                  <a:tcPr marL="63257" marR="63257" marT="31629" marB="31629" anchor="ctr">
                    <a:lnL>
                      <a:noFill/>
                    </a:lnL>
                    <a:lnR>
                      <a:noFill/>
                    </a:lnR>
                    <a:lnT>
                      <a:noFill/>
                    </a:lnT>
                    <a:lnB>
                      <a:noFill/>
                    </a:lnB>
                    <a:solidFill>
                      <a:srgbClr val="FFFFFF"/>
                    </a:solidFill>
                  </a:tcPr>
                </a:tc>
                <a:tc>
                  <a:txBody>
                    <a:bodyPr/>
                    <a:lstStyle/>
                    <a:p>
                      <a:pPr algn="l" fontAlgn="base"/>
                      <a:r>
                        <a:rPr lang="en-IN" sz="2000" b="0" dirty="0">
                          <a:solidFill>
                            <a:srgbClr val="FF0000"/>
                          </a:solidFill>
                          <a:effectLst/>
                          <a:latin typeface="Times New Roman" panose="02020603050405020304" pitchFamily="18" charset="0"/>
                          <a:cs typeface="Times New Roman" panose="02020603050405020304" pitchFamily="18" charset="0"/>
                        </a:rPr>
                        <a:t>MIMD</a:t>
                      </a:r>
                    </a:p>
                  </a:txBody>
                  <a:tcPr marL="63257" marR="63257" marT="31629" marB="31629" anchor="ctr">
                    <a:lnL>
                      <a:noFill/>
                    </a:lnL>
                    <a:lnR>
                      <a:noFill/>
                    </a:lnR>
                    <a:lnT>
                      <a:noFill/>
                    </a:lnT>
                    <a:lnB>
                      <a:noFill/>
                    </a:lnB>
                    <a:solidFill>
                      <a:srgbClr val="FFFFFF"/>
                    </a:solidFill>
                  </a:tcPr>
                </a:tc>
                <a:extLst>
                  <a:ext uri="{0D108BD9-81ED-4DB2-BD59-A6C34878D82A}">
                    <a16:rowId xmlns:a16="http://schemas.microsoft.com/office/drawing/2014/main" val="2153546265"/>
                  </a:ext>
                </a:extLst>
              </a:tr>
              <a:tr h="912140">
                <a:tc>
                  <a:txBody>
                    <a:bodyPr/>
                    <a:lstStyle/>
                    <a:p>
                      <a:pPr algn="l" fontAlgn="base"/>
                      <a:r>
                        <a:rPr lang="en-IN" sz="2000" b="0" dirty="0">
                          <a:effectLst/>
                          <a:latin typeface="Times New Roman" panose="02020603050405020304" pitchFamily="18" charset="0"/>
                          <a:cs typeface="Times New Roman" panose="02020603050405020304" pitchFamily="18" charset="0"/>
                        </a:rPr>
                        <a:t>1.</a:t>
                      </a:r>
                    </a:p>
                  </a:txBody>
                  <a:tcPr marL="52715" marR="52715" marT="73800" marB="73800" anchor="ctr">
                    <a:lnL>
                      <a:noFill/>
                    </a:lnL>
                    <a:lnR>
                      <a:noFill/>
                    </a:lnR>
                    <a:lnT>
                      <a:noFill/>
                    </a:lnT>
                    <a:lnB>
                      <a:noFill/>
                    </a:lnB>
                    <a:solidFill>
                      <a:srgbClr val="FFFFFF"/>
                    </a:solidFill>
                  </a:tcPr>
                </a:tc>
                <a:tc>
                  <a:txBody>
                    <a:bodyPr/>
                    <a:lstStyle/>
                    <a:p>
                      <a:pPr algn="l" fontAlgn="base"/>
                      <a:r>
                        <a:rPr lang="en-US" sz="2000" b="0" dirty="0">
                          <a:effectLst/>
                          <a:latin typeface="Times New Roman" panose="02020603050405020304" pitchFamily="18" charset="0"/>
                          <a:cs typeface="Times New Roman" panose="02020603050405020304" pitchFamily="18" charset="0"/>
                        </a:rPr>
                        <a:t>SIMD stands for Single Instruction Multiple Data.</a:t>
                      </a:r>
                    </a:p>
                  </a:txBody>
                  <a:tcPr marL="52715" marR="52715" marT="73800" marB="73800" anchor="ctr">
                    <a:lnL>
                      <a:noFill/>
                    </a:lnL>
                    <a:lnR>
                      <a:noFill/>
                    </a:lnR>
                    <a:lnT>
                      <a:noFill/>
                    </a:lnT>
                    <a:lnB>
                      <a:noFill/>
                    </a:lnB>
                    <a:solidFill>
                      <a:srgbClr val="FFFFFF"/>
                    </a:solidFill>
                  </a:tcPr>
                </a:tc>
                <a:tc>
                  <a:txBody>
                    <a:bodyPr/>
                    <a:lstStyle/>
                    <a:p>
                      <a:pPr algn="l" fontAlgn="base"/>
                      <a:r>
                        <a:rPr lang="en-US" sz="2000" b="0" dirty="0">
                          <a:effectLst/>
                          <a:latin typeface="Times New Roman" panose="02020603050405020304" pitchFamily="18" charset="0"/>
                          <a:cs typeface="Times New Roman" panose="02020603050405020304" pitchFamily="18" charset="0"/>
                        </a:rPr>
                        <a:t>While MIMD stands for Multiple Instruction Multiple Data.</a:t>
                      </a:r>
                    </a:p>
                  </a:txBody>
                  <a:tcPr marL="52715" marR="52715" marT="73800" marB="73800" anchor="ctr">
                    <a:lnL>
                      <a:noFill/>
                    </a:lnL>
                    <a:lnR>
                      <a:noFill/>
                    </a:lnR>
                    <a:lnT>
                      <a:noFill/>
                    </a:lnT>
                    <a:lnB>
                      <a:noFill/>
                    </a:lnB>
                    <a:solidFill>
                      <a:srgbClr val="FFFFFF"/>
                    </a:solidFill>
                  </a:tcPr>
                </a:tc>
                <a:extLst>
                  <a:ext uri="{0D108BD9-81ED-4DB2-BD59-A6C34878D82A}">
                    <a16:rowId xmlns:a16="http://schemas.microsoft.com/office/drawing/2014/main" val="1181105636"/>
                  </a:ext>
                </a:extLst>
              </a:tr>
              <a:tr h="909278">
                <a:tc>
                  <a:txBody>
                    <a:bodyPr/>
                    <a:lstStyle/>
                    <a:p>
                      <a:pPr algn="l" fontAlgn="base"/>
                      <a:r>
                        <a:rPr lang="en-IN" sz="2000" b="0">
                          <a:effectLst/>
                          <a:latin typeface="Times New Roman" panose="02020603050405020304" pitchFamily="18" charset="0"/>
                          <a:cs typeface="Times New Roman" panose="02020603050405020304" pitchFamily="18" charset="0"/>
                        </a:rPr>
                        <a:t>2.</a:t>
                      </a:r>
                    </a:p>
                  </a:txBody>
                  <a:tcPr marL="52715" marR="52715" marT="73800" marB="73800" anchor="ctr">
                    <a:lnL>
                      <a:noFill/>
                    </a:lnL>
                    <a:lnR>
                      <a:noFill/>
                    </a:lnR>
                    <a:lnT>
                      <a:noFill/>
                    </a:lnT>
                    <a:lnB>
                      <a:noFill/>
                    </a:lnB>
                    <a:solidFill>
                      <a:srgbClr val="FFFFFF"/>
                    </a:solidFill>
                  </a:tcPr>
                </a:tc>
                <a:tc>
                  <a:txBody>
                    <a:bodyPr/>
                    <a:lstStyle/>
                    <a:p>
                      <a:pPr algn="l" fontAlgn="base"/>
                      <a:r>
                        <a:rPr lang="en-US" sz="2000" b="0" dirty="0">
                          <a:effectLst/>
                          <a:latin typeface="Times New Roman" panose="02020603050405020304" pitchFamily="18" charset="0"/>
                          <a:cs typeface="Times New Roman" panose="02020603050405020304" pitchFamily="18" charset="0"/>
                        </a:rPr>
                        <a:t>SIMD requires small or less memory.</a:t>
                      </a:r>
                    </a:p>
                  </a:txBody>
                  <a:tcPr marL="52715" marR="52715" marT="73800" marB="73800" anchor="ctr">
                    <a:lnL>
                      <a:noFill/>
                    </a:lnL>
                    <a:lnR>
                      <a:noFill/>
                    </a:lnR>
                    <a:lnT>
                      <a:noFill/>
                    </a:lnT>
                    <a:lnB>
                      <a:noFill/>
                    </a:lnB>
                    <a:solidFill>
                      <a:srgbClr val="FFFFFF"/>
                    </a:solidFill>
                  </a:tcPr>
                </a:tc>
                <a:tc>
                  <a:txBody>
                    <a:bodyPr/>
                    <a:lstStyle/>
                    <a:p>
                      <a:pPr algn="l" fontAlgn="base"/>
                      <a:r>
                        <a:rPr lang="en-US" sz="2000" b="0">
                          <a:effectLst/>
                          <a:latin typeface="Times New Roman" panose="02020603050405020304" pitchFamily="18" charset="0"/>
                          <a:cs typeface="Times New Roman" panose="02020603050405020304" pitchFamily="18" charset="0"/>
                        </a:rPr>
                        <a:t>While it requires more or large memory.</a:t>
                      </a:r>
                    </a:p>
                  </a:txBody>
                  <a:tcPr marL="52715" marR="52715" marT="73800" marB="73800" anchor="ctr">
                    <a:lnL>
                      <a:noFill/>
                    </a:lnL>
                    <a:lnR>
                      <a:noFill/>
                    </a:lnR>
                    <a:lnT>
                      <a:noFill/>
                    </a:lnT>
                    <a:lnB>
                      <a:noFill/>
                    </a:lnB>
                    <a:solidFill>
                      <a:srgbClr val="FFFFFF"/>
                    </a:solidFill>
                  </a:tcPr>
                </a:tc>
                <a:extLst>
                  <a:ext uri="{0D108BD9-81ED-4DB2-BD59-A6C34878D82A}">
                    <a16:rowId xmlns:a16="http://schemas.microsoft.com/office/drawing/2014/main" val="4199509355"/>
                  </a:ext>
                </a:extLst>
              </a:tr>
              <a:tr h="544971">
                <a:tc>
                  <a:txBody>
                    <a:bodyPr/>
                    <a:lstStyle/>
                    <a:p>
                      <a:pPr algn="l" fontAlgn="base"/>
                      <a:r>
                        <a:rPr lang="en-IN" sz="2000" b="0" dirty="0">
                          <a:effectLst/>
                          <a:latin typeface="Times New Roman" panose="02020603050405020304" pitchFamily="18" charset="0"/>
                          <a:cs typeface="Times New Roman" panose="02020603050405020304" pitchFamily="18" charset="0"/>
                        </a:rPr>
                        <a:t>3.</a:t>
                      </a:r>
                    </a:p>
                  </a:txBody>
                  <a:tcPr marL="52715" marR="52715" marT="73800" marB="73800" anchor="ctr">
                    <a:lnL>
                      <a:noFill/>
                    </a:lnL>
                    <a:lnR>
                      <a:noFill/>
                    </a:lnR>
                    <a:lnT>
                      <a:noFill/>
                    </a:lnT>
                    <a:lnB>
                      <a:noFill/>
                    </a:lnB>
                    <a:solidFill>
                      <a:srgbClr val="FFFFFF"/>
                    </a:solidFill>
                  </a:tcPr>
                </a:tc>
                <a:tc>
                  <a:txBody>
                    <a:bodyPr/>
                    <a:lstStyle/>
                    <a:p>
                      <a:pPr algn="l" fontAlgn="base"/>
                      <a:r>
                        <a:rPr lang="en-US" sz="2000" b="0" dirty="0">
                          <a:effectLst/>
                          <a:latin typeface="Times New Roman" panose="02020603050405020304" pitchFamily="18" charset="0"/>
                          <a:cs typeface="Times New Roman" panose="02020603050405020304" pitchFamily="18" charset="0"/>
                        </a:rPr>
                        <a:t>The cost of SIMD is less than MIMD.</a:t>
                      </a:r>
                    </a:p>
                  </a:txBody>
                  <a:tcPr marL="52715" marR="52715" marT="73800" marB="73800" anchor="ctr">
                    <a:lnL>
                      <a:noFill/>
                    </a:lnL>
                    <a:lnR>
                      <a:noFill/>
                    </a:lnR>
                    <a:lnT>
                      <a:noFill/>
                    </a:lnT>
                    <a:lnB>
                      <a:noFill/>
                    </a:lnB>
                    <a:solidFill>
                      <a:srgbClr val="FFFFFF"/>
                    </a:solidFill>
                  </a:tcPr>
                </a:tc>
                <a:tc>
                  <a:txBody>
                    <a:bodyPr/>
                    <a:lstStyle/>
                    <a:p>
                      <a:pPr algn="l" fontAlgn="base"/>
                      <a:r>
                        <a:rPr lang="en-US" sz="2000" b="0" dirty="0">
                          <a:effectLst/>
                          <a:latin typeface="Times New Roman" panose="02020603050405020304" pitchFamily="18" charset="0"/>
                          <a:cs typeface="Times New Roman" panose="02020603050405020304" pitchFamily="18" charset="0"/>
                        </a:rPr>
                        <a:t>While it is costlier than SIMD.</a:t>
                      </a:r>
                    </a:p>
                  </a:txBody>
                  <a:tcPr marL="52715" marR="52715" marT="73800" marB="73800" anchor="ctr">
                    <a:lnL>
                      <a:noFill/>
                    </a:lnL>
                    <a:lnR>
                      <a:noFill/>
                    </a:lnR>
                    <a:lnT>
                      <a:noFill/>
                    </a:lnT>
                    <a:lnB>
                      <a:noFill/>
                    </a:lnB>
                    <a:solidFill>
                      <a:srgbClr val="FFFFFF"/>
                    </a:solidFill>
                  </a:tcPr>
                </a:tc>
                <a:extLst>
                  <a:ext uri="{0D108BD9-81ED-4DB2-BD59-A6C34878D82A}">
                    <a16:rowId xmlns:a16="http://schemas.microsoft.com/office/drawing/2014/main" val="2951460226"/>
                  </a:ext>
                </a:extLst>
              </a:tr>
              <a:tr h="544971">
                <a:tc>
                  <a:txBody>
                    <a:bodyPr/>
                    <a:lstStyle/>
                    <a:p>
                      <a:pPr algn="l" fontAlgn="base"/>
                      <a:r>
                        <a:rPr lang="en-IN" sz="2000" b="0">
                          <a:effectLst/>
                          <a:latin typeface="Times New Roman" panose="02020603050405020304" pitchFamily="18" charset="0"/>
                          <a:cs typeface="Times New Roman" panose="02020603050405020304" pitchFamily="18" charset="0"/>
                        </a:rPr>
                        <a:t>4.</a:t>
                      </a:r>
                    </a:p>
                  </a:txBody>
                  <a:tcPr marL="52715" marR="52715" marT="73800" marB="73800" anchor="ctr">
                    <a:lnL>
                      <a:noFill/>
                    </a:lnL>
                    <a:lnR>
                      <a:noFill/>
                    </a:lnR>
                    <a:lnT>
                      <a:noFill/>
                    </a:lnT>
                    <a:lnB>
                      <a:noFill/>
                    </a:lnB>
                    <a:solidFill>
                      <a:srgbClr val="FFFFFF"/>
                    </a:solidFill>
                  </a:tcPr>
                </a:tc>
                <a:tc>
                  <a:txBody>
                    <a:bodyPr/>
                    <a:lstStyle/>
                    <a:p>
                      <a:pPr algn="l" fontAlgn="base"/>
                      <a:r>
                        <a:rPr lang="en-IN" sz="2000" b="0" dirty="0">
                          <a:effectLst/>
                          <a:latin typeface="Times New Roman" panose="02020603050405020304" pitchFamily="18" charset="0"/>
                          <a:cs typeface="Times New Roman" panose="02020603050405020304" pitchFamily="18" charset="0"/>
                        </a:rPr>
                        <a:t>It has single decoder.</a:t>
                      </a:r>
                    </a:p>
                  </a:txBody>
                  <a:tcPr marL="52715" marR="52715" marT="73800" marB="73800" anchor="ctr">
                    <a:lnL>
                      <a:noFill/>
                    </a:lnL>
                    <a:lnR>
                      <a:noFill/>
                    </a:lnR>
                    <a:lnT>
                      <a:noFill/>
                    </a:lnT>
                    <a:lnB>
                      <a:noFill/>
                    </a:lnB>
                    <a:solidFill>
                      <a:srgbClr val="FFFFFF"/>
                    </a:solidFill>
                  </a:tcPr>
                </a:tc>
                <a:tc>
                  <a:txBody>
                    <a:bodyPr/>
                    <a:lstStyle/>
                    <a:p>
                      <a:pPr algn="l" fontAlgn="base"/>
                      <a:r>
                        <a:rPr lang="en-US" sz="2000" b="0" dirty="0">
                          <a:effectLst/>
                          <a:latin typeface="Times New Roman" panose="02020603050405020304" pitchFamily="18" charset="0"/>
                          <a:cs typeface="Times New Roman" panose="02020603050405020304" pitchFamily="18" charset="0"/>
                        </a:rPr>
                        <a:t>While it have multiple decoders.</a:t>
                      </a:r>
                    </a:p>
                  </a:txBody>
                  <a:tcPr marL="52715" marR="52715" marT="73800" marB="73800" anchor="ctr">
                    <a:lnL>
                      <a:noFill/>
                    </a:lnL>
                    <a:lnR>
                      <a:noFill/>
                    </a:lnR>
                    <a:lnT>
                      <a:noFill/>
                    </a:lnT>
                    <a:lnB>
                      <a:noFill/>
                    </a:lnB>
                    <a:solidFill>
                      <a:srgbClr val="FFFFFF"/>
                    </a:solidFill>
                  </a:tcPr>
                </a:tc>
                <a:extLst>
                  <a:ext uri="{0D108BD9-81ED-4DB2-BD59-A6C34878D82A}">
                    <a16:rowId xmlns:a16="http://schemas.microsoft.com/office/drawing/2014/main" val="1550526912"/>
                  </a:ext>
                </a:extLst>
              </a:tr>
              <a:tr h="909278">
                <a:tc>
                  <a:txBody>
                    <a:bodyPr/>
                    <a:lstStyle/>
                    <a:p>
                      <a:pPr algn="l" fontAlgn="base"/>
                      <a:r>
                        <a:rPr lang="en-IN" sz="2000" b="0">
                          <a:effectLst/>
                          <a:latin typeface="Times New Roman" panose="02020603050405020304" pitchFamily="18" charset="0"/>
                          <a:cs typeface="Times New Roman" panose="02020603050405020304" pitchFamily="18" charset="0"/>
                        </a:rPr>
                        <a:t>5.</a:t>
                      </a:r>
                    </a:p>
                  </a:txBody>
                  <a:tcPr marL="52715" marR="52715" marT="73800" marB="73800" anchor="ctr">
                    <a:lnL>
                      <a:noFill/>
                    </a:lnL>
                    <a:lnR>
                      <a:noFill/>
                    </a:lnR>
                    <a:lnT>
                      <a:noFill/>
                    </a:lnT>
                    <a:lnB>
                      <a:noFill/>
                    </a:lnB>
                    <a:solidFill>
                      <a:srgbClr val="FFFFFF"/>
                    </a:solidFill>
                  </a:tcPr>
                </a:tc>
                <a:tc>
                  <a:txBody>
                    <a:bodyPr/>
                    <a:lstStyle/>
                    <a:p>
                      <a:pPr algn="l" fontAlgn="base"/>
                      <a:r>
                        <a:rPr lang="en-US" sz="2000" b="0" dirty="0">
                          <a:effectLst/>
                          <a:latin typeface="Times New Roman" panose="02020603050405020304" pitchFamily="18" charset="0"/>
                          <a:cs typeface="Times New Roman" panose="02020603050405020304" pitchFamily="18" charset="0"/>
                        </a:rPr>
                        <a:t>It is latent or tacit synchronization.</a:t>
                      </a:r>
                    </a:p>
                  </a:txBody>
                  <a:tcPr marL="52715" marR="52715" marT="73800" marB="73800" anchor="ctr">
                    <a:lnL>
                      <a:noFill/>
                    </a:lnL>
                    <a:lnR>
                      <a:noFill/>
                    </a:lnR>
                    <a:lnT>
                      <a:noFill/>
                    </a:lnT>
                    <a:lnB>
                      <a:noFill/>
                    </a:lnB>
                    <a:solidFill>
                      <a:srgbClr val="FFFFFF"/>
                    </a:solidFill>
                  </a:tcPr>
                </a:tc>
                <a:tc>
                  <a:txBody>
                    <a:bodyPr/>
                    <a:lstStyle/>
                    <a:p>
                      <a:pPr algn="l" fontAlgn="base"/>
                      <a:r>
                        <a:rPr lang="en-US" sz="2000" b="0" dirty="0">
                          <a:effectLst/>
                          <a:latin typeface="Times New Roman" panose="02020603050405020304" pitchFamily="18" charset="0"/>
                          <a:cs typeface="Times New Roman" panose="02020603050405020304" pitchFamily="18" charset="0"/>
                        </a:rPr>
                        <a:t>While it is accurate or explicit synchronization.</a:t>
                      </a:r>
                    </a:p>
                  </a:txBody>
                  <a:tcPr marL="52715" marR="52715" marT="73800" marB="73800" anchor="ctr">
                    <a:lnL>
                      <a:noFill/>
                    </a:lnL>
                    <a:lnR>
                      <a:noFill/>
                    </a:lnR>
                    <a:lnT>
                      <a:noFill/>
                    </a:lnT>
                    <a:lnB>
                      <a:noFill/>
                    </a:lnB>
                    <a:solidFill>
                      <a:srgbClr val="FFFFFF"/>
                    </a:solidFill>
                  </a:tcPr>
                </a:tc>
                <a:extLst>
                  <a:ext uri="{0D108BD9-81ED-4DB2-BD59-A6C34878D82A}">
                    <a16:rowId xmlns:a16="http://schemas.microsoft.com/office/drawing/2014/main" val="2887287622"/>
                  </a:ext>
                </a:extLst>
              </a:tr>
              <a:tr h="909278">
                <a:tc>
                  <a:txBody>
                    <a:bodyPr/>
                    <a:lstStyle/>
                    <a:p>
                      <a:pPr algn="l" fontAlgn="base"/>
                      <a:r>
                        <a:rPr lang="en-IN" sz="2000" b="0">
                          <a:effectLst/>
                          <a:latin typeface="Times New Roman" panose="02020603050405020304" pitchFamily="18" charset="0"/>
                          <a:cs typeface="Times New Roman" panose="02020603050405020304" pitchFamily="18" charset="0"/>
                        </a:rPr>
                        <a:t>6.</a:t>
                      </a:r>
                    </a:p>
                  </a:txBody>
                  <a:tcPr marL="52715" marR="52715" marT="73800" marB="73800" anchor="ctr">
                    <a:lnL>
                      <a:noFill/>
                    </a:lnL>
                    <a:lnR>
                      <a:noFill/>
                    </a:lnR>
                    <a:lnT>
                      <a:noFill/>
                    </a:lnT>
                    <a:lnB>
                      <a:noFill/>
                    </a:lnB>
                    <a:solidFill>
                      <a:srgbClr val="FFFFFF"/>
                    </a:solidFill>
                  </a:tcPr>
                </a:tc>
                <a:tc>
                  <a:txBody>
                    <a:bodyPr/>
                    <a:lstStyle/>
                    <a:p>
                      <a:pPr algn="l" fontAlgn="base"/>
                      <a:r>
                        <a:rPr lang="en-US" sz="2000" b="0">
                          <a:effectLst/>
                          <a:latin typeface="Times New Roman" panose="02020603050405020304" pitchFamily="18" charset="0"/>
                          <a:cs typeface="Times New Roman" panose="02020603050405020304" pitchFamily="18" charset="0"/>
                        </a:rPr>
                        <a:t>SIMD is a synchronous programming.</a:t>
                      </a:r>
                    </a:p>
                  </a:txBody>
                  <a:tcPr marL="52715" marR="52715" marT="73800" marB="73800" anchor="ctr">
                    <a:lnL>
                      <a:noFill/>
                    </a:lnL>
                    <a:lnR>
                      <a:noFill/>
                    </a:lnR>
                    <a:lnT>
                      <a:noFill/>
                    </a:lnT>
                    <a:lnB>
                      <a:noFill/>
                    </a:lnB>
                    <a:solidFill>
                      <a:srgbClr val="FFFFFF"/>
                    </a:solidFill>
                  </a:tcPr>
                </a:tc>
                <a:tc>
                  <a:txBody>
                    <a:bodyPr/>
                    <a:lstStyle/>
                    <a:p>
                      <a:pPr algn="l" fontAlgn="base"/>
                      <a:r>
                        <a:rPr lang="en-US" sz="2000" b="0">
                          <a:effectLst/>
                          <a:latin typeface="Times New Roman" panose="02020603050405020304" pitchFamily="18" charset="0"/>
                          <a:cs typeface="Times New Roman" panose="02020603050405020304" pitchFamily="18" charset="0"/>
                        </a:rPr>
                        <a:t>While MIMD is a asynchronous programming.</a:t>
                      </a:r>
                    </a:p>
                  </a:txBody>
                  <a:tcPr marL="52715" marR="52715" marT="73800" marB="73800" anchor="ctr">
                    <a:lnL>
                      <a:noFill/>
                    </a:lnL>
                    <a:lnR>
                      <a:noFill/>
                    </a:lnR>
                    <a:lnT>
                      <a:noFill/>
                    </a:lnT>
                    <a:lnB>
                      <a:noFill/>
                    </a:lnB>
                    <a:solidFill>
                      <a:srgbClr val="FFFFFF"/>
                    </a:solidFill>
                  </a:tcPr>
                </a:tc>
                <a:extLst>
                  <a:ext uri="{0D108BD9-81ED-4DB2-BD59-A6C34878D82A}">
                    <a16:rowId xmlns:a16="http://schemas.microsoft.com/office/drawing/2014/main" val="4169890721"/>
                  </a:ext>
                </a:extLst>
              </a:tr>
              <a:tr h="912140">
                <a:tc>
                  <a:txBody>
                    <a:bodyPr/>
                    <a:lstStyle/>
                    <a:p>
                      <a:pPr algn="l" fontAlgn="base"/>
                      <a:r>
                        <a:rPr lang="en-IN" sz="2000" b="0">
                          <a:effectLst/>
                          <a:latin typeface="Times New Roman" panose="02020603050405020304" pitchFamily="18" charset="0"/>
                          <a:cs typeface="Times New Roman" panose="02020603050405020304" pitchFamily="18" charset="0"/>
                        </a:rPr>
                        <a:t>7.</a:t>
                      </a:r>
                    </a:p>
                  </a:txBody>
                  <a:tcPr marL="52715" marR="52715" marT="73800" marB="73800" anchor="ctr">
                    <a:lnL>
                      <a:noFill/>
                    </a:lnL>
                    <a:lnR>
                      <a:noFill/>
                    </a:lnR>
                    <a:lnT>
                      <a:noFill/>
                    </a:lnT>
                    <a:lnB>
                      <a:noFill/>
                    </a:lnB>
                    <a:solidFill>
                      <a:srgbClr val="FFFFFF"/>
                    </a:solidFill>
                  </a:tcPr>
                </a:tc>
                <a:tc>
                  <a:txBody>
                    <a:bodyPr/>
                    <a:lstStyle/>
                    <a:p>
                      <a:pPr algn="l" fontAlgn="base"/>
                      <a:r>
                        <a:rPr lang="en-US" sz="2000" b="0">
                          <a:effectLst/>
                          <a:latin typeface="Times New Roman" panose="02020603050405020304" pitchFamily="18" charset="0"/>
                          <a:cs typeface="Times New Roman" panose="02020603050405020304" pitchFamily="18" charset="0"/>
                        </a:rPr>
                        <a:t>SIMD is a simple in terms of complexity than MIMD.</a:t>
                      </a:r>
                    </a:p>
                  </a:txBody>
                  <a:tcPr marL="52715" marR="52715" marT="73800" marB="73800" anchor="ctr">
                    <a:lnL>
                      <a:noFill/>
                    </a:lnL>
                    <a:lnR>
                      <a:noFill/>
                    </a:lnR>
                    <a:lnT>
                      <a:noFill/>
                    </a:lnT>
                    <a:lnB>
                      <a:noFill/>
                    </a:lnB>
                    <a:solidFill>
                      <a:srgbClr val="FFFFFF"/>
                    </a:solidFill>
                  </a:tcPr>
                </a:tc>
                <a:tc>
                  <a:txBody>
                    <a:bodyPr/>
                    <a:lstStyle/>
                    <a:p>
                      <a:pPr algn="l" fontAlgn="base"/>
                      <a:r>
                        <a:rPr lang="en-US" sz="2000" b="0">
                          <a:effectLst/>
                          <a:latin typeface="Times New Roman" panose="02020603050405020304" pitchFamily="18" charset="0"/>
                          <a:cs typeface="Times New Roman" panose="02020603050405020304" pitchFamily="18" charset="0"/>
                        </a:rPr>
                        <a:t>While MIMD is complex in terms of complexity than SIMD.</a:t>
                      </a:r>
                    </a:p>
                  </a:txBody>
                  <a:tcPr marL="52715" marR="52715" marT="73800" marB="73800" anchor="ctr">
                    <a:lnL>
                      <a:noFill/>
                    </a:lnL>
                    <a:lnR>
                      <a:noFill/>
                    </a:lnR>
                    <a:lnT>
                      <a:noFill/>
                    </a:lnT>
                    <a:lnB>
                      <a:noFill/>
                    </a:lnB>
                    <a:solidFill>
                      <a:srgbClr val="FFFFFF"/>
                    </a:solidFill>
                  </a:tcPr>
                </a:tc>
                <a:extLst>
                  <a:ext uri="{0D108BD9-81ED-4DB2-BD59-A6C34878D82A}">
                    <a16:rowId xmlns:a16="http://schemas.microsoft.com/office/drawing/2014/main" val="3968408880"/>
                  </a:ext>
                </a:extLst>
              </a:tr>
              <a:tr h="912140">
                <a:tc>
                  <a:txBody>
                    <a:bodyPr/>
                    <a:lstStyle/>
                    <a:p>
                      <a:pPr algn="l" fontAlgn="base"/>
                      <a:r>
                        <a:rPr lang="en-IN" sz="2000" b="0">
                          <a:effectLst/>
                          <a:latin typeface="Times New Roman" panose="02020603050405020304" pitchFamily="18" charset="0"/>
                          <a:cs typeface="Times New Roman" panose="02020603050405020304" pitchFamily="18" charset="0"/>
                        </a:rPr>
                        <a:t>8.</a:t>
                      </a:r>
                    </a:p>
                  </a:txBody>
                  <a:tcPr marL="52715" marR="52715" marT="73800" marB="73800" anchor="ctr">
                    <a:lnL>
                      <a:noFill/>
                    </a:lnL>
                    <a:lnR>
                      <a:noFill/>
                    </a:lnR>
                    <a:lnT>
                      <a:noFill/>
                    </a:lnT>
                    <a:lnB>
                      <a:noFill/>
                    </a:lnB>
                    <a:solidFill>
                      <a:srgbClr val="FFFFFF"/>
                    </a:solidFill>
                  </a:tcPr>
                </a:tc>
                <a:tc>
                  <a:txBody>
                    <a:bodyPr/>
                    <a:lstStyle/>
                    <a:p>
                      <a:pPr algn="l" fontAlgn="base"/>
                      <a:r>
                        <a:rPr lang="en-US" sz="2000" b="0">
                          <a:effectLst/>
                          <a:latin typeface="Times New Roman" panose="02020603050405020304" pitchFamily="18" charset="0"/>
                          <a:cs typeface="Times New Roman" panose="02020603050405020304" pitchFamily="18" charset="0"/>
                        </a:rPr>
                        <a:t>SIMD is less efficient in terms of performance than MIMD.</a:t>
                      </a:r>
                    </a:p>
                  </a:txBody>
                  <a:tcPr marL="52715" marR="52715" marT="73800" marB="73800" anchor="ctr">
                    <a:lnL>
                      <a:noFill/>
                    </a:lnL>
                    <a:lnR>
                      <a:noFill/>
                    </a:lnR>
                    <a:lnT>
                      <a:noFill/>
                    </a:lnT>
                    <a:lnB>
                      <a:noFill/>
                    </a:lnB>
                    <a:solidFill>
                      <a:srgbClr val="FFFFFF"/>
                    </a:solidFill>
                  </a:tcPr>
                </a:tc>
                <a:tc>
                  <a:txBody>
                    <a:bodyPr/>
                    <a:lstStyle/>
                    <a:p>
                      <a:pPr algn="l" fontAlgn="base"/>
                      <a:r>
                        <a:rPr lang="en-US" sz="2000" b="0" dirty="0">
                          <a:effectLst/>
                          <a:latin typeface="Times New Roman" panose="02020603050405020304" pitchFamily="18" charset="0"/>
                          <a:cs typeface="Times New Roman" panose="02020603050405020304" pitchFamily="18" charset="0"/>
                        </a:rPr>
                        <a:t>While MIMD is more efficient in terms of performance than SIMD.</a:t>
                      </a:r>
                    </a:p>
                  </a:txBody>
                  <a:tcPr marL="52715" marR="52715" marT="73800" marB="73800" anchor="ctr">
                    <a:lnL>
                      <a:noFill/>
                    </a:lnL>
                    <a:lnR>
                      <a:noFill/>
                    </a:lnR>
                    <a:lnT>
                      <a:noFill/>
                    </a:lnT>
                    <a:lnB>
                      <a:noFill/>
                    </a:lnB>
                    <a:solidFill>
                      <a:srgbClr val="FFFFFF"/>
                    </a:solidFill>
                  </a:tcPr>
                </a:tc>
                <a:extLst>
                  <a:ext uri="{0D108BD9-81ED-4DB2-BD59-A6C34878D82A}">
                    <a16:rowId xmlns:a16="http://schemas.microsoft.com/office/drawing/2014/main" val="3359853659"/>
                  </a:ext>
                </a:extLst>
              </a:tr>
            </a:tbl>
          </a:graphicData>
        </a:graphic>
      </p:graphicFrame>
    </p:spTree>
    <p:extLst>
      <p:ext uri="{BB962C8B-B14F-4D97-AF65-F5344CB8AC3E}">
        <p14:creationId xmlns:p14="http://schemas.microsoft.com/office/powerpoint/2010/main" val="3458442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69AE5C-A57D-1086-BEF3-55FF7CA43E93}"/>
              </a:ext>
            </a:extLst>
          </p:cNvPr>
          <p:cNvSpPr txBox="1">
            <a:spLocks/>
          </p:cNvSpPr>
          <p:nvPr/>
        </p:nvSpPr>
        <p:spPr>
          <a:xfrm>
            <a:off x="175491" y="848551"/>
            <a:ext cx="4802622" cy="914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1pPr>
            <a:lvl2pPr marR="0" lvl="1"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2pPr>
            <a:lvl3pPr marR="0" lvl="2"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3pPr>
            <a:lvl4pPr marR="0" lvl="3"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4pPr>
            <a:lvl5pPr marR="0" lvl="4"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5pPr>
            <a:lvl6pPr marR="0" lvl="5"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6pPr>
            <a:lvl7pPr marR="0" lvl="6"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7pPr>
            <a:lvl8pPr marR="0" lvl="7"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8pPr>
            <a:lvl9pPr marR="0" lvl="8"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9pPr>
          </a:lstStyle>
          <a:p>
            <a:pPr algn="l"/>
            <a:r>
              <a:rPr lang="en-US" altLang="en-US" sz="2400" u="sng" dirty="0">
                <a:solidFill>
                  <a:srgbClr val="FF0000"/>
                </a:solidFill>
                <a:latin typeface="Times New Roman" panose="02020603050405020304" pitchFamily="18" charset="0"/>
                <a:cs typeface="Times New Roman" panose="02020603050405020304" pitchFamily="18" charset="0"/>
              </a:rPr>
              <a:t>APPLICATIONS</a:t>
            </a:r>
          </a:p>
        </p:txBody>
      </p:sp>
      <p:sp>
        <p:nvSpPr>
          <p:cNvPr id="4" name="Rectangle 4">
            <a:extLst>
              <a:ext uri="{FF2B5EF4-FFF2-40B4-BE49-F238E27FC236}">
                <a16:creationId xmlns:a16="http://schemas.microsoft.com/office/drawing/2014/main" id="{6DD25F97-9C62-36D1-BF74-310978F094B3}"/>
              </a:ext>
            </a:extLst>
          </p:cNvPr>
          <p:cNvSpPr txBox="1">
            <a:spLocks/>
          </p:cNvSpPr>
          <p:nvPr/>
        </p:nvSpPr>
        <p:spPr>
          <a:xfrm>
            <a:off x="2057400" y="2362200"/>
            <a:ext cx="7467600" cy="419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eaLnBrk="1" hangingPunct="1">
              <a:lnSpc>
                <a:spcPct val="100000"/>
              </a:lnSpc>
              <a:spcBef>
                <a:spcPts val="0"/>
              </a:spcBef>
              <a:spcAft>
                <a:spcPts val="0"/>
              </a:spcAft>
              <a:buClr>
                <a:srgbClr val="000000"/>
              </a:buClr>
              <a:buSzPts val="2200"/>
              <a:buFont typeface="Archivo Narrow"/>
              <a:buChar char="●"/>
              <a:defRPr sz="2200" b="0" i="0" u="none" strike="noStrike" cap="none">
                <a:solidFill>
                  <a:srgbClr val="000000"/>
                </a:solidFill>
                <a:latin typeface="Archivo Narrow"/>
                <a:ea typeface="Archivo Narrow"/>
                <a:cs typeface="Archivo Narrow"/>
                <a:sym typeface="Archivo Narrow"/>
              </a:defRPr>
            </a:lvl1pPr>
            <a:lvl2pPr marL="914400" marR="0" lvl="1" indent="-342900" algn="l" rtl="0" eaLnBrk="1" hangingPunct="1">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2pPr>
            <a:lvl3pPr marL="1371600" marR="0" lvl="2" indent="-342900" algn="l" rtl="0" eaLnBrk="1" hangingPunct="1">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3pPr>
            <a:lvl4pPr marL="1828800" marR="0" lvl="3" indent="-342900" algn="l" rtl="0" eaLnBrk="1" hangingPunct="1">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4pPr>
            <a:lvl5pPr marL="2286000" marR="0" lvl="4" indent="-342900" algn="l" rtl="0" eaLnBrk="1" hangingPunct="1">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5pPr>
            <a:lvl6pPr marL="2743200" marR="0" lvl="5" indent="-342900" algn="l" rtl="0" eaLnBrk="1" hangingPunct="1">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6pPr>
            <a:lvl7pPr marL="3200400" marR="0" lvl="6" indent="-342900" algn="l" rtl="0" eaLnBrk="1" hangingPunct="1">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7pPr>
            <a:lvl8pPr marL="3657600" marR="0" lvl="7" indent="-342900" algn="l" rtl="0" eaLnBrk="1" hangingPunct="1">
              <a:lnSpc>
                <a:spcPct val="100000"/>
              </a:lnSpc>
              <a:spcBef>
                <a:spcPts val="600"/>
              </a:spcBef>
              <a:spcAft>
                <a:spcPts val="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8pPr>
            <a:lvl9pPr marL="4114800" marR="0" lvl="8" indent="-342900" algn="l" rtl="0" eaLnBrk="1" hangingPunct="1">
              <a:lnSpc>
                <a:spcPct val="100000"/>
              </a:lnSpc>
              <a:spcBef>
                <a:spcPts val="600"/>
              </a:spcBef>
              <a:spcAft>
                <a:spcPts val="600"/>
              </a:spcAft>
              <a:buClr>
                <a:srgbClr val="000000"/>
              </a:buClr>
              <a:buSzPts val="1800"/>
              <a:buFont typeface="Archivo Narrow"/>
              <a:buChar char="■"/>
              <a:defRPr sz="1800" b="0" i="0" u="none" strike="noStrike" cap="none">
                <a:solidFill>
                  <a:srgbClr val="000000"/>
                </a:solidFill>
                <a:latin typeface="Archivo Narrow"/>
                <a:ea typeface="Archivo Narrow"/>
                <a:cs typeface="Archivo Narrow"/>
                <a:sym typeface="Archivo Narrow"/>
              </a:defRPr>
            </a:lvl9pPr>
          </a:lstStyle>
          <a:p>
            <a:r>
              <a:rPr lang="en-US" altLang="en-US" sz="2400" dirty="0">
                <a:latin typeface="Times New Roman" panose="02020603050405020304" pitchFamily="18" charset="0"/>
                <a:cs typeface="Times New Roman" panose="02020603050405020304" pitchFamily="18" charset="0"/>
              </a:rPr>
              <a:t>fluid dynamics</a:t>
            </a:r>
          </a:p>
          <a:p>
            <a:r>
              <a:rPr lang="en-US" altLang="en-US" sz="2400" dirty="0">
                <a:latin typeface="Times New Roman" panose="02020603050405020304" pitchFamily="18" charset="0"/>
                <a:cs typeface="Times New Roman" panose="02020603050405020304" pitchFamily="18" charset="0"/>
              </a:rPr>
              <a:t>weather patterns</a:t>
            </a:r>
          </a:p>
          <a:p>
            <a:r>
              <a:rPr lang="en-US" altLang="en-US" sz="2400" dirty="0">
                <a:latin typeface="Times New Roman" panose="02020603050405020304" pitchFamily="18" charset="0"/>
                <a:cs typeface="Times New Roman" panose="02020603050405020304" pitchFamily="18" charset="0"/>
              </a:rPr>
              <a:t>seismic activity prediction</a:t>
            </a:r>
          </a:p>
          <a:p>
            <a:r>
              <a:rPr lang="en-US" altLang="en-US" sz="2400" dirty="0">
                <a:latin typeface="Times New Roman" panose="02020603050405020304" pitchFamily="18" charset="0"/>
                <a:cs typeface="Times New Roman" panose="02020603050405020304" pitchFamily="18" charset="0"/>
              </a:rPr>
              <a:t>nuclear explosion dynamics</a:t>
            </a:r>
          </a:p>
          <a:p>
            <a:r>
              <a:rPr lang="en-US" altLang="en-US" sz="2400" dirty="0">
                <a:latin typeface="Times New Roman" panose="02020603050405020304" pitchFamily="18" charset="0"/>
                <a:cs typeface="Times New Roman" panose="02020603050405020304" pitchFamily="18" charset="0"/>
              </a:rPr>
              <a:t>human genome sequencing</a:t>
            </a:r>
          </a:p>
          <a:p>
            <a:r>
              <a:rPr lang="en-US" altLang="en-US" sz="2400" dirty="0">
                <a:latin typeface="Times New Roman" panose="02020603050405020304" pitchFamily="18" charset="0"/>
                <a:cs typeface="Times New Roman" panose="02020603050405020304" pitchFamily="18" charset="0"/>
              </a:rPr>
              <a:t>credit card transaction processing</a:t>
            </a:r>
          </a:p>
          <a:p>
            <a:r>
              <a:rPr lang="en-US" altLang="en-US" sz="2400" dirty="0">
                <a:latin typeface="Times New Roman" panose="02020603050405020304" pitchFamily="18" charset="0"/>
                <a:cs typeface="Times New Roman" panose="02020603050405020304" pitchFamily="18" charset="0"/>
              </a:rPr>
              <a:t>design and testing of modern aircraft</a:t>
            </a:r>
          </a:p>
          <a:p>
            <a:r>
              <a:rPr lang="en-US" altLang="en-US" sz="2400" dirty="0">
                <a:latin typeface="Times New Roman" panose="02020603050405020304" pitchFamily="18" charset="0"/>
                <a:cs typeface="Times New Roman" panose="02020603050405020304" pitchFamily="18" charset="0"/>
              </a:rPr>
              <a:t>molecular modeling</a:t>
            </a:r>
          </a:p>
          <a:p>
            <a:r>
              <a:rPr lang="en-US" altLang="en-US" sz="2400" dirty="0">
                <a:latin typeface="Times New Roman" panose="02020603050405020304" pitchFamily="18" charset="0"/>
                <a:cs typeface="Times New Roman" panose="02020603050405020304" pitchFamily="18" charset="0"/>
              </a:rPr>
              <a:t>cryptology</a:t>
            </a:r>
          </a:p>
        </p:txBody>
      </p:sp>
      <p:sp>
        <p:nvSpPr>
          <p:cNvPr id="5" name="Text Box 5">
            <a:extLst>
              <a:ext uri="{FF2B5EF4-FFF2-40B4-BE49-F238E27FC236}">
                <a16:creationId xmlns:a16="http://schemas.microsoft.com/office/drawing/2014/main" id="{3CE9307F-B598-60D4-7C8E-AFD0E40BCCC7}"/>
              </a:ext>
            </a:extLst>
          </p:cNvPr>
          <p:cNvSpPr txBox="1">
            <a:spLocks noChangeArrowheads="1"/>
          </p:cNvSpPr>
          <p:nvPr/>
        </p:nvSpPr>
        <p:spPr bwMode="auto">
          <a:xfrm>
            <a:off x="976746" y="1586346"/>
            <a:ext cx="1121525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0000"/>
              </a:spcBef>
              <a:buClr>
                <a:schemeClr val="accent1"/>
              </a:buClr>
              <a:buSzPct val="80000"/>
              <a:buFont typeface="Wingdings 2" panose="05020102010507070707" pitchFamily="18" charset="2"/>
              <a:buNone/>
            </a:pPr>
            <a:r>
              <a:rPr lang="en-US" altLang="en-US" sz="2400" dirty="0">
                <a:latin typeface="Times New Roman" panose="02020603050405020304" pitchFamily="18" charset="0"/>
                <a:cs typeface="Times New Roman" panose="02020603050405020304" pitchFamily="18" charset="0"/>
              </a:rPr>
              <a:t>Supercomputers are used to perform the most compute-intensive tasks of modern times</a:t>
            </a:r>
          </a:p>
          <a:p>
            <a:endParaRPr lang="en-US" altLang="en-US" sz="24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34FF23BC-EC58-2BB7-8B7B-7776582F381F}"/>
              </a:ext>
            </a:extLst>
          </p:cNvPr>
          <p:cNvSpPr>
            <a:spLocks noGrp="1"/>
          </p:cNvSpPr>
          <p:nvPr>
            <p:ph type="title"/>
          </p:nvPr>
        </p:nvSpPr>
        <p:spPr>
          <a:xfrm>
            <a:off x="415600" y="-273749"/>
            <a:ext cx="11360800" cy="1122300"/>
          </a:xfrm>
        </p:spPr>
        <p:txBody>
          <a:bodyPr/>
          <a:lstStyle/>
          <a:p>
            <a:r>
              <a:rPr lang="en-US" dirty="0">
                <a:solidFill>
                  <a:srgbClr val="FF0000"/>
                </a:solidFill>
                <a:latin typeface="Times New Roman" panose="02020603050405020304" pitchFamily="18" charset="0"/>
                <a:cs typeface="Times New Roman" panose="02020603050405020304" pitchFamily="18" charset="0"/>
              </a:rPr>
              <a:t>Computing Systems - Super computers</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2380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799BABA8-097A-010E-E7A6-F64793952B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7589" y="896038"/>
            <a:ext cx="2892425" cy="43434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a:extLst>
              <a:ext uri="{FF2B5EF4-FFF2-40B4-BE49-F238E27FC236}">
                <a16:creationId xmlns:a16="http://schemas.microsoft.com/office/drawing/2014/main" id="{B95FC00D-3C2D-E0E9-5E42-62BD59B737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600" y="1120959"/>
            <a:ext cx="2641600" cy="3276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8">
            <a:extLst>
              <a:ext uri="{FF2B5EF4-FFF2-40B4-BE49-F238E27FC236}">
                <a16:creationId xmlns:a16="http://schemas.microsoft.com/office/drawing/2014/main" id="{67EC658A-282A-C9CF-1D3B-FBA57F0FF8E7}"/>
              </a:ext>
            </a:extLst>
          </p:cNvPr>
          <p:cNvSpPr txBox="1">
            <a:spLocks noChangeArrowheads="1"/>
          </p:cNvSpPr>
          <p:nvPr/>
        </p:nvSpPr>
        <p:spPr bwMode="auto">
          <a:xfrm>
            <a:off x="2057400" y="228601"/>
            <a:ext cx="77724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en-US">
              <a:solidFill>
                <a:srgbClr val="FF0000"/>
              </a:solidFill>
            </a:endParaRPr>
          </a:p>
        </p:txBody>
      </p:sp>
      <p:sp>
        <p:nvSpPr>
          <p:cNvPr id="6" name="Text Box 9">
            <a:extLst>
              <a:ext uri="{FF2B5EF4-FFF2-40B4-BE49-F238E27FC236}">
                <a16:creationId xmlns:a16="http://schemas.microsoft.com/office/drawing/2014/main" id="{F92A3651-3361-C618-50E9-A5FA1524E0A8}"/>
              </a:ext>
            </a:extLst>
          </p:cNvPr>
          <p:cNvSpPr txBox="1">
            <a:spLocks noChangeArrowheads="1"/>
          </p:cNvSpPr>
          <p:nvPr/>
        </p:nvSpPr>
        <p:spPr bwMode="auto">
          <a:xfrm>
            <a:off x="2209801" y="265113"/>
            <a:ext cx="7813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solidFill>
                  <a:srgbClr val="FF0000"/>
                </a:solidFill>
                <a:latin typeface="Bookman Old Style" panose="02050604050505020204" pitchFamily="18" charset="0"/>
              </a:rPr>
              <a:t>First computer to defeat a world champion!!</a:t>
            </a:r>
          </a:p>
        </p:txBody>
      </p:sp>
      <p:sp>
        <p:nvSpPr>
          <p:cNvPr id="7" name="Text Box 10">
            <a:extLst>
              <a:ext uri="{FF2B5EF4-FFF2-40B4-BE49-F238E27FC236}">
                <a16:creationId xmlns:a16="http://schemas.microsoft.com/office/drawing/2014/main" id="{3115CF02-F882-72DF-E9F1-9AB02386A844}"/>
              </a:ext>
            </a:extLst>
          </p:cNvPr>
          <p:cNvSpPr txBox="1">
            <a:spLocks noChangeArrowheads="1"/>
          </p:cNvSpPr>
          <p:nvPr/>
        </p:nvSpPr>
        <p:spPr bwMode="auto">
          <a:xfrm>
            <a:off x="1244600" y="4397559"/>
            <a:ext cx="149271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FF0000"/>
                </a:solidFill>
                <a:latin typeface="Bookman Old Style" panose="02050604050505020204" pitchFamily="18" charset="0"/>
              </a:rPr>
              <a:t>Garry</a:t>
            </a:r>
            <a:r>
              <a:rPr lang="en-US" altLang="en-US" dirty="0">
                <a:solidFill>
                  <a:srgbClr val="FF0000"/>
                </a:solidFill>
              </a:rPr>
              <a:t> Kasparov</a:t>
            </a:r>
          </a:p>
        </p:txBody>
      </p:sp>
      <p:sp>
        <p:nvSpPr>
          <p:cNvPr id="8" name="Text Box 11">
            <a:extLst>
              <a:ext uri="{FF2B5EF4-FFF2-40B4-BE49-F238E27FC236}">
                <a16:creationId xmlns:a16="http://schemas.microsoft.com/office/drawing/2014/main" id="{00073DF3-11E9-CE54-83E4-C04F9B7603E8}"/>
              </a:ext>
            </a:extLst>
          </p:cNvPr>
          <p:cNvSpPr txBox="1">
            <a:spLocks noChangeArrowheads="1"/>
          </p:cNvSpPr>
          <p:nvPr/>
        </p:nvSpPr>
        <p:spPr bwMode="auto">
          <a:xfrm>
            <a:off x="8001000" y="5397402"/>
            <a:ext cx="108555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FF0000"/>
                </a:solidFill>
                <a:latin typeface="Bookman Old Style" panose="02050604050505020204" pitchFamily="18" charset="0"/>
              </a:rPr>
              <a:t>Deep Blue</a:t>
            </a:r>
          </a:p>
        </p:txBody>
      </p:sp>
      <p:sp>
        <p:nvSpPr>
          <p:cNvPr id="9" name="Text Box 12">
            <a:extLst>
              <a:ext uri="{FF2B5EF4-FFF2-40B4-BE49-F238E27FC236}">
                <a16:creationId xmlns:a16="http://schemas.microsoft.com/office/drawing/2014/main" id="{5C05A42A-AA03-53F8-A27D-A6E17239FD9D}"/>
              </a:ext>
            </a:extLst>
          </p:cNvPr>
          <p:cNvSpPr txBox="1">
            <a:spLocks noChangeArrowheads="1"/>
          </p:cNvSpPr>
          <p:nvPr/>
        </p:nvSpPr>
        <p:spPr bwMode="auto">
          <a:xfrm>
            <a:off x="1676400" y="5799138"/>
            <a:ext cx="87630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dirty="0">
                <a:solidFill>
                  <a:srgbClr val="FF0000"/>
                </a:solidFill>
              </a:rPr>
              <a:t>In February 1996, IBM’s Deep Blue defeated grandmaster Garry Kasparov.</a:t>
            </a:r>
          </a:p>
          <a:p>
            <a:endParaRPr lang="en-US" altLang="en-US" b="1" dirty="0">
              <a:solidFill>
                <a:srgbClr val="FF0000"/>
              </a:solidFill>
            </a:endParaRPr>
          </a:p>
          <a:p>
            <a:r>
              <a:rPr lang="en-US" altLang="en-US" b="1" dirty="0">
                <a:solidFill>
                  <a:srgbClr val="FF0000"/>
                </a:solidFill>
              </a:rPr>
              <a:t> It was then assigned to predict the weather in Atlanta, Georgia, during the 1996 Summer Olympic Games</a:t>
            </a:r>
          </a:p>
        </p:txBody>
      </p:sp>
    </p:spTree>
    <p:extLst>
      <p:ext uri="{BB962C8B-B14F-4D97-AF65-F5344CB8AC3E}">
        <p14:creationId xmlns:p14="http://schemas.microsoft.com/office/powerpoint/2010/main" val="262185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5F0002-CC57-569A-4EA4-94BA80B3F249}"/>
              </a:ext>
            </a:extLst>
          </p:cNvPr>
          <p:cNvSpPr txBox="1"/>
          <p:nvPr/>
        </p:nvSpPr>
        <p:spPr>
          <a:xfrm>
            <a:off x="522643" y="2026233"/>
            <a:ext cx="7254375" cy="3046988"/>
          </a:xfrm>
          <a:prstGeom prst="rect">
            <a:avLst/>
          </a:prstGeom>
          <a:noFill/>
        </p:spPr>
        <p:txBody>
          <a:bodyPr wrap="square" rtlCol="0">
            <a:spAutoFit/>
          </a:bodyPr>
          <a:lstStyle/>
          <a:p>
            <a:r>
              <a:rPr lang="en-US" sz="2400" b="1" i="1" u="sng" dirty="0">
                <a:solidFill>
                  <a:srgbClr val="FF0000"/>
                </a:solidFill>
                <a:latin typeface="Times New Roman" panose="02020603050405020304" pitchFamily="18" charset="0"/>
                <a:cs typeface="Times New Roman" panose="02020603050405020304" pitchFamily="18" charset="0"/>
              </a:rPr>
              <a:t>Grid Computing:</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Allows a group of computers to share the system securely and to optimizes their resources to meet required workloads </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distributed computing system where a group of computers are connected to create and work as one large virtual computing power, storage, database application and services</a:t>
            </a:r>
            <a:endParaRPr lang="en-IN" sz="2400" dirty="0">
              <a:latin typeface="Times New Roman" panose="02020603050405020304" pitchFamily="18" charset="0"/>
              <a:cs typeface="Times New Roman" panose="02020603050405020304" pitchFamily="18" charset="0"/>
            </a:endParaRPr>
          </a:p>
        </p:txBody>
      </p:sp>
      <p:pic>
        <p:nvPicPr>
          <p:cNvPr id="1026" name="Picture 2" descr="Grid Computing Services, ग्रिड कंप्यूटिंग सर्विस, ग्रिड की कंप्यूटिंग  सेवाएं in Kodambakkam, Chennai , Bellatrix Global Solutions | ID:  10467937673">
            <a:extLst>
              <a:ext uri="{FF2B5EF4-FFF2-40B4-BE49-F238E27FC236}">
                <a16:creationId xmlns:a16="http://schemas.microsoft.com/office/drawing/2014/main" id="{BD6D43BE-F534-C941-652B-3CDC0AC5AA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1539" y="1228436"/>
            <a:ext cx="2428932" cy="1958254"/>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B7A7FB8D-785D-9A61-5B90-3A9AE9F7568A}"/>
              </a:ext>
            </a:extLst>
          </p:cNvPr>
          <p:cNvSpPr>
            <a:spLocks noGrp="1"/>
          </p:cNvSpPr>
          <p:nvPr>
            <p:ph type="title"/>
          </p:nvPr>
        </p:nvSpPr>
        <p:spPr>
          <a:xfrm>
            <a:off x="415600" y="-273749"/>
            <a:ext cx="11360800" cy="1122300"/>
          </a:xfrm>
        </p:spPr>
        <p:txBody>
          <a:bodyPr/>
          <a:lstStyle/>
          <a:p>
            <a:r>
              <a:rPr lang="en-US" dirty="0">
                <a:solidFill>
                  <a:srgbClr val="FF0000"/>
                </a:solidFill>
                <a:latin typeface="Times New Roman" panose="02020603050405020304" pitchFamily="18" charset="0"/>
                <a:cs typeface="Times New Roman" panose="02020603050405020304" pitchFamily="18" charset="0"/>
              </a:rPr>
              <a:t>Computing Systems – Grid Computing</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11155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rid architecture of layer and mapping to the Internet protocol architecture ">
            <a:extLst>
              <a:ext uri="{FF2B5EF4-FFF2-40B4-BE49-F238E27FC236}">
                <a16:creationId xmlns:a16="http://schemas.microsoft.com/office/drawing/2014/main" id="{2F2268F8-7BCC-9D16-1731-63B694A99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875" y="652820"/>
            <a:ext cx="4048125" cy="27146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D515C31-EB67-1E02-DBF5-2DE230978C1C}"/>
              </a:ext>
            </a:extLst>
          </p:cNvPr>
          <p:cNvSpPr txBox="1"/>
          <p:nvPr/>
        </p:nvSpPr>
        <p:spPr>
          <a:xfrm>
            <a:off x="524933" y="1120676"/>
            <a:ext cx="5858934"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Software stack consists of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Standards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Protocols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APIs and SDKs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Loosely based on the internet model</a:t>
            </a:r>
          </a:p>
          <a:p>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8069F62-7F39-7C12-4FA4-EC59C32366D4}"/>
              </a:ext>
            </a:extLst>
          </p:cNvPr>
          <p:cNvSpPr txBox="1"/>
          <p:nvPr/>
        </p:nvSpPr>
        <p:spPr>
          <a:xfrm>
            <a:off x="470815" y="3490555"/>
            <a:ext cx="11179318" cy="2677656"/>
          </a:xfrm>
          <a:prstGeom prst="rect">
            <a:avLst/>
          </a:prstGeom>
          <a:noFill/>
        </p:spPr>
        <p:txBody>
          <a:bodyPr wrap="square" rtlCol="0">
            <a:spAutoFit/>
          </a:bodyPr>
          <a:lstStyle/>
          <a:p>
            <a:r>
              <a:rPr lang="en-US" sz="2400" b="1" i="1" dirty="0">
                <a:solidFill>
                  <a:srgbClr val="FF0000"/>
                </a:solidFill>
                <a:latin typeface="Times New Roman" panose="02020603050405020304" pitchFamily="18" charset="0"/>
                <a:cs typeface="Times New Roman" panose="02020603050405020304" pitchFamily="18" charset="0"/>
              </a:rPr>
              <a:t>Application: </a:t>
            </a:r>
            <a:r>
              <a:rPr lang="en-US" sz="2400" dirty="0">
                <a:latin typeface="Times New Roman" panose="02020603050405020304" pitchFamily="18" charset="0"/>
                <a:cs typeface="Times New Roman" panose="02020603050405020304" pitchFamily="18" charset="0"/>
              </a:rPr>
              <a:t>- Protocols targeted at a specific application or class of applications</a:t>
            </a:r>
          </a:p>
          <a:p>
            <a:r>
              <a:rPr lang="en-US" sz="2400" b="1" i="1" dirty="0">
                <a:solidFill>
                  <a:srgbClr val="FF0000"/>
                </a:solidFill>
                <a:latin typeface="Times New Roman" panose="02020603050405020304" pitchFamily="18" charset="0"/>
                <a:cs typeface="Times New Roman" panose="02020603050405020304" pitchFamily="18" charset="0"/>
              </a:rPr>
              <a:t>Collective: </a:t>
            </a:r>
            <a:r>
              <a:rPr lang="en-US" sz="2400" dirty="0">
                <a:latin typeface="Times New Roman" panose="02020603050405020304" pitchFamily="18" charset="0"/>
                <a:cs typeface="Times New Roman" panose="02020603050405020304" pitchFamily="18" charset="0"/>
              </a:rPr>
              <a:t>- Protocols for systemwide deployment</a:t>
            </a:r>
          </a:p>
          <a:p>
            <a:r>
              <a:rPr lang="en-US" sz="2400" b="1" i="1" dirty="0">
                <a:solidFill>
                  <a:srgbClr val="FF0000"/>
                </a:solidFill>
                <a:latin typeface="Times New Roman" panose="02020603050405020304" pitchFamily="18" charset="0"/>
                <a:cs typeface="Times New Roman" panose="02020603050405020304" pitchFamily="18" charset="0"/>
              </a:rPr>
              <a:t>Resources: - </a:t>
            </a:r>
            <a:r>
              <a:rPr lang="en-US" sz="2400" dirty="0">
                <a:latin typeface="Times New Roman" panose="02020603050405020304" pitchFamily="18" charset="0"/>
                <a:cs typeface="Times New Roman" panose="02020603050405020304" pitchFamily="18" charset="0"/>
              </a:rPr>
              <a:t>Protocols to initiate and control sharing of local resources ( GRAM, </a:t>
            </a:r>
            <a:r>
              <a:rPr lang="en-US" sz="2400" dirty="0" err="1">
                <a:latin typeface="Times New Roman" panose="02020603050405020304" pitchFamily="18" charset="0"/>
                <a:cs typeface="Times New Roman" panose="02020603050405020304" pitchFamily="18" charset="0"/>
              </a:rPr>
              <a:t>gridFTP</a:t>
            </a:r>
            <a:r>
              <a:rPr lang="en-US" sz="2400" dirty="0">
                <a:latin typeface="Times New Roman" panose="02020603050405020304" pitchFamily="18" charset="0"/>
                <a:cs typeface="Times New Roman" panose="02020603050405020304" pitchFamily="18" charset="0"/>
              </a:rPr>
              <a:t>, GRIS)</a:t>
            </a:r>
          </a:p>
          <a:p>
            <a:r>
              <a:rPr lang="en-US" sz="2400" b="1" i="1" dirty="0">
                <a:solidFill>
                  <a:srgbClr val="FF0000"/>
                </a:solidFill>
                <a:latin typeface="Times New Roman" panose="02020603050405020304" pitchFamily="18" charset="0"/>
                <a:cs typeface="Times New Roman" panose="02020603050405020304" pitchFamily="18" charset="0"/>
              </a:rPr>
              <a:t>Connectivity:- </a:t>
            </a:r>
            <a:r>
              <a:rPr lang="en-US" sz="2400" dirty="0">
                <a:latin typeface="Times New Roman" panose="02020603050405020304" pitchFamily="18" charset="0"/>
                <a:cs typeface="Times New Roman" panose="02020603050405020304" pitchFamily="18" charset="0"/>
              </a:rPr>
              <a:t>Protocols for grid specific networks infrastructure (IP,DNS</a:t>
            </a:r>
            <a:r>
              <a:rPr lang="en-US" sz="2400">
                <a:latin typeface="Times New Roman" panose="02020603050405020304" pitchFamily="18" charset="0"/>
                <a:cs typeface="Times New Roman" panose="02020603050405020304" pitchFamily="18" charset="0"/>
              </a:rPr>
              <a:t>,WSDL</a:t>
            </a:r>
            <a:r>
              <a:rPr lang="en-US" sz="2400" dirty="0">
                <a:latin typeface="Times New Roman" panose="02020603050405020304" pitchFamily="18" charset="0"/>
                <a:cs typeface="Times New Roman" panose="02020603050405020304" pitchFamily="18" charset="0"/>
              </a:rPr>
              <a:t>); security Implementation (GSI)</a:t>
            </a:r>
          </a:p>
          <a:p>
            <a:r>
              <a:rPr lang="en-US" sz="2400" b="1" i="1" dirty="0">
                <a:solidFill>
                  <a:srgbClr val="FF0000"/>
                </a:solidFill>
                <a:latin typeface="Times New Roman" panose="02020603050405020304" pitchFamily="18" charset="0"/>
                <a:cs typeface="Times New Roman" panose="02020603050405020304" pitchFamily="18" charset="0"/>
              </a:rPr>
              <a:t>Fabric: </a:t>
            </a:r>
            <a:r>
              <a:rPr lang="en-US" sz="2400" dirty="0">
                <a:latin typeface="Times New Roman" panose="02020603050405020304" pitchFamily="18" charset="0"/>
                <a:cs typeface="Times New Roman" panose="02020603050405020304" pitchFamily="18" charset="0"/>
              </a:rPr>
              <a:t>- protocols and interfaces to resource being shared</a:t>
            </a:r>
            <a:endParaRPr lang="en-IN" sz="24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D7E92961-C5EB-0C14-B0A2-42E6BDA083FA}"/>
              </a:ext>
            </a:extLst>
          </p:cNvPr>
          <p:cNvSpPr>
            <a:spLocks noGrp="1"/>
          </p:cNvSpPr>
          <p:nvPr>
            <p:ph type="title"/>
          </p:nvPr>
        </p:nvSpPr>
        <p:spPr>
          <a:xfrm>
            <a:off x="175455" y="-63179"/>
            <a:ext cx="11360800" cy="1122300"/>
          </a:xfrm>
        </p:spPr>
        <p:txBody>
          <a:bodyPr/>
          <a:lstStyle/>
          <a:p>
            <a:r>
              <a:rPr lang="en-US" dirty="0">
                <a:solidFill>
                  <a:srgbClr val="FF0000"/>
                </a:solidFill>
                <a:latin typeface="Times New Roman" panose="02020603050405020304" pitchFamily="18" charset="0"/>
                <a:cs typeface="Times New Roman" panose="02020603050405020304" pitchFamily="18" charset="0"/>
              </a:rPr>
              <a:t>Computing Systems – Grid Computing</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7652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at Is Grid Computing? Key Components, Types, and Applications |  Spiceworks It Security">
            <a:extLst>
              <a:ext uri="{FF2B5EF4-FFF2-40B4-BE49-F238E27FC236}">
                <a16:creationId xmlns:a16="http://schemas.microsoft.com/office/drawing/2014/main" id="{D762B9A6-74E6-2D1C-5D57-3F66F07FC8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016000"/>
            <a:ext cx="6858000" cy="45489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B5F32F0-B578-EFC9-49CB-8075A17B6342}"/>
              </a:ext>
            </a:extLst>
          </p:cNvPr>
          <p:cNvSpPr txBox="1"/>
          <p:nvPr/>
        </p:nvSpPr>
        <p:spPr>
          <a:xfrm>
            <a:off x="288637" y="1667501"/>
            <a:ext cx="5650345" cy="4893647"/>
          </a:xfrm>
          <a:prstGeom prst="rect">
            <a:avLst/>
          </a:prstGeom>
          <a:noFill/>
        </p:spPr>
        <p:txBody>
          <a:bodyPr wrap="square">
            <a:spAutoFit/>
          </a:bodyPr>
          <a:lstStyle/>
          <a:p>
            <a:pPr algn="l" fontAlgn="base"/>
            <a:r>
              <a:rPr lang="en-US" sz="2400" b="0" i="0" dirty="0">
                <a:solidFill>
                  <a:srgbClr val="080809"/>
                </a:solidFill>
                <a:effectLst/>
                <a:latin typeface="Times New Roman" panose="02020603050405020304" pitchFamily="18" charset="0"/>
                <a:cs typeface="Times New Roman" panose="02020603050405020304" pitchFamily="18" charset="0"/>
              </a:rPr>
              <a:t>A typical grid computing network consists of three machine types:</a:t>
            </a:r>
            <a:br>
              <a:rPr lang="en-US" sz="2400" b="0" i="0" dirty="0">
                <a:solidFill>
                  <a:srgbClr val="080809"/>
                </a:solidFill>
                <a:effectLst/>
                <a:latin typeface="Times New Roman" panose="02020603050405020304" pitchFamily="18" charset="0"/>
                <a:cs typeface="Times New Roman" panose="02020603050405020304" pitchFamily="18" charset="0"/>
              </a:rPr>
            </a:br>
            <a:endParaRPr lang="en-US" sz="2400" b="0" i="0" dirty="0">
              <a:solidFill>
                <a:srgbClr val="080809"/>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400" b="1" i="0" dirty="0">
                <a:solidFill>
                  <a:srgbClr val="FF0000"/>
                </a:solidFill>
                <a:effectLst/>
                <a:latin typeface="Times New Roman" panose="02020603050405020304" pitchFamily="18" charset="0"/>
                <a:cs typeface="Times New Roman" panose="02020603050405020304" pitchFamily="18" charset="0"/>
              </a:rPr>
              <a:t>Control node/server:</a:t>
            </a:r>
            <a:r>
              <a:rPr lang="en-US" sz="2400" b="0" i="0" dirty="0">
                <a:solidFill>
                  <a:srgbClr val="FF0000"/>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A control node is a server or a group of servers that administers the entire network and maintains the record for resources in a network pool.</a:t>
            </a:r>
          </a:p>
          <a:p>
            <a:pPr algn="l" fontAlgn="base">
              <a:buFont typeface="Arial" panose="020B0604020202020204" pitchFamily="34" charset="0"/>
              <a:buChar char="•"/>
            </a:pPr>
            <a:r>
              <a:rPr lang="en-US" sz="2400" b="1" i="0" dirty="0">
                <a:solidFill>
                  <a:srgbClr val="FF0000"/>
                </a:solidFill>
                <a:effectLst/>
                <a:latin typeface="Times New Roman" panose="02020603050405020304" pitchFamily="18" charset="0"/>
                <a:cs typeface="Times New Roman" panose="02020603050405020304" pitchFamily="18" charset="0"/>
              </a:rPr>
              <a:t>Provider/grid node: </a:t>
            </a:r>
            <a:r>
              <a:rPr lang="en-US" sz="2400" b="0" i="0" dirty="0">
                <a:solidFill>
                  <a:srgbClr val="0D0D0D"/>
                </a:solidFill>
                <a:effectLst/>
                <a:latin typeface="Times New Roman" panose="02020603050405020304" pitchFamily="18" charset="0"/>
                <a:cs typeface="Times New Roman" panose="02020603050405020304" pitchFamily="18" charset="0"/>
              </a:rPr>
              <a:t>A provider or grid node is a computer that contributes its resources to the network resource pool.</a:t>
            </a:r>
          </a:p>
          <a:p>
            <a:pPr algn="l" fontAlgn="base">
              <a:buFont typeface="Arial" panose="020B0604020202020204" pitchFamily="34" charset="0"/>
              <a:buChar char="•"/>
            </a:pPr>
            <a:r>
              <a:rPr lang="en-US" sz="2400" b="1" i="0" dirty="0">
                <a:solidFill>
                  <a:srgbClr val="FF0000"/>
                </a:solidFill>
                <a:effectLst/>
                <a:latin typeface="Times New Roman" panose="02020603050405020304" pitchFamily="18" charset="0"/>
                <a:cs typeface="Times New Roman" panose="02020603050405020304" pitchFamily="18" charset="0"/>
              </a:rPr>
              <a:t>User:</a:t>
            </a:r>
            <a:r>
              <a:rPr lang="en-US" sz="2400" b="0" i="0" dirty="0">
                <a:solidFill>
                  <a:srgbClr val="FF0000"/>
                </a:solidFill>
                <a:effectLst/>
                <a:latin typeface="Times New Roman" panose="02020603050405020304" pitchFamily="18" charset="0"/>
                <a:cs typeface="Times New Roman" panose="02020603050405020304"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A user refers to the computer that uses the resources on the network to complete the task.</a:t>
            </a:r>
          </a:p>
        </p:txBody>
      </p:sp>
      <p:sp>
        <p:nvSpPr>
          <p:cNvPr id="5" name="Title 1">
            <a:extLst>
              <a:ext uri="{FF2B5EF4-FFF2-40B4-BE49-F238E27FC236}">
                <a16:creationId xmlns:a16="http://schemas.microsoft.com/office/drawing/2014/main" id="{3FC3455F-2B85-8835-5DDA-4952961DFF63}"/>
              </a:ext>
            </a:extLst>
          </p:cNvPr>
          <p:cNvSpPr>
            <a:spLocks noGrp="1"/>
          </p:cNvSpPr>
          <p:nvPr>
            <p:ph type="title"/>
          </p:nvPr>
        </p:nvSpPr>
        <p:spPr>
          <a:xfrm>
            <a:off x="415600" y="296852"/>
            <a:ext cx="11360800" cy="1122300"/>
          </a:xfrm>
        </p:spPr>
        <p:txBody>
          <a:bodyPr/>
          <a:lstStyle/>
          <a:p>
            <a:r>
              <a:rPr lang="en-US" dirty="0">
                <a:solidFill>
                  <a:srgbClr val="FF0000"/>
                </a:solidFill>
                <a:latin typeface="Times New Roman" panose="02020603050405020304" pitchFamily="18" charset="0"/>
                <a:cs typeface="Times New Roman" panose="02020603050405020304" pitchFamily="18" charset="0"/>
              </a:rPr>
              <a:t>Computing Systems – Grid Computing</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7703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D50D65D-FB73-8A54-1FD6-A679B007B72F}"/>
              </a:ext>
            </a:extLst>
          </p:cNvPr>
          <p:cNvSpPr txBox="1"/>
          <p:nvPr/>
        </p:nvSpPr>
        <p:spPr>
          <a:xfrm>
            <a:off x="514350" y="775591"/>
            <a:ext cx="11163300" cy="6093976"/>
          </a:xfrm>
          <a:prstGeom prst="rect">
            <a:avLst/>
          </a:prstGeom>
          <a:noFill/>
        </p:spPr>
        <p:txBody>
          <a:bodyPr wrap="square">
            <a:spAutoFit/>
          </a:bodyPr>
          <a:lstStyle/>
          <a:p>
            <a:pPr algn="l" fontAlgn="base"/>
            <a:r>
              <a:rPr lang="en-US" sz="2400" b="1" i="0" dirty="0">
                <a:solidFill>
                  <a:srgbClr val="00B050"/>
                </a:solidFill>
                <a:effectLst/>
                <a:latin typeface="Times New Roman" panose="02020603050405020304" pitchFamily="18" charset="0"/>
                <a:cs typeface="Times New Roman" panose="02020603050405020304" pitchFamily="18" charset="0"/>
              </a:rPr>
              <a:t>Advantages of Grid Computing:</a:t>
            </a:r>
            <a:r>
              <a:rPr lang="en-US" sz="2400" b="0" i="0" dirty="0">
                <a:solidFill>
                  <a:srgbClr val="273239"/>
                </a:solidFill>
                <a:effectLst/>
                <a:latin typeface="Times New Roman" panose="02020603050405020304" pitchFamily="18" charset="0"/>
                <a:cs typeface="Times New Roman" panose="02020603050405020304" pitchFamily="18" charset="0"/>
              </a:rPr>
              <a:t> </a:t>
            </a:r>
          </a:p>
          <a:p>
            <a:pPr marL="342900" indent="-342900" algn="l" fontAlgn="base">
              <a:buFont typeface="Arial" panose="020B0604020202020204" pitchFamily="34" charset="0"/>
              <a:buChar char="•"/>
            </a:pPr>
            <a:r>
              <a:rPr lang="en-US" sz="2200" b="0" i="0" dirty="0">
                <a:solidFill>
                  <a:srgbClr val="273239"/>
                </a:solidFill>
                <a:effectLst/>
                <a:latin typeface="Times New Roman" panose="02020603050405020304" pitchFamily="18" charset="0"/>
                <a:cs typeface="Times New Roman" panose="02020603050405020304" pitchFamily="18" charset="0"/>
              </a:rPr>
              <a:t>It is not centralized, as there are no servers required, except the control node which is just used for controlling and not for processing.</a:t>
            </a:r>
          </a:p>
          <a:p>
            <a:pPr marL="342900" indent="-342900" algn="l" fontAlgn="base">
              <a:buFont typeface="Arial" panose="020B0604020202020204" pitchFamily="34" charset="0"/>
              <a:buChar char="•"/>
            </a:pPr>
            <a:r>
              <a:rPr lang="en-US" sz="2200" b="0" i="0" dirty="0">
                <a:solidFill>
                  <a:srgbClr val="273239"/>
                </a:solidFill>
                <a:effectLst/>
                <a:latin typeface="Times New Roman" panose="02020603050405020304" pitchFamily="18" charset="0"/>
                <a:cs typeface="Times New Roman" panose="02020603050405020304" pitchFamily="18" charset="0"/>
              </a:rPr>
              <a:t>Multiple heterogeneous machines i.e. machines with different Operating Systems can use a single grid computing network.</a:t>
            </a:r>
          </a:p>
          <a:p>
            <a:pPr marL="342900" indent="-342900" algn="l" fontAlgn="base">
              <a:buFont typeface="Arial" panose="020B0604020202020204" pitchFamily="34" charset="0"/>
              <a:buChar char="•"/>
            </a:pPr>
            <a:r>
              <a:rPr lang="en-US" sz="2200" dirty="0">
                <a:solidFill>
                  <a:srgbClr val="273239"/>
                </a:solidFill>
                <a:latin typeface="Times New Roman" panose="02020603050405020304" pitchFamily="18" charset="0"/>
                <a:cs typeface="Times New Roman" panose="02020603050405020304" pitchFamily="18" charset="0"/>
              </a:rPr>
              <a:t>Create flexible, resilient operational infrastructure</a:t>
            </a:r>
            <a:endParaRPr lang="en-US" sz="2200" b="0" i="0" dirty="0">
              <a:solidFill>
                <a:srgbClr val="273239"/>
              </a:solidFill>
              <a:effectLst/>
              <a:latin typeface="Times New Roman" panose="02020603050405020304" pitchFamily="18" charset="0"/>
              <a:cs typeface="Times New Roman" panose="02020603050405020304" pitchFamily="18" charset="0"/>
            </a:endParaRPr>
          </a:p>
          <a:p>
            <a:pPr marL="342900" indent="-342900" algn="l" fontAlgn="base">
              <a:buFont typeface="Arial" panose="020B0604020202020204" pitchFamily="34" charset="0"/>
              <a:buChar char="•"/>
            </a:pPr>
            <a:r>
              <a:rPr lang="en-US" sz="2200" b="0" i="0" dirty="0">
                <a:solidFill>
                  <a:srgbClr val="273239"/>
                </a:solidFill>
                <a:effectLst/>
                <a:latin typeface="Times New Roman" panose="02020603050405020304" pitchFamily="18" charset="0"/>
                <a:cs typeface="Times New Roman" panose="02020603050405020304" pitchFamily="18" charset="0"/>
              </a:rPr>
              <a:t>Tasks can be performed parallelly across various physical locations and the users don’t have to pay for them.</a:t>
            </a:r>
          </a:p>
          <a:p>
            <a:pPr marL="342900" indent="-342900" algn="l" fontAlgn="base">
              <a:buFont typeface="Arial" panose="020B0604020202020204" pitchFamily="34" charset="0"/>
              <a:buChar char="•"/>
            </a:pPr>
            <a:r>
              <a:rPr lang="en-US" sz="2200" b="0" i="0" dirty="0">
                <a:solidFill>
                  <a:srgbClr val="273239"/>
                </a:solidFill>
                <a:effectLst/>
                <a:latin typeface="Times New Roman" panose="02020603050405020304" pitchFamily="18" charset="0"/>
                <a:cs typeface="Times New Roman" panose="02020603050405020304" pitchFamily="18" charset="0"/>
              </a:rPr>
              <a:t>Enable error recovery and failure</a:t>
            </a:r>
          </a:p>
          <a:p>
            <a:pPr marL="342900" indent="-342900" algn="l" fontAlgn="base">
              <a:buFont typeface="Arial" panose="020B0604020202020204" pitchFamily="34" charset="0"/>
              <a:buChar char="•"/>
            </a:pPr>
            <a:r>
              <a:rPr lang="en-US" sz="2200" dirty="0">
                <a:solidFill>
                  <a:srgbClr val="273239"/>
                </a:solidFill>
                <a:latin typeface="Times New Roman" panose="02020603050405020304" pitchFamily="18" charset="0"/>
                <a:cs typeface="Times New Roman" panose="02020603050405020304" pitchFamily="18" charset="0"/>
              </a:rPr>
              <a:t>Reduce signal latency </a:t>
            </a:r>
            <a:endParaRPr lang="en-US" sz="2200" b="0" i="0" dirty="0">
              <a:solidFill>
                <a:srgbClr val="273239"/>
              </a:solidFill>
              <a:effectLst/>
              <a:latin typeface="Times New Roman" panose="02020603050405020304" pitchFamily="18" charset="0"/>
              <a:cs typeface="Times New Roman" panose="02020603050405020304" pitchFamily="18" charset="0"/>
            </a:endParaRPr>
          </a:p>
          <a:p>
            <a:pPr algn="l" fontAlgn="base"/>
            <a:r>
              <a:rPr lang="en-US" sz="2400" b="1" i="0" dirty="0">
                <a:solidFill>
                  <a:srgbClr val="00B050"/>
                </a:solidFill>
                <a:effectLst/>
                <a:latin typeface="Times New Roman" panose="02020603050405020304" pitchFamily="18" charset="0"/>
                <a:cs typeface="Times New Roman" panose="02020603050405020304" pitchFamily="18" charset="0"/>
              </a:rPr>
              <a:t>Disadvantages of Grid Computing :</a:t>
            </a:r>
            <a:endParaRPr lang="en-US" sz="2400" b="0" i="0" dirty="0">
              <a:solidFill>
                <a:srgbClr val="00B050"/>
              </a:solidFill>
              <a:effectLst/>
              <a:latin typeface="Times New Roman" panose="02020603050405020304" pitchFamily="18" charset="0"/>
              <a:cs typeface="Times New Roman" panose="02020603050405020304" pitchFamily="18" charset="0"/>
            </a:endParaRPr>
          </a:p>
          <a:p>
            <a:pPr marL="342900" indent="-342900" algn="l" fontAlgn="base">
              <a:buFont typeface="Arial" panose="020B0604020202020204" pitchFamily="34" charset="0"/>
              <a:buChar char="•"/>
            </a:pPr>
            <a:r>
              <a:rPr lang="en-US" sz="2300" b="0" i="0" dirty="0">
                <a:solidFill>
                  <a:srgbClr val="273239"/>
                </a:solidFill>
                <a:effectLst/>
                <a:latin typeface="Times New Roman" panose="02020603050405020304" pitchFamily="18" charset="0"/>
                <a:cs typeface="Times New Roman" panose="02020603050405020304" pitchFamily="18" charset="0"/>
              </a:rPr>
              <a:t>The software of the grid is still in the involution stage.</a:t>
            </a:r>
          </a:p>
          <a:p>
            <a:pPr marL="342900" indent="-342900" algn="l" fontAlgn="base">
              <a:buFont typeface="Arial" panose="020B0604020202020204" pitchFamily="34" charset="0"/>
              <a:buChar char="•"/>
            </a:pPr>
            <a:r>
              <a:rPr lang="en-US" sz="2300" b="0" i="0" dirty="0">
                <a:solidFill>
                  <a:srgbClr val="273239"/>
                </a:solidFill>
                <a:effectLst/>
                <a:latin typeface="Times New Roman" panose="02020603050405020304" pitchFamily="18" charset="0"/>
                <a:cs typeface="Times New Roman" panose="02020603050405020304" pitchFamily="18" charset="0"/>
              </a:rPr>
              <a:t>A super fast interconnect between computer resources is the need of hour.</a:t>
            </a:r>
          </a:p>
          <a:p>
            <a:pPr marL="342900" indent="-342900" algn="l" fontAlgn="base">
              <a:buFont typeface="Arial" panose="020B0604020202020204" pitchFamily="34" charset="0"/>
              <a:buChar char="•"/>
            </a:pPr>
            <a:r>
              <a:rPr lang="en-US" sz="2300" b="0" i="0" dirty="0">
                <a:solidFill>
                  <a:srgbClr val="273239"/>
                </a:solidFill>
                <a:effectLst/>
                <a:latin typeface="Times New Roman" panose="02020603050405020304" pitchFamily="18" charset="0"/>
                <a:cs typeface="Times New Roman" panose="02020603050405020304" pitchFamily="18" charset="0"/>
              </a:rPr>
              <a:t>Licensing across many servers may make it prohibitive for some applications.</a:t>
            </a:r>
          </a:p>
          <a:p>
            <a:pPr marL="342900" indent="-342900" algn="l" fontAlgn="base">
              <a:buFont typeface="Arial" panose="020B0604020202020204" pitchFamily="34" charset="0"/>
              <a:buChar char="•"/>
            </a:pPr>
            <a:r>
              <a:rPr lang="en-US" sz="2300" b="0" i="0" dirty="0">
                <a:solidFill>
                  <a:srgbClr val="273239"/>
                </a:solidFill>
                <a:effectLst/>
                <a:latin typeface="Times New Roman" panose="02020603050405020304" pitchFamily="18" charset="0"/>
                <a:cs typeface="Times New Roman" panose="02020603050405020304" pitchFamily="18" charset="0"/>
              </a:rPr>
              <a:t>Many groups are reluctant with sharing resources .</a:t>
            </a:r>
          </a:p>
          <a:p>
            <a:br>
              <a:rPr lang="en-US" sz="2400" b="0" i="0" dirty="0">
                <a:solidFill>
                  <a:srgbClr val="273239"/>
                </a:solidFill>
                <a:effectLst/>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E70712B1-435C-0219-056B-B7D6AC1363C4}"/>
              </a:ext>
            </a:extLst>
          </p:cNvPr>
          <p:cNvSpPr>
            <a:spLocks noGrp="1"/>
          </p:cNvSpPr>
          <p:nvPr>
            <p:ph type="title"/>
          </p:nvPr>
        </p:nvSpPr>
        <p:spPr>
          <a:xfrm>
            <a:off x="415600" y="-46445"/>
            <a:ext cx="11360800" cy="1122300"/>
          </a:xfrm>
        </p:spPr>
        <p:txBody>
          <a:bodyPr/>
          <a:lstStyle/>
          <a:p>
            <a:r>
              <a:rPr lang="en-US" dirty="0">
                <a:solidFill>
                  <a:srgbClr val="FF0000"/>
                </a:solidFill>
                <a:latin typeface="Times New Roman" panose="02020603050405020304" pitchFamily="18" charset="0"/>
                <a:cs typeface="Times New Roman" panose="02020603050405020304" pitchFamily="18" charset="0"/>
              </a:rPr>
              <a:t>Computing Systems – Grid Computing</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0910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7D69B6-C830-5435-D2EA-766BF6734962}"/>
              </a:ext>
            </a:extLst>
          </p:cNvPr>
          <p:cNvSpPr txBox="1"/>
          <p:nvPr/>
        </p:nvSpPr>
        <p:spPr>
          <a:xfrm>
            <a:off x="200085" y="1788028"/>
            <a:ext cx="5665006" cy="3785652"/>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Parallel computing – form of computation in which the calculations are carried out simultaneously</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t>
            </a:r>
            <a:r>
              <a:rPr lang="en-IN" sz="2400" dirty="0" err="1">
                <a:latin typeface="Times New Roman" panose="02020603050405020304" pitchFamily="18" charset="0"/>
                <a:cs typeface="Times New Roman" panose="02020603050405020304" pitchFamily="18" charset="0"/>
              </a:rPr>
              <a:t>ie</a:t>
            </a:r>
            <a:r>
              <a:rPr lang="en-IN" sz="2400" dirty="0">
                <a:latin typeface="Times New Roman" panose="02020603050405020304" pitchFamily="18" charset="0"/>
                <a:cs typeface="Times New Roman" panose="02020603050405020304" pitchFamily="18" charset="0"/>
              </a:rPr>
              <a:t>)– uses multiple resources to solve  the problem</a:t>
            </a:r>
          </a:p>
          <a:p>
            <a:pPr marL="720725" lvl="1" indent="-185738">
              <a:buFont typeface="+mj-lt"/>
              <a:buAutoNum type="arabicPeriod"/>
            </a:pPr>
            <a:r>
              <a:rPr lang="en-IN" sz="2400" dirty="0">
                <a:latin typeface="Times New Roman" panose="02020603050405020304" pitchFamily="18" charset="0"/>
                <a:cs typeface="Times New Roman" panose="02020603050405020304" pitchFamily="18" charset="0"/>
              </a:rPr>
              <a:t>Run multiple CPUs</a:t>
            </a:r>
          </a:p>
          <a:p>
            <a:pPr marL="720725" lvl="1" indent="-185738">
              <a:buFont typeface="+mj-lt"/>
              <a:buAutoNum type="arabicPeriod"/>
            </a:pPr>
            <a:r>
              <a:rPr lang="en-IN" sz="2400" dirty="0">
                <a:latin typeface="Times New Roman" panose="02020603050405020304" pitchFamily="18" charset="0"/>
                <a:cs typeface="Times New Roman" panose="02020603050405020304" pitchFamily="18" charset="0"/>
              </a:rPr>
              <a:t>Broke the problem into pieces to solve concurrently</a:t>
            </a:r>
          </a:p>
          <a:p>
            <a:pPr marL="720725" lvl="1" indent="-185738">
              <a:buFont typeface="+mj-lt"/>
              <a:buAutoNum type="arabicPeriod"/>
            </a:pPr>
            <a:r>
              <a:rPr lang="en-IN" sz="2400" dirty="0">
                <a:latin typeface="Times New Roman" panose="02020603050405020304" pitchFamily="18" charset="0"/>
                <a:cs typeface="Times New Roman" panose="02020603050405020304" pitchFamily="18" charset="0"/>
              </a:rPr>
              <a:t>Instructions execute simultaneously on different CPUs</a:t>
            </a:r>
          </a:p>
        </p:txBody>
      </p:sp>
      <p:pic>
        <p:nvPicPr>
          <p:cNvPr id="5" name="Picture 4">
            <a:extLst>
              <a:ext uri="{FF2B5EF4-FFF2-40B4-BE49-F238E27FC236}">
                <a16:creationId xmlns:a16="http://schemas.microsoft.com/office/drawing/2014/main" id="{A07FFABA-2394-CF00-6508-21B6B73EEC46}"/>
              </a:ext>
            </a:extLst>
          </p:cNvPr>
          <p:cNvPicPr>
            <a:picLocks noChangeAspect="1"/>
          </p:cNvPicPr>
          <p:nvPr/>
        </p:nvPicPr>
        <p:blipFill>
          <a:blip r:embed="rId2"/>
          <a:stretch>
            <a:fillRect/>
          </a:stretch>
        </p:blipFill>
        <p:spPr>
          <a:xfrm>
            <a:off x="5865091" y="1420956"/>
            <a:ext cx="5775842" cy="4286250"/>
          </a:xfrm>
          <a:prstGeom prst="rect">
            <a:avLst/>
          </a:prstGeom>
        </p:spPr>
      </p:pic>
      <p:sp>
        <p:nvSpPr>
          <p:cNvPr id="6" name="Title 1">
            <a:extLst>
              <a:ext uri="{FF2B5EF4-FFF2-40B4-BE49-F238E27FC236}">
                <a16:creationId xmlns:a16="http://schemas.microsoft.com/office/drawing/2014/main" id="{F015C414-BE3B-5F27-5CA7-8FABA25480FC}"/>
              </a:ext>
            </a:extLst>
          </p:cNvPr>
          <p:cNvSpPr txBox="1">
            <a:spLocks/>
          </p:cNvSpPr>
          <p:nvPr/>
        </p:nvSpPr>
        <p:spPr>
          <a:xfrm>
            <a:off x="415600" y="368873"/>
            <a:ext cx="11360800" cy="112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1pPr>
            <a:lvl2pPr marR="0" lvl="1"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2pPr>
            <a:lvl3pPr marR="0" lvl="2"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3pPr>
            <a:lvl4pPr marR="0" lvl="3"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4pPr>
            <a:lvl5pPr marR="0" lvl="4"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5pPr>
            <a:lvl6pPr marR="0" lvl="5"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6pPr>
            <a:lvl7pPr marR="0" lvl="6"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7pPr>
            <a:lvl8pPr marR="0" lvl="7"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8pPr>
            <a:lvl9pPr marR="0" lvl="8"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9pPr>
          </a:lstStyle>
          <a:p>
            <a:r>
              <a:rPr lang="en-IN">
                <a:solidFill>
                  <a:srgbClr val="FF0000"/>
                </a:solidFill>
                <a:latin typeface="Times New Roman" panose="02020603050405020304" pitchFamily="18" charset="0"/>
                <a:cs typeface="Times New Roman" panose="02020603050405020304" pitchFamily="18" charset="0"/>
              </a:rPr>
              <a:t>Parallel Computing</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53200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501B81-27C3-F586-528A-42BAC30313B7}"/>
              </a:ext>
            </a:extLst>
          </p:cNvPr>
          <p:cNvSpPr txBox="1"/>
          <p:nvPr/>
        </p:nvSpPr>
        <p:spPr>
          <a:xfrm>
            <a:off x="645006" y="1075855"/>
            <a:ext cx="10735734" cy="4154984"/>
          </a:xfrm>
          <a:prstGeom prst="rect">
            <a:avLst/>
          </a:prstGeom>
          <a:noFill/>
        </p:spPr>
        <p:txBody>
          <a:bodyPr wrap="square" rtlCol="0">
            <a:spAutoFit/>
          </a:bodyPr>
          <a:lstStyle/>
          <a:p>
            <a:r>
              <a:rPr lang="en-US" sz="2400" b="1" dirty="0">
                <a:solidFill>
                  <a:srgbClr val="00B050"/>
                </a:solidFill>
                <a:latin typeface="Times New Roman" panose="02020603050405020304" pitchFamily="18" charset="0"/>
                <a:cs typeface="Times New Roman" panose="02020603050405020304" pitchFamily="18" charset="0"/>
              </a:rPr>
              <a:t>Applications</a:t>
            </a:r>
          </a:p>
          <a:p>
            <a:pPr marL="342900" indent="-342900">
              <a:buFont typeface="Arial" panose="020B0604020202020204" pitchFamily="34" charset="0"/>
              <a:buChar char="•"/>
            </a:pPr>
            <a:r>
              <a:rPr lang="en-IN" sz="2400" b="1" i="0" dirty="0">
                <a:solidFill>
                  <a:srgbClr val="FF0000"/>
                </a:solidFill>
                <a:effectLst/>
                <a:latin typeface="Times New Roman" panose="02020603050405020304" pitchFamily="18" charset="0"/>
                <a:cs typeface="Times New Roman" panose="02020603050405020304" pitchFamily="18" charset="0"/>
              </a:rPr>
              <a:t>Life science - </a:t>
            </a:r>
            <a:r>
              <a:rPr lang="en-US" sz="2400" b="0" i="0" dirty="0">
                <a:solidFill>
                  <a:srgbClr val="080809"/>
                </a:solidFill>
                <a:effectLst/>
                <a:latin typeface="Times New Roman" panose="02020603050405020304" pitchFamily="18" charset="0"/>
                <a:cs typeface="Times New Roman" panose="02020603050405020304" pitchFamily="18" charset="0"/>
              </a:rPr>
              <a:t>the </a:t>
            </a:r>
            <a:r>
              <a:rPr lang="en-US" sz="2400" b="0" i="0" dirty="0" err="1">
                <a:solidFill>
                  <a:srgbClr val="080809"/>
                </a:solidFill>
                <a:effectLst/>
                <a:latin typeface="Times New Roman" panose="02020603050405020304" pitchFamily="18" charset="0"/>
                <a:cs typeface="Times New Roman" panose="02020603050405020304" pitchFamily="18" charset="0"/>
              </a:rPr>
              <a:t>MCell</a:t>
            </a:r>
            <a:r>
              <a:rPr lang="en-US" sz="2400" b="0" i="0" dirty="0">
                <a:solidFill>
                  <a:srgbClr val="080809"/>
                </a:solidFill>
                <a:effectLst/>
                <a:latin typeface="Times New Roman" panose="02020603050405020304" pitchFamily="18" charset="0"/>
                <a:cs typeface="Times New Roman" panose="02020603050405020304" pitchFamily="18" charset="0"/>
              </a:rPr>
              <a:t> project explores cellular </a:t>
            </a:r>
            <a:r>
              <a:rPr lang="en-US" sz="2400" b="0" i="0" dirty="0" err="1">
                <a:solidFill>
                  <a:srgbClr val="080809"/>
                </a:solidFill>
                <a:effectLst/>
                <a:latin typeface="Times New Roman" panose="02020603050405020304" pitchFamily="18" charset="0"/>
                <a:cs typeface="Times New Roman" panose="02020603050405020304" pitchFamily="18" charset="0"/>
              </a:rPr>
              <a:t>microphysiology</a:t>
            </a:r>
            <a:r>
              <a:rPr lang="en-US" sz="2400" b="0" i="0" dirty="0">
                <a:solidFill>
                  <a:srgbClr val="080809"/>
                </a:solidFill>
                <a:effectLst/>
                <a:latin typeface="Times New Roman" panose="02020603050405020304" pitchFamily="18" charset="0"/>
                <a:cs typeface="Times New Roman" panose="02020603050405020304" pitchFamily="18" charset="0"/>
              </a:rPr>
              <a:t> using sophisticated ‘Monte Carlo’ diffusion and chemical reaction algorithms to simulate and study molecular interactions inside and outside cells. </a:t>
            </a:r>
          </a:p>
          <a:p>
            <a:pPr marL="342900" indent="-342900">
              <a:buFont typeface="Arial" panose="020B0604020202020204" pitchFamily="34" charset="0"/>
              <a:buChar char="•"/>
            </a:pPr>
            <a:r>
              <a:rPr lang="en-IN" sz="2400" b="1" i="0" dirty="0">
                <a:solidFill>
                  <a:srgbClr val="FF0000"/>
                </a:solidFill>
                <a:effectLst/>
                <a:latin typeface="Times New Roman" panose="02020603050405020304" pitchFamily="18" charset="0"/>
                <a:cs typeface="Times New Roman" panose="02020603050405020304" pitchFamily="18" charset="0"/>
              </a:rPr>
              <a:t>Engineering-oriented applications:</a:t>
            </a:r>
            <a:r>
              <a:rPr lang="en-US" sz="2400" b="0" i="0" dirty="0">
                <a:solidFill>
                  <a:srgbClr val="080809"/>
                </a:solidFill>
                <a:effectLst/>
                <a:latin typeface="Times New Roman" panose="02020603050405020304" pitchFamily="18" charset="0"/>
                <a:cs typeface="Times New Roman" panose="02020603050405020304" pitchFamily="18" charset="0"/>
              </a:rPr>
              <a:t>NASA Information Power Grid (NASA IPG) has deployed large-scale engineering-oriented grid applications in the U.S.</a:t>
            </a:r>
          </a:p>
          <a:p>
            <a:pPr marL="342900" indent="-342900">
              <a:buFont typeface="Arial" panose="020B0604020202020204" pitchFamily="34" charset="0"/>
              <a:buChar char="•"/>
            </a:pPr>
            <a:endParaRPr lang="en-US" sz="2400" dirty="0">
              <a:solidFill>
                <a:srgbClr val="080809"/>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b="1" i="0" dirty="0">
                <a:solidFill>
                  <a:srgbClr val="FF0000"/>
                </a:solidFill>
                <a:effectLst/>
                <a:latin typeface="Times New Roman" panose="02020603050405020304" pitchFamily="18" charset="0"/>
                <a:cs typeface="Times New Roman" panose="02020603050405020304" pitchFamily="18" charset="0"/>
              </a:rPr>
              <a:t> Data-oriented applications </a:t>
            </a:r>
            <a:r>
              <a:rPr lang="en-US" sz="2400" b="0" i="0" dirty="0">
                <a:solidFill>
                  <a:srgbClr val="080809"/>
                </a:solidFill>
                <a:effectLst/>
                <a:latin typeface="Times New Roman" panose="02020603050405020304" pitchFamily="18" charset="0"/>
                <a:cs typeface="Times New Roman" panose="02020603050405020304" pitchFamily="18" charset="0"/>
              </a:rPr>
              <a:t>DAME is a grid-based distributed diagnostic system for aircraft engines developed in the U.K.</a:t>
            </a:r>
          </a:p>
          <a:p>
            <a:pPr marL="342900" indent="-342900">
              <a:buFont typeface="Arial" panose="020B0604020202020204" pitchFamily="34" charset="0"/>
              <a:buChar char="•"/>
            </a:pPr>
            <a:r>
              <a:rPr lang="en-IN" sz="2400" b="1" i="0" dirty="0">
                <a:solidFill>
                  <a:srgbClr val="FF0000"/>
                </a:solidFill>
                <a:effectLst/>
                <a:latin typeface="Times New Roman" panose="02020603050405020304" pitchFamily="18" charset="0"/>
                <a:cs typeface="Times New Roman" panose="02020603050405020304" pitchFamily="18" charset="0"/>
              </a:rPr>
              <a:t>Scientific research collaboration (e-Science)</a:t>
            </a:r>
          </a:p>
          <a:p>
            <a:pPr marL="342900" indent="-342900">
              <a:buFont typeface="Arial" panose="020B0604020202020204" pitchFamily="34" charset="0"/>
              <a:buChar char="•"/>
            </a:pPr>
            <a:r>
              <a:rPr lang="en-IN" sz="2400" b="1" i="0" dirty="0">
                <a:solidFill>
                  <a:srgbClr val="FF0000"/>
                </a:solidFill>
                <a:effectLst/>
                <a:latin typeface="Times New Roman" panose="02020603050405020304" pitchFamily="18" charset="0"/>
                <a:cs typeface="Times New Roman" panose="02020603050405020304" pitchFamily="18" charset="0"/>
              </a:rPr>
              <a:t>Commercial applications </a:t>
            </a:r>
            <a:r>
              <a:rPr lang="en-US" sz="2400" b="0" i="0" dirty="0">
                <a:solidFill>
                  <a:srgbClr val="080809"/>
                </a:solidFill>
                <a:effectLst/>
                <a:latin typeface="Times New Roman" panose="02020603050405020304" pitchFamily="18" charset="0"/>
                <a:cs typeface="Times New Roman" panose="02020603050405020304" pitchFamily="18" charset="0"/>
              </a:rPr>
              <a:t>online gaming and entertainment industry, </a:t>
            </a:r>
            <a:endParaRPr lang="en-IN"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721E6B2C-8284-A7A7-E038-96AEA07D85E1}"/>
              </a:ext>
            </a:extLst>
          </p:cNvPr>
          <p:cNvSpPr>
            <a:spLocks noGrp="1"/>
          </p:cNvSpPr>
          <p:nvPr>
            <p:ph type="title"/>
          </p:nvPr>
        </p:nvSpPr>
        <p:spPr>
          <a:xfrm>
            <a:off x="415600" y="-46445"/>
            <a:ext cx="11360800" cy="1122300"/>
          </a:xfrm>
        </p:spPr>
        <p:txBody>
          <a:bodyPr/>
          <a:lstStyle/>
          <a:p>
            <a:r>
              <a:rPr lang="en-US" dirty="0">
                <a:solidFill>
                  <a:srgbClr val="FF0000"/>
                </a:solidFill>
                <a:latin typeface="Times New Roman" panose="02020603050405020304" pitchFamily="18" charset="0"/>
                <a:cs typeface="Times New Roman" panose="02020603050405020304" pitchFamily="18" charset="0"/>
              </a:rPr>
              <a:t>Computing Systems – Grid Computing</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1457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364138-53BD-6EA9-AB7C-01885C3FF3AB}"/>
              </a:ext>
            </a:extLst>
          </p:cNvPr>
          <p:cNvSpPr txBox="1">
            <a:spLocks noChangeArrowheads="1"/>
          </p:cNvSpPr>
          <p:nvPr/>
        </p:nvSpPr>
        <p:spPr>
          <a:xfrm>
            <a:off x="415600" y="410123"/>
            <a:ext cx="11360800" cy="763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1pPr>
            <a:lvl2pPr marR="0" lvl="1"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2pPr>
            <a:lvl3pPr marR="0" lvl="2"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3pPr>
            <a:lvl4pPr marR="0" lvl="3"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4pPr>
            <a:lvl5pPr marR="0" lvl="4"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5pPr>
            <a:lvl6pPr marR="0" lvl="5"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6pPr>
            <a:lvl7pPr marR="0" lvl="6"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7pPr>
            <a:lvl8pPr marR="0" lvl="7"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8pPr>
            <a:lvl9pPr marR="0" lvl="8"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9pPr>
          </a:lstStyle>
          <a:p>
            <a:endParaRPr lang="en-US" altLang="en-US" dirty="0"/>
          </a:p>
        </p:txBody>
      </p:sp>
      <p:sp>
        <p:nvSpPr>
          <p:cNvPr id="4" name="Rectangle 3">
            <a:extLst>
              <a:ext uri="{FF2B5EF4-FFF2-40B4-BE49-F238E27FC236}">
                <a16:creationId xmlns:a16="http://schemas.microsoft.com/office/drawing/2014/main" id="{416DBD1B-0C73-CFA1-3E58-1275D9BF5479}"/>
              </a:ext>
            </a:extLst>
          </p:cNvPr>
          <p:cNvSpPr txBox="1">
            <a:spLocks noChangeArrowheads="1"/>
          </p:cNvSpPr>
          <p:nvPr/>
        </p:nvSpPr>
        <p:spPr>
          <a:xfrm>
            <a:off x="524659" y="4184895"/>
            <a:ext cx="7177255" cy="4525963"/>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pPr>
            <a:r>
              <a:rPr lang="en-US" altLang="en-US" sz="2400" b="1" dirty="0">
                <a:solidFill>
                  <a:srgbClr val="FF0000"/>
                </a:solidFill>
                <a:latin typeface="Times New Roman" panose="02020603050405020304" pitchFamily="18" charset="0"/>
                <a:cs typeface="Times New Roman" panose="02020603050405020304" pitchFamily="18" charset="0"/>
              </a:rPr>
              <a:t>Why multi-core ?</a:t>
            </a:r>
          </a:p>
          <a:p>
            <a:pPr>
              <a:lnSpc>
                <a:spcPct val="90000"/>
              </a:lnSpc>
            </a:pPr>
            <a:r>
              <a:rPr lang="en-US" altLang="en-US" sz="2400" dirty="0">
                <a:latin typeface="Times New Roman" panose="02020603050405020304" pitchFamily="18" charset="0"/>
                <a:cs typeface="Times New Roman" panose="02020603050405020304" pitchFamily="18" charset="0"/>
              </a:rPr>
              <a:t>Difficult to make single-core clock frequencies even higher </a:t>
            </a:r>
          </a:p>
          <a:p>
            <a:pPr>
              <a:lnSpc>
                <a:spcPct val="90000"/>
              </a:lnSpc>
            </a:pPr>
            <a:r>
              <a:rPr lang="en-US" altLang="en-US" sz="2400" dirty="0">
                <a:latin typeface="Times New Roman" panose="02020603050405020304" pitchFamily="18" charset="0"/>
                <a:cs typeface="Times New Roman" panose="02020603050405020304" pitchFamily="18" charset="0"/>
              </a:rPr>
              <a:t>Deeply pipelined circuits:</a:t>
            </a:r>
          </a:p>
          <a:p>
            <a:pPr marL="342900" lvl="1" indent="-342900">
              <a:lnSpc>
                <a:spcPct val="90000"/>
              </a:lnSpc>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heat problems</a:t>
            </a:r>
          </a:p>
          <a:p>
            <a:pPr marL="342900" lvl="1" indent="-342900">
              <a:lnSpc>
                <a:spcPct val="90000"/>
              </a:lnSpc>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speed of light problems</a:t>
            </a:r>
          </a:p>
          <a:p>
            <a:pPr>
              <a:lnSpc>
                <a:spcPct val="90000"/>
              </a:lnSpc>
            </a:pPr>
            <a:r>
              <a:rPr lang="en-US" altLang="en-US" sz="2400" dirty="0">
                <a:latin typeface="Times New Roman" panose="02020603050405020304" pitchFamily="18" charset="0"/>
                <a:cs typeface="Times New Roman" panose="02020603050405020304" pitchFamily="18" charset="0"/>
              </a:rPr>
              <a:t>Many new applications are multithreaded General trend in computer architecture (shift towards more parallelism)</a:t>
            </a:r>
          </a:p>
        </p:txBody>
      </p:sp>
      <p:pic>
        <p:nvPicPr>
          <p:cNvPr id="5124" name="Picture 4" descr="What is a Multicore Processor">
            <a:extLst>
              <a:ext uri="{FF2B5EF4-FFF2-40B4-BE49-F238E27FC236}">
                <a16:creationId xmlns:a16="http://schemas.microsoft.com/office/drawing/2014/main" id="{30CC552D-D483-36AD-6910-669577E6B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1915" y="3142388"/>
            <a:ext cx="4286250" cy="309562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2">
            <a:extLst>
              <a:ext uri="{FF2B5EF4-FFF2-40B4-BE49-F238E27FC236}">
                <a16:creationId xmlns:a16="http://schemas.microsoft.com/office/drawing/2014/main" id="{350B2F1D-783D-7625-591C-91E8C88E269D}"/>
              </a:ext>
            </a:extLst>
          </p:cNvPr>
          <p:cNvSpPr>
            <a:spLocks noGrp="1" noChangeArrowheads="1"/>
          </p:cNvSpPr>
          <p:nvPr>
            <p:ph type="title"/>
          </p:nvPr>
        </p:nvSpPr>
        <p:spPr>
          <a:xfrm>
            <a:off x="293680" y="999879"/>
            <a:ext cx="8229600" cy="1143000"/>
          </a:xfrm>
        </p:spPr>
        <p:txBody>
          <a:bodyPr/>
          <a:lstStyle/>
          <a:p>
            <a:pPr algn="l"/>
            <a:r>
              <a:rPr lang="en-US" altLang="en-US" sz="2400" dirty="0">
                <a:latin typeface="Times New Roman" panose="02020603050405020304" pitchFamily="18" charset="0"/>
                <a:cs typeface="Times New Roman" panose="02020603050405020304" pitchFamily="18" charset="0"/>
              </a:rPr>
              <a:t>Multi-core processor is a special kind of a multiprocessor:</a:t>
            </a:r>
            <a:br>
              <a:rPr lang="en-US" altLang="en-US" sz="2400" dirty="0">
                <a:latin typeface="Times New Roman" panose="02020603050405020304" pitchFamily="18" charset="0"/>
                <a:cs typeface="Times New Roman" panose="02020603050405020304" pitchFamily="18" charset="0"/>
              </a:rPr>
            </a:br>
            <a:r>
              <a:rPr lang="en-US" altLang="en-US" sz="2400" dirty="0">
                <a:solidFill>
                  <a:srgbClr val="008000"/>
                </a:solidFill>
                <a:latin typeface="Times New Roman" panose="02020603050405020304" pitchFamily="18" charset="0"/>
                <a:cs typeface="Times New Roman" panose="02020603050405020304" pitchFamily="18" charset="0"/>
              </a:rPr>
              <a:t>All processors are on the same chip</a:t>
            </a:r>
            <a:br>
              <a:rPr lang="en-US" altLang="en-US" sz="2400" dirty="0">
                <a:solidFill>
                  <a:srgbClr val="008000"/>
                </a:solidFill>
                <a:latin typeface="Times New Roman" panose="02020603050405020304" pitchFamily="18" charset="0"/>
                <a:cs typeface="Times New Roman" panose="02020603050405020304" pitchFamily="18" charset="0"/>
              </a:rPr>
            </a:br>
            <a:endParaRPr lang="en-US" altLang="en-US" sz="2400" dirty="0">
              <a:solidFill>
                <a:srgbClr val="008000"/>
              </a:solidFill>
              <a:latin typeface="Times New Roman" panose="02020603050405020304" pitchFamily="18" charset="0"/>
              <a:cs typeface="Times New Roman" panose="02020603050405020304" pitchFamily="18" charset="0"/>
            </a:endParaRPr>
          </a:p>
        </p:txBody>
      </p:sp>
      <p:sp>
        <p:nvSpPr>
          <p:cNvPr id="12" name="Rectangle 3">
            <a:extLst>
              <a:ext uri="{FF2B5EF4-FFF2-40B4-BE49-F238E27FC236}">
                <a16:creationId xmlns:a16="http://schemas.microsoft.com/office/drawing/2014/main" id="{11D3002E-A672-5ADE-DBB9-6E5D612CE44B}"/>
              </a:ext>
            </a:extLst>
          </p:cNvPr>
          <p:cNvSpPr txBox="1">
            <a:spLocks noChangeArrowheads="1"/>
          </p:cNvSpPr>
          <p:nvPr/>
        </p:nvSpPr>
        <p:spPr>
          <a:xfrm>
            <a:off x="293680" y="1943100"/>
            <a:ext cx="8229600" cy="2971800"/>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pPr>
            <a:r>
              <a:rPr lang="en-US" altLang="en-US" sz="2400" dirty="0">
                <a:latin typeface="Times New Roman" panose="02020603050405020304" pitchFamily="18" charset="0"/>
                <a:cs typeface="Times New Roman" panose="02020603050405020304" pitchFamily="18" charset="0"/>
              </a:rPr>
              <a:t>Multi-core processors are MIMD:</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Different cores execute different threads (</a:t>
            </a:r>
            <a:r>
              <a:rPr lang="en-US" altLang="en-US" sz="2400" dirty="0">
                <a:solidFill>
                  <a:srgbClr val="FF3300"/>
                </a:solidFill>
                <a:latin typeface="Times New Roman" panose="02020603050405020304" pitchFamily="18" charset="0"/>
                <a:cs typeface="Times New Roman" panose="02020603050405020304" pitchFamily="18" charset="0"/>
              </a:rPr>
              <a:t>M</a:t>
            </a:r>
            <a:r>
              <a:rPr lang="en-US" altLang="en-US" sz="2400" dirty="0">
                <a:latin typeface="Times New Roman" panose="02020603050405020304" pitchFamily="18" charset="0"/>
                <a:cs typeface="Times New Roman" panose="02020603050405020304" pitchFamily="18" charset="0"/>
              </a:rPr>
              <a:t>ultiple </a:t>
            </a:r>
            <a:r>
              <a:rPr lang="en-US" altLang="en-US" sz="2400" dirty="0">
                <a:solidFill>
                  <a:srgbClr val="FF3300"/>
                </a:solidFill>
                <a:latin typeface="Times New Roman" panose="02020603050405020304" pitchFamily="18" charset="0"/>
                <a:cs typeface="Times New Roman" panose="02020603050405020304" pitchFamily="18" charset="0"/>
              </a:rPr>
              <a:t>I</a:t>
            </a:r>
            <a:r>
              <a:rPr lang="en-US" altLang="en-US" sz="2400" dirty="0">
                <a:latin typeface="Times New Roman" panose="02020603050405020304" pitchFamily="18" charset="0"/>
                <a:cs typeface="Times New Roman" panose="02020603050405020304" pitchFamily="18" charset="0"/>
              </a:rPr>
              <a:t>nstructions), operating on different parts of memory (</a:t>
            </a:r>
            <a:r>
              <a:rPr lang="en-US" altLang="en-US" sz="2400" dirty="0">
                <a:solidFill>
                  <a:srgbClr val="FF3300"/>
                </a:solidFill>
                <a:latin typeface="Times New Roman" panose="02020603050405020304" pitchFamily="18" charset="0"/>
                <a:cs typeface="Times New Roman" panose="02020603050405020304" pitchFamily="18" charset="0"/>
              </a:rPr>
              <a:t>M</a:t>
            </a:r>
            <a:r>
              <a:rPr lang="en-US" altLang="en-US" sz="2400" dirty="0">
                <a:latin typeface="Times New Roman" panose="02020603050405020304" pitchFamily="18" charset="0"/>
                <a:cs typeface="Times New Roman" panose="02020603050405020304" pitchFamily="18" charset="0"/>
              </a:rPr>
              <a:t>ultiple </a:t>
            </a:r>
            <a:r>
              <a:rPr lang="en-US" altLang="en-US" sz="2400" dirty="0">
                <a:solidFill>
                  <a:srgbClr val="FF3300"/>
                </a:solidFill>
                <a:latin typeface="Times New Roman" panose="02020603050405020304" pitchFamily="18" charset="0"/>
                <a:cs typeface="Times New Roman" panose="02020603050405020304" pitchFamily="18" charset="0"/>
              </a:rPr>
              <a:t>D</a:t>
            </a:r>
            <a:r>
              <a:rPr lang="en-US" altLang="en-US" sz="2400" dirty="0">
                <a:latin typeface="Times New Roman" panose="02020603050405020304" pitchFamily="18" charset="0"/>
                <a:cs typeface="Times New Roman" panose="02020603050405020304" pitchFamily="18" charset="0"/>
              </a:rPr>
              <a:t>ata).</a:t>
            </a:r>
          </a:p>
          <a:p>
            <a:pPr>
              <a:lnSpc>
                <a:spcPct val="90000"/>
              </a:lnSpc>
            </a:pPr>
            <a:endParaRPr lang="en-US" altLang="en-US" sz="2400" dirty="0">
              <a:solidFill>
                <a:srgbClr val="008000"/>
              </a:solidFill>
              <a:latin typeface="Times New Roman" panose="02020603050405020304" pitchFamily="18" charset="0"/>
              <a:cs typeface="Times New Roman" panose="02020603050405020304" pitchFamily="18" charset="0"/>
            </a:endParaRPr>
          </a:p>
          <a:p>
            <a:pPr>
              <a:lnSpc>
                <a:spcPct val="90000"/>
              </a:lnSpc>
            </a:pPr>
            <a:r>
              <a:rPr lang="en-US" altLang="en-US" sz="2400" dirty="0">
                <a:latin typeface="Times New Roman" panose="02020603050405020304" pitchFamily="18" charset="0"/>
                <a:cs typeface="Times New Roman" panose="02020603050405020304" pitchFamily="18" charset="0"/>
              </a:rPr>
              <a:t>Multi-core is a shared memory multiprocessor:</a:t>
            </a:r>
            <a:br>
              <a:rPr lang="en-US" altLang="en-US" sz="2400" dirty="0">
                <a:latin typeface="Times New Roman" panose="02020603050405020304" pitchFamily="18" charset="0"/>
                <a:cs typeface="Times New Roman" panose="02020603050405020304" pitchFamily="18" charset="0"/>
              </a:rPr>
            </a:br>
            <a:r>
              <a:rPr lang="en-US" altLang="en-US" sz="2400" dirty="0">
                <a:solidFill>
                  <a:srgbClr val="008000"/>
                </a:solidFill>
                <a:latin typeface="Times New Roman" panose="02020603050405020304" pitchFamily="18" charset="0"/>
                <a:cs typeface="Times New Roman" panose="02020603050405020304" pitchFamily="18" charset="0"/>
              </a:rPr>
              <a:t>All cores share the same memory</a:t>
            </a:r>
          </a:p>
          <a:p>
            <a:pPr>
              <a:lnSpc>
                <a:spcPct val="90000"/>
              </a:lnSpc>
            </a:pPr>
            <a:endParaRPr lang="en-US" altLang="en-US" sz="2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D64904BC-4E76-DCAA-4111-A7974A51153D}"/>
              </a:ext>
            </a:extLst>
          </p:cNvPr>
          <p:cNvSpPr txBox="1">
            <a:spLocks/>
          </p:cNvSpPr>
          <p:nvPr/>
        </p:nvSpPr>
        <p:spPr>
          <a:xfrm>
            <a:off x="415600" y="-98916"/>
            <a:ext cx="11360800" cy="112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1pPr>
            <a:lvl2pPr marR="0" lvl="1"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2pPr>
            <a:lvl3pPr marR="0" lvl="2"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3pPr>
            <a:lvl4pPr marR="0" lvl="3"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4pPr>
            <a:lvl5pPr marR="0" lvl="4"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5pPr>
            <a:lvl6pPr marR="0" lvl="5"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6pPr>
            <a:lvl7pPr marR="0" lvl="6"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7pPr>
            <a:lvl8pPr marR="0" lvl="7"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8pPr>
            <a:lvl9pPr marR="0" lvl="8"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9pPr>
          </a:lstStyle>
          <a:p>
            <a:r>
              <a:rPr lang="en-US" dirty="0">
                <a:solidFill>
                  <a:srgbClr val="FF0000"/>
                </a:solidFill>
                <a:latin typeface="Times New Roman" panose="02020603050405020304" pitchFamily="18" charset="0"/>
                <a:cs typeface="Times New Roman" panose="02020603050405020304" pitchFamily="18" charset="0"/>
              </a:rPr>
              <a:t>Computing Systems – Multicore Processor</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46175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9D45F8-8D48-FC43-4A52-234E292EE973}"/>
              </a:ext>
            </a:extLst>
          </p:cNvPr>
          <p:cNvSpPr txBox="1"/>
          <p:nvPr/>
        </p:nvSpPr>
        <p:spPr>
          <a:xfrm>
            <a:off x="621146" y="881557"/>
            <a:ext cx="10656454" cy="5632311"/>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multi-core processor is a </a:t>
            </a:r>
            <a:r>
              <a:rPr lang="en-US" sz="2400" dirty="0">
                <a:solidFill>
                  <a:srgbClr val="FF0000"/>
                </a:solidFill>
                <a:latin typeface="Times New Roman" panose="02020603050405020304" pitchFamily="18" charset="0"/>
                <a:cs typeface="Times New Roman" panose="02020603050405020304" pitchFamily="18" charset="0"/>
              </a:rPr>
              <a:t>single computing component </a:t>
            </a:r>
            <a:r>
              <a:rPr lang="en-US" sz="2400" dirty="0">
                <a:latin typeface="Times New Roman" panose="02020603050405020304" pitchFamily="18" charset="0"/>
                <a:cs typeface="Times New Roman" panose="02020603050405020304" pitchFamily="18" charset="0"/>
              </a:rPr>
              <a:t>with </a:t>
            </a:r>
            <a:r>
              <a:rPr lang="en-US" sz="2400" dirty="0">
                <a:solidFill>
                  <a:srgbClr val="FF0000"/>
                </a:solidFill>
                <a:latin typeface="Times New Roman" panose="02020603050405020304" pitchFamily="18" charset="0"/>
                <a:cs typeface="Times New Roman" panose="02020603050405020304" pitchFamily="18" charset="0"/>
              </a:rPr>
              <a:t>two or more independent actual processing units (called "cores"),</a:t>
            </a:r>
            <a:r>
              <a:rPr lang="en-US" sz="2400" dirty="0">
                <a:latin typeface="Times New Roman" panose="02020603050405020304" pitchFamily="18" charset="0"/>
                <a:cs typeface="Times New Roman" panose="02020603050405020304" pitchFamily="18" charset="0"/>
              </a:rPr>
              <a:t> which are units that read and execute program instructions.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instructions are ordinary CPU instructions (such as add, move data, and branch), but the multiple cores </a:t>
            </a:r>
            <a:r>
              <a:rPr lang="en-US" sz="2400" dirty="0">
                <a:solidFill>
                  <a:srgbClr val="FF0000"/>
                </a:solidFill>
                <a:latin typeface="Times New Roman" panose="02020603050405020304" pitchFamily="18" charset="0"/>
                <a:cs typeface="Times New Roman" panose="02020603050405020304" pitchFamily="18" charset="0"/>
              </a:rPr>
              <a:t>can run multiple instructions at the same time</a:t>
            </a:r>
            <a:r>
              <a:rPr lang="en-US" sz="2400" dirty="0">
                <a:latin typeface="Times New Roman" panose="02020603050405020304" pitchFamily="18" charset="0"/>
                <a:cs typeface="Times New Roman" panose="02020603050405020304" pitchFamily="18" charset="0"/>
              </a:rPr>
              <a:t>, increasing overall speed for programs amenable to parallel computing.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Manufacturers typically integrate the cores onto a single integrated circuit die (</a:t>
            </a:r>
            <a:r>
              <a:rPr lang="en-US" sz="2400" dirty="0">
                <a:solidFill>
                  <a:srgbClr val="FF0000"/>
                </a:solidFill>
                <a:latin typeface="Times New Roman" panose="02020603050405020304" pitchFamily="18" charset="0"/>
                <a:cs typeface="Times New Roman" panose="02020603050405020304" pitchFamily="18" charset="0"/>
              </a:rPr>
              <a:t>known as a chip multiprocessor or CMP</a:t>
            </a:r>
            <a:r>
              <a:rPr lang="en-US" sz="2400" dirty="0">
                <a:latin typeface="Times New Roman" panose="02020603050405020304" pitchFamily="18" charset="0"/>
                <a:cs typeface="Times New Roman" panose="02020603050405020304" pitchFamily="18" charset="0"/>
              </a:rPr>
              <a:t>), or onto multiple dies in a single chip package.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 multi-core processor implements multiprocessing in a single physical package. Designers may couple cores in a multi-core device tightly or loosely.</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For example, cores may or may not share caches, and they may implement message passing or shared memory inter-core communication methods.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Common network topologies to interconnect cores include bus, ring, two-dimensional mesh, and crossbar.</a:t>
            </a:r>
            <a:endParaRPr lang="en-IN" sz="24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3AEFFEBF-8AC8-B1F6-5EE2-512E1DC7B2F8}"/>
              </a:ext>
            </a:extLst>
          </p:cNvPr>
          <p:cNvSpPr txBox="1">
            <a:spLocks/>
          </p:cNvSpPr>
          <p:nvPr/>
        </p:nvSpPr>
        <p:spPr>
          <a:xfrm>
            <a:off x="415600" y="-98916"/>
            <a:ext cx="11360800" cy="112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1pPr>
            <a:lvl2pPr marR="0" lvl="1"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2pPr>
            <a:lvl3pPr marR="0" lvl="2"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3pPr>
            <a:lvl4pPr marR="0" lvl="3"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4pPr>
            <a:lvl5pPr marR="0" lvl="4"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5pPr>
            <a:lvl6pPr marR="0" lvl="5"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6pPr>
            <a:lvl7pPr marR="0" lvl="6"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7pPr>
            <a:lvl8pPr marR="0" lvl="7"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8pPr>
            <a:lvl9pPr marR="0" lvl="8"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9pPr>
          </a:lstStyle>
          <a:p>
            <a:r>
              <a:rPr lang="en-US" dirty="0">
                <a:solidFill>
                  <a:srgbClr val="FF0000"/>
                </a:solidFill>
                <a:latin typeface="Times New Roman" panose="02020603050405020304" pitchFamily="18" charset="0"/>
                <a:cs typeface="Times New Roman" panose="02020603050405020304" pitchFamily="18" charset="0"/>
              </a:rPr>
              <a:t>Computing Systems – Multicore Processor</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65964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E1E4D2E-3B90-9B0F-C5B0-67BDADFC029B}"/>
              </a:ext>
            </a:extLst>
          </p:cNvPr>
          <p:cNvSpPr txBox="1">
            <a:spLocks noChangeArrowheads="1"/>
          </p:cNvSpPr>
          <p:nvPr/>
        </p:nvSpPr>
        <p:spPr>
          <a:xfrm>
            <a:off x="263200" y="773133"/>
            <a:ext cx="11360800" cy="763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1pPr>
            <a:lvl2pPr marR="0" lvl="1"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2pPr>
            <a:lvl3pPr marR="0" lvl="2"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3pPr>
            <a:lvl4pPr marR="0" lvl="3"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4pPr>
            <a:lvl5pPr marR="0" lvl="4"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5pPr>
            <a:lvl6pPr marR="0" lvl="5"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6pPr>
            <a:lvl7pPr marR="0" lvl="6"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7pPr>
            <a:lvl8pPr marR="0" lvl="7"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8pPr>
            <a:lvl9pPr marR="0" lvl="8"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9pPr>
          </a:lstStyle>
          <a:p>
            <a:pPr algn="l"/>
            <a:r>
              <a:rPr lang="en-US" altLang="en-US" sz="2400" dirty="0">
                <a:solidFill>
                  <a:srgbClr val="00B050"/>
                </a:solidFill>
                <a:latin typeface="Times New Roman" panose="02020603050405020304" pitchFamily="18" charset="0"/>
                <a:cs typeface="Times New Roman" panose="02020603050405020304" pitchFamily="18" charset="0"/>
              </a:rPr>
              <a:t>Instruction-level parallelism</a:t>
            </a:r>
          </a:p>
        </p:txBody>
      </p:sp>
      <p:sp>
        <p:nvSpPr>
          <p:cNvPr id="4" name="Rectangle 3">
            <a:extLst>
              <a:ext uri="{FF2B5EF4-FFF2-40B4-BE49-F238E27FC236}">
                <a16:creationId xmlns:a16="http://schemas.microsoft.com/office/drawing/2014/main" id="{E0C51AD4-B956-4D67-90C9-937F880C6BD5}"/>
              </a:ext>
            </a:extLst>
          </p:cNvPr>
          <p:cNvSpPr txBox="1">
            <a:spLocks noChangeArrowheads="1"/>
          </p:cNvSpPr>
          <p:nvPr/>
        </p:nvSpPr>
        <p:spPr>
          <a:xfrm>
            <a:off x="415600" y="1536633"/>
            <a:ext cx="11360800" cy="4555200"/>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en-US" sz="2400" dirty="0">
                <a:latin typeface="Times New Roman" panose="02020603050405020304" pitchFamily="18" charset="0"/>
                <a:cs typeface="Times New Roman" panose="02020603050405020304" pitchFamily="18" charset="0"/>
              </a:rPr>
              <a:t>Parallelism at the </a:t>
            </a:r>
            <a:r>
              <a:rPr lang="en-US" altLang="en-US" sz="2400" dirty="0">
                <a:solidFill>
                  <a:srgbClr val="FF0000"/>
                </a:solidFill>
                <a:latin typeface="Times New Roman" panose="02020603050405020304" pitchFamily="18" charset="0"/>
                <a:cs typeface="Times New Roman" panose="02020603050405020304" pitchFamily="18" charset="0"/>
              </a:rPr>
              <a:t>machine-instruction level</a:t>
            </a:r>
          </a:p>
          <a:p>
            <a:pPr marL="342900" indent="-3429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The processor can re-order, pipeline instructions, split them into microinstructions, do aggressive branch prediction, etc.</a:t>
            </a:r>
          </a:p>
          <a:p>
            <a:pPr marL="342900" indent="-3429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Instruction-level parallelism enabled rapid increases in processor speeds over the last 15 years</a:t>
            </a:r>
          </a:p>
        </p:txBody>
      </p:sp>
      <p:sp>
        <p:nvSpPr>
          <p:cNvPr id="8" name="Title 1">
            <a:extLst>
              <a:ext uri="{FF2B5EF4-FFF2-40B4-BE49-F238E27FC236}">
                <a16:creationId xmlns:a16="http://schemas.microsoft.com/office/drawing/2014/main" id="{155B386B-BB57-471C-BAF7-FE5898FD4F16}"/>
              </a:ext>
            </a:extLst>
          </p:cNvPr>
          <p:cNvSpPr txBox="1">
            <a:spLocks/>
          </p:cNvSpPr>
          <p:nvPr/>
        </p:nvSpPr>
        <p:spPr>
          <a:xfrm>
            <a:off x="415600" y="-98916"/>
            <a:ext cx="11360800" cy="112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1pPr>
            <a:lvl2pPr marR="0" lvl="1"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2pPr>
            <a:lvl3pPr marR="0" lvl="2"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3pPr>
            <a:lvl4pPr marR="0" lvl="3"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4pPr>
            <a:lvl5pPr marR="0" lvl="4"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5pPr>
            <a:lvl6pPr marR="0" lvl="5"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6pPr>
            <a:lvl7pPr marR="0" lvl="6"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7pPr>
            <a:lvl8pPr marR="0" lvl="7"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8pPr>
            <a:lvl9pPr marR="0" lvl="8"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9pPr>
          </a:lstStyle>
          <a:p>
            <a:r>
              <a:rPr lang="en-US" dirty="0">
                <a:solidFill>
                  <a:srgbClr val="FF0000"/>
                </a:solidFill>
                <a:latin typeface="Times New Roman" panose="02020603050405020304" pitchFamily="18" charset="0"/>
                <a:cs typeface="Times New Roman" panose="02020603050405020304" pitchFamily="18" charset="0"/>
              </a:rPr>
              <a:t>Computing Systems – Multicore Processor</a:t>
            </a:r>
            <a:endParaRPr lang="en-IN" dirty="0">
              <a:solidFill>
                <a:srgbClr val="FF0000"/>
              </a:solidFill>
              <a:latin typeface="Times New Roman" panose="02020603050405020304" pitchFamily="18" charset="0"/>
              <a:cs typeface="Times New Roman" panose="02020603050405020304" pitchFamily="18" charset="0"/>
            </a:endParaRPr>
          </a:p>
        </p:txBody>
      </p:sp>
      <p:pic>
        <p:nvPicPr>
          <p:cNvPr id="9" name="Picture 2">
            <a:extLst>
              <a:ext uri="{FF2B5EF4-FFF2-40B4-BE49-F238E27FC236}">
                <a16:creationId xmlns:a16="http://schemas.microsoft.com/office/drawing/2014/main" id="{797C782F-6BBB-1A14-6990-D89DFBCA1D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6430" y="3249679"/>
            <a:ext cx="7014103" cy="3608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04599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47D13E-114A-7012-FC6E-27F8831368CE}"/>
              </a:ext>
            </a:extLst>
          </p:cNvPr>
          <p:cNvPicPr>
            <a:picLocks noChangeAspect="1"/>
          </p:cNvPicPr>
          <p:nvPr/>
        </p:nvPicPr>
        <p:blipFill>
          <a:blip r:embed="rId2"/>
          <a:stretch>
            <a:fillRect/>
          </a:stretch>
        </p:blipFill>
        <p:spPr>
          <a:xfrm>
            <a:off x="4993753" y="3952875"/>
            <a:ext cx="6934200" cy="2905125"/>
          </a:xfrm>
          <a:prstGeom prst="rect">
            <a:avLst/>
          </a:prstGeom>
        </p:spPr>
      </p:pic>
      <p:sp>
        <p:nvSpPr>
          <p:cNvPr id="5" name="Title 1">
            <a:extLst>
              <a:ext uri="{FF2B5EF4-FFF2-40B4-BE49-F238E27FC236}">
                <a16:creationId xmlns:a16="http://schemas.microsoft.com/office/drawing/2014/main" id="{EAD543CA-D64A-4DE1-1DAF-529E1E70023F}"/>
              </a:ext>
            </a:extLst>
          </p:cNvPr>
          <p:cNvSpPr txBox="1">
            <a:spLocks/>
          </p:cNvSpPr>
          <p:nvPr/>
        </p:nvSpPr>
        <p:spPr>
          <a:xfrm>
            <a:off x="415600" y="-98916"/>
            <a:ext cx="11360800" cy="112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1pPr>
            <a:lvl2pPr marR="0" lvl="1"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2pPr>
            <a:lvl3pPr marR="0" lvl="2"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3pPr>
            <a:lvl4pPr marR="0" lvl="3"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4pPr>
            <a:lvl5pPr marR="0" lvl="4"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5pPr>
            <a:lvl6pPr marR="0" lvl="5"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6pPr>
            <a:lvl7pPr marR="0" lvl="6"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7pPr>
            <a:lvl8pPr marR="0" lvl="7"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8pPr>
            <a:lvl9pPr marR="0" lvl="8"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9pPr>
          </a:lstStyle>
          <a:p>
            <a:r>
              <a:rPr lang="en-US" dirty="0">
                <a:solidFill>
                  <a:srgbClr val="FF0000"/>
                </a:solidFill>
                <a:latin typeface="Times New Roman" panose="02020603050405020304" pitchFamily="18" charset="0"/>
                <a:cs typeface="Times New Roman" panose="02020603050405020304" pitchFamily="18" charset="0"/>
              </a:rPr>
              <a:t>Computing Systems – Multicore Processor</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E4AB895F-E7C9-19C9-A1B5-4B1583B4028F}"/>
              </a:ext>
            </a:extLst>
          </p:cNvPr>
          <p:cNvSpPr txBox="1">
            <a:spLocks noChangeArrowheads="1"/>
          </p:cNvSpPr>
          <p:nvPr/>
        </p:nvSpPr>
        <p:spPr>
          <a:xfrm>
            <a:off x="831200" y="1023384"/>
            <a:ext cx="11360800" cy="763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1pPr>
            <a:lvl2pPr marR="0" lvl="1"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2pPr>
            <a:lvl3pPr marR="0" lvl="2"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3pPr>
            <a:lvl4pPr marR="0" lvl="3"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4pPr>
            <a:lvl5pPr marR="0" lvl="4"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5pPr>
            <a:lvl6pPr marR="0" lvl="5"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6pPr>
            <a:lvl7pPr marR="0" lvl="6"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7pPr>
            <a:lvl8pPr marR="0" lvl="7"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8pPr>
            <a:lvl9pPr marR="0" lvl="8"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9pPr>
          </a:lstStyle>
          <a:p>
            <a:pPr algn="l"/>
            <a:r>
              <a:rPr lang="en-US" altLang="en-US" sz="2400" dirty="0">
                <a:solidFill>
                  <a:srgbClr val="00B050"/>
                </a:solidFill>
                <a:latin typeface="Times New Roman" panose="02020603050405020304" pitchFamily="18" charset="0"/>
                <a:cs typeface="Times New Roman" panose="02020603050405020304" pitchFamily="18" charset="0"/>
              </a:rPr>
              <a:t>Thread-level parallelism (TLP)</a:t>
            </a:r>
          </a:p>
        </p:txBody>
      </p:sp>
      <p:sp>
        <p:nvSpPr>
          <p:cNvPr id="7" name="Rectangle 3">
            <a:extLst>
              <a:ext uri="{FF2B5EF4-FFF2-40B4-BE49-F238E27FC236}">
                <a16:creationId xmlns:a16="http://schemas.microsoft.com/office/drawing/2014/main" id="{FB4BDEA2-0533-9D40-148C-87EA4ADC8717}"/>
              </a:ext>
            </a:extLst>
          </p:cNvPr>
          <p:cNvSpPr txBox="1">
            <a:spLocks noChangeArrowheads="1"/>
          </p:cNvSpPr>
          <p:nvPr/>
        </p:nvSpPr>
        <p:spPr>
          <a:xfrm>
            <a:off x="415599" y="1829217"/>
            <a:ext cx="11360799" cy="4876800"/>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This is parallelism on a </a:t>
            </a:r>
            <a:r>
              <a:rPr lang="en-US" altLang="en-US" sz="2400" dirty="0">
                <a:solidFill>
                  <a:srgbClr val="FF0000"/>
                </a:solidFill>
                <a:latin typeface="Times New Roman" panose="02020603050405020304" pitchFamily="18" charset="0"/>
                <a:cs typeface="Times New Roman" panose="02020603050405020304" pitchFamily="18" charset="0"/>
              </a:rPr>
              <a:t>more coarser scale</a:t>
            </a:r>
          </a:p>
          <a:p>
            <a:pPr marL="342900" indent="-3429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Server can serve each client in a separate thread (Web server, database server)</a:t>
            </a:r>
          </a:p>
          <a:p>
            <a:pPr marL="342900" indent="-3429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A computer game can do AI, graphics, and physics in three separate threads</a:t>
            </a:r>
          </a:p>
          <a:p>
            <a:pPr marL="342900" indent="-3429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Single-core superscalar processors cannot fully exploit TLP</a:t>
            </a:r>
          </a:p>
          <a:p>
            <a:pPr marL="342900" indent="-3429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Multi-core architectures are the next step in processor evolution: explicitly exploiting TLP</a:t>
            </a:r>
          </a:p>
        </p:txBody>
      </p:sp>
    </p:spTree>
    <p:extLst>
      <p:ext uri="{BB962C8B-B14F-4D97-AF65-F5344CB8AC3E}">
        <p14:creationId xmlns:p14="http://schemas.microsoft.com/office/powerpoint/2010/main" val="202299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60A18FB-8719-4555-0B3B-F055949C9D8A}"/>
              </a:ext>
            </a:extLst>
          </p:cNvPr>
          <p:cNvSpPr txBox="1">
            <a:spLocks/>
          </p:cNvSpPr>
          <p:nvPr/>
        </p:nvSpPr>
        <p:spPr>
          <a:xfrm>
            <a:off x="415600" y="-98916"/>
            <a:ext cx="11360800" cy="112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1pPr>
            <a:lvl2pPr marR="0" lvl="1"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2pPr>
            <a:lvl3pPr marR="0" lvl="2"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3pPr>
            <a:lvl4pPr marR="0" lvl="3"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4pPr>
            <a:lvl5pPr marR="0" lvl="4"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5pPr>
            <a:lvl6pPr marR="0" lvl="5"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6pPr>
            <a:lvl7pPr marR="0" lvl="6"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7pPr>
            <a:lvl8pPr marR="0" lvl="7"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8pPr>
            <a:lvl9pPr marR="0" lvl="8"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9pPr>
          </a:lstStyle>
          <a:p>
            <a:r>
              <a:rPr lang="en-US" dirty="0">
                <a:solidFill>
                  <a:srgbClr val="FF0000"/>
                </a:solidFill>
                <a:latin typeface="Times New Roman" panose="02020603050405020304" pitchFamily="18" charset="0"/>
                <a:cs typeface="Times New Roman" panose="02020603050405020304" pitchFamily="18" charset="0"/>
              </a:rPr>
              <a:t>Computing Systems – Multicore Processor</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1D9CFD6-722A-869B-6ACD-0D1F9E0CDCE2}"/>
              </a:ext>
            </a:extLst>
          </p:cNvPr>
          <p:cNvSpPr txBox="1"/>
          <p:nvPr/>
        </p:nvSpPr>
        <p:spPr>
          <a:xfrm>
            <a:off x="626534" y="1182231"/>
            <a:ext cx="10295466" cy="452431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Advantages:</a:t>
            </a:r>
          </a:p>
          <a:p>
            <a:pPr marL="285750" indent="-285750">
              <a:buFont typeface="Arial" panose="020B0604020202020204" pitchFamily="34" charset="0"/>
              <a:buChar char="•"/>
            </a:pPr>
            <a:r>
              <a:rPr lang="en-US" sz="2400" dirty="0">
                <a:solidFill>
                  <a:srgbClr val="00B050"/>
                </a:solidFill>
                <a:latin typeface="Times New Roman" panose="02020603050405020304" pitchFamily="18" charset="0"/>
                <a:cs typeface="Times New Roman" panose="02020603050405020304" pitchFamily="18" charset="0"/>
              </a:rPr>
              <a:t>Cache coherency – </a:t>
            </a:r>
            <a:r>
              <a:rPr lang="en-US" sz="2400" dirty="0">
                <a:latin typeface="Times New Roman" panose="02020603050405020304" pitchFamily="18" charset="0"/>
                <a:cs typeface="Times New Roman" panose="02020603050405020304" pitchFamily="18" charset="0"/>
              </a:rPr>
              <a:t>can operate higher clock rate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Signals between different CPU </a:t>
            </a:r>
            <a:r>
              <a:rPr lang="en-US" sz="2400" dirty="0">
                <a:solidFill>
                  <a:srgbClr val="00B050"/>
                </a:solidFill>
                <a:latin typeface="Times New Roman" panose="02020603050405020304" pitchFamily="18" charset="0"/>
                <a:cs typeface="Times New Roman" panose="02020603050405020304" pitchFamily="18" charset="0"/>
              </a:rPr>
              <a:t>travel shorter distance </a:t>
            </a:r>
            <a:r>
              <a:rPr lang="en-US" sz="2400" dirty="0">
                <a:latin typeface="Times New Roman" panose="02020603050405020304" pitchFamily="18" charset="0"/>
                <a:cs typeface="Times New Roman" panose="02020603050405020304" pitchFamily="18" charset="0"/>
              </a:rPr>
              <a:t>– hence more data can be transferred</a:t>
            </a:r>
          </a:p>
          <a:p>
            <a:pPr marL="285750" indent="-285750">
              <a:buFont typeface="Arial" panose="020B0604020202020204" pitchFamily="34" charset="0"/>
              <a:buChar char="•"/>
            </a:pPr>
            <a:r>
              <a:rPr lang="en-US" sz="2400" dirty="0">
                <a:solidFill>
                  <a:srgbClr val="00B050"/>
                </a:solidFill>
                <a:latin typeface="Times New Roman" panose="02020603050405020304" pitchFamily="18" charset="0"/>
                <a:cs typeface="Times New Roman" panose="02020603050405020304" pitchFamily="18" charset="0"/>
              </a:rPr>
              <a:t>Consume less power </a:t>
            </a:r>
            <a:r>
              <a:rPr lang="en-US" sz="2400" dirty="0">
                <a:latin typeface="Times New Roman" panose="02020603050405020304" pitchFamily="18" charset="0"/>
                <a:cs typeface="Times New Roman" panose="02020603050405020304" pitchFamily="18" charset="0"/>
              </a:rPr>
              <a:t>than two coupled single core processor</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r>
              <a:rPr lang="en-US" sz="2400" b="1" dirty="0">
                <a:solidFill>
                  <a:srgbClr val="FF0000"/>
                </a:solidFill>
                <a:latin typeface="Times New Roman" panose="02020603050405020304" pitchFamily="18" charset="0"/>
                <a:cs typeface="Times New Roman" panose="02020603050405020304" pitchFamily="18" charset="0"/>
              </a:rPr>
              <a:t>Disadvantages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Performance of the applications </a:t>
            </a:r>
            <a:r>
              <a:rPr lang="en-US" sz="2400" dirty="0">
                <a:solidFill>
                  <a:srgbClr val="00B050"/>
                </a:solidFill>
                <a:latin typeface="Times New Roman" panose="02020603050405020304" pitchFamily="18" charset="0"/>
                <a:cs typeface="Times New Roman" panose="02020603050405020304" pitchFamily="18" charset="0"/>
              </a:rPr>
              <a:t>depends on the multiple thread </a:t>
            </a:r>
            <a:r>
              <a:rPr lang="en-US" sz="2400" dirty="0">
                <a:latin typeface="Times New Roman" panose="02020603050405020304" pitchFamily="18" charset="0"/>
                <a:cs typeface="Times New Roman" panose="02020603050405020304" pitchFamily="18" charset="0"/>
              </a:rPr>
              <a:t>within application</a:t>
            </a:r>
          </a:p>
          <a:p>
            <a:pPr marL="285750" indent="-285750">
              <a:buFont typeface="Arial" panose="020B0604020202020204" pitchFamily="34" charset="0"/>
              <a:buChar char="•"/>
            </a:pPr>
            <a:r>
              <a:rPr lang="en-US" sz="2400" dirty="0">
                <a:solidFill>
                  <a:srgbClr val="00B050"/>
                </a:solidFill>
                <a:latin typeface="Times New Roman" panose="02020603050405020304" pitchFamily="18" charset="0"/>
                <a:cs typeface="Times New Roman" panose="02020603050405020304" pitchFamily="18" charset="0"/>
              </a:rPr>
              <a:t>Memory bandwidth </a:t>
            </a:r>
            <a:r>
              <a:rPr lang="en-US" sz="2400" dirty="0">
                <a:latin typeface="Times New Roman" panose="02020603050405020304" pitchFamily="18" charset="0"/>
                <a:cs typeface="Times New Roman" panose="02020603050405020304" pitchFamily="18" charset="0"/>
              </a:rPr>
              <a:t>limits the performance</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41065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1420EF-279B-EBE6-F280-BCAC25F7BB18}"/>
              </a:ext>
            </a:extLst>
          </p:cNvPr>
          <p:cNvSpPr txBox="1"/>
          <p:nvPr/>
        </p:nvSpPr>
        <p:spPr>
          <a:xfrm>
            <a:off x="1422400" y="1729207"/>
            <a:ext cx="8669867" cy="4893647"/>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Multicore Challenges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Relies on exploitation of Multiple thread parallelism</a:t>
            </a:r>
          </a:p>
          <a:p>
            <a:pPr marL="812800" lvl="1" indent="271463">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Need for parallel computing model and parallel programming model</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Aggravates memory wall</a:t>
            </a:r>
          </a:p>
          <a:p>
            <a:pPr marL="711200" indent="1857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Memory bandwidth</a:t>
            </a:r>
          </a:p>
          <a:p>
            <a:pPr marL="711200" indent="1857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Memory latency</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Requires mechanism for efficient inter-processor coordination</a:t>
            </a:r>
          </a:p>
          <a:p>
            <a:pPr marL="711200" indent="-841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Synchronization</a:t>
            </a:r>
          </a:p>
          <a:p>
            <a:pPr marL="711200" indent="-841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Mutual exclusion</a:t>
            </a:r>
          </a:p>
          <a:p>
            <a:pPr marL="711200" indent="-84138">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Context switching</a:t>
            </a:r>
          </a:p>
          <a:p>
            <a:pPr marL="711200" indent="-84138">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E69F0E55-B945-B184-F991-4D9389A0C86C}"/>
              </a:ext>
            </a:extLst>
          </p:cNvPr>
          <p:cNvSpPr txBox="1">
            <a:spLocks/>
          </p:cNvSpPr>
          <p:nvPr/>
        </p:nvSpPr>
        <p:spPr>
          <a:xfrm>
            <a:off x="415600" y="-98916"/>
            <a:ext cx="11360800" cy="112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1pPr>
            <a:lvl2pPr marR="0" lvl="1"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2pPr>
            <a:lvl3pPr marR="0" lvl="2"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3pPr>
            <a:lvl4pPr marR="0" lvl="3"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4pPr>
            <a:lvl5pPr marR="0" lvl="4"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5pPr>
            <a:lvl6pPr marR="0" lvl="5"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6pPr>
            <a:lvl7pPr marR="0" lvl="6"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7pPr>
            <a:lvl8pPr marR="0" lvl="7"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8pPr>
            <a:lvl9pPr marR="0" lvl="8"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9pPr>
          </a:lstStyle>
          <a:p>
            <a:r>
              <a:rPr lang="en-US" dirty="0">
                <a:solidFill>
                  <a:srgbClr val="FF0000"/>
                </a:solidFill>
                <a:latin typeface="Times New Roman" panose="02020603050405020304" pitchFamily="18" charset="0"/>
                <a:cs typeface="Times New Roman" panose="02020603050405020304" pitchFamily="18" charset="0"/>
              </a:rPr>
              <a:t>Computing Systems – Multicore Processor</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53193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770C74-6786-C1E8-AFD4-F60948753EA4}"/>
              </a:ext>
            </a:extLst>
          </p:cNvPr>
          <p:cNvSpPr txBox="1"/>
          <p:nvPr/>
        </p:nvSpPr>
        <p:spPr>
          <a:xfrm>
            <a:off x="1574800" y="1828562"/>
            <a:ext cx="4995333" cy="2677656"/>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Applications: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Database server</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Webserver</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Compiler</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Multimedia applications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Scientific application – CAD,CAM</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F4DB603C-4BA1-9342-424B-B7C138E1C6EA}"/>
              </a:ext>
            </a:extLst>
          </p:cNvPr>
          <p:cNvSpPr txBox="1">
            <a:spLocks/>
          </p:cNvSpPr>
          <p:nvPr/>
        </p:nvSpPr>
        <p:spPr>
          <a:xfrm>
            <a:off x="415600" y="-98916"/>
            <a:ext cx="11360800" cy="112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1pPr>
            <a:lvl2pPr marR="0" lvl="1"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2pPr>
            <a:lvl3pPr marR="0" lvl="2"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3pPr>
            <a:lvl4pPr marR="0" lvl="3"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4pPr>
            <a:lvl5pPr marR="0" lvl="4"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5pPr>
            <a:lvl6pPr marR="0" lvl="5"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6pPr>
            <a:lvl7pPr marR="0" lvl="6"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7pPr>
            <a:lvl8pPr marR="0" lvl="7"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8pPr>
            <a:lvl9pPr marR="0" lvl="8"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9pPr>
          </a:lstStyle>
          <a:p>
            <a:r>
              <a:rPr lang="en-US" dirty="0">
                <a:solidFill>
                  <a:srgbClr val="FF0000"/>
                </a:solidFill>
                <a:latin typeface="Times New Roman" panose="02020603050405020304" pitchFamily="18" charset="0"/>
                <a:cs typeface="Times New Roman" panose="02020603050405020304" pitchFamily="18" charset="0"/>
              </a:rPr>
              <a:t>Computing Systems – Multicore Processor</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8962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24207-9B5D-B76D-1A7E-0FE2F7C14AFF}"/>
              </a:ext>
            </a:extLst>
          </p:cNvPr>
          <p:cNvSpPr>
            <a:spLocks noGrp="1"/>
          </p:cNvSpPr>
          <p:nvPr>
            <p:ph type="title"/>
          </p:nvPr>
        </p:nvSpPr>
        <p:spPr/>
        <p:txBody>
          <a:bodyPr/>
          <a:lstStyle/>
          <a:p>
            <a:endParaRPr lang="en-IN"/>
          </a:p>
        </p:txBody>
      </p:sp>
      <p:pic>
        <p:nvPicPr>
          <p:cNvPr id="3" name="Picture 2" descr="How to unwrap a cow. The mesh is flattened into a 2D surface to make it easier to assign texture coordinates to vertices">
            <a:extLst>
              <a:ext uri="{FF2B5EF4-FFF2-40B4-BE49-F238E27FC236}">
                <a16:creationId xmlns:a16="http://schemas.microsoft.com/office/drawing/2014/main" id="{168C2D5B-3D37-6585-9C08-605C5B9CDD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883" y="1962622"/>
            <a:ext cx="4677694" cy="23388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FB2A5C5D-F2C8-514C-D9D6-C405577DC82B}"/>
              </a:ext>
            </a:extLst>
          </p:cNvPr>
          <p:cNvSpPr txBox="1"/>
          <p:nvPr/>
        </p:nvSpPr>
        <p:spPr>
          <a:xfrm>
            <a:off x="1624467" y="4433714"/>
            <a:ext cx="2275046"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t>Texture mapping</a:t>
            </a:r>
          </a:p>
        </p:txBody>
      </p:sp>
      <p:pic>
        <p:nvPicPr>
          <p:cNvPr id="5" name="Picture 4" descr="phong full example">
            <a:extLst>
              <a:ext uri="{FF2B5EF4-FFF2-40B4-BE49-F238E27FC236}">
                <a16:creationId xmlns:a16="http://schemas.microsoft.com/office/drawing/2014/main" id="{44E6EDDF-0B9D-DDAA-DEAB-3B80778C0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439" y="2450705"/>
            <a:ext cx="6614679" cy="18408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7">
            <a:extLst>
              <a:ext uri="{FF2B5EF4-FFF2-40B4-BE49-F238E27FC236}">
                <a16:creationId xmlns:a16="http://schemas.microsoft.com/office/drawing/2014/main" id="{44EA5EFF-0EC5-1F7A-CA23-6652BE734DFE}"/>
              </a:ext>
            </a:extLst>
          </p:cNvPr>
          <p:cNvSpPr txBox="1"/>
          <p:nvPr/>
        </p:nvSpPr>
        <p:spPr>
          <a:xfrm>
            <a:off x="8012918" y="4433714"/>
            <a:ext cx="1173719"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t>Shading</a:t>
            </a:r>
          </a:p>
        </p:txBody>
      </p:sp>
      <p:sp>
        <p:nvSpPr>
          <p:cNvPr id="7" name="Title 1">
            <a:extLst>
              <a:ext uri="{FF2B5EF4-FFF2-40B4-BE49-F238E27FC236}">
                <a16:creationId xmlns:a16="http://schemas.microsoft.com/office/drawing/2014/main" id="{7927ACD4-8B99-9059-E0E1-AEBC3CA1D4F7}"/>
              </a:ext>
            </a:extLst>
          </p:cNvPr>
          <p:cNvSpPr txBox="1">
            <a:spLocks/>
          </p:cNvSpPr>
          <p:nvPr/>
        </p:nvSpPr>
        <p:spPr>
          <a:xfrm>
            <a:off x="415600" y="-46445"/>
            <a:ext cx="11360800" cy="112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1pPr>
            <a:lvl2pPr marR="0" lvl="1"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2pPr>
            <a:lvl3pPr marR="0" lvl="2"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3pPr>
            <a:lvl4pPr marR="0" lvl="3"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4pPr>
            <a:lvl5pPr marR="0" lvl="4"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5pPr>
            <a:lvl6pPr marR="0" lvl="5"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6pPr>
            <a:lvl7pPr marR="0" lvl="6"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7pPr>
            <a:lvl8pPr marR="0" lvl="7"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8pPr>
            <a:lvl9pPr marR="0" lvl="8"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9pPr>
          </a:lstStyle>
          <a:p>
            <a:r>
              <a:rPr lang="en-US" dirty="0">
                <a:solidFill>
                  <a:srgbClr val="FF0000"/>
                </a:solidFill>
                <a:latin typeface="Times New Roman" panose="02020603050405020304" pitchFamily="18" charset="0"/>
                <a:cs typeface="Times New Roman" panose="02020603050405020304" pitchFamily="18" charset="0"/>
              </a:rPr>
              <a:t>Computing Systems – GPU Systems</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09485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9F2CB6-DBC3-963D-7CB2-790EB9349B9A}"/>
              </a:ext>
            </a:extLst>
          </p:cNvPr>
          <p:cNvSpPr txBox="1"/>
          <p:nvPr/>
        </p:nvSpPr>
        <p:spPr>
          <a:xfrm>
            <a:off x="315575" y="1029854"/>
            <a:ext cx="8301951" cy="5262979"/>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GPU</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Graphics Processing Unit or GPU ( Visual Processing Unit) is a dedicated processor for manipulating and displaying computer graphics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Single chip processor</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specific electronic circuit designed for graphics and placed in video card</a:t>
            </a:r>
          </a:p>
          <a:p>
            <a:r>
              <a:rPr lang="en-US" sz="2400" dirty="0">
                <a:solidFill>
                  <a:srgbClr val="FF0000"/>
                </a:solidFill>
                <a:latin typeface="Times New Roman" panose="02020603050405020304" pitchFamily="18" charset="0"/>
                <a:cs typeface="Times New Roman" panose="02020603050405020304" pitchFamily="18" charset="0"/>
              </a:rPr>
              <a:t>Why GPU</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provide a separate dedicated graphics resources including a graphics processor and memory</a:t>
            </a:r>
          </a:p>
          <a:p>
            <a:r>
              <a:rPr lang="en-US" sz="2400" b="1" dirty="0">
                <a:latin typeface="Times New Roman" panose="02020603050405020304" pitchFamily="18" charset="0"/>
                <a:cs typeface="Times New Roman" panose="02020603050405020304" pitchFamily="18" charset="0"/>
              </a:rPr>
              <a:t>GPU Vs CPU</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GPU – Mainly parallel operation while CPU  -Serial operation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GPU faster and advanced memory interfaces</a:t>
            </a:r>
          </a:p>
          <a:p>
            <a:pPr marL="285750"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A6E8AC9-7D5A-CB67-712A-604B4374B1F7}"/>
              </a:ext>
            </a:extLst>
          </p:cNvPr>
          <p:cNvPicPr>
            <a:picLocks noChangeAspect="1"/>
          </p:cNvPicPr>
          <p:nvPr/>
        </p:nvPicPr>
        <p:blipFill>
          <a:blip r:embed="rId2"/>
          <a:stretch>
            <a:fillRect/>
          </a:stretch>
        </p:blipFill>
        <p:spPr>
          <a:xfrm>
            <a:off x="9686925" y="2799195"/>
            <a:ext cx="2505075" cy="1943100"/>
          </a:xfrm>
          <a:prstGeom prst="rect">
            <a:avLst/>
          </a:prstGeom>
        </p:spPr>
      </p:pic>
      <p:sp>
        <p:nvSpPr>
          <p:cNvPr id="2" name="Title 1">
            <a:extLst>
              <a:ext uri="{FF2B5EF4-FFF2-40B4-BE49-F238E27FC236}">
                <a16:creationId xmlns:a16="http://schemas.microsoft.com/office/drawing/2014/main" id="{FC3D6D38-1BFC-0E59-BD20-C162EEA19204}"/>
              </a:ext>
            </a:extLst>
          </p:cNvPr>
          <p:cNvSpPr txBox="1">
            <a:spLocks/>
          </p:cNvSpPr>
          <p:nvPr/>
        </p:nvSpPr>
        <p:spPr>
          <a:xfrm>
            <a:off x="415600" y="-46445"/>
            <a:ext cx="11360800" cy="112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1pPr>
            <a:lvl2pPr marR="0" lvl="1"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2pPr>
            <a:lvl3pPr marR="0" lvl="2"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3pPr>
            <a:lvl4pPr marR="0" lvl="3"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4pPr>
            <a:lvl5pPr marR="0" lvl="4"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5pPr>
            <a:lvl6pPr marR="0" lvl="5"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6pPr>
            <a:lvl7pPr marR="0" lvl="6"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7pPr>
            <a:lvl8pPr marR="0" lvl="7"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8pPr>
            <a:lvl9pPr marR="0" lvl="8"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9pPr>
          </a:lstStyle>
          <a:p>
            <a:r>
              <a:rPr lang="en-US" dirty="0">
                <a:solidFill>
                  <a:srgbClr val="FF0000"/>
                </a:solidFill>
                <a:latin typeface="Times New Roman" panose="02020603050405020304" pitchFamily="18" charset="0"/>
                <a:cs typeface="Times New Roman" panose="02020603050405020304" pitchFamily="18" charset="0"/>
              </a:rPr>
              <a:t>Computing Systems – GPU Systems</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2261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ECBA2-CF48-DF5C-6760-B429F050637A}"/>
              </a:ext>
            </a:extLst>
          </p:cNvPr>
          <p:cNvSpPr>
            <a:spLocks noGrp="1"/>
          </p:cNvSpPr>
          <p:nvPr>
            <p:ph type="title"/>
          </p:nvPr>
        </p:nvSpPr>
        <p:spPr>
          <a:xfrm>
            <a:off x="489492" y="1639364"/>
            <a:ext cx="11360800" cy="1122300"/>
          </a:xfrm>
        </p:spPr>
        <p:txBody>
          <a:bodyPr/>
          <a:lstStyle/>
          <a:p>
            <a:pPr algn="l"/>
            <a:r>
              <a:rPr lang="en-IN" sz="2400" u="sng" dirty="0">
                <a:solidFill>
                  <a:srgbClr val="FF0000"/>
                </a:solidFill>
                <a:latin typeface="Times New Roman" panose="02020603050405020304" pitchFamily="18" charset="0"/>
                <a:cs typeface="Times New Roman" panose="02020603050405020304" pitchFamily="18" charset="0"/>
              </a:rPr>
              <a:t>Why Parallel Computing</a:t>
            </a:r>
            <a:br>
              <a:rPr lang="en-IN" sz="2400" u="sng" dirty="0">
                <a:solidFill>
                  <a:srgbClr val="FF0000"/>
                </a:solidFill>
                <a:latin typeface="Times New Roman" panose="02020603050405020304" pitchFamily="18" charset="0"/>
                <a:cs typeface="Times New Roman" panose="02020603050405020304" pitchFamily="18" charset="0"/>
              </a:rPr>
            </a:br>
            <a:endParaRPr lang="en-IN" sz="2400" b="0"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C8E6C0F0-C906-18CA-F31F-495DB013DE3B}"/>
              </a:ext>
            </a:extLst>
          </p:cNvPr>
          <p:cNvSpPr txBox="1">
            <a:spLocks/>
          </p:cNvSpPr>
          <p:nvPr/>
        </p:nvSpPr>
        <p:spPr>
          <a:xfrm>
            <a:off x="415600" y="368873"/>
            <a:ext cx="11360800" cy="112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1pPr>
            <a:lvl2pPr marR="0" lvl="1"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2pPr>
            <a:lvl3pPr marR="0" lvl="2"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3pPr>
            <a:lvl4pPr marR="0" lvl="3"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4pPr>
            <a:lvl5pPr marR="0" lvl="4"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5pPr>
            <a:lvl6pPr marR="0" lvl="5"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6pPr>
            <a:lvl7pPr marR="0" lvl="6"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7pPr>
            <a:lvl8pPr marR="0" lvl="7"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8pPr>
            <a:lvl9pPr marR="0" lvl="8"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9pPr>
          </a:lstStyle>
          <a:p>
            <a:r>
              <a:rPr lang="en-IN">
                <a:solidFill>
                  <a:srgbClr val="FF0000"/>
                </a:solidFill>
                <a:latin typeface="Times New Roman" panose="02020603050405020304" pitchFamily="18" charset="0"/>
                <a:cs typeface="Times New Roman" panose="02020603050405020304" pitchFamily="18" charset="0"/>
              </a:rPr>
              <a:t>Parallel Computing</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EDAA1A6-6047-232E-14EF-5331E3BA2B7B}"/>
              </a:ext>
            </a:extLst>
          </p:cNvPr>
          <p:cNvSpPr txBox="1"/>
          <p:nvPr/>
        </p:nvSpPr>
        <p:spPr>
          <a:xfrm>
            <a:off x="489491" y="2557307"/>
            <a:ext cx="10806581" cy="3785652"/>
          </a:xfrm>
          <a:prstGeom prst="rect">
            <a:avLst/>
          </a:prstGeom>
          <a:noFill/>
        </p:spPr>
        <p:txBody>
          <a:bodyPr wrap="square">
            <a:spAutoFit/>
          </a:bodyPr>
          <a:lstStyle/>
          <a:p>
            <a:pPr marL="285750" indent="-285750">
              <a:buFont typeface="Arial" panose="020B0604020202020204" pitchFamily="34" charset="0"/>
              <a:buChar char="•"/>
            </a:pPr>
            <a:r>
              <a:rPr lang="en-IN" sz="2400" b="0" dirty="0">
                <a:latin typeface="Times New Roman" panose="02020603050405020304" pitchFamily="18" charset="0"/>
                <a:cs typeface="Times New Roman" panose="02020603050405020304" pitchFamily="18" charset="0"/>
              </a:rPr>
              <a:t>save time</a:t>
            </a:r>
          </a:p>
          <a:p>
            <a:pPr marL="285750" indent="-285750">
              <a:buFont typeface="Arial" panose="020B0604020202020204" pitchFamily="34" charset="0"/>
              <a:buChar char="•"/>
            </a:pPr>
            <a:r>
              <a:rPr lang="en-IN" sz="2400" b="0" dirty="0">
                <a:latin typeface="Times New Roman" panose="02020603050405020304" pitchFamily="18" charset="0"/>
                <a:cs typeface="Times New Roman" panose="02020603050405020304" pitchFamily="18" charset="0"/>
              </a:rPr>
              <a:t>solve larger problems</a:t>
            </a:r>
          </a:p>
          <a:p>
            <a:pPr marL="285750" indent="-285750">
              <a:buFont typeface="Arial" panose="020B0604020202020204" pitchFamily="34" charset="0"/>
              <a:buChar char="•"/>
            </a:pPr>
            <a:r>
              <a:rPr lang="en-IN" sz="2400" b="0" dirty="0">
                <a:latin typeface="Times New Roman" panose="02020603050405020304" pitchFamily="18" charset="0"/>
                <a:cs typeface="Times New Roman" panose="02020603050405020304" pitchFamily="18" charset="0"/>
              </a:rPr>
              <a:t>provide concurrency</a:t>
            </a:r>
          </a:p>
          <a:p>
            <a:pPr marL="285750" indent="-285750">
              <a:buFont typeface="Arial" panose="020B0604020202020204" pitchFamily="34" charset="0"/>
              <a:buChar char="•"/>
            </a:pPr>
            <a:r>
              <a:rPr lang="en-IN" sz="2400" b="0" dirty="0">
                <a:latin typeface="Times New Roman" panose="02020603050405020304" pitchFamily="18" charset="0"/>
                <a:cs typeface="Times New Roman" panose="02020603050405020304" pitchFamily="18" charset="0"/>
              </a:rPr>
              <a:t>use non-local resources</a:t>
            </a:r>
          </a:p>
          <a:p>
            <a:pPr marL="285750" indent="-285750">
              <a:buFont typeface="Arial" panose="020B0604020202020204" pitchFamily="34" charset="0"/>
              <a:buChar char="•"/>
            </a:pPr>
            <a:r>
              <a:rPr lang="en-IN" sz="2400" b="0" dirty="0">
                <a:latin typeface="Times New Roman" panose="02020603050405020304" pitchFamily="18" charset="0"/>
                <a:cs typeface="Times New Roman" panose="02020603050405020304" pitchFamily="18" charset="0"/>
              </a:rPr>
              <a:t>limits to serial computing</a:t>
            </a:r>
          </a:p>
          <a:p>
            <a:pPr marL="285750" indent="-285750">
              <a:buFont typeface="Arial" panose="020B0604020202020204" pitchFamily="34" charset="0"/>
              <a:buChar char="•"/>
            </a:pPr>
            <a:r>
              <a:rPr lang="en-IN" sz="2400" b="0" dirty="0">
                <a:latin typeface="Times New Roman" panose="02020603050405020304" pitchFamily="18" charset="0"/>
                <a:cs typeface="Times New Roman" panose="02020603050405020304" pitchFamily="18" charset="0"/>
              </a:rPr>
              <a:t>current computing architecture are relay upon hardware level parallelism to improve performance through:</a:t>
            </a:r>
          </a:p>
          <a:p>
            <a:pPr marL="803275" indent="-268288">
              <a:buFont typeface="Arial" panose="020B0604020202020204" pitchFamily="34" charset="0"/>
              <a:buChar char="•"/>
            </a:pPr>
            <a:r>
              <a:rPr lang="en-IN" sz="2400" b="0" dirty="0">
                <a:solidFill>
                  <a:srgbClr val="00B050"/>
                </a:solidFill>
                <a:latin typeface="Times New Roman" panose="02020603050405020304" pitchFamily="18" charset="0"/>
                <a:cs typeface="Times New Roman" panose="02020603050405020304" pitchFamily="18" charset="0"/>
              </a:rPr>
              <a:t>multiple execution units</a:t>
            </a:r>
          </a:p>
          <a:p>
            <a:pPr marL="803275" indent="-268288">
              <a:buFont typeface="Arial" panose="020B0604020202020204" pitchFamily="34" charset="0"/>
              <a:buChar char="•"/>
            </a:pPr>
            <a:r>
              <a:rPr lang="en-IN" sz="2400" b="0" dirty="0">
                <a:solidFill>
                  <a:srgbClr val="00B050"/>
                </a:solidFill>
                <a:latin typeface="Times New Roman" panose="02020603050405020304" pitchFamily="18" charset="0"/>
                <a:cs typeface="Times New Roman" panose="02020603050405020304" pitchFamily="18" charset="0"/>
              </a:rPr>
              <a:t>pipelined instructions</a:t>
            </a:r>
          </a:p>
          <a:p>
            <a:pPr marL="803275" indent="-268288">
              <a:buFont typeface="Arial" panose="020B0604020202020204" pitchFamily="34" charset="0"/>
              <a:buChar char="•"/>
            </a:pPr>
            <a:r>
              <a:rPr lang="en-IN" sz="2400" b="0" dirty="0">
                <a:solidFill>
                  <a:srgbClr val="00B050"/>
                </a:solidFill>
                <a:latin typeface="Times New Roman" panose="02020603050405020304" pitchFamily="18" charset="0"/>
                <a:cs typeface="Times New Roman" panose="02020603050405020304" pitchFamily="18" charset="0"/>
              </a:rPr>
              <a:t>multicore </a:t>
            </a:r>
            <a:endParaRPr lang="en-IN" sz="2400" dirty="0">
              <a:solidFill>
                <a:srgbClr val="00B050"/>
              </a:solidFill>
            </a:endParaRPr>
          </a:p>
        </p:txBody>
      </p:sp>
    </p:spTree>
    <p:extLst>
      <p:ext uri="{BB962C8B-B14F-4D97-AF65-F5344CB8AC3E}">
        <p14:creationId xmlns:p14="http://schemas.microsoft.com/office/powerpoint/2010/main" val="16784627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1D8B4-24E5-03B0-FCCF-E2F1EA7AD5FA}"/>
              </a:ext>
            </a:extLst>
          </p:cNvPr>
          <p:cNvSpPr>
            <a:spLocks noGrp="1"/>
          </p:cNvSpPr>
          <p:nvPr>
            <p:ph type="title"/>
          </p:nvPr>
        </p:nvSpPr>
        <p:spPr/>
        <p:txBody>
          <a:bodyPr/>
          <a:lstStyle/>
          <a:p>
            <a:endParaRPr lang="en-IN"/>
          </a:p>
        </p:txBody>
      </p:sp>
      <p:pic>
        <p:nvPicPr>
          <p:cNvPr id="2050" name="Picture 2" descr="GPU pipeline architecture. | Download Scientific Diagram">
            <a:extLst>
              <a:ext uri="{FF2B5EF4-FFF2-40B4-BE49-F238E27FC236}">
                <a16:creationId xmlns:a16="http://schemas.microsoft.com/office/drawing/2014/main" id="{E107A282-AC17-766A-DB9A-C79535B239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2836" y="1687863"/>
            <a:ext cx="9652000" cy="4432767"/>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08C093D2-EE8B-1867-E32C-4A7F9263E4DC}"/>
              </a:ext>
            </a:extLst>
          </p:cNvPr>
          <p:cNvSpPr txBox="1">
            <a:spLocks/>
          </p:cNvSpPr>
          <p:nvPr/>
        </p:nvSpPr>
        <p:spPr>
          <a:xfrm>
            <a:off x="415600" y="-46445"/>
            <a:ext cx="11360800" cy="112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1pPr>
            <a:lvl2pPr marR="0" lvl="1"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2pPr>
            <a:lvl3pPr marR="0" lvl="2"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3pPr>
            <a:lvl4pPr marR="0" lvl="3"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4pPr>
            <a:lvl5pPr marR="0" lvl="4"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5pPr>
            <a:lvl6pPr marR="0" lvl="5"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6pPr>
            <a:lvl7pPr marR="0" lvl="6"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7pPr>
            <a:lvl8pPr marR="0" lvl="7"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8pPr>
            <a:lvl9pPr marR="0" lvl="8"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9pPr>
          </a:lstStyle>
          <a:p>
            <a:r>
              <a:rPr lang="en-US" dirty="0">
                <a:solidFill>
                  <a:srgbClr val="FF0000"/>
                </a:solidFill>
                <a:latin typeface="Times New Roman" panose="02020603050405020304" pitchFamily="18" charset="0"/>
                <a:cs typeface="Times New Roman" panose="02020603050405020304" pitchFamily="18" charset="0"/>
              </a:rPr>
              <a:t>Computing Systems – GPU Systems</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3179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C7F79-75F1-36D5-FCCB-C03986129892}"/>
              </a:ext>
            </a:extLst>
          </p:cNvPr>
          <p:cNvSpPr txBox="1">
            <a:spLocks/>
          </p:cNvSpPr>
          <p:nvPr/>
        </p:nvSpPr>
        <p:spPr>
          <a:xfrm>
            <a:off x="415600" y="-46445"/>
            <a:ext cx="11360800" cy="112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1pPr>
            <a:lvl2pPr marR="0" lvl="1"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2pPr>
            <a:lvl3pPr marR="0" lvl="2"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3pPr>
            <a:lvl4pPr marR="0" lvl="3"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4pPr>
            <a:lvl5pPr marR="0" lvl="4"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5pPr>
            <a:lvl6pPr marR="0" lvl="5"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6pPr>
            <a:lvl7pPr marR="0" lvl="6"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7pPr>
            <a:lvl8pPr marR="0" lvl="7"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8pPr>
            <a:lvl9pPr marR="0" lvl="8"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9pPr>
          </a:lstStyle>
          <a:p>
            <a:r>
              <a:rPr lang="en-US" dirty="0">
                <a:solidFill>
                  <a:srgbClr val="FF0000"/>
                </a:solidFill>
                <a:latin typeface="Times New Roman" panose="02020603050405020304" pitchFamily="18" charset="0"/>
                <a:cs typeface="Times New Roman" panose="02020603050405020304" pitchFamily="18" charset="0"/>
              </a:rPr>
              <a:t>Computing Systems – GPU Systems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77310A1-5C74-70FE-5E24-32C53C7583BF}"/>
              </a:ext>
            </a:extLst>
          </p:cNvPr>
          <p:cNvSpPr txBox="1"/>
          <p:nvPr/>
        </p:nvSpPr>
        <p:spPr>
          <a:xfrm>
            <a:off x="415600" y="4984239"/>
            <a:ext cx="11624000" cy="1569660"/>
          </a:xfrm>
          <a:prstGeom prst="rect">
            <a:avLst/>
          </a:prstGeom>
          <a:noFill/>
        </p:spPr>
        <p:txBody>
          <a:bodyPr wrap="square">
            <a:spAutoFit/>
          </a:bodyPr>
          <a:lstStyle/>
          <a:p>
            <a:r>
              <a:rPr lang="en-US" sz="2400" b="1" i="0" u="sng" dirty="0">
                <a:solidFill>
                  <a:srgbClr val="202124"/>
                </a:solidFill>
                <a:effectLst/>
                <a:latin typeface="Times New Roman" panose="02020603050405020304" pitchFamily="18" charset="0"/>
                <a:cs typeface="Times New Roman" panose="02020603050405020304" pitchFamily="18" charset="0"/>
              </a:rPr>
              <a:t>Disadvantages :</a:t>
            </a:r>
          </a:p>
          <a:p>
            <a:r>
              <a:rPr lang="en-US" sz="2400" b="0" i="0" dirty="0">
                <a:solidFill>
                  <a:srgbClr val="202124"/>
                </a:solidFill>
                <a:effectLst/>
                <a:latin typeface="Times New Roman" panose="02020603050405020304" pitchFamily="18" charset="0"/>
                <a:cs typeface="Times New Roman" panose="02020603050405020304" pitchFamily="18" charset="0"/>
              </a:rPr>
              <a:t> </a:t>
            </a:r>
            <a:r>
              <a:rPr lang="en-US" sz="2400" i="0" dirty="0">
                <a:solidFill>
                  <a:srgbClr val="00B050"/>
                </a:solidFill>
                <a:effectLst/>
                <a:latin typeface="Times New Roman" panose="02020603050405020304" pitchFamily="18" charset="0"/>
                <a:cs typeface="Times New Roman" panose="02020603050405020304" pitchFamily="18" charset="0"/>
              </a:rPr>
              <a:t>Multitasking</a:t>
            </a:r>
            <a:r>
              <a:rPr lang="en-US" sz="2400" b="1" i="0" dirty="0">
                <a:solidFill>
                  <a:srgbClr val="202124"/>
                </a:solidFill>
                <a:effectLst/>
                <a:latin typeface="Times New Roman" panose="02020603050405020304" pitchFamily="18" charset="0"/>
                <a:cs typeface="Times New Roman" panose="02020603050405020304" pitchFamily="18" charset="0"/>
              </a:rPr>
              <a:t>—</a:t>
            </a:r>
            <a:r>
              <a:rPr lang="en-US" sz="2400" i="0" dirty="0">
                <a:solidFill>
                  <a:srgbClr val="202124"/>
                </a:solidFill>
                <a:effectLst/>
                <a:latin typeface="Times New Roman" panose="02020603050405020304" pitchFamily="18" charset="0"/>
                <a:cs typeface="Times New Roman" panose="02020603050405020304" pitchFamily="18" charset="0"/>
              </a:rPr>
              <a:t>GPUs can perform one task at massive scale, but cannot perform general purpose computing tasks. </a:t>
            </a:r>
          </a:p>
          <a:p>
            <a:r>
              <a:rPr lang="en-US" sz="2400" i="0" dirty="0">
                <a:solidFill>
                  <a:srgbClr val="00B050"/>
                </a:solidFill>
                <a:effectLst/>
                <a:latin typeface="Times New Roman" panose="02020603050405020304" pitchFamily="18" charset="0"/>
                <a:cs typeface="Times New Roman" panose="02020603050405020304" pitchFamily="18" charset="0"/>
              </a:rPr>
              <a:t>Cost</a:t>
            </a:r>
            <a:r>
              <a:rPr lang="en-US" sz="2400" b="1" i="0" dirty="0">
                <a:solidFill>
                  <a:srgbClr val="202124"/>
                </a:solidFill>
                <a:effectLst/>
                <a:latin typeface="Times New Roman" panose="02020603050405020304" pitchFamily="18" charset="0"/>
                <a:cs typeface="Times New Roman" panose="02020603050405020304" pitchFamily="18" charset="0"/>
              </a:rPr>
              <a:t>—</a:t>
            </a:r>
            <a:r>
              <a:rPr lang="en-US" sz="2400" i="0" dirty="0">
                <a:solidFill>
                  <a:srgbClr val="202124"/>
                </a:solidFill>
                <a:effectLst/>
                <a:latin typeface="Times New Roman" panose="02020603050405020304" pitchFamily="18" charset="0"/>
                <a:cs typeface="Times New Roman" panose="02020603050405020304" pitchFamily="18" charset="0"/>
              </a:rPr>
              <a:t>Individual GPUs are currently much more expensive than CPUs</a:t>
            </a:r>
            <a:r>
              <a:rPr lang="en-US" sz="2400" b="0" i="0" dirty="0">
                <a:solidFill>
                  <a:srgbClr val="202124"/>
                </a:solidFill>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7A574C6-DEED-19B8-F271-0E76BD53ACD1}"/>
              </a:ext>
            </a:extLst>
          </p:cNvPr>
          <p:cNvSpPr txBox="1"/>
          <p:nvPr/>
        </p:nvSpPr>
        <p:spPr>
          <a:xfrm>
            <a:off x="415600" y="1138692"/>
            <a:ext cx="11624000" cy="3046988"/>
          </a:xfrm>
          <a:prstGeom prst="rect">
            <a:avLst/>
          </a:prstGeom>
          <a:noFill/>
        </p:spPr>
        <p:txBody>
          <a:bodyPr wrap="square">
            <a:spAutoFit/>
          </a:bodyPr>
          <a:lstStyle/>
          <a:p>
            <a:pPr algn="l"/>
            <a:r>
              <a:rPr lang="en-US" sz="2400" b="1" i="0" u="sng" dirty="0">
                <a:solidFill>
                  <a:srgbClr val="FF0000"/>
                </a:solidFill>
                <a:effectLst/>
                <a:latin typeface="Times New Roman" panose="02020603050405020304" pitchFamily="18" charset="0"/>
                <a:cs typeface="Times New Roman" panose="02020603050405020304" pitchFamily="18" charset="0"/>
              </a:rPr>
              <a:t>Advantages:</a:t>
            </a:r>
          </a:p>
          <a:p>
            <a:pPr algn="l">
              <a:buFont typeface="Arial" panose="020B0604020202020204" pitchFamily="34" charset="0"/>
              <a:buChar char="•"/>
            </a:pPr>
            <a:r>
              <a:rPr lang="en-US" sz="2400" i="0" dirty="0">
                <a:solidFill>
                  <a:srgbClr val="00B050"/>
                </a:solidFill>
                <a:effectLst/>
                <a:latin typeface="Times New Roman" panose="02020603050405020304" pitchFamily="18" charset="0"/>
                <a:cs typeface="Times New Roman" panose="02020603050405020304" pitchFamily="18" charset="0"/>
              </a:rPr>
              <a:t>High Data Throughput</a:t>
            </a:r>
            <a:r>
              <a:rPr lang="en-US" sz="2400" b="0" i="0" dirty="0">
                <a:solidFill>
                  <a:srgbClr val="212529"/>
                </a:solidFill>
                <a:effectLst/>
                <a:latin typeface="Times New Roman" panose="02020603050405020304" pitchFamily="18" charset="0"/>
                <a:cs typeface="Times New Roman" panose="02020603050405020304" pitchFamily="18" charset="0"/>
              </a:rPr>
              <a:t>: a GPU consist of hundreds of cores performing the same operation on multiple data items in parallel. Because of that, a GPU can push vast volumes of processed data through a workload, speeding up specific tasks beyond what a CPU can handle.</a:t>
            </a:r>
          </a:p>
          <a:p>
            <a:pPr algn="l">
              <a:buFont typeface="Arial" panose="020B0604020202020204" pitchFamily="34" charset="0"/>
              <a:buChar char="•"/>
            </a:pPr>
            <a:r>
              <a:rPr lang="en-US" sz="2400" i="0" dirty="0">
                <a:solidFill>
                  <a:srgbClr val="00B050"/>
                </a:solidFill>
                <a:effectLst/>
                <a:latin typeface="Times New Roman" panose="02020603050405020304" pitchFamily="18" charset="0"/>
                <a:cs typeface="Times New Roman" panose="02020603050405020304" pitchFamily="18" charset="0"/>
              </a:rPr>
              <a:t>Massive Parallel Computing: </a:t>
            </a:r>
            <a:r>
              <a:rPr lang="en-US" sz="2400" b="0" i="0" dirty="0">
                <a:solidFill>
                  <a:srgbClr val="212529"/>
                </a:solidFill>
                <a:effectLst/>
                <a:latin typeface="Times New Roman" panose="02020603050405020304" pitchFamily="18" charset="0"/>
                <a:cs typeface="Times New Roman" panose="02020603050405020304" pitchFamily="18" charset="0"/>
              </a:rPr>
              <a:t>Whereas CPUs excel in more complex computations, GPUs excel in extensive calculations with numerous similar operations, such as computing matrices or modeling complex systems.</a:t>
            </a:r>
          </a:p>
        </p:txBody>
      </p:sp>
    </p:spTree>
    <p:extLst>
      <p:ext uri="{BB962C8B-B14F-4D97-AF65-F5344CB8AC3E}">
        <p14:creationId xmlns:p14="http://schemas.microsoft.com/office/powerpoint/2010/main" val="14645375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54F3-A389-E2BC-276F-8AFD5C3C5BD6}"/>
              </a:ext>
            </a:extLst>
          </p:cNvPr>
          <p:cNvSpPr txBox="1">
            <a:spLocks/>
          </p:cNvSpPr>
          <p:nvPr/>
        </p:nvSpPr>
        <p:spPr>
          <a:xfrm>
            <a:off x="415600" y="-46445"/>
            <a:ext cx="11360800" cy="112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1pPr>
            <a:lvl2pPr marR="0" lvl="1"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2pPr>
            <a:lvl3pPr marR="0" lvl="2"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3pPr>
            <a:lvl4pPr marR="0" lvl="3"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4pPr>
            <a:lvl5pPr marR="0" lvl="4"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5pPr>
            <a:lvl6pPr marR="0" lvl="5"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6pPr>
            <a:lvl7pPr marR="0" lvl="6"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7pPr>
            <a:lvl8pPr marR="0" lvl="7"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8pPr>
            <a:lvl9pPr marR="0" lvl="8"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9pPr>
          </a:lstStyle>
          <a:p>
            <a:r>
              <a:rPr lang="en-US" dirty="0">
                <a:solidFill>
                  <a:srgbClr val="FF0000"/>
                </a:solidFill>
                <a:latin typeface="Times New Roman" panose="02020603050405020304" pitchFamily="18" charset="0"/>
                <a:cs typeface="Times New Roman" panose="02020603050405020304" pitchFamily="18" charset="0"/>
              </a:rPr>
              <a:t>Computing Systems – GPU Systems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005AA25-D0B6-B0D3-0074-3DC98304B2D8}"/>
              </a:ext>
            </a:extLst>
          </p:cNvPr>
          <p:cNvSpPr txBox="1"/>
          <p:nvPr/>
        </p:nvSpPr>
        <p:spPr>
          <a:xfrm>
            <a:off x="1710265" y="1780052"/>
            <a:ext cx="10363201" cy="1200329"/>
          </a:xfrm>
          <a:prstGeom prst="rect">
            <a:avLst/>
          </a:prstGeom>
          <a:noFill/>
        </p:spPr>
        <p:txBody>
          <a:bodyPr wrap="square">
            <a:spAutoFit/>
          </a:bodyPr>
          <a:lstStyle/>
          <a:p>
            <a:pPr algn="l"/>
            <a:r>
              <a:rPr lang="en-US" sz="2400" b="1" i="0" u="sng" dirty="0">
                <a:solidFill>
                  <a:srgbClr val="FF0000"/>
                </a:solidFill>
                <a:effectLst/>
                <a:latin typeface="Times New Roman" panose="02020603050405020304" pitchFamily="18" charset="0"/>
                <a:cs typeface="Times New Roman" panose="02020603050405020304" pitchFamily="18" charset="0"/>
              </a:rPr>
              <a:t>Application</a:t>
            </a:r>
          </a:p>
          <a:p>
            <a:pPr algn="l"/>
            <a:r>
              <a:rPr lang="en-US" sz="2400" b="0" i="0" dirty="0">
                <a:solidFill>
                  <a:srgbClr val="202124"/>
                </a:solidFill>
                <a:effectLst/>
                <a:latin typeface="Times New Roman" panose="02020603050405020304" pitchFamily="18" charset="0"/>
                <a:cs typeface="Times New Roman" panose="02020603050405020304" pitchFamily="18" charset="0"/>
              </a:rPr>
              <a:t>GPUs can process many pieces of data simultaneously, making them useful for </a:t>
            </a:r>
            <a:r>
              <a:rPr lang="en-US" sz="2400" b="1" i="0" dirty="0">
                <a:solidFill>
                  <a:srgbClr val="202124"/>
                </a:solidFill>
                <a:effectLst/>
                <a:latin typeface="Times New Roman" panose="02020603050405020304" pitchFamily="18" charset="0"/>
                <a:cs typeface="Times New Roman" panose="02020603050405020304" pitchFamily="18" charset="0"/>
              </a:rPr>
              <a:t>machine learning, video editing, and gaming applications</a:t>
            </a:r>
            <a:r>
              <a:rPr lang="en-US" sz="2400" b="0" i="0" dirty="0">
                <a:solidFill>
                  <a:srgbClr val="202124"/>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579077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FDE01-E92D-BBB2-15FA-9B32707C5C5C}"/>
              </a:ext>
            </a:extLst>
          </p:cNvPr>
          <p:cNvSpPr txBox="1">
            <a:spLocks/>
          </p:cNvSpPr>
          <p:nvPr/>
        </p:nvSpPr>
        <p:spPr>
          <a:xfrm>
            <a:off x="415600" y="-46445"/>
            <a:ext cx="11360800" cy="112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1pPr>
            <a:lvl2pPr marR="0" lvl="1"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2pPr>
            <a:lvl3pPr marR="0" lvl="2"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3pPr>
            <a:lvl4pPr marR="0" lvl="3"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4pPr>
            <a:lvl5pPr marR="0" lvl="4"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5pPr>
            <a:lvl6pPr marR="0" lvl="5"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6pPr>
            <a:lvl7pPr marR="0" lvl="6"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7pPr>
            <a:lvl8pPr marR="0" lvl="7"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8pPr>
            <a:lvl9pPr marR="0" lvl="8"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9pPr>
          </a:lstStyle>
          <a:p>
            <a:r>
              <a:rPr lang="en-US" dirty="0">
                <a:solidFill>
                  <a:srgbClr val="FF0000"/>
                </a:solidFill>
                <a:latin typeface="Times New Roman" panose="02020603050405020304" pitchFamily="18" charset="0"/>
                <a:cs typeface="Times New Roman" panose="02020603050405020304" pitchFamily="18" charset="0"/>
              </a:rPr>
              <a:t>Computing Systems – </a:t>
            </a:r>
            <a:r>
              <a:rPr lang="en-US" dirty="0" err="1">
                <a:solidFill>
                  <a:srgbClr val="FF0000"/>
                </a:solidFill>
                <a:latin typeface="Times New Roman" panose="02020603050405020304" pitchFamily="18" charset="0"/>
                <a:cs typeface="Times New Roman" panose="02020603050405020304" pitchFamily="18" charset="0"/>
              </a:rPr>
              <a:t>Petascale</a:t>
            </a:r>
            <a:r>
              <a:rPr lang="en-US" dirty="0">
                <a:solidFill>
                  <a:srgbClr val="FF0000"/>
                </a:solidFill>
                <a:latin typeface="Times New Roman" panose="02020603050405020304" pitchFamily="18" charset="0"/>
                <a:cs typeface="Times New Roman" panose="02020603050405020304" pitchFamily="18" charset="0"/>
              </a:rPr>
              <a:t> Systems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A93F7CB-83D0-8E1C-AE1B-25D67626ADDD}"/>
              </a:ext>
            </a:extLst>
          </p:cNvPr>
          <p:cNvSpPr txBox="1"/>
          <p:nvPr/>
        </p:nvSpPr>
        <p:spPr>
          <a:xfrm>
            <a:off x="716204" y="1251860"/>
            <a:ext cx="10154996" cy="1569660"/>
          </a:xfrm>
          <a:prstGeom prst="rect">
            <a:avLst/>
          </a:prstGeom>
          <a:noFill/>
        </p:spPr>
        <p:txBody>
          <a:bodyPr wrap="square">
            <a:spAutoFit/>
          </a:bodyPr>
          <a:lstStyle/>
          <a:p>
            <a:pPr algn="l"/>
            <a:endParaRPr lang="en-IN" sz="2400" b="0" i="0" u="none" strike="noStrike" baseline="0" dirty="0">
              <a:solidFill>
                <a:srgbClr val="000000"/>
              </a:solidFill>
              <a:latin typeface="Times New Roman" panose="02020603050405020304" pitchFamily="18" charset="0"/>
              <a:cs typeface="Times New Roman" panose="02020603050405020304" pitchFamily="18" charset="0"/>
            </a:endParaRPr>
          </a:p>
          <a:p>
            <a:endParaRPr lang="en-IN" sz="2400" b="0" i="0" u="none" strike="noStrike" baseline="0" dirty="0">
              <a:latin typeface="Times New Roman" panose="02020603050405020304" pitchFamily="18" charset="0"/>
              <a:cs typeface="Times New Roman" panose="02020603050405020304" pitchFamily="18" charset="0"/>
            </a:endParaRPr>
          </a:p>
          <a:p>
            <a:r>
              <a:rPr lang="en-US" sz="2400" b="0" i="0" u="none" strike="noStrike" baseline="0" dirty="0">
                <a:solidFill>
                  <a:srgbClr val="231F20"/>
                </a:solidFill>
                <a:latin typeface="Times New Roman" panose="02020603050405020304" pitchFamily="18" charset="0"/>
                <a:cs typeface="Times New Roman" panose="02020603050405020304" pitchFamily="18" charset="0"/>
              </a:rPr>
              <a:t>one petaflop per second is a rate of </a:t>
            </a:r>
            <a:r>
              <a:rPr lang="en-IN" sz="2400" b="0" i="0" u="none" strike="noStrike" baseline="0" dirty="0">
                <a:solidFill>
                  <a:srgbClr val="231F20"/>
                </a:solidFill>
                <a:latin typeface="Times New Roman" panose="02020603050405020304" pitchFamily="18" charset="0"/>
                <a:cs typeface="Times New Roman" panose="02020603050405020304" pitchFamily="18" charset="0"/>
              </a:rPr>
              <a:t>computation corresponding to 10</a:t>
            </a:r>
            <a:r>
              <a:rPr lang="en-IN" sz="2400" b="0" i="0" u="none" strike="noStrike" baseline="30000" dirty="0">
                <a:solidFill>
                  <a:srgbClr val="231F20"/>
                </a:solidFill>
                <a:latin typeface="Times New Roman" panose="02020603050405020304" pitchFamily="18" charset="0"/>
                <a:cs typeface="Times New Roman" panose="02020603050405020304" pitchFamily="18" charset="0"/>
              </a:rPr>
              <a:t>15</a:t>
            </a:r>
          </a:p>
          <a:p>
            <a:r>
              <a:rPr lang="en-IN" sz="2400" b="0" i="0" u="none" strike="noStrike" baseline="0" dirty="0">
                <a:solidFill>
                  <a:srgbClr val="231F20"/>
                </a:solidFill>
                <a:latin typeface="Times New Roman" panose="02020603050405020304" pitchFamily="18" charset="0"/>
                <a:cs typeface="Times New Roman" panose="02020603050405020304" pitchFamily="18" charset="0"/>
              </a:rPr>
              <a:t>floating-point operations per second.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91937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4" descr="Made in India Petascale Supercomputer 'PARAM Ganga' installed at IIT  Roorkee – ThePrint – ANIFeed">
            <a:extLst>
              <a:ext uri="{FF2B5EF4-FFF2-40B4-BE49-F238E27FC236}">
                <a16:creationId xmlns:a16="http://schemas.microsoft.com/office/drawing/2014/main" id="{D0566C68-CC09-B92D-C7E1-9F6B5BA902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508" y="2115019"/>
            <a:ext cx="9217890" cy="327429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E8DFC5B-C632-CB30-9E12-308308022477}"/>
              </a:ext>
            </a:extLst>
          </p:cNvPr>
          <p:cNvSpPr txBox="1"/>
          <p:nvPr/>
        </p:nvSpPr>
        <p:spPr>
          <a:xfrm>
            <a:off x="1821873" y="1075855"/>
            <a:ext cx="9217889" cy="1569660"/>
          </a:xfrm>
          <a:prstGeom prst="rect">
            <a:avLst/>
          </a:prstGeom>
          <a:noFill/>
        </p:spPr>
        <p:txBody>
          <a:bodyPr wrap="square">
            <a:spAutoFit/>
          </a:bodyPr>
          <a:lstStyle/>
          <a:p>
            <a:r>
              <a:rPr lang="en-US" sz="2400" dirty="0">
                <a:solidFill>
                  <a:srgbClr val="FF0000"/>
                </a:solidFill>
                <a:latin typeface="Times New Roman" panose="02020603050405020304" pitchFamily="18" charset="0"/>
                <a:cs typeface="Times New Roman" panose="02020603050405020304" pitchFamily="18" charset="0"/>
              </a:rPr>
              <a:t>A Made in India </a:t>
            </a:r>
            <a:r>
              <a:rPr lang="en-US" sz="2400" dirty="0" err="1">
                <a:solidFill>
                  <a:srgbClr val="FF0000"/>
                </a:solidFill>
                <a:latin typeface="Times New Roman" panose="02020603050405020304" pitchFamily="18" charset="0"/>
                <a:cs typeface="Times New Roman" panose="02020603050405020304" pitchFamily="18" charset="0"/>
              </a:rPr>
              <a:t>Petascale</a:t>
            </a:r>
            <a:r>
              <a:rPr lang="en-US" sz="2400" dirty="0">
                <a:solidFill>
                  <a:srgbClr val="FF0000"/>
                </a:solidFill>
                <a:latin typeface="Times New Roman" panose="02020603050405020304" pitchFamily="18" charset="0"/>
                <a:cs typeface="Times New Roman" panose="02020603050405020304" pitchFamily="18" charset="0"/>
              </a:rPr>
              <a:t> Supercomputer “PARAM Ganga” has been installed at IIT Roorkee on Monday by B.V.R. Mohan Reddy, Chairman, Board of Governors, Indian Institute of Technology (IIT) Roorkee.</a:t>
            </a:r>
          </a:p>
          <a:p>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180FC60-7FBC-768A-0581-32D225804407}"/>
              </a:ext>
            </a:extLst>
          </p:cNvPr>
          <p:cNvSpPr txBox="1"/>
          <p:nvPr/>
        </p:nvSpPr>
        <p:spPr>
          <a:xfrm>
            <a:off x="2355273" y="5797351"/>
            <a:ext cx="7647709" cy="830997"/>
          </a:xfrm>
          <a:prstGeom prst="rect">
            <a:avLst/>
          </a:prstGeom>
          <a:noFill/>
        </p:spPr>
        <p:txBody>
          <a:bodyPr wrap="square">
            <a:spAutoFit/>
          </a:bodyPr>
          <a:lstStyle/>
          <a:p>
            <a:r>
              <a:rPr lang="en-US" sz="2400" b="0" i="0" dirty="0">
                <a:solidFill>
                  <a:srgbClr val="FF0000"/>
                </a:solidFill>
                <a:effectLst/>
                <a:latin typeface="Times New Roman" panose="02020603050405020304" pitchFamily="18" charset="0"/>
                <a:cs typeface="Times New Roman" panose="02020603050405020304" pitchFamily="18" charset="0"/>
              </a:rPr>
              <a:t>The establishment of 1.66 PFLOPS (Peta Floating-Point Operations Per Second)</a:t>
            </a:r>
            <a:endParaRPr lang="en-IN" sz="2400" dirty="0">
              <a:solidFill>
                <a:srgbClr val="FF0000"/>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C1971807-7144-7C44-DB43-863B26324D35}"/>
              </a:ext>
            </a:extLst>
          </p:cNvPr>
          <p:cNvSpPr txBox="1">
            <a:spLocks/>
          </p:cNvSpPr>
          <p:nvPr/>
        </p:nvSpPr>
        <p:spPr>
          <a:xfrm>
            <a:off x="415600" y="-46445"/>
            <a:ext cx="11360800" cy="112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1pPr>
            <a:lvl2pPr marR="0" lvl="1"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2pPr>
            <a:lvl3pPr marR="0" lvl="2"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3pPr>
            <a:lvl4pPr marR="0" lvl="3"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4pPr>
            <a:lvl5pPr marR="0" lvl="4"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5pPr>
            <a:lvl6pPr marR="0" lvl="5"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6pPr>
            <a:lvl7pPr marR="0" lvl="6"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7pPr>
            <a:lvl8pPr marR="0" lvl="7"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8pPr>
            <a:lvl9pPr marR="0" lvl="8"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9pPr>
          </a:lstStyle>
          <a:p>
            <a:r>
              <a:rPr lang="en-US" dirty="0">
                <a:solidFill>
                  <a:srgbClr val="FF0000"/>
                </a:solidFill>
                <a:latin typeface="Times New Roman" panose="02020603050405020304" pitchFamily="18" charset="0"/>
                <a:cs typeface="Times New Roman" panose="02020603050405020304" pitchFamily="18" charset="0"/>
              </a:rPr>
              <a:t>Computing Systems – </a:t>
            </a:r>
            <a:r>
              <a:rPr lang="en-US" dirty="0" err="1">
                <a:solidFill>
                  <a:srgbClr val="FF0000"/>
                </a:solidFill>
                <a:latin typeface="Times New Roman" panose="02020603050405020304" pitchFamily="18" charset="0"/>
                <a:cs typeface="Times New Roman" panose="02020603050405020304" pitchFamily="18" charset="0"/>
              </a:rPr>
              <a:t>Petascale</a:t>
            </a:r>
            <a:r>
              <a:rPr lang="en-US" dirty="0">
                <a:solidFill>
                  <a:srgbClr val="FF0000"/>
                </a:solidFill>
                <a:latin typeface="Times New Roman" panose="02020603050405020304" pitchFamily="18" charset="0"/>
                <a:cs typeface="Times New Roman" panose="02020603050405020304" pitchFamily="18" charset="0"/>
              </a:rPr>
              <a:t> Systems</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80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C6F18C-7234-7BE4-3FDF-7E70B84119FD}"/>
              </a:ext>
            </a:extLst>
          </p:cNvPr>
          <p:cNvSpPr txBox="1"/>
          <p:nvPr/>
        </p:nvSpPr>
        <p:spPr>
          <a:xfrm>
            <a:off x="981364" y="947909"/>
            <a:ext cx="9732818" cy="4524315"/>
          </a:xfrm>
          <a:prstGeom prst="rect">
            <a:avLst/>
          </a:prstGeom>
          <a:noFill/>
        </p:spPr>
        <p:txBody>
          <a:bodyPr wrap="square">
            <a:spAutoFit/>
          </a:bodyPr>
          <a:lstStyle/>
          <a:p>
            <a:endParaRPr lang="en-IN" sz="2400" b="0" i="0" u="none" strike="noStrike" baseline="0" dirty="0">
              <a:latin typeface="Times New Roman" panose="02020603050405020304" pitchFamily="18" charset="0"/>
              <a:cs typeface="Times New Roman" panose="02020603050405020304" pitchFamily="18" charset="0"/>
            </a:endParaRPr>
          </a:p>
          <a:p>
            <a:endParaRPr lang="en-IN" sz="2400" b="0" i="0" u="none" strike="noStrike" baseline="0" dirty="0">
              <a:latin typeface="Times New Roman" panose="02020603050405020304" pitchFamily="18" charset="0"/>
              <a:cs typeface="Times New Roman" panose="02020603050405020304" pitchFamily="18" charset="0"/>
            </a:endParaRPr>
          </a:p>
          <a:p>
            <a:r>
              <a:rPr lang="en-US" sz="2400" b="1" i="0" u="none" strike="noStrike" baseline="0" dirty="0">
                <a:solidFill>
                  <a:srgbClr val="FF0000"/>
                </a:solidFill>
                <a:latin typeface="Times New Roman" panose="02020603050405020304" pitchFamily="18" charset="0"/>
                <a:cs typeface="Times New Roman" panose="02020603050405020304" pitchFamily="18" charset="0"/>
              </a:rPr>
              <a:t>applications </a:t>
            </a:r>
          </a:p>
          <a:p>
            <a:r>
              <a:rPr lang="en-IN" sz="2400" b="0" i="0" u="none" strike="noStrike" baseline="0" dirty="0">
                <a:solidFill>
                  <a:srgbClr val="231F20"/>
                </a:solidFill>
                <a:latin typeface="Times New Roman" panose="02020603050405020304" pitchFamily="18" charset="0"/>
                <a:cs typeface="Times New Roman" panose="02020603050405020304" pitchFamily="18" charset="0"/>
              </a:rPr>
              <a:t>•nuclear weapons stewardship,</a:t>
            </a:r>
          </a:p>
          <a:p>
            <a:r>
              <a:rPr lang="en-IN" sz="2400" b="0" i="0" u="none" strike="noStrike" baseline="0" dirty="0">
                <a:solidFill>
                  <a:srgbClr val="231F20"/>
                </a:solidFill>
                <a:latin typeface="Times New Roman" panose="02020603050405020304" pitchFamily="18" charset="0"/>
                <a:cs typeface="Times New Roman" panose="02020603050405020304" pitchFamily="18" charset="0"/>
              </a:rPr>
              <a:t>•cryptology,</a:t>
            </a:r>
          </a:p>
          <a:p>
            <a:r>
              <a:rPr lang="en-IN" sz="2400" b="0" i="0" u="none" strike="noStrike" baseline="0" dirty="0">
                <a:solidFill>
                  <a:srgbClr val="231F20"/>
                </a:solidFill>
                <a:latin typeface="Times New Roman" panose="02020603050405020304" pitchFamily="18" charset="0"/>
                <a:cs typeface="Times New Roman" panose="02020603050405020304" pitchFamily="18" charset="0"/>
              </a:rPr>
              <a:t>•climate and environmental </a:t>
            </a:r>
            <a:r>
              <a:rPr lang="en-IN" sz="2400" b="0" i="0" u="none" strike="noStrike" baseline="0" dirty="0" err="1">
                <a:solidFill>
                  <a:srgbClr val="231F20"/>
                </a:solidFill>
                <a:latin typeface="Times New Roman" panose="02020603050405020304" pitchFamily="18" charset="0"/>
                <a:cs typeface="Times New Roman" panose="02020603050405020304" pitchFamily="18" charset="0"/>
              </a:rPr>
              <a:t>modeling</a:t>
            </a:r>
            <a:r>
              <a:rPr lang="en-IN" sz="2400" b="0" i="0" u="none" strike="noStrike" baseline="0" dirty="0">
                <a:solidFill>
                  <a:srgbClr val="231F20"/>
                </a:solidFill>
                <a:latin typeface="Times New Roman" panose="02020603050405020304" pitchFamily="18" charset="0"/>
                <a:cs typeface="Times New Roman" panose="02020603050405020304" pitchFamily="18" charset="0"/>
              </a:rPr>
              <a:t>,</a:t>
            </a:r>
          </a:p>
          <a:p>
            <a:r>
              <a:rPr lang="en-IN" sz="2400" b="0" i="0" u="none" strike="noStrike" baseline="0" dirty="0">
                <a:solidFill>
                  <a:srgbClr val="231F20"/>
                </a:solidFill>
                <a:latin typeface="Times New Roman" panose="02020603050405020304" pitchFamily="18" charset="0"/>
                <a:cs typeface="Times New Roman" panose="02020603050405020304" pitchFamily="18" charset="0"/>
              </a:rPr>
              <a:t>•3D protein molecule reconstruction,</a:t>
            </a:r>
          </a:p>
          <a:p>
            <a:r>
              <a:rPr lang="en-IN" sz="2400" b="0" i="0" u="none" strike="noStrike" baseline="0" dirty="0">
                <a:solidFill>
                  <a:srgbClr val="231F20"/>
                </a:solidFill>
                <a:latin typeface="Times New Roman" panose="02020603050405020304" pitchFamily="18" charset="0"/>
                <a:cs typeface="Times New Roman" panose="02020603050405020304" pitchFamily="18" charset="0"/>
              </a:rPr>
              <a:t>•severe storm forecasting,</a:t>
            </a:r>
          </a:p>
          <a:p>
            <a:r>
              <a:rPr lang="en-IN" sz="2400" b="0" i="0" u="none" strike="noStrike" baseline="0" dirty="0">
                <a:solidFill>
                  <a:srgbClr val="231F20"/>
                </a:solidFill>
                <a:latin typeface="Times New Roman" panose="02020603050405020304" pitchFamily="18" charset="0"/>
                <a:cs typeface="Times New Roman" panose="02020603050405020304" pitchFamily="18" charset="0"/>
              </a:rPr>
              <a:t>•design of advanced aircraft,</a:t>
            </a:r>
          </a:p>
          <a:p>
            <a:r>
              <a:rPr lang="en-IN" sz="2400" b="0" i="0" u="none" strike="noStrike" baseline="0" dirty="0">
                <a:solidFill>
                  <a:srgbClr val="231F20"/>
                </a:solidFill>
                <a:latin typeface="Times New Roman" panose="02020603050405020304" pitchFamily="18" charset="0"/>
                <a:cs typeface="Times New Roman" panose="02020603050405020304" pitchFamily="18" charset="0"/>
              </a:rPr>
              <a:t>•molecular nanotechnology,</a:t>
            </a:r>
          </a:p>
          <a:p>
            <a:r>
              <a:rPr lang="en-IN" sz="2400" b="0" i="0" u="none" strike="noStrike" baseline="0" dirty="0">
                <a:solidFill>
                  <a:srgbClr val="231F20"/>
                </a:solidFill>
                <a:latin typeface="Times New Roman" panose="02020603050405020304" pitchFamily="18" charset="0"/>
                <a:cs typeface="Times New Roman" panose="02020603050405020304" pitchFamily="18" charset="0"/>
              </a:rPr>
              <a:t>•intelligent planetary spacecraft, and</a:t>
            </a:r>
          </a:p>
          <a:p>
            <a:r>
              <a:rPr lang="en-IN" sz="2400" b="0" i="0" u="none" strike="noStrike" baseline="0" dirty="0">
                <a:solidFill>
                  <a:srgbClr val="231F20"/>
                </a:solidFill>
                <a:latin typeface="Times New Roman" panose="02020603050405020304" pitchFamily="18" charset="0"/>
                <a:cs typeface="Times New Roman" panose="02020603050405020304" pitchFamily="18" charset="0"/>
              </a:rPr>
              <a:t>•real-time medical imaging.</a:t>
            </a:r>
            <a:endParaRPr lang="en-IN"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053DE3FE-DFA3-48E4-8F49-514AC47252F0}"/>
              </a:ext>
            </a:extLst>
          </p:cNvPr>
          <p:cNvSpPr txBox="1">
            <a:spLocks/>
          </p:cNvSpPr>
          <p:nvPr/>
        </p:nvSpPr>
        <p:spPr>
          <a:xfrm>
            <a:off x="415600" y="-46445"/>
            <a:ext cx="11360800" cy="112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1pPr>
            <a:lvl2pPr marR="0" lvl="1"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2pPr>
            <a:lvl3pPr marR="0" lvl="2"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3pPr>
            <a:lvl4pPr marR="0" lvl="3"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4pPr>
            <a:lvl5pPr marR="0" lvl="4"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5pPr>
            <a:lvl6pPr marR="0" lvl="5"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6pPr>
            <a:lvl7pPr marR="0" lvl="6"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7pPr>
            <a:lvl8pPr marR="0" lvl="7"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8pPr>
            <a:lvl9pPr marR="0" lvl="8"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9pPr>
          </a:lstStyle>
          <a:p>
            <a:r>
              <a:rPr lang="en-US" dirty="0">
                <a:solidFill>
                  <a:srgbClr val="FF0000"/>
                </a:solidFill>
                <a:latin typeface="Times New Roman" panose="02020603050405020304" pitchFamily="18" charset="0"/>
                <a:cs typeface="Times New Roman" panose="02020603050405020304" pitchFamily="18" charset="0"/>
              </a:rPr>
              <a:t>Computing Systems – </a:t>
            </a:r>
            <a:r>
              <a:rPr lang="en-US" dirty="0" err="1">
                <a:solidFill>
                  <a:srgbClr val="FF0000"/>
                </a:solidFill>
                <a:latin typeface="Times New Roman" panose="02020603050405020304" pitchFamily="18" charset="0"/>
                <a:cs typeface="Times New Roman" panose="02020603050405020304" pitchFamily="18" charset="0"/>
              </a:rPr>
              <a:t>Petascale</a:t>
            </a:r>
            <a:r>
              <a:rPr lang="en-US" dirty="0">
                <a:solidFill>
                  <a:srgbClr val="FF0000"/>
                </a:solidFill>
                <a:latin typeface="Times New Roman" panose="02020603050405020304" pitchFamily="18" charset="0"/>
                <a:cs typeface="Times New Roman" panose="02020603050405020304" pitchFamily="18" charset="0"/>
              </a:rPr>
              <a:t> Systems</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29354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AC1A89-A9B2-2AF9-9767-95A89E4055F7}"/>
              </a:ext>
            </a:extLst>
          </p:cNvPr>
          <p:cNvSpPr txBox="1"/>
          <p:nvPr/>
        </p:nvSpPr>
        <p:spPr>
          <a:xfrm>
            <a:off x="510310" y="1145309"/>
            <a:ext cx="7497617" cy="5510035"/>
          </a:xfrm>
          <a:prstGeom prst="rect">
            <a:avLst/>
          </a:prstGeom>
          <a:noFill/>
        </p:spPr>
        <p:txBody>
          <a:bodyPr wrap="square">
            <a:spAutoFit/>
          </a:bodyPr>
          <a:lstStyle/>
          <a:p>
            <a:pPr marL="139700">
              <a:spcBef>
                <a:spcPts val="450"/>
              </a:spcBef>
            </a:pPr>
            <a:r>
              <a:rPr lang="en-US" sz="2400" b="1" u="heavy" kern="0" dirty="0">
                <a:solidFill>
                  <a:srgbClr val="FF0000"/>
                </a:solidFill>
                <a:effectLst/>
                <a:uFill>
                  <a:solidFill>
                    <a:srgbClr val="000000"/>
                  </a:solidFill>
                </a:uFill>
                <a:latin typeface="Times New Roman" panose="02020603050405020304" pitchFamily="18" charset="0"/>
                <a:ea typeface="Times New Roman" panose="02020603050405020304" pitchFamily="18" charset="0"/>
              </a:rPr>
              <a:t>Cluster</a:t>
            </a:r>
            <a:r>
              <a:rPr lang="en-US" sz="2400" b="1" u="heavy" kern="0" spc="-35" dirty="0">
                <a:solidFill>
                  <a:srgbClr val="FF0000"/>
                </a:solidFill>
                <a:effectLst/>
                <a:uFill>
                  <a:solidFill>
                    <a:srgbClr val="000000"/>
                  </a:solidFill>
                </a:uFill>
                <a:latin typeface="Times New Roman" panose="02020603050405020304" pitchFamily="18" charset="0"/>
                <a:ea typeface="Times New Roman" panose="02020603050405020304" pitchFamily="18" charset="0"/>
              </a:rPr>
              <a:t> </a:t>
            </a:r>
            <a:r>
              <a:rPr lang="en-US" sz="2400" b="1" u="heavy" kern="0" dirty="0">
                <a:solidFill>
                  <a:srgbClr val="FF0000"/>
                </a:solidFill>
                <a:effectLst/>
                <a:uFill>
                  <a:solidFill>
                    <a:srgbClr val="000000"/>
                  </a:solidFill>
                </a:uFill>
                <a:latin typeface="Times New Roman" panose="02020603050405020304" pitchFamily="18" charset="0"/>
                <a:ea typeface="Times New Roman" panose="02020603050405020304" pitchFamily="18" charset="0"/>
              </a:rPr>
              <a:t>Computer</a:t>
            </a:r>
            <a:endParaRPr lang="en-IN" sz="2400" b="1" u="sng" kern="0" dirty="0">
              <a:solidFill>
                <a:srgbClr val="FF0000"/>
              </a:solidFill>
              <a:effectLst/>
              <a:uFill>
                <a:solidFill>
                  <a:srgbClr val="000000"/>
                </a:solidFill>
              </a:uFill>
              <a:latin typeface="Times New Roman" panose="02020603050405020304" pitchFamily="18" charset="0"/>
              <a:ea typeface="Times New Roman" panose="02020603050405020304" pitchFamily="18" charset="0"/>
            </a:endParaRPr>
          </a:p>
          <a:p>
            <a:pPr marL="482600" marR="141605" indent="-342900" algn="just">
              <a:lnSpc>
                <a:spcPct val="115000"/>
              </a:lnSpc>
              <a:spcBef>
                <a:spcPts val="805"/>
              </a:spcBef>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A cluster is a type of </a:t>
            </a:r>
            <a:r>
              <a:rPr lang="en-US" sz="2400" dirty="0">
                <a:solidFill>
                  <a:srgbClr val="00B050"/>
                </a:solidFill>
                <a:effectLst/>
                <a:latin typeface="Times New Roman" panose="02020603050405020304" pitchFamily="18" charset="0"/>
                <a:ea typeface="Times New Roman" panose="02020603050405020304" pitchFamily="18" charset="0"/>
              </a:rPr>
              <a:t>parallel and distributed system</a:t>
            </a:r>
            <a:r>
              <a:rPr lang="en-US" sz="2400" dirty="0">
                <a:effectLst/>
                <a:latin typeface="Times New Roman" panose="02020603050405020304" pitchFamily="18" charset="0"/>
                <a:ea typeface="Times New Roman" panose="02020603050405020304" pitchFamily="18" charset="0"/>
              </a:rPr>
              <a:t>, which consists of a collection of </a:t>
            </a:r>
            <a:r>
              <a:rPr lang="en-US" sz="2400" dirty="0">
                <a:solidFill>
                  <a:srgbClr val="00B050"/>
                </a:solidFill>
                <a:effectLst/>
                <a:latin typeface="Times New Roman" panose="02020603050405020304" pitchFamily="18" charset="0"/>
                <a:ea typeface="Times New Roman" panose="02020603050405020304" pitchFamily="18" charset="0"/>
              </a:rPr>
              <a:t>inter-</a:t>
            </a:r>
            <a:r>
              <a:rPr lang="en-US" sz="2400" spc="5" dirty="0">
                <a:solidFill>
                  <a:srgbClr val="00B050"/>
                </a:solidFill>
                <a:effectLst/>
                <a:latin typeface="Times New Roman" panose="02020603050405020304" pitchFamily="18" charset="0"/>
                <a:ea typeface="Times New Roman" panose="02020603050405020304" pitchFamily="18" charset="0"/>
              </a:rPr>
              <a:t> </a:t>
            </a:r>
            <a:r>
              <a:rPr lang="en-US" sz="2400" dirty="0">
                <a:solidFill>
                  <a:srgbClr val="00B050"/>
                </a:solidFill>
                <a:effectLst/>
                <a:latin typeface="Times New Roman" panose="02020603050405020304" pitchFamily="18" charset="0"/>
                <a:ea typeface="Times New Roman" panose="02020603050405020304" pitchFamily="18" charset="0"/>
              </a:rPr>
              <a:t>connected</a:t>
            </a:r>
            <a:r>
              <a:rPr lang="en-US" sz="2400" spc="-10" dirty="0">
                <a:solidFill>
                  <a:srgbClr val="00B050"/>
                </a:solidFill>
                <a:effectLst/>
                <a:latin typeface="Times New Roman" panose="02020603050405020304" pitchFamily="18" charset="0"/>
                <a:ea typeface="Times New Roman" panose="02020603050405020304" pitchFamily="18" charset="0"/>
              </a:rPr>
              <a:t> </a:t>
            </a:r>
            <a:r>
              <a:rPr lang="en-US" sz="2400" dirty="0">
                <a:solidFill>
                  <a:srgbClr val="00B050"/>
                </a:solidFill>
                <a:effectLst/>
                <a:latin typeface="Times New Roman" panose="02020603050405020304" pitchFamily="18" charset="0"/>
                <a:ea typeface="Times New Roman" panose="02020603050405020304" pitchFamily="18" charset="0"/>
              </a:rPr>
              <a:t>stand-alone</a:t>
            </a:r>
            <a:r>
              <a:rPr lang="en-US" sz="2400" spc="-10" dirty="0">
                <a:solidFill>
                  <a:srgbClr val="00B050"/>
                </a:solidFill>
                <a:effectLst/>
                <a:latin typeface="Times New Roman" panose="02020603050405020304" pitchFamily="18" charset="0"/>
                <a:ea typeface="Times New Roman" panose="02020603050405020304" pitchFamily="18" charset="0"/>
              </a:rPr>
              <a:t> </a:t>
            </a:r>
            <a:r>
              <a:rPr lang="en-US" sz="2400" dirty="0">
                <a:solidFill>
                  <a:srgbClr val="00B050"/>
                </a:solidFill>
                <a:effectLst/>
                <a:latin typeface="Times New Roman" panose="02020603050405020304" pitchFamily="18" charset="0"/>
                <a:ea typeface="Times New Roman" panose="02020603050405020304" pitchFamily="18" charset="0"/>
              </a:rPr>
              <a:t>computers</a:t>
            </a:r>
            <a:r>
              <a:rPr lang="en-US" sz="2400" spc="-15" dirty="0">
                <a:solidFill>
                  <a:srgbClr val="00B050"/>
                </a:solidFill>
                <a:effectLst/>
                <a:latin typeface="Times New Roman" panose="02020603050405020304" pitchFamily="18" charset="0"/>
                <a:ea typeface="Times New Roman" panose="02020603050405020304" pitchFamily="18" charset="0"/>
              </a:rPr>
              <a:t> </a:t>
            </a:r>
            <a:r>
              <a:rPr lang="en-US" sz="2400" dirty="0">
                <a:solidFill>
                  <a:srgbClr val="00B050"/>
                </a:solidFill>
                <a:effectLst/>
                <a:latin typeface="Times New Roman" panose="02020603050405020304" pitchFamily="18" charset="0"/>
                <a:ea typeface="Times New Roman" panose="02020603050405020304" pitchFamily="18" charset="0"/>
              </a:rPr>
              <a:t>working</a:t>
            </a:r>
            <a:r>
              <a:rPr lang="en-US" sz="2400" spc="-10" dirty="0">
                <a:solidFill>
                  <a:srgbClr val="00B050"/>
                </a:solidFill>
                <a:effectLst/>
                <a:latin typeface="Times New Roman" panose="02020603050405020304" pitchFamily="18" charset="0"/>
                <a:ea typeface="Times New Roman" panose="02020603050405020304" pitchFamily="18" charset="0"/>
              </a:rPr>
              <a:t> </a:t>
            </a:r>
            <a:r>
              <a:rPr lang="en-US" sz="2400" dirty="0">
                <a:solidFill>
                  <a:srgbClr val="00B050"/>
                </a:solidFill>
                <a:effectLst/>
                <a:latin typeface="Times New Roman" panose="02020603050405020304" pitchFamily="18" charset="0"/>
                <a:ea typeface="Times New Roman" panose="02020603050405020304" pitchFamily="18" charset="0"/>
              </a:rPr>
              <a:t>together</a:t>
            </a:r>
            <a:r>
              <a:rPr lang="en-US" sz="2400" spc="-5" dirty="0">
                <a:solidFill>
                  <a:srgbClr val="00B050"/>
                </a:solidFill>
                <a:effectLst/>
                <a:latin typeface="Times New Roman" panose="02020603050405020304" pitchFamily="18" charset="0"/>
                <a:ea typeface="Times New Roman" panose="02020603050405020304" pitchFamily="18" charset="0"/>
              </a:rPr>
              <a:t> </a:t>
            </a:r>
            <a:r>
              <a:rPr lang="en-US" sz="2400" dirty="0">
                <a:solidFill>
                  <a:srgbClr val="00B050"/>
                </a:solidFill>
                <a:effectLst/>
                <a:latin typeface="Times New Roman" panose="02020603050405020304" pitchFamily="18" charset="0"/>
                <a:ea typeface="Times New Roman" panose="02020603050405020304" pitchFamily="18" charset="0"/>
              </a:rPr>
              <a:t>as</a:t>
            </a:r>
            <a:r>
              <a:rPr lang="en-US" sz="2400" spc="-15" dirty="0">
                <a:solidFill>
                  <a:srgbClr val="00B050"/>
                </a:solidFill>
                <a:effectLst/>
                <a:latin typeface="Times New Roman" panose="02020603050405020304" pitchFamily="18" charset="0"/>
                <a:ea typeface="Times New Roman" panose="02020603050405020304" pitchFamily="18" charset="0"/>
              </a:rPr>
              <a:t> </a:t>
            </a:r>
            <a:r>
              <a:rPr lang="en-US" sz="2400" dirty="0">
                <a:solidFill>
                  <a:srgbClr val="00B050"/>
                </a:solidFill>
                <a:effectLst/>
                <a:latin typeface="Times New Roman" panose="02020603050405020304" pitchFamily="18" charset="0"/>
                <a:ea typeface="Times New Roman" panose="02020603050405020304" pitchFamily="18" charset="0"/>
              </a:rPr>
              <a:t>a</a:t>
            </a:r>
            <a:r>
              <a:rPr lang="en-US" sz="2400" spc="-15" dirty="0">
                <a:solidFill>
                  <a:srgbClr val="00B050"/>
                </a:solidFill>
                <a:effectLst/>
                <a:latin typeface="Times New Roman" panose="02020603050405020304" pitchFamily="18" charset="0"/>
                <a:ea typeface="Times New Roman" panose="02020603050405020304" pitchFamily="18" charset="0"/>
              </a:rPr>
              <a:t> </a:t>
            </a:r>
            <a:r>
              <a:rPr lang="en-US" sz="2400" dirty="0">
                <a:solidFill>
                  <a:srgbClr val="00B050"/>
                </a:solidFill>
                <a:effectLst/>
                <a:latin typeface="Times New Roman" panose="02020603050405020304" pitchFamily="18" charset="0"/>
                <a:ea typeface="Times New Roman" panose="02020603050405020304" pitchFamily="18" charset="0"/>
              </a:rPr>
              <a:t>single</a:t>
            </a:r>
            <a:r>
              <a:rPr lang="en-US" sz="2400" spc="10" dirty="0">
                <a:solidFill>
                  <a:srgbClr val="00B050"/>
                </a:solidFill>
                <a:effectLst/>
                <a:latin typeface="Times New Roman" panose="02020603050405020304" pitchFamily="18" charset="0"/>
                <a:ea typeface="Times New Roman" panose="02020603050405020304" pitchFamily="18" charset="0"/>
              </a:rPr>
              <a:t> </a:t>
            </a:r>
            <a:r>
              <a:rPr lang="en-US" sz="2400" dirty="0">
                <a:solidFill>
                  <a:srgbClr val="00B050"/>
                </a:solidFill>
                <a:effectLst/>
                <a:latin typeface="Times New Roman" panose="02020603050405020304" pitchFamily="18" charset="0"/>
                <a:ea typeface="Times New Roman" panose="02020603050405020304" pitchFamily="18" charset="0"/>
              </a:rPr>
              <a:t>integrated</a:t>
            </a:r>
            <a:r>
              <a:rPr lang="en-US" sz="2400" spc="-10" dirty="0">
                <a:solidFill>
                  <a:srgbClr val="00B050"/>
                </a:solidFill>
                <a:effectLst/>
                <a:latin typeface="Times New Roman" panose="02020603050405020304" pitchFamily="18" charset="0"/>
                <a:ea typeface="Times New Roman" panose="02020603050405020304" pitchFamily="18" charset="0"/>
              </a:rPr>
              <a:t> </a:t>
            </a:r>
            <a:r>
              <a:rPr lang="en-US" sz="2400" dirty="0">
                <a:solidFill>
                  <a:srgbClr val="00B050"/>
                </a:solidFill>
                <a:effectLst/>
                <a:latin typeface="Times New Roman" panose="02020603050405020304" pitchFamily="18" charset="0"/>
                <a:ea typeface="Times New Roman" panose="02020603050405020304" pitchFamily="18" charset="0"/>
              </a:rPr>
              <a:t>computing</a:t>
            </a:r>
            <a:r>
              <a:rPr lang="en-US" sz="2400" spc="15" dirty="0">
                <a:solidFill>
                  <a:srgbClr val="00B050"/>
                </a:solidFill>
                <a:effectLst/>
                <a:latin typeface="Times New Roman" panose="02020603050405020304" pitchFamily="18" charset="0"/>
                <a:ea typeface="Times New Roman" panose="02020603050405020304" pitchFamily="18" charset="0"/>
              </a:rPr>
              <a:t> </a:t>
            </a:r>
            <a:r>
              <a:rPr lang="en-US" sz="2400" dirty="0">
                <a:solidFill>
                  <a:srgbClr val="00B050"/>
                </a:solidFill>
                <a:effectLst/>
                <a:latin typeface="Times New Roman" panose="02020603050405020304" pitchFamily="18" charset="0"/>
                <a:ea typeface="Times New Roman" panose="02020603050405020304" pitchFamily="18" charset="0"/>
              </a:rPr>
              <a:t>resource</a:t>
            </a:r>
            <a:r>
              <a:rPr lang="en-US" sz="2400" dirty="0">
                <a:effectLst/>
                <a:latin typeface="Times New Roman" panose="02020603050405020304" pitchFamily="18" charset="0"/>
                <a:ea typeface="Times New Roman" panose="02020603050405020304" pitchFamily="18" charset="0"/>
              </a:rPr>
              <a:t>.</a:t>
            </a:r>
          </a:p>
          <a:p>
            <a:pPr marL="482600" marR="141605" indent="-342900" algn="just">
              <a:lnSpc>
                <a:spcPct val="115000"/>
              </a:lnSpc>
              <a:spcBef>
                <a:spcPts val="805"/>
              </a:spcBef>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A computer node can be a </a:t>
            </a:r>
            <a:r>
              <a:rPr lang="en-US" sz="2400" dirty="0">
                <a:solidFill>
                  <a:srgbClr val="00B050"/>
                </a:solidFill>
                <a:effectLst/>
                <a:latin typeface="Times New Roman" panose="02020603050405020304" pitchFamily="18" charset="0"/>
                <a:ea typeface="Times New Roman" panose="02020603050405020304" pitchFamily="18" charset="0"/>
              </a:rPr>
              <a:t>single or multi-processor system such as</a:t>
            </a:r>
            <a:r>
              <a:rPr lang="en-US" sz="2400" spc="5" dirty="0">
                <a:solidFill>
                  <a:srgbClr val="00B050"/>
                </a:solidFill>
                <a:effectLst/>
                <a:latin typeface="Times New Roman" panose="02020603050405020304" pitchFamily="18" charset="0"/>
                <a:ea typeface="Times New Roman" panose="02020603050405020304" pitchFamily="18" charset="0"/>
              </a:rPr>
              <a:t> </a:t>
            </a:r>
            <a:r>
              <a:rPr lang="en-US" sz="2400" dirty="0">
                <a:solidFill>
                  <a:srgbClr val="00B050"/>
                </a:solidFill>
                <a:effectLst/>
                <a:latin typeface="Times New Roman" panose="02020603050405020304" pitchFamily="18" charset="0"/>
                <a:ea typeface="Times New Roman" panose="02020603050405020304" pitchFamily="18" charset="0"/>
              </a:rPr>
              <a:t>PCs, workstations, servers, SMPs with memory,</a:t>
            </a:r>
            <a:r>
              <a:rPr lang="en-US" sz="2400" spc="5" dirty="0">
                <a:solidFill>
                  <a:srgbClr val="00B050"/>
                </a:solidFill>
                <a:effectLst/>
                <a:latin typeface="Times New Roman" panose="02020603050405020304" pitchFamily="18" charset="0"/>
                <a:ea typeface="Times New Roman" panose="02020603050405020304" pitchFamily="18" charset="0"/>
              </a:rPr>
              <a:t> </a:t>
            </a:r>
            <a:r>
              <a:rPr lang="en-US" sz="2400" dirty="0">
                <a:solidFill>
                  <a:srgbClr val="00B050"/>
                </a:solidFill>
                <a:effectLst/>
                <a:latin typeface="Times New Roman" panose="02020603050405020304" pitchFamily="18" charset="0"/>
                <a:ea typeface="Times New Roman" panose="02020603050405020304" pitchFamily="18" charset="0"/>
              </a:rPr>
              <a:t>I/O and an OS</a:t>
            </a:r>
            <a:r>
              <a:rPr lang="en-US" sz="2400" dirty="0">
                <a:effectLst/>
                <a:latin typeface="Times New Roman" panose="02020603050405020304" pitchFamily="18" charset="0"/>
                <a:ea typeface="Times New Roman" panose="02020603050405020304" pitchFamily="18" charset="0"/>
              </a:rPr>
              <a:t>. </a:t>
            </a:r>
          </a:p>
          <a:p>
            <a:pPr marL="482600" marR="141605" indent="-342900" algn="just">
              <a:lnSpc>
                <a:spcPct val="115000"/>
              </a:lnSpc>
              <a:spcBef>
                <a:spcPts val="805"/>
              </a:spcBef>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It is a group of workstations or computers working together as a single, integrated computing resource </a:t>
            </a:r>
            <a:r>
              <a:rPr lang="en-US" sz="2400" b="0" i="0" dirty="0">
                <a:solidFill>
                  <a:srgbClr val="00B050"/>
                </a:solidFill>
                <a:effectLst/>
                <a:latin typeface="Times New Roman" panose="02020603050405020304" pitchFamily="18" charset="0"/>
                <a:cs typeface="Times New Roman" panose="02020603050405020304" pitchFamily="18" charset="0"/>
              </a:rPr>
              <a:t>connected via high speed interconnects</a:t>
            </a:r>
            <a:r>
              <a:rPr lang="en-US" sz="2400" b="0" i="0" dirty="0">
                <a:solidFill>
                  <a:srgbClr val="273239"/>
                </a:solidFill>
                <a:effectLst/>
                <a:latin typeface="Times New Roman" panose="02020603050405020304" pitchFamily="18" charset="0"/>
                <a:cs typeface="Times New Roman" panose="02020603050405020304" pitchFamily="18" charset="0"/>
              </a:rPr>
              <a:t>.</a:t>
            </a:r>
          </a:p>
          <a:p>
            <a:pPr marL="482600" marR="141605" indent="-342900" algn="just">
              <a:lnSpc>
                <a:spcPct val="115000"/>
              </a:lnSpc>
              <a:spcBef>
                <a:spcPts val="805"/>
              </a:spcBef>
              <a:buFont typeface="Arial" panose="020B0604020202020204" pitchFamily="34" charset="0"/>
              <a:buChar char="•"/>
            </a:pPr>
            <a:r>
              <a:rPr lang="en-US" sz="2400" dirty="0">
                <a:effectLst/>
                <a:latin typeface="Times New Roman" panose="02020603050405020304" pitchFamily="18" charset="0"/>
                <a:ea typeface="Times New Roman" panose="02020603050405020304" pitchFamily="18" charset="0"/>
              </a:rPr>
              <a:t>The</a:t>
            </a:r>
            <a:r>
              <a:rPr lang="en-US" sz="2400" spc="3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nodes are interconnected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via a</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LAN.</a:t>
            </a:r>
            <a:endParaRPr lang="en-IN" sz="2400" dirty="0">
              <a:effectLst/>
              <a:latin typeface="Times New Roman" panose="02020603050405020304" pitchFamily="18" charset="0"/>
              <a:ea typeface="Times New Roman" panose="02020603050405020304" pitchFamily="18" charset="0"/>
            </a:endParaRPr>
          </a:p>
        </p:txBody>
      </p:sp>
      <p:pic>
        <p:nvPicPr>
          <p:cNvPr id="1026" name="Picture 2">
            <a:extLst>
              <a:ext uri="{FF2B5EF4-FFF2-40B4-BE49-F238E27FC236}">
                <a16:creationId xmlns:a16="http://schemas.microsoft.com/office/drawing/2014/main" id="{E0F37AE6-C239-CD4F-5787-DCE31D0E05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0540" y="1429761"/>
            <a:ext cx="2695575" cy="362902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48F4642D-7D87-244B-668C-F272E9252F09}"/>
              </a:ext>
            </a:extLst>
          </p:cNvPr>
          <p:cNvSpPr txBox="1">
            <a:spLocks/>
          </p:cNvSpPr>
          <p:nvPr/>
        </p:nvSpPr>
        <p:spPr>
          <a:xfrm>
            <a:off x="415600" y="-46445"/>
            <a:ext cx="11360800" cy="112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1pPr>
            <a:lvl2pPr marR="0" lvl="1"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2pPr>
            <a:lvl3pPr marR="0" lvl="2"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3pPr>
            <a:lvl4pPr marR="0" lvl="3"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4pPr>
            <a:lvl5pPr marR="0" lvl="4"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5pPr>
            <a:lvl6pPr marR="0" lvl="5"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6pPr>
            <a:lvl7pPr marR="0" lvl="6"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7pPr>
            <a:lvl8pPr marR="0" lvl="7"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8pPr>
            <a:lvl9pPr marR="0" lvl="8"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9pPr>
          </a:lstStyle>
          <a:p>
            <a:r>
              <a:rPr lang="en-US" dirty="0">
                <a:solidFill>
                  <a:srgbClr val="FF0000"/>
                </a:solidFill>
                <a:latin typeface="Times New Roman" panose="02020603050405020304" pitchFamily="18" charset="0"/>
                <a:cs typeface="Times New Roman" panose="02020603050405020304" pitchFamily="18" charset="0"/>
              </a:rPr>
              <a:t>Computing Systems – Cluster Computing</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65243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4CBCA6-5308-A434-100C-338D525B13A1}"/>
              </a:ext>
            </a:extLst>
          </p:cNvPr>
          <p:cNvSpPr txBox="1"/>
          <p:nvPr/>
        </p:nvSpPr>
        <p:spPr>
          <a:xfrm>
            <a:off x="286327" y="836475"/>
            <a:ext cx="6583218" cy="3785652"/>
          </a:xfrm>
          <a:prstGeom prst="rect">
            <a:avLst/>
          </a:prstGeom>
          <a:noFill/>
        </p:spPr>
        <p:txBody>
          <a:bodyPr wrap="square">
            <a:spAutoFit/>
          </a:bodyPr>
          <a:lstStyle/>
          <a:p>
            <a:pPr algn="l" fontAlgn="base"/>
            <a:r>
              <a:rPr lang="en-US" sz="2400" b="1" i="0" dirty="0">
                <a:solidFill>
                  <a:srgbClr val="FF0000"/>
                </a:solidFill>
                <a:effectLst/>
                <a:latin typeface="Times New Roman" panose="02020603050405020304" pitchFamily="18" charset="0"/>
                <a:cs typeface="Times New Roman" panose="02020603050405020304" pitchFamily="18" charset="0"/>
              </a:rPr>
              <a:t>Cluster Computing Architecture :</a:t>
            </a:r>
            <a:endParaRPr lang="en-US" sz="2400" b="0" i="0" dirty="0">
              <a:solidFill>
                <a:srgbClr val="FF0000"/>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It is designed with an </a:t>
            </a:r>
            <a:r>
              <a:rPr lang="en-US" sz="2400" b="0" i="0" dirty="0">
                <a:solidFill>
                  <a:srgbClr val="00B050"/>
                </a:solidFill>
                <a:effectLst/>
                <a:latin typeface="Times New Roman" panose="02020603050405020304" pitchFamily="18" charset="0"/>
                <a:cs typeface="Times New Roman" panose="02020603050405020304" pitchFamily="18" charset="0"/>
              </a:rPr>
              <a:t>array of interconnected individual computers</a:t>
            </a:r>
            <a:r>
              <a:rPr lang="en-US" sz="2400" b="0" i="0" dirty="0">
                <a:solidFill>
                  <a:srgbClr val="273239"/>
                </a:solidFill>
                <a:effectLst/>
                <a:latin typeface="Times New Roman" panose="02020603050405020304" pitchFamily="18" charset="0"/>
                <a:cs typeface="Times New Roman" panose="02020603050405020304" pitchFamily="18" charset="0"/>
              </a:rPr>
              <a:t> and collectively operate as a single standalone system.</a:t>
            </a:r>
          </a:p>
          <a:p>
            <a:pPr algn="l" fontAlgn="base">
              <a:buFont typeface="Arial" panose="020B0604020202020204" pitchFamily="34" charset="0"/>
              <a:buChar char="•"/>
            </a:pPr>
            <a:r>
              <a:rPr lang="en-US" sz="2400" b="1" i="0" dirty="0">
                <a:solidFill>
                  <a:srgbClr val="00B050"/>
                </a:solidFill>
                <a:effectLst/>
                <a:latin typeface="Times New Roman" panose="02020603050405020304" pitchFamily="18" charset="0"/>
                <a:cs typeface="Times New Roman" panose="02020603050405020304" pitchFamily="18" charset="0"/>
              </a:rPr>
              <a:t>A node – </a:t>
            </a:r>
            <a:r>
              <a:rPr lang="en-US" sz="2400" b="0" i="0" dirty="0">
                <a:solidFill>
                  <a:srgbClr val="273239"/>
                </a:solidFill>
                <a:effectLst/>
                <a:latin typeface="Times New Roman" panose="02020603050405020304" pitchFamily="18" charset="0"/>
                <a:cs typeface="Times New Roman" panose="02020603050405020304" pitchFamily="18" charset="0"/>
              </a:rPr>
              <a:t>Either a single or a multiprocessor network having memory, input and output functions and an operating system.</a:t>
            </a:r>
          </a:p>
          <a:p>
            <a:pPr algn="l" fontAlgn="base">
              <a:buFont typeface="Arial" panose="020B0604020202020204" pitchFamily="34" charset="0"/>
              <a:buChar char="•"/>
            </a:pPr>
            <a:r>
              <a:rPr lang="en-US" sz="2400" b="0" i="0" dirty="0">
                <a:solidFill>
                  <a:srgbClr val="273239"/>
                </a:solidFill>
                <a:effectLst/>
                <a:latin typeface="Times New Roman" panose="02020603050405020304" pitchFamily="18" charset="0"/>
                <a:cs typeface="Times New Roman" panose="02020603050405020304" pitchFamily="18" charset="0"/>
              </a:rPr>
              <a:t>Two or more nodes are connected on a single line or every node might be connected individually through a </a:t>
            </a:r>
            <a:r>
              <a:rPr lang="en-US" sz="2400" b="0" i="0" dirty="0">
                <a:solidFill>
                  <a:srgbClr val="00B050"/>
                </a:solidFill>
                <a:effectLst/>
                <a:latin typeface="Times New Roman" panose="02020603050405020304" pitchFamily="18" charset="0"/>
                <a:cs typeface="Times New Roman" panose="02020603050405020304" pitchFamily="18" charset="0"/>
              </a:rPr>
              <a:t>LAN connection</a:t>
            </a:r>
            <a:r>
              <a:rPr lang="en-US" sz="2400" b="0" i="0" dirty="0">
                <a:solidFill>
                  <a:srgbClr val="273239"/>
                </a:solidFill>
                <a:effectLst/>
                <a:latin typeface="Times New Roman" panose="02020603050405020304" pitchFamily="18" charset="0"/>
                <a:cs typeface="Times New Roman" panose="02020603050405020304" pitchFamily="18" charset="0"/>
              </a:rPr>
              <a:t>.</a:t>
            </a:r>
          </a:p>
        </p:txBody>
      </p:sp>
      <p:pic>
        <p:nvPicPr>
          <p:cNvPr id="2050" name="Picture 2">
            <a:extLst>
              <a:ext uri="{FF2B5EF4-FFF2-40B4-BE49-F238E27FC236}">
                <a16:creationId xmlns:a16="http://schemas.microsoft.com/office/drawing/2014/main" id="{BFA79BC0-2A93-8F4F-CD16-806659FD3D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1019" y="1521402"/>
            <a:ext cx="5015382" cy="370637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9A124CF9-D6ED-F377-C245-F75862E6E046}"/>
              </a:ext>
            </a:extLst>
          </p:cNvPr>
          <p:cNvSpPr txBox="1">
            <a:spLocks/>
          </p:cNvSpPr>
          <p:nvPr/>
        </p:nvSpPr>
        <p:spPr>
          <a:xfrm>
            <a:off x="415600" y="-46445"/>
            <a:ext cx="11360800" cy="112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1pPr>
            <a:lvl2pPr marR="0" lvl="1"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2pPr>
            <a:lvl3pPr marR="0" lvl="2"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3pPr>
            <a:lvl4pPr marR="0" lvl="3"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4pPr>
            <a:lvl5pPr marR="0" lvl="4"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5pPr>
            <a:lvl6pPr marR="0" lvl="5"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6pPr>
            <a:lvl7pPr marR="0" lvl="6"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7pPr>
            <a:lvl8pPr marR="0" lvl="7"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8pPr>
            <a:lvl9pPr marR="0" lvl="8"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9pPr>
          </a:lstStyle>
          <a:p>
            <a:r>
              <a:rPr lang="en-US" dirty="0">
                <a:solidFill>
                  <a:srgbClr val="FF0000"/>
                </a:solidFill>
                <a:latin typeface="Times New Roman" panose="02020603050405020304" pitchFamily="18" charset="0"/>
                <a:cs typeface="Times New Roman" panose="02020603050405020304" pitchFamily="18" charset="0"/>
              </a:rPr>
              <a:t>Computing Systems – Cluster Computing</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14485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077C38-389A-A31A-8B54-F9BE789C7AD6}"/>
              </a:ext>
            </a:extLst>
          </p:cNvPr>
          <p:cNvSpPr txBox="1"/>
          <p:nvPr/>
        </p:nvSpPr>
        <p:spPr>
          <a:xfrm>
            <a:off x="778163" y="1242681"/>
            <a:ext cx="10684163" cy="4810099"/>
          </a:xfrm>
          <a:prstGeom prst="rect">
            <a:avLst/>
          </a:prstGeom>
          <a:noFill/>
        </p:spPr>
        <p:txBody>
          <a:bodyPr wrap="square">
            <a:spAutoFit/>
          </a:bodyPr>
          <a:lstStyle/>
          <a:p>
            <a:pPr marL="139700">
              <a:spcBef>
                <a:spcPts val="610"/>
              </a:spcBef>
              <a:spcAft>
                <a:spcPts val="0"/>
              </a:spcAft>
            </a:pPr>
            <a:r>
              <a:rPr lang="en-US" sz="2400" dirty="0">
                <a:effectLst/>
                <a:latin typeface="Times New Roman" panose="02020603050405020304" pitchFamily="18" charset="0"/>
                <a:ea typeface="Times New Roman" panose="02020603050405020304" pitchFamily="18" charset="0"/>
              </a:rPr>
              <a:t>The</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cluster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components</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are</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as</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follows.</a:t>
            </a:r>
            <a:endParaRPr lang="en-IN" sz="2400" dirty="0">
              <a:effectLst/>
              <a:latin typeface="Times New Roman" panose="02020603050405020304" pitchFamily="18" charset="0"/>
              <a:ea typeface="Times New Roman" panose="02020603050405020304" pitchFamily="18" charset="0"/>
            </a:endParaRPr>
          </a:p>
          <a:p>
            <a:pPr marL="342900" lvl="0" indent="-342900">
              <a:spcBef>
                <a:spcPts val="805"/>
              </a:spcBef>
              <a:buSzPts val="1200"/>
              <a:buFont typeface="Times New Roman" panose="02020603050405020304" pitchFamily="18" charset="0"/>
              <a:buAutoNum type="arabicPeriod"/>
              <a:tabLst>
                <a:tab pos="368300" algn="l"/>
              </a:tabLst>
            </a:pPr>
            <a:r>
              <a:rPr lang="en-US" sz="2400" dirty="0">
                <a:effectLst/>
                <a:latin typeface="Times New Roman" panose="02020603050405020304" pitchFamily="18" charset="0"/>
                <a:ea typeface="Times New Roman" panose="02020603050405020304" pitchFamily="18" charset="0"/>
              </a:rPr>
              <a:t>Multiple</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High</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Performance</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Computers</a:t>
            </a:r>
            <a:endParaRPr lang="en-IN" sz="2400" dirty="0">
              <a:effectLst/>
              <a:latin typeface="Times New Roman" panose="02020603050405020304" pitchFamily="18" charset="0"/>
              <a:ea typeface="Times New Roman" panose="02020603050405020304" pitchFamily="18" charset="0"/>
            </a:endParaRPr>
          </a:p>
          <a:p>
            <a:pPr marL="342900" lvl="0" indent="-342900">
              <a:spcBef>
                <a:spcPts val="205"/>
              </a:spcBef>
              <a:buSzPts val="1200"/>
              <a:buFont typeface="Times New Roman" panose="02020603050405020304" pitchFamily="18" charset="0"/>
              <a:buAutoNum type="arabicPeriod"/>
              <a:tabLst>
                <a:tab pos="368300" algn="l"/>
              </a:tabLst>
            </a:pPr>
            <a:r>
              <a:rPr lang="en-US" sz="2400" dirty="0">
                <a:effectLst/>
                <a:latin typeface="Times New Roman" panose="02020603050405020304" pitchFamily="18" charset="0"/>
                <a:ea typeface="Times New Roman" panose="02020603050405020304" pitchFamily="18" charset="0"/>
              </a:rPr>
              <a:t>Oss</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(Layered</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or</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Micro-Kernel</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Based)</a:t>
            </a:r>
            <a:endParaRPr lang="en-IN" sz="2400" dirty="0">
              <a:effectLst/>
              <a:latin typeface="Times New Roman" panose="02020603050405020304" pitchFamily="18" charset="0"/>
              <a:ea typeface="Times New Roman" panose="02020603050405020304" pitchFamily="18" charset="0"/>
            </a:endParaRPr>
          </a:p>
          <a:p>
            <a:pPr marL="342900" lvl="0" indent="-342900">
              <a:spcBef>
                <a:spcPts val="205"/>
              </a:spcBef>
              <a:buSzPts val="1200"/>
              <a:buFont typeface="Times New Roman" panose="02020603050405020304" pitchFamily="18" charset="0"/>
              <a:buAutoNum type="arabicPeriod"/>
              <a:tabLst>
                <a:tab pos="368300" algn="l"/>
              </a:tabLst>
            </a:pPr>
            <a:r>
              <a:rPr lang="en-US" sz="2400" dirty="0">
                <a:effectLst/>
                <a:latin typeface="Times New Roman" panose="02020603050405020304" pitchFamily="18" charset="0"/>
                <a:ea typeface="Times New Roman" panose="02020603050405020304" pitchFamily="18" charset="0"/>
              </a:rPr>
              <a:t>High</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Performance</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Networks</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or</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Switches</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(Gigabit</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Ethernet</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1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Myrinet</a:t>
            </a:r>
            <a:r>
              <a:rPr lang="en-US" sz="2400" dirty="0">
                <a:effectLst/>
                <a:latin typeface="Times New Roman" panose="02020603050405020304" pitchFamily="18" charset="0"/>
                <a:ea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endParaRPr>
          </a:p>
          <a:p>
            <a:pPr marL="342900" lvl="0" indent="-342900">
              <a:spcBef>
                <a:spcPts val="205"/>
              </a:spcBef>
              <a:buSzPts val="1200"/>
              <a:buFont typeface="Times New Roman" panose="02020603050405020304" pitchFamily="18" charset="0"/>
              <a:buAutoNum type="arabicPeriod"/>
              <a:tabLst>
                <a:tab pos="368300" algn="l"/>
              </a:tabLst>
            </a:pPr>
            <a:r>
              <a:rPr lang="en-US" sz="2400" dirty="0">
                <a:effectLst/>
                <a:latin typeface="Times New Roman" panose="02020603050405020304" pitchFamily="18" charset="0"/>
                <a:ea typeface="Times New Roman" panose="02020603050405020304" pitchFamily="18" charset="0"/>
              </a:rPr>
              <a:t>Network</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Interface</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Cards</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(NICs)</a:t>
            </a:r>
            <a:endParaRPr lang="en-IN" sz="2400" dirty="0">
              <a:effectLst/>
              <a:latin typeface="Times New Roman" panose="02020603050405020304" pitchFamily="18" charset="0"/>
              <a:ea typeface="Times New Roman" panose="02020603050405020304" pitchFamily="18" charset="0"/>
            </a:endParaRPr>
          </a:p>
          <a:p>
            <a:pPr marL="342900" lvl="0" indent="-342900">
              <a:spcBef>
                <a:spcPts val="205"/>
              </a:spcBef>
              <a:buSzPts val="1200"/>
              <a:buFont typeface="Times New Roman" panose="02020603050405020304" pitchFamily="18" charset="0"/>
              <a:buAutoNum type="arabicPeriod"/>
              <a:tabLst>
                <a:tab pos="368300" algn="l"/>
              </a:tabLst>
            </a:pPr>
            <a:r>
              <a:rPr lang="en-US" sz="2400" dirty="0">
                <a:effectLst/>
                <a:latin typeface="Times New Roman" panose="02020603050405020304" pitchFamily="18" charset="0"/>
                <a:ea typeface="Times New Roman" panose="02020603050405020304" pitchFamily="18" charset="0"/>
              </a:rPr>
              <a:t>Fast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Communication</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Protocols</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Services</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(Active</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Fast</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Messages)</a:t>
            </a:r>
            <a:endParaRPr lang="en-IN" sz="2400" dirty="0">
              <a:effectLst/>
              <a:latin typeface="Times New Roman" panose="02020603050405020304" pitchFamily="18" charset="0"/>
              <a:ea typeface="Times New Roman" panose="02020603050405020304" pitchFamily="18" charset="0"/>
            </a:endParaRPr>
          </a:p>
          <a:p>
            <a:pPr marL="342900" lvl="0" indent="-342900">
              <a:spcBef>
                <a:spcPts val="225"/>
              </a:spcBef>
              <a:buSzPts val="1200"/>
              <a:buFont typeface="Times New Roman" panose="02020603050405020304" pitchFamily="18" charset="0"/>
              <a:buAutoNum type="arabicPeriod"/>
              <a:tabLst>
                <a:tab pos="368300" algn="l"/>
              </a:tabLst>
            </a:pPr>
            <a:r>
              <a:rPr lang="en-US" sz="2400" dirty="0">
                <a:effectLst/>
                <a:latin typeface="Times New Roman" panose="02020603050405020304" pitchFamily="18" charset="0"/>
                <a:ea typeface="Times New Roman" panose="02020603050405020304" pitchFamily="18" charset="0"/>
              </a:rPr>
              <a:t>Cluster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Middleware</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(Single</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Image</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(SSI)</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Availability</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Infrastructure)</a:t>
            </a:r>
            <a:endParaRPr lang="en-IN" sz="2400" dirty="0">
              <a:effectLst/>
              <a:latin typeface="Times New Roman" panose="02020603050405020304" pitchFamily="18" charset="0"/>
              <a:ea typeface="Times New Roman" panose="02020603050405020304" pitchFamily="18" charset="0"/>
            </a:endParaRPr>
          </a:p>
          <a:p>
            <a:pPr marL="342900" marR="142875" lvl="0" indent="-342900">
              <a:lnSpc>
                <a:spcPct val="115000"/>
              </a:lnSpc>
              <a:spcBef>
                <a:spcPts val="205"/>
              </a:spcBef>
              <a:spcAft>
                <a:spcPts val="0"/>
              </a:spcAft>
              <a:buSzPts val="1200"/>
              <a:buFont typeface="Times New Roman" panose="02020603050405020304" pitchFamily="18" charset="0"/>
              <a:buAutoNum type="arabicPeriod"/>
              <a:tabLst>
                <a:tab pos="368300" algn="l"/>
              </a:tabLst>
            </a:pPr>
            <a:r>
              <a:rPr lang="en-US" sz="2400" dirty="0">
                <a:effectLst/>
                <a:latin typeface="Times New Roman" panose="02020603050405020304" pitchFamily="18" charset="0"/>
                <a:ea typeface="Times New Roman" panose="02020603050405020304" pitchFamily="18" charset="0"/>
              </a:rPr>
              <a:t>Parallel</a:t>
            </a:r>
            <a:r>
              <a:rPr lang="en-US" sz="2400" spc="1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Programming</a:t>
            </a:r>
            <a:r>
              <a:rPr lang="en-US" sz="2400" spc="1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Environments</a:t>
            </a:r>
            <a:r>
              <a:rPr lang="en-US" sz="2400" spc="1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1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Tools</a:t>
            </a:r>
            <a:r>
              <a:rPr lang="en-US" sz="2400" spc="1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(Parallel</a:t>
            </a:r>
            <a:r>
              <a:rPr lang="en-US" sz="2400" spc="1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Virtual</a:t>
            </a:r>
            <a:r>
              <a:rPr lang="en-US" sz="2400" spc="10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Machine</a:t>
            </a:r>
            <a:r>
              <a:rPr lang="en-US" sz="2400" spc="1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(PVM),</a:t>
            </a:r>
            <a:r>
              <a:rPr lang="en-US" sz="2400" spc="1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Message</a:t>
            </a:r>
            <a:r>
              <a:rPr lang="en-US" sz="2400" spc="-2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Passing</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Interface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(MPI))</a:t>
            </a:r>
          </a:p>
          <a:p>
            <a:pPr marR="142875" lvl="0">
              <a:lnSpc>
                <a:spcPct val="115000"/>
              </a:lnSpc>
              <a:spcBef>
                <a:spcPts val="205"/>
              </a:spcBef>
              <a:spcAft>
                <a:spcPts val="0"/>
              </a:spcAft>
              <a:buSzPts val="1200"/>
              <a:tabLst>
                <a:tab pos="368300" algn="l"/>
              </a:tabLst>
            </a:pPr>
            <a:endParaRPr lang="en-IN" sz="2400" dirty="0">
              <a:effectLst/>
              <a:latin typeface="Times New Roman" panose="02020603050405020304" pitchFamily="18" charset="0"/>
              <a:ea typeface="Times New Roman" panose="02020603050405020304" pitchFamily="18" charset="0"/>
            </a:endParaRPr>
          </a:p>
          <a:p>
            <a:pPr marL="342900" lvl="0" indent="-342900">
              <a:lnSpc>
                <a:spcPts val="1375"/>
              </a:lnSpc>
              <a:buSzPts val="1200"/>
              <a:buFont typeface="Times New Roman" panose="02020603050405020304" pitchFamily="18" charset="0"/>
              <a:buAutoNum type="arabicPeriod"/>
              <a:tabLst>
                <a:tab pos="368300" algn="l"/>
              </a:tabLst>
            </a:pPr>
            <a:r>
              <a:rPr lang="en-US" sz="2400" dirty="0">
                <a:effectLst/>
                <a:latin typeface="Times New Roman" panose="02020603050405020304" pitchFamily="18" charset="0"/>
                <a:ea typeface="Times New Roman" panose="02020603050405020304" pitchFamily="18" charset="0"/>
              </a:rPr>
              <a:t>Applications</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(Sequential,</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Parallel</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or</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Distributed)</a:t>
            </a:r>
            <a:endParaRPr lang="en-IN" sz="2400" dirty="0">
              <a:effectLst/>
              <a:latin typeface="Times New Roman" panose="02020603050405020304" pitchFamily="18" charset="0"/>
              <a:ea typeface="Times New Roman" panose="02020603050405020304" pitchFamily="18" charset="0"/>
            </a:endParaRPr>
          </a:p>
        </p:txBody>
      </p:sp>
      <p:sp>
        <p:nvSpPr>
          <p:cNvPr id="5" name="Title 1">
            <a:extLst>
              <a:ext uri="{FF2B5EF4-FFF2-40B4-BE49-F238E27FC236}">
                <a16:creationId xmlns:a16="http://schemas.microsoft.com/office/drawing/2014/main" id="{6B2FDE98-EAAA-0B30-59C4-4E012016ECE6}"/>
              </a:ext>
            </a:extLst>
          </p:cNvPr>
          <p:cNvSpPr txBox="1">
            <a:spLocks/>
          </p:cNvSpPr>
          <p:nvPr/>
        </p:nvSpPr>
        <p:spPr>
          <a:xfrm>
            <a:off x="415600" y="-46445"/>
            <a:ext cx="11360800" cy="112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1pPr>
            <a:lvl2pPr marR="0" lvl="1"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2pPr>
            <a:lvl3pPr marR="0" lvl="2"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3pPr>
            <a:lvl4pPr marR="0" lvl="3"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4pPr>
            <a:lvl5pPr marR="0" lvl="4"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5pPr>
            <a:lvl6pPr marR="0" lvl="5"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6pPr>
            <a:lvl7pPr marR="0" lvl="6"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7pPr>
            <a:lvl8pPr marR="0" lvl="7"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8pPr>
            <a:lvl9pPr marR="0" lvl="8"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9pPr>
          </a:lstStyle>
          <a:p>
            <a:r>
              <a:rPr lang="en-US" dirty="0">
                <a:solidFill>
                  <a:srgbClr val="FF0000"/>
                </a:solidFill>
                <a:latin typeface="Times New Roman" panose="02020603050405020304" pitchFamily="18" charset="0"/>
                <a:cs typeface="Times New Roman" panose="02020603050405020304" pitchFamily="18" charset="0"/>
              </a:rPr>
              <a:t>Computing Systems – Cluster Computing</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14276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1C2B8A-AD7A-7784-FFA0-8C1E4DB07B3A}"/>
              </a:ext>
            </a:extLst>
          </p:cNvPr>
          <p:cNvSpPr txBox="1"/>
          <p:nvPr/>
        </p:nvSpPr>
        <p:spPr>
          <a:xfrm>
            <a:off x="110800" y="798763"/>
            <a:ext cx="11831818" cy="3062377"/>
          </a:xfrm>
          <a:prstGeom prst="rect">
            <a:avLst/>
          </a:prstGeom>
          <a:noFill/>
        </p:spPr>
        <p:txBody>
          <a:bodyPr wrap="square">
            <a:spAutoFit/>
          </a:bodyPr>
          <a:lstStyle/>
          <a:p>
            <a:pPr marL="139700">
              <a:spcBef>
                <a:spcPts val="805"/>
              </a:spcBef>
            </a:pPr>
            <a:r>
              <a:rPr lang="en-US" sz="2400" b="1" u="heavy" kern="0" dirty="0">
                <a:solidFill>
                  <a:srgbClr val="FF0000"/>
                </a:solidFill>
                <a:effectLst/>
                <a:uFill>
                  <a:solidFill>
                    <a:srgbClr val="000000"/>
                  </a:solidFill>
                </a:uFill>
                <a:latin typeface="Times New Roman" panose="02020603050405020304" pitchFamily="18" charset="0"/>
                <a:ea typeface="Times New Roman" panose="02020603050405020304" pitchFamily="18" charset="0"/>
              </a:rPr>
              <a:t>Cluster</a:t>
            </a:r>
            <a:r>
              <a:rPr lang="en-US" sz="2400" b="1" u="heavy" kern="0" spc="-35" dirty="0">
                <a:solidFill>
                  <a:srgbClr val="FF0000"/>
                </a:solidFill>
                <a:effectLst/>
                <a:uFill>
                  <a:solidFill>
                    <a:srgbClr val="000000"/>
                  </a:solidFill>
                </a:uFill>
                <a:latin typeface="Times New Roman" panose="02020603050405020304" pitchFamily="18" charset="0"/>
                <a:ea typeface="Times New Roman" panose="02020603050405020304" pitchFamily="18" charset="0"/>
              </a:rPr>
              <a:t> </a:t>
            </a:r>
            <a:r>
              <a:rPr lang="en-US" sz="2400" b="1" u="heavy" kern="0" dirty="0">
                <a:solidFill>
                  <a:srgbClr val="FF0000"/>
                </a:solidFill>
                <a:effectLst/>
                <a:uFill>
                  <a:solidFill>
                    <a:srgbClr val="000000"/>
                  </a:solidFill>
                </a:uFill>
                <a:latin typeface="Times New Roman" panose="02020603050405020304" pitchFamily="18" charset="0"/>
                <a:ea typeface="Times New Roman" panose="02020603050405020304" pitchFamily="18" charset="0"/>
              </a:rPr>
              <a:t>Classifications</a:t>
            </a:r>
            <a:r>
              <a:rPr lang="en-US" sz="2400" b="1" u="none" strike="noStrike" kern="0" spc="-10" dirty="0">
                <a:solidFill>
                  <a:srgbClr val="FF0000"/>
                </a:solidFill>
                <a:effectLst/>
                <a:uFill>
                  <a:solidFill>
                    <a:srgbClr val="000000"/>
                  </a:solidFill>
                </a:uFill>
                <a:latin typeface="Times New Roman" panose="02020603050405020304" pitchFamily="18" charset="0"/>
                <a:ea typeface="Times New Roman" panose="02020603050405020304" pitchFamily="18" charset="0"/>
              </a:rPr>
              <a:t> </a:t>
            </a:r>
            <a:endParaRPr lang="en-IN" sz="2400" b="1" u="sng" kern="0" dirty="0">
              <a:solidFill>
                <a:srgbClr val="FF0000"/>
              </a:solidFill>
              <a:effectLst/>
              <a:uFill>
                <a:solidFill>
                  <a:srgbClr val="000000"/>
                </a:solidFill>
              </a:uFill>
              <a:latin typeface="Times New Roman" panose="02020603050405020304" pitchFamily="18" charset="0"/>
              <a:ea typeface="Times New Roman" panose="02020603050405020304" pitchFamily="18" charset="0"/>
            </a:endParaRPr>
          </a:p>
          <a:p>
            <a:pPr marL="139700">
              <a:spcBef>
                <a:spcPts val="805"/>
              </a:spcBef>
              <a:spcAft>
                <a:spcPts val="0"/>
              </a:spcAft>
            </a:pPr>
            <a:r>
              <a:rPr lang="en-US" sz="2400" dirty="0">
                <a:effectLst/>
                <a:latin typeface="Times New Roman" panose="02020603050405020304" pitchFamily="18" charset="0"/>
                <a:ea typeface="Times New Roman" panose="02020603050405020304" pitchFamily="18" charset="0"/>
              </a:rPr>
              <a:t>The</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various</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features</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clusters</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are</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as</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follows.</a:t>
            </a:r>
            <a:endParaRPr lang="en-IN" sz="2400" dirty="0">
              <a:effectLst/>
              <a:latin typeface="Times New Roman" panose="02020603050405020304" pitchFamily="18" charset="0"/>
              <a:ea typeface="Times New Roman" panose="02020603050405020304" pitchFamily="18" charset="0"/>
            </a:endParaRPr>
          </a:p>
          <a:p>
            <a:pPr marL="342900" lvl="0" indent="-342900">
              <a:spcBef>
                <a:spcPts val="800"/>
              </a:spcBef>
              <a:buSzPts val="1200"/>
              <a:buFont typeface="Times New Roman" panose="02020603050405020304" pitchFamily="18" charset="0"/>
              <a:buAutoNum type="arabicPeriod"/>
              <a:tabLst>
                <a:tab pos="368300" algn="l"/>
              </a:tabLst>
            </a:pPr>
            <a:r>
              <a:rPr lang="en-US" sz="2400" dirty="0">
                <a:solidFill>
                  <a:srgbClr val="00B050"/>
                </a:solidFill>
                <a:effectLst/>
                <a:latin typeface="Times New Roman" panose="02020603050405020304" pitchFamily="18" charset="0"/>
                <a:ea typeface="Times New Roman" panose="02020603050405020304" pitchFamily="18" charset="0"/>
              </a:rPr>
              <a:t>High</a:t>
            </a:r>
            <a:r>
              <a:rPr lang="en-US" sz="2400" spc="-35" dirty="0">
                <a:solidFill>
                  <a:srgbClr val="00B050"/>
                </a:solidFill>
                <a:effectLst/>
                <a:latin typeface="Times New Roman" panose="02020603050405020304" pitchFamily="18" charset="0"/>
                <a:ea typeface="Times New Roman" panose="02020603050405020304" pitchFamily="18" charset="0"/>
              </a:rPr>
              <a:t> </a:t>
            </a:r>
            <a:r>
              <a:rPr lang="en-US" sz="2400" dirty="0">
                <a:solidFill>
                  <a:srgbClr val="00B050"/>
                </a:solidFill>
                <a:effectLst/>
                <a:latin typeface="Times New Roman" panose="02020603050405020304" pitchFamily="18" charset="0"/>
                <a:ea typeface="Times New Roman" panose="02020603050405020304" pitchFamily="18" charset="0"/>
              </a:rPr>
              <a:t>Performance</a:t>
            </a:r>
          </a:p>
          <a:p>
            <a:pPr marL="342900" lvl="0" indent="-342900">
              <a:spcBef>
                <a:spcPts val="800"/>
              </a:spcBef>
              <a:buSzPts val="1200"/>
              <a:buFont typeface="Times New Roman" panose="02020603050405020304" pitchFamily="18" charset="0"/>
              <a:buAutoNum type="arabicPeriod"/>
              <a:tabLst>
                <a:tab pos="368300" algn="l"/>
              </a:tabLst>
            </a:pPr>
            <a:r>
              <a:rPr lang="en-US" sz="2400" dirty="0">
                <a:solidFill>
                  <a:srgbClr val="00B050"/>
                </a:solidFill>
                <a:effectLst/>
                <a:latin typeface="Times New Roman" panose="02020603050405020304" pitchFamily="18" charset="0"/>
                <a:ea typeface="Times New Roman" panose="02020603050405020304" pitchFamily="18" charset="0"/>
              </a:rPr>
              <a:t>Expandability</a:t>
            </a:r>
            <a:r>
              <a:rPr lang="en-US" sz="2400" spc="-50" dirty="0">
                <a:solidFill>
                  <a:srgbClr val="00B050"/>
                </a:solidFill>
                <a:effectLst/>
                <a:latin typeface="Times New Roman" panose="02020603050405020304" pitchFamily="18" charset="0"/>
                <a:ea typeface="Times New Roman" panose="02020603050405020304" pitchFamily="18" charset="0"/>
              </a:rPr>
              <a:t> </a:t>
            </a:r>
            <a:r>
              <a:rPr lang="en-US" sz="2400" dirty="0">
                <a:solidFill>
                  <a:srgbClr val="00B050"/>
                </a:solidFill>
                <a:effectLst/>
                <a:latin typeface="Times New Roman" panose="02020603050405020304" pitchFamily="18" charset="0"/>
                <a:ea typeface="Times New Roman" panose="02020603050405020304" pitchFamily="18" charset="0"/>
              </a:rPr>
              <a:t>and Scalability </a:t>
            </a:r>
            <a:endParaRPr lang="en-IN" sz="2400" dirty="0">
              <a:solidFill>
                <a:srgbClr val="00B050"/>
              </a:solidFill>
              <a:effectLst/>
              <a:latin typeface="Times New Roman" panose="02020603050405020304" pitchFamily="18" charset="0"/>
              <a:ea typeface="Times New Roman" panose="02020603050405020304" pitchFamily="18" charset="0"/>
            </a:endParaRPr>
          </a:p>
          <a:p>
            <a:pPr marL="342900" lvl="0" indent="-342900">
              <a:spcBef>
                <a:spcPts val="230"/>
              </a:spcBef>
              <a:buSzPts val="1200"/>
              <a:buFont typeface="Times New Roman" panose="02020603050405020304" pitchFamily="18" charset="0"/>
              <a:buAutoNum type="arabicPeriod"/>
              <a:tabLst>
                <a:tab pos="368300" algn="l"/>
              </a:tabLst>
            </a:pPr>
            <a:r>
              <a:rPr lang="en-US" sz="2400" dirty="0">
                <a:solidFill>
                  <a:srgbClr val="00B050"/>
                </a:solidFill>
                <a:effectLst/>
                <a:latin typeface="Times New Roman" panose="02020603050405020304" pitchFamily="18" charset="0"/>
                <a:ea typeface="Times New Roman" panose="02020603050405020304" pitchFamily="18" charset="0"/>
              </a:rPr>
              <a:t>High</a:t>
            </a:r>
            <a:r>
              <a:rPr lang="en-US" sz="2400" spc="-55" dirty="0">
                <a:solidFill>
                  <a:srgbClr val="00B050"/>
                </a:solidFill>
                <a:effectLst/>
                <a:latin typeface="Times New Roman" panose="02020603050405020304" pitchFamily="18" charset="0"/>
                <a:ea typeface="Times New Roman" panose="02020603050405020304" pitchFamily="18" charset="0"/>
              </a:rPr>
              <a:t> </a:t>
            </a:r>
            <a:r>
              <a:rPr lang="en-US" sz="2400" dirty="0">
                <a:solidFill>
                  <a:srgbClr val="00B050"/>
                </a:solidFill>
                <a:effectLst/>
                <a:latin typeface="Times New Roman" panose="02020603050405020304" pitchFamily="18" charset="0"/>
                <a:ea typeface="Times New Roman" panose="02020603050405020304" pitchFamily="18" charset="0"/>
              </a:rPr>
              <a:t>Throughput </a:t>
            </a:r>
            <a:endParaRPr lang="en-IN" sz="2400" dirty="0">
              <a:solidFill>
                <a:srgbClr val="00B050"/>
              </a:solidFill>
              <a:effectLst/>
              <a:latin typeface="Times New Roman" panose="02020603050405020304" pitchFamily="18" charset="0"/>
              <a:ea typeface="Times New Roman" panose="02020603050405020304" pitchFamily="18" charset="0"/>
            </a:endParaRPr>
          </a:p>
          <a:p>
            <a:pPr marL="342900" lvl="0" indent="-342900">
              <a:spcBef>
                <a:spcPts val="205"/>
              </a:spcBef>
              <a:buSzPts val="1200"/>
              <a:buFont typeface="Times New Roman" panose="02020603050405020304" pitchFamily="18" charset="0"/>
              <a:buAutoNum type="arabicPeriod"/>
              <a:tabLst>
                <a:tab pos="368300" algn="l"/>
              </a:tabLst>
            </a:pPr>
            <a:r>
              <a:rPr lang="en-US" sz="2400" dirty="0">
                <a:solidFill>
                  <a:srgbClr val="00B050"/>
                </a:solidFill>
                <a:effectLst/>
                <a:latin typeface="Times New Roman" panose="02020603050405020304" pitchFamily="18" charset="0"/>
                <a:ea typeface="Times New Roman" panose="02020603050405020304" pitchFamily="18" charset="0"/>
              </a:rPr>
              <a:t>High</a:t>
            </a:r>
            <a:r>
              <a:rPr lang="en-US" sz="2400" spc="-55" dirty="0">
                <a:solidFill>
                  <a:srgbClr val="00B050"/>
                </a:solidFill>
                <a:effectLst/>
                <a:latin typeface="Times New Roman" panose="02020603050405020304" pitchFamily="18" charset="0"/>
                <a:ea typeface="Times New Roman" panose="02020603050405020304" pitchFamily="18" charset="0"/>
              </a:rPr>
              <a:t> </a:t>
            </a:r>
            <a:r>
              <a:rPr lang="en-US" sz="2400" dirty="0">
                <a:solidFill>
                  <a:srgbClr val="00B050"/>
                </a:solidFill>
                <a:effectLst/>
                <a:latin typeface="Times New Roman" panose="02020603050405020304" pitchFamily="18" charset="0"/>
                <a:ea typeface="Times New Roman" panose="02020603050405020304" pitchFamily="18" charset="0"/>
              </a:rPr>
              <a:t>Availability</a:t>
            </a:r>
            <a:endParaRPr lang="en-US" sz="2400" dirty="0">
              <a:effectLst/>
              <a:latin typeface="Times New Roman" panose="02020603050405020304" pitchFamily="18" charset="0"/>
              <a:ea typeface="Times New Roman" panose="02020603050405020304" pitchFamily="18" charset="0"/>
            </a:endParaRPr>
          </a:p>
          <a:p>
            <a:pPr marL="342900" lvl="0" indent="-342900">
              <a:spcBef>
                <a:spcPts val="205"/>
              </a:spcBef>
              <a:buSzPts val="1200"/>
              <a:buFont typeface="Times New Roman" panose="02020603050405020304" pitchFamily="18" charset="0"/>
              <a:buAutoNum type="arabicPeriod"/>
              <a:tabLst>
                <a:tab pos="368300" algn="l"/>
              </a:tabLst>
            </a:pPr>
            <a:r>
              <a:rPr lang="en-US" sz="2400" dirty="0">
                <a:solidFill>
                  <a:srgbClr val="00B050"/>
                </a:solidFill>
                <a:latin typeface="Times New Roman" panose="02020603050405020304" pitchFamily="18" charset="0"/>
                <a:ea typeface="Times New Roman" panose="02020603050405020304" pitchFamily="18" charset="0"/>
              </a:rPr>
              <a:t>Load Balancing</a:t>
            </a:r>
            <a:endParaRPr lang="en-IN" sz="2400" dirty="0">
              <a:effectLst/>
              <a:latin typeface="Times New Roman" panose="02020603050405020304" pitchFamily="18" charset="0"/>
              <a:ea typeface="Times New Roman" panose="02020603050405020304" pitchFamily="18" charset="0"/>
            </a:endParaRPr>
          </a:p>
        </p:txBody>
      </p:sp>
      <p:sp>
        <p:nvSpPr>
          <p:cNvPr id="5" name="Title 1">
            <a:extLst>
              <a:ext uri="{FF2B5EF4-FFF2-40B4-BE49-F238E27FC236}">
                <a16:creationId xmlns:a16="http://schemas.microsoft.com/office/drawing/2014/main" id="{2F61E467-4477-D8D9-7242-CA0B6D4623A7}"/>
              </a:ext>
            </a:extLst>
          </p:cNvPr>
          <p:cNvSpPr txBox="1">
            <a:spLocks/>
          </p:cNvSpPr>
          <p:nvPr/>
        </p:nvSpPr>
        <p:spPr>
          <a:xfrm>
            <a:off x="720399" y="-323537"/>
            <a:ext cx="11360800" cy="112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1pPr>
            <a:lvl2pPr marR="0" lvl="1"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2pPr>
            <a:lvl3pPr marR="0" lvl="2"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3pPr>
            <a:lvl4pPr marR="0" lvl="3"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4pPr>
            <a:lvl5pPr marR="0" lvl="4"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5pPr>
            <a:lvl6pPr marR="0" lvl="5"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6pPr>
            <a:lvl7pPr marR="0" lvl="6"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7pPr>
            <a:lvl8pPr marR="0" lvl="7"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8pPr>
            <a:lvl9pPr marR="0" lvl="8"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9pPr>
          </a:lstStyle>
          <a:p>
            <a:r>
              <a:rPr lang="en-US" dirty="0">
                <a:solidFill>
                  <a:srgbClr val="FF0000"/>
                </a:solidFill>
                <a:latin typeface="Times New Roman" panose="02020603050405020304" pitchFamily="18" charset="0"/>
                <a:cs typeface="Times New Roman" panose="02020603050405020304" pitchFamily="18" charset="0"/>
              </a:rPr>
              <a:t>Computing Systems – Cluster Computing</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8848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AB62C7-A981-24F9-8044-5FDC75F64160}"/>
              </a:ext>
            </a:extLst>
          </p:cNvPr>
          <p:cNvSpPr txBox="1"/>
          <p:nvPr/>
        </p:nvSpPr>
        <p:spPr>
          <a:xfrm>
            <a:off x="6095999" y="2440133"/>
            <a:ext cx="5966691" cy="3416320"/>
          </a:xfrm>
          <a:prstGeom prst="rect">
            <a:avLst/>
          </a:prstGeom>
          <a:noFill/>
        </p:spPr>
        <p:txBody>
          <a:bodyPr wrap="square">
            <a:spAutoFit/>
          </a:bodyPr>
          <a:lstStyle/>
          <a:p>
            <a:r>
              <a:rPr lang="en-US" sz="2400" i="1" dirty="0">
                <a:solidFill>
                  <a:srgbClr val="FF0000"/>
                </a:solidFill>
                <a:effectLst/>
                <a:latin typeface="arial" panose="020B0604020202020204" pitchFamily="34" charset="0"/>
              </a:rPr>
              <a:t>High-performance computing (HPC) is the practice of using parallel data processing to improve computing performance and perform complex calculations. HPC achieves these goals by aggregating computing power, so even advanced applications can run efficiently, reliably and quickly as per user needs and expectations</a:t>
            </a:r>
            <a:endParaRPr lang="en-IN" sz="2400" i="1" dirty="0">
              <a:solidFill>
                <a:srgbClr val="FF0000"/>
              </a:solidFill>
            </a:endParaRPr>
          </a:p>
        </p:txBody>
      </p:sp>
      <p:pic>
        <p:nvPicPr>
          <p:cNvPr id="5" name="Picture 4">
            <a:extLst>
              <a:ext uri="{FF2B5EF4-FFF2-40B4-BE49-F238E27FC236}">
                <a16:creationId xmlns:a16="http://schemas.microsoft.com/office/drawing/2014/main" id="{62E7BCCA-0100-F78A-13FE-6E0B516E59A0}"/>
              </a:ext>
            </a:extLst>
          </p:cNvPr>
          <p:cNvPicPr>
            <a:picLocks noChangeAspect="1"/>
          </p:cNvPicPr>
          <p:nvPr/>
        </p:nvPicPr>
        <p:blipFill>
          <a:blip r:embed="rId2"/>
          <a:stretch>
            <a:fillRect/>
          </a:stretch>
        </p:blipFill>
        <p:spPr>
          <a:xfrm>
            <a:off x="652462" y="2011796"/>
            <a:ext cx="4791075" cy="3181350"/>
          </a:xfrm>
          <a:prstGeom prst="rect">
            <a:avLst/>
          </a:prstGeom>
        </p:spPr>
      </p:pic>
      <p:sp>
        <p:nvSpPr>
          <p:cNvPr id="6" name="Title 1">
            <a:extLst>
              <a:ext uri="{FF2B5EF4-FFF2-40B4-BE49-F238E27FC236}">
                <a16:creationId xmlns:a16="http://schemas.microsoft.com/office/drawing/2014/main" id="{B93AC4CE-85FE-5D3D-5BD0-F335FE0BB9BB}"/>
              </a:ext>
            </a:extLst>
          </p:cNvPr>
          <p:cNvSpPr>
            <a:spLocks noGrp="1"/>
          </p:cNvSpPr>
          <p:nvPr>
            <p:ph type="title"/>
          </p:nvPr>
        </p:nvSpPr>
        <p:spPr>
          <a:xfrm>
            <a:off x="415600" y="632600"/>
            <a:ext cx="11360800" cy="1122300"/>
          </a:xfrm>
        </p:spPr>
        <p:txBody>
          <a:bodyPr/>
          <a:lstStyle/>
          <a:p>
            <a:r>
              <a:rPr lang="en-IN" dirty="0">
                <a:solidFill>
                  <a:srgbClr val="FF0000"/>
                </a:solidFill>
              </a:rPr>
              <a:t>HIGH PERFORMANCE COMPUTING</a:t>
            </a:r>
          </a:p>
        </p:txBody>
      </p:sp>
    </p:spTree>
    <p:extLst>
      <p:ext uri="{BB962C8B-B14F-4D97-AF65-F5344CB8AC3E}">
        <p14:creationId xmlns:p14="http://schemas.microsoft.com/office/powerpoint/2010/main" val="19619203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99D11FE-7D67-0EB1-84B2-4492795057CE}"/>
              </a:ext>
            </a:extLst>
          </p:cNvPr>
          <p:cNvSpPr txBox="1"/>
          <p:nvPr/>
        </p:nvSpPr>
        <p:spPr>
          <a:xfrm>
            <a:off x="334818" y="757382"/>
            <a:ext cx="12512964" cy="5221942"/>
          </a:xfrm>
          <a:prstGeom prst="rect">
            <a:avLst/>
          </a:prstGeom>
          <a:noFill/>
        </p:spPr>
        <p:txBody>
          <a:bodyPr wrap="square">
            <a:spAutoFit/>
          </a:bodyPr>
          <a:lstStyle/>
          <a:p>
            <a:pPr marL="139700">
              <a:spcBef>
                <a:spcPts val="805"/>
              </a:spcBef>
              <a:spcAft>
                <a:spcPts val="0"/>
              </a:spcAft>
            </a:pPr>
            <a:r>
              <a:rPr lang="en-US" sz="2400" dirty="0">
                <a:effectLst/>
                <a:latin typeface="Times New Roman" panose="02020603050405020304" pitchFamily="18" charset="0"/>
                <a:ea typeface="Times New Roman" panose="02020603050405020304" pitchFamily="18" charset="0"/>
              </a:rPr>
              <a:t>Cluster</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can</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be</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classified</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into</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many</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categories</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as follows.</a:t>
            </a:r>
            <a:endParaRPr lang="en-IN" sz="2400" dirty="0">
              <a:effectLst/>
              <a:latin typeface="Times New Roman" panose="02020603050405020304" pitchFamily="18" charset="0"/>
              <a:ea typeface="Times New Roman" panose="02020603050405020304" pitchFamily="18" charset="0"/>
            </a:endParaRPr>
          </a:p>
          <a:p>
            <a:pPr marL="342900" lvl="0" indent="-342900">
              <a:spcBef>
                <a:spcPts val="800"/>
              </a:spcBef>
              <a:buSzPts val="1200"/>
              <a:buFont typeface="Times New Roman" panose="02020603050405020304" pitchFamily="18" charset="0"/>
              <a:buAutoNum type="arabicPeriod"/>
              <a:tabLst>
                <a:tab pos="368300" algn="l"/>
              </a:tabLst>
            </a:pPr>
            <a:r>
              <a:rPr lang="en-US" sz="2400" b="1" dirty="0">
                <a:solidFill>
                  <a:srgbClr val="00B050"/>
                </a:solidFill>
                <a:effectLst/>
                <a:latin typeface="Times New Roman" panose="02020603050405020304" pitchFamily="18" charset="0"/>
                <a:ea typeface="Times New Roman" panose="02020603050405020304" pitchFamily="18" charset="0"/>
              </a:rPr>
              <a:t>Application</a:t>
            </a:r>
            <a:r>
              <a:rPr lang="en-US" sz="2400" b="1" spc="-30" dirty="0">
                <a:solidFill>
                  <a:srgbClr val="00B050"/>
                </a:solidFill>
                <a:effectLst/>
                <a:latin typeface="Times New Roman" panose="02020603050405020304" pitchFamily="18" charset="0"/>
                <a:ea typeface="Times New Roman" panose="02020603050405020304" pitchFamily="18" charset="0"/>
              </a:rPr>
              <a:t> </a:t>
            </a:r>
            <a:r>
              <a:rPr lang="en-US" sz="2400" b="1" dirty="0">
                <a:solidFill>
                  <a:srgbClr val="00B050"/>
                </a:solidFill>
                <a:effectLst/>
                <a:latin typeface="Times New Roman" panose="02020603050405020304" pitchFamily="18" charset="0"/>
                <a:ea typeface="Times New Roman" panose="02020603050405020304" pitchFamily="18" charset="0"/>
              </a:rPr>
              <a:t>Target</a:t>
            </a:r>
            <a:endParaRPr lang="en-IN" sz="2400" b="1" dirty="0">
              <a:solidFill>
                <a:srgbClr val="00B050"/>
              </a:solidFill>
              <a:effectLst/>
              <a:latin typeface="Times New Roman" panose="02020603050405020304" pitchFamily="18" charset="0"/>
              <a:ea typeface="Times New Roman" panose="02020603050405020304" pitchFamily="18" charset="0"/>
            </a:endParaRPr>
          </a:p>
          <a:p>
            <a:pPr marL="742950" lvl="1" indent="-285750">
              <a:spcBef>
                <a:spcPts val="190"/>
              </a:spcBef>
              <a:spcAft>
                <a:spcPts val="0"/>
              </a:spcAft>
              <a:buSzPts val="1200"/>
              <a:buFont typeface="Symbol" panose="05050102010706020507" pitchFamily="18" charset="2"/>
              <a:buChar char=""/>
              <a:tabLst>
                <a:tab pos="824865" algn="l"/>
                <a:tab pos="825500" algn="l"/>
              </a:tabLst>
            </a:pPr>
            <a:r>
              <a:rPr lang="en-US" sz="2400" dirty="0">
                <a:effectLst/>
                <a:latin typeface="Times New Roman" panose="02020603050405020304" pitchFamily="18" charset="0"/>
                <a:ea typeface="Symbol" panose="05050102010706020507" pitchFamily="18" charset="2"/>
                <a:cs typeface="Symbol" panose="05050102010706020507" pitchFamily="18" charset="2"/>
              </a:rPr>
              <a:t>High</a:t>
            </a:r>
            <a:r>
              <a:rPr lang="en-US" sz="24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Performance</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Clusters (HP) – </a:t>
            </a:r>
            <a:r>
              <a:rPr lang="en-US" sz="2200" dirty="0">
                <a:effectLst/>
                <a:latin typeface="Times New Roman" panose="02020603050405020304" pitchFamily="18" charset="0"/>
                <a:ea typeface="Symbol" panose="05050102010706020507" pitchFamily="18" charset="2"/>
                <a:cs typeface="Symbol" panose="05050102010706020507" pitchFamily="18" charset="2"/>
              </a:rPr>
              <a:t>Parallel Computing</a:t>
            </a:r>
            <a:endParaRPr lang="en-IN" sz="2200"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spcBef>
                <a:spcPts val="210"/>
              </a:spcBef>
              <a:spcAft>
                <a:spcPts val="0"/>
              </a:spcAft>
              <a:buSzPts val="1200"/>
              <a:buFont typeface="Symbol" panose="05050102010706020507" pitchFamily="18" charset="2"/>
              <a:buChar char=""/>
              <a:tabLst>
                <a:tab pos="824865" algn="l"/>
                <a:tab pos="825500" algn="l"/>
              </a:tabLst>
            </a:pPr>
            <a:r>
              <a:rPr lang="en-US" sz="2400" dirty="0">
                <a:effectLst/>
                <a:latin typeface="Times New Roman" panose="02020603050405020304" pitchFamily="18" charset="0"/>
                <a:ea typeface="Symbol" panose="05050102010706020507" pitchFamily="18" charset="2"/>
                <a:cs typeface="Symbol" panose="05050102010706020507" pitchFamily="18" charset="2"/>
              </a:rPr>
              <a:t>High</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Availability</a:t>
            </a:r>
            <a:r>
              <a:rPr lang="en-US" sz="2400" spc="-3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Clusters (HA) – </a:t>
            </a:r>
            <a:r>
              <a:rPr lang="en-US" sz="2200" dirty="0">
                <a:effectLst/>
                <a:latin typeface="Times New Roman" panose="02020603050405020304" pitchFamily="18" charset="0"/>
                <a:ea typeface="Symbol" panose="05050102010706020507" pitchFamily="18" charset="2"/>
                <a:cs typeface="Symbol" panose="05050102010706020507" pitchFamily="18" charset="2"/>
              </a:rPr>
              <a:t>integrates performance and availability into a single system</a:t>
            </a:r>
            <a:endParaRPr lang="en-IN" sz="22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200"/>
              </a:spcBef>
              <a:buSzPts val="1200"/>
              <a:buFont typeface="Times New Roman" panose="02020603050405020304" pitchFamily="18" charset="0"/>
              <a:buAutoNum type="arabicPeriod"/>
              <a:tabLst>
                <a:tab pos="368300" algn="l"/>
              </a:tabLst>
            </a:pPr>
            <a:r>
              <a:rPr lang="en-US" sz="2400" b="1" dirty="0">
                <a:solidFill>
                  <a:srgbClr val="00B050"/>
                </a:solidFill>
                <a:effectLst/>
                <a:latin typeface="Times New Roman" panose="02020603050405020304" pitchFamily="18" charset="0"/>
                <a:ea typeface="Times New Roman" panose="02020603050405020304" pitchFamily="18" charset="0"/>
              </a:rPr>
              <a:t>Node</a:t>
            </a:r>
            <a:r>
              <a:rPr lang="en-US" sz="2400" b="1" spc="-20" dirty="0">
                <a:solidFill>
                  <a:srgbClr val="00B050"/>
                </a:solidFill>
                <a:effectLst/>
                <a:latin typeface="Times New Roman" panose="02020603050405020304" pitchFamily="18" charset="0"/>
                <a:ea typeface="Times New Roman" panose="02020603050405020304" pitchFamily="18" charset="0"/>
              </a:rPr>
              <a:t> </a:t>
            </a:r>
            <a:r>
              <a:rPr lang="en-US" sz="2400" b="1" dirty="0">
                <a:solidFill>
                  <a:srgbClr val="00B050"/>
                </a:solidFill>
                <a:effectLst/>
                <a:latin typeface="Times New Roman" panose="02020603050405020304" pitchFamily="18" charset="0"/>
                <a:ea typeface="Times New Roman" panose="02020603050405020304" pitchFamily="18" charset="0"/>
              </a:rPr>
              <a:t>Ownership</a:t>
            </a:r>
            <a:endParaRPr lang="en-IN" sz="2400" b="1" dirty="0">
              <a:solidFill>
                <a:srgbClr val="00B050"/>
              </a:solidFill>
              <a:effectLst/>
              <a:latin typeface="Times New Roman" panose="02020603050405020304" pitchFamily="18" charset="0"/>
              <a:ea typeface="Times New Roman" panose="02020603050405020304" pitchFamily="18" charset="0"/>
            </a:endParaRPr>
          </a:p>
          <a:p>
            <a:pPr marL="742950" lvl="1" indent="-285750">
              <a:spcBef>
                <a:spcPts val="215"/>
              </a:spcBef>
              <a:spcAft>
                <a:spcPts val="0"/>
              </a:spcAft>
              <a:buSzPts val="1200"/>
              <a:buFont typeface="Symbol" panose="05050102010706020507" pitchFamily="18" charset="2"/>
              <a:buChar char=""/>
              <a:tabLst>
                <a:tab pos="824865" algn="l"/>
                <a:tab pos="825500" algn="l"/>
              </a:tabLst>
            </a:pPr>
            <a:r>
              <a:rPr lang="en-US" sz="2400" dirty="0">
                <a:effectLst/>
                <a:latin typeface="Times New Roman" panose="02020603050405020304" pitchFamily="18" charset="0"/>
                <a:ea typeface="Symbol" panose="05050102010706020507" pitchFamily="18" charset="2"/>
                <a:cs typeface="Symbol" panose="05050102010706020507" pitchFamily="18" charset="2"/>
              </a:rPr>
              <a:t>Dedicated</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Clusters – </a:t>
            </a:r>
            <a:r>
              <a:rPr lang="en-US" sz="2200" dirty="0">
                <a:effectLst/>
                <a:latin typeface="Times New Roman" panose="02020603050405020304" pitchFamily="18" charset="0"/>
                <a:ea typeface="Symbol" panose="05050102010706020507" pitchFamily="18" charset="2"/>
                <a:cs typeface="Symbol" panose="05050102010706020507" pitchFamily="18" charset="2"/>
              </a:rPr>
              <a:t>individual does not own any workstations (resources are shared across the clusters</a:t>
            </a:r>
            <a:endParaRPr lang="en-IN" sz="2400"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spcBef>
                <a:spcPts val="185"/>
              </a:spcBef>
              <a:spcAft>
                <a:spcPts val="0"/>
              </a:spcAft>
              <a:buSzPts val="1200"/>
              <a:buFont typeface="Symbol" panose="05050102010706020507" pitchFamily="18" charset="2"/>
              <a:buChar char=""/>
              <a:tabLst>
                <a:tab pos="824865" algn="l"/>
                <a:tab pos="825500" algn="l"/>
              </a:tabLst>
            </a:pPr>
            <a:r>
              <a:rPr lang="en-US" sz="2400" dirty="0">
                <a:effectLst/>
                <a:latin typeface="Times New Roman" panose="02020603050405020304" pitchFamily="18" charset="0"/>
                <a:ea typeface="Symbol" panose="05050102010706020507" pitchFamily="18" charset="2"/>
                <a:cs typeface="Symbol" panose="05050102010706020507" pitchFamily="18" charset="2"/>
              </a:rPr>
              <a:t>Nondedicated</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Clusters (Adaptive parallel computing) – idle CPU cycles</a:t>
            </a:r>
            <a:endParaRPr lang="en-IN" sz="24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225"/>
              </a:spcBef>
              <a:buSzPts val="1200"/>
              <a:buFont typeface="Times New Roman" panose="02020603050405020304" pitchFamily="18" charset="0"/>
              <a:buAutoNum type="arabicPeriod"/>
              <a:tabLst>
                <a:tab pos="368300" algn="l"/>
              </a:tabLst>
            </a:pPr>
            <a:r>
              <a:rPr lang="en-US" sz="2400" b="1" dirty="0">
                <a:solidFill>
                  <a:srgbClr val="00B050"/>
                </a:solidFill>
                <a:effectLst/>
                <a:latin typeface="Times New Roman" panose="02020603050405020304" pitchFamily="18" charset="0"/>
                <a:ea typeface="Times New Roman" panose="02020603050405020304" pitchFamily="18" charset="0"/>
              </a:rPr>
              <a:t>Node</a:t>
            </a:r>
            <a:r>
              <a:rPr lang="en-US" sz="2400" b="1" spc="5" dirty="0">
                <a:solidFill>
                  <a:srgbClr val="00B050"/>
                </a:solidFill>
                <a:effectLst/>
                <a:latin typeface="Times New Roman" panose="02020603050405020304" pitchFamily="18" charset="0"/>
                <a:ea typeface="Times New Roman" panose="02020603050405020304" pitchFamily="18" charset="0"/>
              </a:rPr>
              <a:t> </a:t>
            </a:r>
            <a:r>
              <a:rPr lang="en-US" sz="2400" b="1" dirty="0">
                <a:solidFill>
                  <a:srgbClr val="00B050"/>
                </a:solidFill>
                <a:effectLst/>
                <a:latin typeface="Times New Roman" panose="02020603050405020304" pitchFamily="18" charset="0"/>
                <a:ea typeface="Times New Roman" panose="02020603050405020304" pitchFamily="18" charset="0"/>
              </a:rPr>
              <a:t>Hardware</a:t>
            </a:r>
            <a:endParaRPr lang="en-IN" sz="2400" b="1" dirty="0">
              <a:solidFill>
                <a:srgbClr val="00B050"/>
              </a:solidFill>
              <a:effectLst/>
              <a:latin typeface="Times New Roman" panose="02020603050405020304" pitchFamily="18" charset="0"/>
              <a:ea typeface="Times New Roman" panose="02020603050405020304" pitchFamily="18" charset="0"/>
            </a:endParaRPr>
          </a:p>
          <a:p>
            <a:pPr marL="742950" lvl="1" indent="-285750">
              <a:spcBef>
                <a:spcPts val="190"/>
              </a:spcBef>
              <a:spcAft>
                <a:spcPts val="0"/>
              </a:spcAft>
              <a:buSzPts val="1200"/>
              <a:buFont typeface="Symbol" panose="05050102010706020507" pitchFamily="18" charset="2"/>
              <a:buChar char=""/>
              <a:tabLst>
                <a:tab pos="824865" algn="l"/>
                <a:tab pos="825500" algn="l"/>
              </a:tabLst>
            </a:pPr>
            <a:r>
              <a:rPr lang="en-US" sz="2400" dirty="0">
                <a:effectLst/>
                <a:latin typeface="Times New Roman" panose="02020603050405020304" pitchFamily="18" charset="0"/>
                <a:ea typeface="Symbol" panose="05050102010706020507" pitchFamily="18" charset="2"/>
                <a:cs typeface="Symbol" panose="05050102010706020507" pitchFamily="18" charset="2"/>
              </a:rPr>
              <a:t>Cluster</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of</a:t>
            </a:r>
            <a:r>
              <a:rPr lang="en-US" sz="24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PCs (CoPs)</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or</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Piles of</a:t>
            </a:r>
            <a:r>
              <a:rPr lang="en-US" sz="24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PCs (</a:t>
            </a:r>
            <a:r>
              <a:rPr lang="en-US" sz="2400" dirty="0" err="1">
                <a:effectLst/>
                <a:latin typeface="Times New Roman" panose="02020603050405020304" pitchFamily="18" charset="0"/>
                <a:ea typeface="Symbol" panose="05050102010706020507" pitchFamily="18" charset="2"/>
                <a:cs typeface="Symbol" panose="05050102010706020507" pitchFamily="18" charset="2"/>
              </a:rPr>
              <a:t>PoPs</a:t>
            </a:r>
            <a:r>
              <a:rPr lang="en-US" sz="2400" dirty="0">
                <a:effectLst/>
                <a:latin typeface="Times New Roman" panose="02020603050405020304" pitchFamily="18" charset="0"/>
                <a:ea typeface="Symbol" panose="05050102010706020507" pitchFamily="18" charset="2"/>
                <a:cs typeface="Symbol" panose="05050102010706020507" pitchFamily="18" charset="2"/>
              </a:rPr>
              <a:t>)</a:t>
            </a:r>
            <a:endParaRPr lang="en-IN" sz="2400"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spcBef>
                <a:spcPts val="210"/>
              </a:spcBef>
              <a:spcAft>
                <a:spcPts val="0"/>
              </a:spcAft>
              <a:buSzPts val="1200"/>
              <a:buFont typeface="Symbol" panose="05050102010706020507" pitchFamily="18" charset="2"/>
              <a:buChar char=""/>
              <a:tabLst>
                <a:tab pos="824865" algn="l"/>
                <a:tab pos="825500" algn="l"/>
              </a:tabLst>
            </a:pPr>
            <a:r>
              <a:rPr lang="en-US" sz="2400" dirty="0">
                <a:effectLst/>
                <a:latin typeface="Times New Roman" panose="02020603050405020304" pitchFamily="18" charset="0"/>
                <a:ea typeface="Symbol" panose="05050102010706020507" pitchFamily="18" charset="2"/>
                <a:cs typeface="Symbol" panose="05050102010706020507" pitchFamily="18" charset="2"/>
              </a:rPr>
              <a:t>Cluster</a:t>
            </a:r>
            <a:r>
              <a:rPr lang="en-US" sz="24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of</a:t>
            </a:r>
            <a:r>
              <a:rPr lang="en-US" sz="2400" spc="-4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Workstations</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(COWs)</a:t>
            </a:r>
            <a:endParaRPr lang="en-IN" sz="2400"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spcBef>
                <a:spcPts val="210"/>
              </a:spcBef>
              <a:spcAft>
                <a:spcPts val="0"/>
              </a:spcAft>
              <a:buSzPts val="1200"/>
              <a:buFont typeface="Symbol" panose="05050102010706020507" pitchFamily="18" charset="2"/>
              <a:buChar char=""/>
              <a:tabLst>
                <a:tab pos="824865" algn="l"/>
                <a:tab pos="825500" algn="l"/>
              </a:tabLst>
            </a:pPr>
            <a:r>
              <a:rPr lang="en-US" sz="2400" dirty="0">
                <a:effectLst/>
                <a:latin typeface="Times New Roman" panose="02020603050405020304" pitchFamily="18" charset="0"/>
                <a:ea typeface="Symbol" panose="05050102010706020507" pitchFamily="18" charset="2"/>
                <a:cs typeface="Symbol" panose="05050102010706020507" pitchFamily="18" charset="2"/>
              </a:rPr>
              <a:t>Cluster</a:t>
            </a:r>
            <a:r>
              <a:rPr lang="en-US" sz="24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of</a:t>
            </a:r>
            <a:r>
              <a:rPr lang="en-US" sz="2400" spc="-4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SMPs</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(CLUMPs)</a:t>
            </a:r>
            <a:endParaRPr lang="en-IN" sz="24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200"/>
              </a:spcBef>
              <a:buSzPts val="1200"/>
              <a:buFont typeface="Times New Roman" panose="02020603050405020304" pitchFamily="18" charset="0"/>
              <a:buAutoNum type="arabicPeriod"/>
              <a:tabLst>
                <a:tab pos="368300" algn="l"/>
              </a:tabLst>
            </a:pPr>
            <a:endParaRPr lang="en-IN" sz="2400" dirty="0">
              <a:effectLst/>
              <a:latin typeface="Times New Roman" panose="02020603050405020304" pitchFamily="18" charset="0"/>
              <a:ea typeface="Symbol" panose="05050102010706020507" pitchFamily="18" charset="2"/>
              <a:cs typeface="Symbol" panose="05050102010706020507" pitchFamily="18" charset="2"/>
            </a:endParaRPr>
          </a:p>
        </p:txBody>
      </p:sp>
      <p:sp>
        <p:nvSpPr>
          <p:cNvPr id="5" name="Title 1">
            <a:extLst>
              <a:ext uri="{FF2B5EF4-FFF2-40B4-BE49-F238E27FC236}">
                <a16:creationId xmlns:a16="http://schemas.microsoft.com/office/drawing/2014/main" id="{F6E9A6FE-CBC3-787B-1AF7-85D266B449FD}"/>
              </a:ext>
            </a:extLst>
          </p:cNvPr>
          <p:cNvSpPr txBox="1">
            <a:spLocks/>
          </p:cNvSpPr>
          <p:nvPr/>
        </p:nvSpPr>
        <p:spPr>
          <a:xfrm>
            <a:off x="415600" y="-46445"/>
            <a:ext cx="11360800" cy="112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1pPr>
            <a:lvl2pPr marR="0" lvl="1"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2pPr>
            <a:lvl3pPr marR="0" lvl="2"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3pPr>
            <a:lvl4pPr marR="0" lvl="3"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4pPr>
            <a:lvl5pPr marR="0" lvl="4"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5pPr>
            <a:lvl6pPr marR="0" lvl="5"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6pPr>
            <a:lvl7pPr marR="0" lvl="6"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7pPr>
            <a:lvl8pPr marR="0" lvl="7"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8pPr>
            <a:lvl9pPr marR="0" lvl="8"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9pPr>
          </a:lstStyle>
          <a:p>
            <a:r>
              <a:rPr lang="en-US" dirty="0">
                <a:solidFill>
                  <a:srgbClr val="FF0000"/>
                </a:solidFill>
                <a:latin typeface="Times New Roman" panose="02020603050405020304" pitchFamily="18" charset="0"/>
                <a:cs typeface="Times New Roman" panose="02020603050405020304" pitchFamily="18" charset="0"/>
              </a:rPr>
              <a:t>Computing Systems – Cluster Computing</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66651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3C2C26-2FA1-085F-919D-C53AB22C3C6F}"/>
              </a:ext>
            </a:extLst>
          </p:cNvPr>
          <p:cNvSpPr txBox="1"/>
          <p:nvPr/>
        </p:nvSpPr>
        <p:spPr>
          <a:xfrm>
            <a:off x="491836" y="837193"/>
            <a:ext cx="10841182" cy="6459461"/>
          </a:xfrm>
          <a:prstGeom prst="rect">
            <a:avLst/>
          </a:prstGeom>
          <a:noFill/>
        </p:spPr>
        <p:txBody>
          <a:bodyPr wrap="square">
            <a:spAutoFit/>
          </a:bodyPr>
          <a:lstStyle/>
          <a:p>
            <a:pPr lvl="0">
              <a:spcBef>
                <a:spcPts val="200"/>
              </a:spcBef>
              <a:buSzPts val="1200"/>
              <a:tabLst>
                <a:tab pos="368300" algn="l"/>
              </a:tabLst>
            </a:pPr>
            <a:r>
              <a:rPr lang="en-US" sz="2400" b="1" dirty="0">
                <a:effectLst/>
                <a:latin typeface="Times New Roman" panose="02020603050405020304" pitchFamily="18" charset="0"/>
                <a:ea typeface="Times New Roman" panose="02020603050405020304" pitchFamily="18" charset="0"/>
              </a:rPr>
              <a:t>4</a:t>
            </a:r>
            <a:r>
              <a:rPr lang="en-US" sz="2400" b="1" dirty="0">
                <a:solidFill>
                  <a:srgbClr val="00B050"/>
                </a:solidFill>
                <a:effectLst/>
                <a:latin typeface="Times New Roman" panose="02020603050405020304" pitchFamily="18" charset="0"/>
                <a:ea typeface="Times New Roman" panose="02020603050405020304" pitchFamily="18" charset="0"/>
              </a:rPr>
              <a:t>. Node</a:t>
            </a:r>
            <a:r>
              <a:rPr lang="en-US" sz="2400" b="1" spc="10" dirty="0">
                <a:solidFill>
                  <a:srgbClr val="00B050"/>
                </a:solidFill>
                <a:effectLst/>
                <a:latin typeface="Times New Roman" panose="02020603050405020304" pitchFamily="18" charset="0"/>
                <a:ea typeface="Times New Roman" panose="02020603050405020304" pitchFamily="18" charset="0"/>
              </a:rPr>
              <a:t> </a:t>
            </a:r>
            <a:r>
              <a:rPr lang="en-US" sz="2400" b="1" dirty="0">
                <a:solidFill>
                  <a:srgbClr val="00B050"/>
                </a:solidFill>
                <a:effectLst/>
                <a:latin typeface="Times New Roman" panose="02020603050405020304" pitchFamily="18" charset="0"/>
                <a:ea typeface="Times New Roman" panose="02020603050405020304" pitchFamily="18" charset="0"/>
              </a:rPr>
              <a:t>OS</a:t>
            </a:r>
            <a:endParaRPr lang="en-IN" sz="2400" b="1" dirty="0">
              <a:solidFill>
                <a:srgbClr val="00B050"/>
              </a:solidFill>
              <a:effectLst/>
              <a:latin typeface="Times New Roman" panose="02020603050405020304" pitchFamily="18" charset="0"/>
              <a:ea typeface="Times New Roman" panose="02020603050405020304" pitchFamily="18" charset="0"/>
            </a:endParaRPr>
          </a:p>
          <a:p>
            <a:pPr marL="742950" lvl="1" indent="-285750">
              <a:spcBef>
                <a:spcPts val="190"/>
              </a:spcBef>
              <a:spcAft>
                <a:spcPts val="0"/>
              </a:spcAft>
              <a:buSzPts val="1200"/>
              <a:buFont typeface="Symbol" panose="05050102010706020507" pitchFamily="18" charset="2"/>
              <a:buChar char=""/>
              <a:tabLst>
                <a:tab pos="824865" algn="l"/>
                <a:tab pos="825500"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Linux</a:t>
            </a:r>
            <a:r>
              <a:rPr lang="en-US" sz="2000" spc="-4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Clusters</a:t>
            </a:r>
            <a:r>
              <a:rPr lang="en-US" sz="20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(Beowulf)</a:t>
            </a:r>
            <a:endParaRPr lang="en-IN" sz="2000"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spcBef>
                <a:spcPts val="210"/>
              </a:spcBef>
              <a:spcAft>
                <a:spcPts val="0"/>
              </a:spcAft>
              <a:buSzPts val="1200"/>
              <a:buFont typeface="Symbol" panose="05050102010706020507" pitchFamily="18" charset="2"/>
              <a:buChar char=""/>
              <a:tabLst>
                <a:tab pos="824865" algn="l"/>
                <a:tab pos="825500"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Solaris</a:t>
            </a:r>
            <a:r>
              <a:rPr lang="en-US" sz="20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Clusters</a:t>
            </a:r>
            <a:r>
              <a:rPr lang="en-US" sz="20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(Berkeley</a:t>
            </a:r>
            <a:r>
              <a:rPr lang="en-US" sz="2000" spc="-5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NOW)</a:t>
            </a:r>
            <a:endParaRPr lang="en-IN" sz="2000"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spcBef>
                <a:spcPts val="210"/>
              </a:spcBef>
              <a:spcAft>
                <a:spcPts val="0"/>
              </a:spcAft>
              <a:buSzPts val="1200"/>
              <a:buFont typeface="Symbol" panose="05050102010706020507" pitchFamily="18" charset="2"/>
              <a:buChar char=""/>
              <a:tabLst>
                <a:tab pos="824865" algn="l"/>
                <a:tab pos="825500"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NT</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Clusters</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(High</a:t>
            </a:r>
            <a:r>
              <a:rPr lang="en-US" sz="2000" spc="-2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Performance</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Virtual</a:t>
            </a:r>
            <a:r>
              <a:rPr lang="en-US" sz="2000" spc="-4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Machine</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(HPVM))</a:t>
            </a:r>
            <a:r>
              <a:rPr lang="en-US" sz="20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a:p>
            <a:pPr marL="742950" lvl="1" indent="-285750">
              <a:spcBef>
                <a:spcPts val="500"/>
              </a:spcBef>
              <a:spcAft>
                <a:spcPts val="0"/>
              </a:spcAft>
              <a:buSzPts val="1200"/>
              <a:buFont typeface="Symbol" panose="05050102010706020507" pitchFamily="18" charset="2"/>
              <a:buChar char=""/>
              <a:tabLst>
                <a:tab pos="824865" algn="l"/>
                <a:tab pos="825500"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Advanced</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Interactive</a:t>
            </a:r>
            <a:r>
              <a:rPr lang="en-US" sz="20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err="1">
                <a:effectLst/>
                <a:latin typeface="Times New Roman" panose="02020603050405020304" pitchFamily="18" charset="0"/>
                <a:ea typeface="Symbol" panose="05050102010706020507" pitchFamily="18" charset="2"/>
                <a:cs typeface="Symbol" panose="05050102010706020507" pitchFamily="18" charset="2"/>
              </a:rPr>
              <a:t>eXecutive</a:t>
            </a:r>
            <a:r>
              <a:rPr lang="en-US" sz="20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(AIX) Clusters</a:t>
            </a:r>
            <a:r>
              <a:rPr lang="en-US" sz="20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(IBM</a:t>
            </a:r>
            <a:r>
              <a:rPr lang="en-US" sz="20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Service</a:t>
            </a:r>
            <a:r>
              <a:rPr lang="en-US" sz="20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Pack</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2</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(SP2))</a:t>
            </a:r>
            <a:endParaRPr lang="en-IN" sz="2000"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spcBef>
                <a:spcPts val="210"/>
              </a:spcBef>
              <a:spcAft>
                <a:spcPts val="0"/>
              </a:spcAft>
              <a:buSzPts val="1200"/>
              <a:buFont typeface="Symbol" panose="05050102010706020507" pitchFamily="18" charset="2"/>
              <a:buChar char=""/>
              <a:tabLst>
                <a:tab pos="824865" algn="l"/>
                <a:tab pos="825500"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Digital</a:t>
            </a:r>
            <a:r>
              <a:rPr lang="en-US" sz="20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Virtual</a:t>
            </a:r>
            <a:r>
              <a:rPr lang="en-US" sz="20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Memory</a:t>
            </a:r>
            <a:r>
              <a:rPr lang="en-US" sz="2000" spc="-3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System</a:t>
            </a:r>
            <a:r>
              <a:rPr lang="en-US" sz="20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(VMS)</a:t>
            </a:r>
            <a:r>
              <a:rPr lang="en-US" sz="2000" spc="2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Clusters</a:t>
            </a:r>
            <a:endParaRPr lang="en-IN" sz="2000"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spcBef>
                <a:spcPts val="210"/>
              </a:spcBef>
              <a:spcAft>
                <a:spcPts val="0"/>
              </a:spcAft>
              <a:buSzPts val="1200"/>
              <a:buFont typeface="Symbol" panose="05050102010706020507" pitchFamily="18" charset="2"/>
              <a:buChar char=""/>
              <a:tabLst>
                <a:tab pos="824865" algn="l"/>
                <a:tab pos="825500"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HP-UX</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Clusters</a:t>
            </a:r>
            <a:endParaRPr lang="en-IN" sz="2000"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spcBef>
                <a:spcPts val="185"/>
              </a:spcBef>
              <a:spcAft>
                <a:spcPts val="0"/>
              </a:spcAft>
              <a:buSzPts val="1200"/>
              <a:buFont typeface="Symbol" panose="05050102010706020507" pitchFamily="18" charset="2"/>
              <a:buChar char=""/>
              <a:tabLst>
                <a:tab pos="824865" algn="l"/>
                <a:tab pos="825500"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Microsoft</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Wolfpack</a:t>
            </a:r>
            <a:r>
              <a:rPr lang="en-US" sz="20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Clusters</a:t>
            </a:r>
            <a:endParaRPr lang="en-IN" sz="2000" dirty="0">
              <a:effectLst/>
              <a:latin typeface="Times New Roman" panose="02020603050405020304" pitchFamily="18" charset="0"/>
              <a:ea typeface="Symbol" panose="05050102010706020507" pitchFamily="18" charset="2"/>
              <a:cs typeface="Symbol" panose="05050102010706020507" pitchFamily="18" charset="2"/>
            </a:endParaRPr>
          </a:p>
          <a:p>
            <a:pPr lvl="0">
              <a:spcBef>
                <a:spcPts val="225"/>
              </a:spcBef>
              <a:buSzPts val="1200"/>
              <a:tabLst>
                <a:tab pos="368300" algn="l"/>
              </a:tabLst>
            </a:pPr>
            <a:r>
              <a:rPr lang="en-US" sz="2400" b="1" dirty="0">
                <a:solidFill>
                  <a:srgbClr val="00B050"/>
                </a:solidFill>
                <a:effectLst/>
                <a:latin typeface="Times New Roman" panose="02020603050405020304" pitchFamily="18" charset="0"/>
                <a:ea typeface="Times New Roman" panose="02020603050405020304" pitchFamily="18" charset="0"/>
              </a:rPr>
              <a:t>5. Node</a:t>
            </a:r>
            <a:r>
              <a:rPr lang="en-US" sz="2400" b="1" spc="-20" dirty="0">
                <a:solidFill>
                  <a:srgbClr val="00B050"/>
                </a:solidFill>
                <a:effectLst/>
                <a:latin typeface="Times New Roman" panose="02020603050405020304" pitchFamily="18" charset="0"/>
                <a:ea typeface="Times New Roman" panose="02020603050405020304" pitchFamily="18" charset="0"/>
              </a:rPr>
              <a:t> </a:t>
            </a:r>
            <a:r>
              <a:rPr lang="en-US" sz="2400" b="1" dirty="0">
                <a:solidFill>
                  <a:srgbClr val="00B050"/>
                </a:solidFill>
                <a:effectLst/>
                <a:latin typeface="Times New Roman" panose="02020603050405020304" pitchFamily="18" charset="0"/>
                <a:ea typeface="Times New Roman" panose="02020603050405020304" pitchFamily="18" charset="0"/>
              </a:rPr>
              <a:t>Configuration</a:t>
            </a:r>
            <a:endParaRPr lang="en-IN" sz="2400" b="1" dirty="0">
              <a:solidFill>
                <a:srgbClr val="00B050"/>
              </a:solidFill>
              <a:effectLst/>
              <a:latin typeface="Times New Roman" panose="02020603050405020304" pitchFamily="18" charset="0"/>
              <a:ea typeface="Times New Roman" panose="02020603050405020304" pitchFamily="18" charset="0"/>
            </a:endParaRPr>
          </a:p>
          <a:p>
            <a:pPr marL="742950" lvl="1" indent="-285750">
              <a:spcBef>
                <a:spcPts val="190"/>
              </a:spcBef>
              <a:spcAft>
                <a:spcPts val="0"/>
              </a:spcAft>
              <a:buSzPts val="1200"/>
              <a:buFont typeface="Symbol" panose="05050102010706020507" pitchFamily="18" charset="2"/>
              <a:buChar char=""/>
              <a:tabLst>
                <a:tab pos="824865" algn="l"/>
                <a:tab pos="825500"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Homogeneous</a:t>
            </a:r>
            <a:r>
              <a:rPr lang="en-US" sz="20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Clusters –similar architecture and same OS </a:t>
            </a:r>
            <a:endParaRPr lang="en-IN" sz="2000"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spcBef>
                <a:spcPts val="210"/>
              </a:spcBef>
              <a:spcAft>
                <a:spcPts val="0"/>
              </a:spcAft>
              <a:buSzPts val="1200"/>
              <a:buFont typeface="Symbol" panose="05050102010706020507" pitchFamily="18" charset="2"/>
              <a:buChar char=""/>
              <a:tabLst>
                <a:tab pos="824865" algn="l"/>
                <a:tab pos="825500"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Heterogeneous</a:t>
            </a:r>
            <a:r>
              <a:rPr lang="en-US" sz="20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Clusters – different  architecture and different OS </a:t>
            </a:r>
            <a:endParaRPr lang="en-IN" sz="2000" dirty="0">
              <a:effectLst/>
              <a:latin typeface="Times New Roman" panose="02020603050405020304" pitchFamily="18" charset="0"/>
              <a:ea typeface="Symbol" panose="05050102010706020507" pitchFamily="18" charset="2"/>
              <a:cs typeface="Symbol" panose="05050102010706020507" pitchFamily="18" charset="2"/>
            </a:endParaRPr>
          </a:p>
          <a:p>
            <a:pPr lvl="0">
              <a:spcBef>
                <a:spcPts val="225"/>
              </a:spcBef>
              <a:buSzPts val="1200"/>
              <a:tabLst>
                <a:tab pos="368300" algn="l"/>
              </a:tabLst>
            </a:pPr>
            <a:r>
              <a:rPr lang="en-US" sz="2400" b="1" dirty="0">
                <a:solidFill>
                  <a:srgbClr val="00B050"/>
                </a:solidFill>
                <a:effectLst/>
                <a:latin typeface="Times New Roman" panose="02020603050405020304" pitchFamily="18" charset="0"/>
                <a:ea typeface="Times New Roman" panose="02020603050405020304" pitchFamily="18" charset="0"/>
              </a:rPr>
              <a:t>6. Levels</a:t>
            </a:r>
            <a:r>
              <a:rPr lang="en-US" sz="2400" b="1" spc="-20" dirty="0">
                <a:solidFill>
                  <a:srgbClr val="00B050"/>
                </a:solidFill>
                <a:effectLst/>
                <a:latin typeface="Times New Roman" panose="02020603050405020304" pitchFamily="18" charset="0"/>
                <a:ea typeface="Times New Roman" panose="02020603050405020304" pitchFamily="18" charset="0"/>
              </a:rPr>
              <a:t> </a:t>
            </a:r>
            <a:r>
              <a:rPr lang="en-US" sz="2400" b="1" dirty="0">
                <a:solidFill>
                  <a:srgbClr val="00B050"/>
                </a:solidFill>
                <a:effectLst/>
                <a:latin typeface="Times New Roman" panose="02020603050405020304" pitchFamily="18" charset="0"/>
                <a:ea typeface="Times New Roman" panose="02020603050405020304" pitchFamily="18" charset="0"/>
              </a:rPr>
              <a:t>of</a:t>
            </a:r>
            <a:r>
              <a:rPr lang="en-US" sz="2400" b="1" spc="-45" dirty="0">
                <a:solidFill>
                  <a:srgbClr val="00B050"/>
                </a:solidFill>
                <a:effectLst/>
                <a:latin typeface="Times New Roman" panose="02020603050405020304" pitchFamily="18" charset="0"/>
                <a:ea typeface="Times New Roman" panose="02020603050405020304" pitchFamily="18" charset="0"/>
              </a:rPr>
              <a:t> </a:t>
            </a:r>
            <a:r>
              <a:rPr lang="en-US" sz="2400" b="1" dirty="0">
                <a:solidFill>
                  <a:srgbClr val="00B050"/>
                </a:solidFill>
                <a:effectLst/>
                <a:latin typeface="Times New Roman" panose="02020603050405020304" pitchFamily="18" charset="0"/>
                <a:ea typeface="Times New Roman" panose="02020603050405020304" pitchFamily="18" charset="0"/>
              </a:rPr>
              <a:t>Clustering</a:t>
            </a:r>
            <a:endParaRPr lang="en-IN" sz="2400" b="1" dirty="0">
              <a:solidFill>
                <a:srgbClr val="00B050"/>
              </a:solidFill>
              <a:effectLst/>
              <a:latin typeface="Times New Roman" panose="02020603050405020304" pitchFamily="18" charset="0"/>
              <a:ea typeface="Times New Roman" panose="02020603050405020304" pitchFamily="18" charset="0"/>
            </a:endParaRPr>
          </a:p>
          <a:p>
            <a:pPr marL="742950" lvl="1" indent="-285750">
              <a:spcBef>
                <a:spcPts val="190"/>
              </a:spcBef>
              <a:spcAft>
                <a:spcPts val="0"/>
              </a:spcAft>
              <a:buSzPts val="1200"/>
              <a:buFont typeface="Symbol" panose="05050102010706020507" pitchFamily="18" charset="2"/>
              <a:buChar char=""/>
              <a:tabLst>
                <a:tab pos="824865" algn="l"/>
                <a:tab pos="825500"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Group</a:t>
            </a:r>
            <a:r>
              <a:rPr lang="en-US" sz="20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Clusters (No.</a:t>
            </a:r>
            <a:r>
              <a:rPr lang="en-US" sz="2000" spc="-2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of</a:t>
            </a:r>
            <a:r>
              <a:rPr lang="en-US" sz="20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Nodes =</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2</a:t>
            </a:r>
            <a:r>
              <a:rPr lang="en-US" sz="20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to</a:t>
            </a:r>
            <a:r>
              <a:rPr lang="en-US" sz="20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99)</a:t>
            </a:r>
            <a:endParaRPr lang="en-IN" sz="2000"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spcBef>
                <a:spcPts val="205"/>
              </a:spcBef>
              <a:spcAft>
                <a:spcPts val="0"/>
              </a:spcAft>
              <a:buSzPts val="1200"/>
              <a:buFont typeface="Symbol" panose="05050102010706020507" pitchFamily="18" charset="2"/>
              <a:buChar char=""/>
              <a:tabLst>
                <a:tab pos="824865" algn="l"/>
                <a:tab pos="825500"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Departmental</a:t>
            </a:r>
            <a:r>
              <a:rPr lang="en-US" sz="2000" spc="-4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Clusters</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(No. of</a:t>
            </a:r>
            <a:r>
              <a:rPr lang="en-US" sz="2000" spc="-3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Nodes = 10</a:t>
            </a:r>
            <a:r>
              <a:rPr lang="en-US" sz="2000" spc="-4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to</a:t>
            </a:r>
            <a:r>
              <a:rPr lang="en-US" sz="2000" spc="3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100s)</a:t>
            </a:r>
            <a:endParaRPr lang="en-IN" sz="2000"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spcBef>
                <a:spcPts val="190"/>
              </a:spcBef>
              <a:spcAft>
                <a:spcPts val="0"/>
              </a:spcAft>
              <a:buSzPts val="1200"/>
              <a:buFont typeface="Symbol" panose="05050102010706020507" pitchFamily="18" charset="2"/>
              <a:buChar char=""/>
              <a:tabLst>
                <a:tab pos="824865" algn="l"/>
                <a:tab pos="825500"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Organizational</a:t>
            </a:r>
            <a:r>
              <a:rPr lang="en-US" sz="20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Clusters (No.</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of</a:t>
            </a:r>
            <a:r>
              <a:rPr lang="en-US" sz="20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Nodes = Many</a:t>
            </a:r>
            <a:r>
              <a:rPr lang="en-US" sz="2000" spc="-4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100s)</a:t>
            </a:r>
            <a:endParaRPr lang="en-IN" sz="2000" dirty="0">
              <a:effectLst/>
              <a:latin typeface="Times New Roman" panose="02020603050405020304" pitchFamily="18" charset="0"/>
              <a:ea typeface="Symbol" panose="05050102010706020507" pitchFamily="18" charset="2"/>
              <a:cs typeface="Symbol" panose="05050102010706020507" pitchFamily="18" charset="2"/>
            </a:endParaRPr>
          </a:p>
          <a:p>
            <a:pPr marL="742950" marR="142240" lvl="1" indent="-285750">
              <a:lnSpc>
                <a:spcPct val="115000"/>
              </a:lnSpc>
              <a:spcBef>
                <a:spcPts val="210"/>
              </a:spcBef>
              <a:spcAft>
                <a:spcPts val="0"/>
              </a:spcAft>
              <a:buSzPts val="1200"/>
              <a:buFont typeface="Symbol" panose="05050102010706020507" pitchFamily="18" charset="2"/>
              <a:buChar char=""/>
              <a:tabLst>
                <a:tab pos="824865" algn="l"/>
                <a:tab pos="825500"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National</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err="1">
                <a:effectLst/>
                <a:latin typeface="Times New Roman" panose="02020603050405020304" pitchFamily="18" charset="0"/>
                <a:ea typeface="Symbol" panose="05050102010706020507" pitchFamily="18" charset="2"/>
                <a:cs typeface="Symbol" panose="05050102010706020507" pitchFamily="18" charset="2"/>
              </a:rPr>
              <a:t>Metacomputers</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(No.</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of</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Nodes</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Many</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Departmental</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or</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Organizational</a:t>
            </a:r>
            <a:r>
              <a:rPr lang="en-US" sz="2000" spc="-28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Systems</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or</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Clusters)</a:t>
            </a:r>
            <a:endParaRPr lang="en-IN" sz="2000"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lnSpc>
                <a:spcPts val="1455"/>
              </a:lnSpc>
              <a:buSzPts val="1200"/>
              <a:buFont typeface="Symbol" panose="05050102010706020507" pitchFamily="18" charset="2"/>
              <a:buChar char=""/>
              <a:tabLst>
                <a:tab pos="824865" algn="l"/>
                <a:tab pos="825500"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International</a:t>
            </a:r>
            <a:r>
              <a:rPr lang="en-US" sz="2000" spc="-4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err="1">
                <a:effectLst/>
                <a:latin typeface="Times New Roman" panose="02020603050405020304" pitchFamily="18" charset="0"/>
                <a:ea typeface="Symbol" panose="05050102010706020507" pitchFamily="18" charset="2"/>
                <a:cs typeface="Symbol" panose="05050102010706020507" pitchFamily="18" charset="2"/>
              </a:rPr>
              <a:t>Metacomputers</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(No.</a:t>
            </a:r>
            <a:r>
              <a:rPr lang="en-US" sz="20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of</a:t>
            </a:r>
            <a:r>
              <a:rPr lang="en-US" sz="2000" spc="-4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Nodes</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1000s</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to Many</a:t>
            </a:r>
            <a:r>
              <a:rPr lang="en-US" sz="2000" spc="-2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Millions)</a:t>
            </a:r>
            <a:endParaRPr lang="en-IN" sz="2000" dirty="0"/>
          </a:p>
        </p:txBody>
      </p:sp>
      <p:sp>
        <p:nvSpPr>
          <p:cNvPr id="5" name="Title 1">
            <a:extLst>
              <a:ext uri="{FF2B5EF4-FFF2-40B4-BE49-F238E27FC236}">
                <a16:creationId xmlns:a16="http://schemas.microsoft.com/office/drawing/2014/main" id="{4F4FE45D-748A-EC40-A245-072AD534E6F7}"/>
              </a:ext>
            </a:extLst>
          </p:cNvPr>
          <p:cNvSpPr txBox="1">
            <a:spLocks/>
          </p:cNvSpPr>
          <p:nvPr/>
        </p:nvSpPr>
        <p:spPr>
          <a:xfrm>
            <a:off x="101564" y="0"/>
            <a:ext cx="11360800" cy="112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1pPr>
            <a:lvl2pPr marR="0" lvl="1"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2pPr>
            <a:lvl3pPr marR="0" lvl="2"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3pPr>
            <a:lvl4pPr marR="0" lvl="3"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4pPr>
            <a:lvl5pPr marR="0" lvl="4"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5pPr>
            <a:lvl6pPr marR="0" lvl="5"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6pPr>
            <a:lvl7pPr marR="0" lvl="6"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7pPr>
            <a:lvl8pPr marR="0" lvl="7"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8pPr>
            <a:lvl9pPr marR="0" lvl="8"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9pPr>
          </a:lstStyle>
          <a:p>
            <a:r>
              <a:rPr lang="en-US" dirty="0">
                <a:solidFill>
                  <a:srgbClr val="FF0000"/>
                </a:solidFill>
                <a:latin typeface="Times New Roman" panose="02020603050405020304" pitchFamily="18" charset="0"/>
                <a:cs typeface="Times New Roman" panose="02020603050405020304" pitchFamily="18" charset="0"/>
              </a:rPr>
              <a:t>Computing Systems – Cluster Computing</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41974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73AA2A-9523-12D8-88FA-9D25C8C405C2}"/>
              </a:ext>
            </a:extLst>
          </p:cNvPr>
          <p:cNvSpPr txBox="1"/>
          <p:nvPr/>
        </p:nvSpPr>
        <p:spPr>
          <a:xfrm>
            <a:off x="297872" y="410838"/>
            <a:ext cx="11986491" cy="6214586"/>
          </a:xfrm>
          <a:prstGeom prst="rect">
            <a:avLst/>
          </a:prstGeom>
          <a:noFill/>
        </p:spPr>
        <p:txBody>
          <a:bodyPr wrap="square">
            <a:spAutoFit/>
          </a:bodyPr>
          <a:lstStyle/>
          <a:p>
            <a:pPr marL="139700">
              <a:spcBef>
                <a:spcPts val="450"/>
              </a:spcBef>
            </a:pPr>
            <a:r>
              <a:rPr lang="en-US" sz="2400" b="1" u="heavy" kern="0" dirty="0">
                <a:solidFill>
                  <a:srgbClr val="FF0000"/>
                </a:solidFill>
                <a:effectLst/>
                <a:uFill>
                  <a:solidFill>
                    <a:srgbClr val="000000"/>
                  </a:solidFill>
                </a:uFill>
                <a:latin typeface="Times New Roman" panose="02020603050405020304" pitchFamily="18" charset="0"/>
                <a:ea typeface="Times New Roman" panose="02020603050405020304" pitchFamily="18" charset="0"/>
              </a:rPr>
              <a:t>Components</a:t>
            </a:r>
            <a:r>
              <a:rPr lang="en-US" sz="2400" b="1" u="heavy" kern="0" spc="-10" dirty="0">
                <a:solidFill>
                  <a:srgbClr val="FF0000"/>
                </a:solidFill>
                <a:effectLst/>
                <a:uFill>
                  <a:solidFill>
                    <a:srgbClr val="000000"/>
                  </a:solidFill>
                </a:uFill>
                <a:latin typeface="Times New Roman" panose="02020603050405020304" pitchFamily="18" charset="0"/>
                <a:ea typeface="Times New Roman" panose="02020603050405020304" pitchFamily="18" charset="0"/>
              </a:rPr>
              <a:t> </a:t>
            </a:r>
            <a:r>
              <a:rPr lang="en-US" sz="2400" b="1" u="heavy" kern="0" dirty="0">
                <a:solidFill>
                  <a:srgbClr val="FF0000"/>
                </a:solidFill>
                <a:effectLst/>
                <a:uFill>
                  <a:solidFill>
                    <a:srgbClr val="000000"/>
                  </a:solidFill>
                </a:uFill>
                <a:latin typeface="Times New Roman" panose="02020603050405020304" pitchFamily="18" charset="0"/>
                <a:ea typeface="Times New Roman" panose="02020603050405020304" pitchFamily="18" charset="0"/>
              </a:rPr>
              <a:t>for</a:t>
            </a:r>
            <a:r>
              <a:rPr lang="en-US" sz="2400" b="1" u="heavy" kern="0" spc="-30" dirty="0">
                <a:solidFill>
                  <a:srgbClr val="FF0000"/>
                </a:solidFill>
                <a:effectLst/>
                <a:uFill>
                  <a:solidFill>
                    <a:srgbClr val="000000"/>
                  </a:solidFill>
                </a:uFill>
                <a:latin typeface="Times New Roman" panose="02020603050405020304" pitchFamily="18" charset="0"/>
                <a:ea typeface="Times New Roman" panose="02020603050405020304" pitchFamily="18" charset="0"/>
              </a:rPr>
              <a:t> </a:t>
            </a:r>
            <a:r>
              <a:rPr lang="en-US" sz="2400" b="1" u="heavy" kern="0" dirty="0">
                <a:solidFill>
                  <a:srgbClr val="FF0000"/>
                </a:solidFill>
                <a:effectLst/>
                <a:uFill>
                  <a:solidFill>
                    <a:srgbClr val="000000"/>
                  </a:solidFill>
                </a:uFill>
                <a:latin typeface="Times New Roman" panose="02020603050405020304" pitchFamily="18" charset="0"/>
                <a:ea typeface="Times New Roman" panose="02020603050405020304" pitchFamily="18" charset="0"/>
              </a:rPr>
              <a:t>Clusters</a:t>
            </a:r>
            <a:endParaRPr lang="en-IN" sz="2400" b="1" u="sng" kern="0" dirty="0">
              <a:solidFill>
                <a:srgbClr val="FF0000"/>
              </a:solidFill>
              <a:effectLst/>
              <a:uFill>
                <a:solidFill>
                  <a:srgbClr val="000000"/>
                </a:solidFill>
              </a:uFill>
              <a:latin typeface="Times New Roman" panose="02020603050405020304" pitchFamily="18" charset="0"/>
              <a:ea typeface="Times New Roman" panose="02020603050405020304" pitchFamily="18" charset="0"/>
            </a:endParaRPr>
          </a:p>
          <a:p>
            <a:pPr marL="139700">
              <a:lnSpc>
                <a:spcPct val="116000"/>
              </a:lnSpc>
              <a:spcBef>
                <a:spcPts val="805"/>
              </a:spcBef>
              <a:spcAft>
                <a:spcPts val="0"/>
              </a:spcAft>
            </a:pPr>
            <a:r>
              <a:rPr lang="en-US" sz="2400" dirty="0">
                <a:effectLst/>
                <a:latin typeface="Times New Roman" panose="02020603050405020304" pitchFamily="18" charset="0"/>
                <a:ea typeface="Times New Roman" panose="02020603050405020304" pitchFamily="18" charset="0"/>
              </a:rPr>
              <a:t>The components of clusters are the hardware and software used to build clusters and nodes. </a:t>
            </a:r>
            <a:r>
              <a:rPr lang="en-US" sz="2400" b="1" dirty="0">
                <a:solidFill>
                  <a:srgbClr val="00B050"/>
                </a:solidFill>
                <a:effectLst/>
                <a:latin typeface="Times New Roman" panose="02020603050405020304" pitchFamily="18" charset="0"/>
                <a:ea typeface="Times New Roman" panose="02020603050405020304" pitchFamily="18" charset="0"/>
              </a:rPr>
              <a:t>Processors</a:t>
            </a:r>
            <a:endParaRPr lang="en-IN" sz="2400" b="1" dirty="0">
              <a:solidFill>
                <a:srgbClr val="00B050"/>
              </a:solidFill>
              <a:effectLst/>
              <a:latin typeface="Times New Roman" panose="02020603050405020304" pitchFamily="18" charset="0"/>
              <a:ea typeface="Times New Roman" panose="02020603050405020304" pitchFamily="18" charset="0"/>
            </a:endParaRPr>
          </a:p>
          <a:p>
            <a:pPr marL="742950" lvl="1" indent="-285750">
              <a:spcBef>
                <a:spcPts val="190"/>
              </a:spcBef>
              <a:spcAft>
                <a:spcPts val="0"/>
              </a:spcAft>
              <a:buSzPts val="1200"/>
              <a:buFont typeface="Symbol" panose="05050102010706020507" pitchFamily="18" charset="2"/>
              <a:buChar char=""/>
              <a:tabLst>
                <a:tab pos="824865" algn="l"/>
                <a:tab pos="825500"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Microprocessor</a:t>
            </a:r>
            <a:r>
              <a:rPr lang="en-US" sz="2000" spc="-2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Architecture (RISC,</a:t>
            </a:r>
            <a:r>
              <a:rPr lang="en-US" sz="20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CISC,</a:t>
            </a:r>
            <a:r>
              <a:rPr lang="en-US" sz="20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VLIW</a:t>
            </a:r>
            <a:r>
              <a:rPr lang="en-US" sz="20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and</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Vector)</a:t>
            </a:r>
            <a:endParaRPr lang="en-IN" sz="2000"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spcBef>
                <a:spcPts val="185"/>
              </a:spcBef>
              <a:spcAft>
                <a:spcPts val="0"/>
              </a:spcAft>
              <a:buSzPts val="1200"/>
              <a:buFont typeface="Symbol" panose="05050102010706020507" pitchFamily="18" charset="2"/>
              <a:buChar char=""/>
              <a:tabLst>
                <a:tab pos="824865" algn="l"/>
                <a:tab pos="825500"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Intel</a:t>
            </a:r>
            <a:r>
              <a:rPr lang="en-US" sz="2000" spc="-4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x86</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Processor</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(Pentium</a:t>
            </a:r>
            <a:r>
              <a:rPr lang="en-US" sz="2000" spc="-4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Pro</a:t>
            </a:r>
            <a:r>
              <a:rPr lang="en-US" sz="20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and II)</a:t>
            </a:r>
            <a:endParaRPr lang="en-IN" sz="2000" dirty="0">
              <a:effectLst/>
              <a:latin typeface="Times New Roman" panose="02020603050405020304" pitchFamily="18" charset="0"/>
              <a:ea typeface="Symbol" panose="05050102010706020507" pitchFamily="18" charset="2"/>
              <a:cs typeface="Symbol" panose="05050102010706020507" pitchFamily="18" charset="2"/>
            </a:endParaRPr>
          </a:p>
          <a:p>
            <a:pPr marL="742950" marR="137795" lvl="1" indent="-285750" algn="just">
              <a:lnSpc>
                <a:spcPct val="115000"/>
              </a:lnSpc>
              <a:spcBef>
                <a:spcPts val="210"/>
              </a:spcBef>
              <a:spcAft>
                <a:spcPts val="0"/>
              </a:spcAft>
              <a:buSzPts val="1200"/>
              <a:buFont typeface="Symbol" panose="05050102010706020507" pitchFamily="18" charset="2"/>
              <a:buChar char=""/>
              <a:tabLst>
                <a:tab pos="825500"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Pentium</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Pro</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shows</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very</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strong</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integer</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performance</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in</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contrast</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to</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Sun’s</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UltraSPARC for high performance range at</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the same clock speed.</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However, the</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floating-point</a:t>
            </a:r>
            <a:r>
              <a:rPr lang="en-US" sz="20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performance</a:t>
            </a:r>
            <a:r>
              <a:rPr lang="en-US" sz="2000" spc="2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is</a:t>
            </a:r>
            <a:r>
              <a:rPr lang="en-US" sz="2000" spc="2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much</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lower.</a:t>
            </a:r>
            <a:endParaRPr lang="en-IN" sz="2000" dirty="0">
              <a:effectLst/>
              <a:latin typeface="Times New Roman" panose="02020603050405020304" pitchFamily="18" charset="0"/>
              <a:ea typeface="Symbol" panose="05050102010706020507" pitchFamily="18" charset="2"/>
              <a:cs typeface="Symbol" panose="05050102010706020507" pitchFamily="18" charset="2"/>
            </a:endParaRPr>
          </a:p>
          <a:p>
            <a:pPr marL="742950" marR="136525" lvl="1" indent="-285750" algn="just">
              <a:lnSpc>
                <a:spcPct val="115000"/>
              </a:lnSpc>
              <a:spcAft>
                <a:spcPts val="0"/>
              </a:spcAft>
              <a:buSzPts val="1200"/>
              <a:buFont typeface="Symbol" panose="05050102010706020507" pitchFamily="18" charset="2"/>
              <a:buChar char=""/>
              <a:tabLst>
                <a:tab pos="825500"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The Pentium II Xeon uses a memory bus of 100 </a:t>
            </a:r>
            <a:r>
              <a:rPr lang="en-US" sz="2000" dirty="0" err="1">
                <a:effectLst/>
                <a:latin typeface="Times New Roman" panose="02020603050405020304" pitchFamily="18" charset="0"/>
                <a:ea typeface="Symbol" panose="05050102010706020507" pitchFamily="18" charset="2"/>
                <a:cs typeface="Symbol" panose="05050102010706020507" pitchFamily="18" charset="2"/>
              </a:rPr>
              <a:t>MHz.</a:t>
            </a:r>
            <a:r>
              <a:rPr lang="en-US" sz="2000" dirty="0">
                <a:effectLst/>
                <a:latin typeface="Times New Roman" panose="02020603050405020304" pitchFamily="18" charset="0"/>
                <a:ea typeface="Symbol" panose="05050102010706020507" pitchFamily="18" charset="2"/>
                <a:cs typeface="Symbol" panose="05050102010706020507" pitchFamily="18" charset="2"/>
              </a:rPr>
              <a:t> It is available with a choice of</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512</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KB</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to</a:t>
            </a:r>
            <a:r>
              <a:rPr lang="en-US" sz="2000" spc="3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2</a:t>
            </a:r>
            <a:r>
              <a:rPr lang="en-US" sz="20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MB</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of</a:t>
            </a:r>
            <a:r>
              <a:rPr lang="en-US" sz="20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L2</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cache.</a:t>
            </a:r>
            <a:endParaRPr lang="en-IN" sz="2000" dirty="0">
              <a:effectLst/>
              <a:latin typeface="Times New Roman" panose="02020603050405020304" pitchFamily="18" charset="0"/>
              <a:ea typeface="Symbol" panose="05050102010706020507" pitchFamily="18" charset="2"/>
              <a:cs typeface="Symbol" panose="05050102010706020507" pitchFamily="18" charset="2"/>
            </a:endParaRPr>
          </a:p>
          <a:p>
            <a:pPr marL="742950" marR="137795" lvl="1" indent="-285750" algn="just">
              <a:lnSpc>
                <a:spcPct val="115000"/>
              </a:lnSpc>
              <a:spcAft>
                <a:spcPts val="0"/>
              </a:spcAft>
              <a:buSzPts val="1200"/>
              <a:buFont typeface="Symbol" panose="05050102010706020507" pitchFamily="18" charset="2"/>
              <a:buChar char=""/>
              <a:tabLst>
                <a:tab pos="825500"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Other processors: x86 variants (AMD x86, Cyrix x86), Digital Alpha, IBM PowerPC,</a:t>
            </a:r>
            <a:r>
              <a:rPr lang="en-US" sz="2000" spc="-28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Sun</a:t>
            </a:r>
            <a:r>
              <a:rPr lang="en-US" sz="20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SPARC,</a:t>
            </a:r>
            <a:r>
              <a:rPr lang="en-US" sz="20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SGI</a:t>
            </a:r>
            <a:r>
              <a:rPr lang="en-US" sz="20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MIPS</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and</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HP</a:t>
            </a:r>
            <a:r>
              <a:rPr lang="en-US" sz="20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PA.</a:t>
            </a:r>
            <a:endParaRPr lang="en-IN" sz="2000"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lgn="just">
              <a:lnSpc>
                <a:spcPts val="1455"/>
              </a:lnSpc>
              <a:buSzPts val="1200"/>
              <a:buFont typeface="Symbol" panose="05050102010706020507" pitchFamily="18" charset="2"/>
              <a:buChar char=""/>
              <a:tabLst>
                <a:tab pos="825500"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Berkeley</a:t>
            </a:r>
            <a:r>
              <a:rPr lang="en-US" sz="20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uses</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Sun’s</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SPARC</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processors</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in</a:t>
            </a:r>
            <a:r>
              <a:rPr lang="en-US" sz="2000" spc="-2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their</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cluster nodes.</a:t>
            </a:r>
            <a:endParaRPr lang="en-IN" sz="2000" dirty="0">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lgn="just">
              <a:spcBef>
                <a:spcPts val="195"/>
              </a:spcBef>
              <a:buSzPts val="1200"/>
              <a:buFont typeface="Times New Roman" panose="02020603050405020304" pitchFamily="18" charset="0"/>
              <a:buAutoNum type="arabicPeriod"/>
              <a:tabLst>
                <a:tab pos="368300" algn="l"/>
              </a:tabLst>
            </a:pPr>
            <a:r>
              <a:rPr lang="en-US" sz="2400" b="1" dirty="0">
                <a:solidFill>
                  <a:srgbClr val="00B050"/>
                </a:solidFill>
                <a:effectLst/>
                <a:latin typeface="Times New Roman" panose="02020603050405020304" pitchFamily="18" charset="0"/>
                <a:ea typeface="Times New Roman" panose="02020603050405020304" pitchFamily="18" charset="0"/>
              </a:rPr>
              <a:t>Memory</a:t>
            </a:r>
            <a:r>
              <a:rPr lang="en-US" sz="2400" b="1" spc="-55" dirty="0">
                <a:solidFill>
                  <a:srgbClr val="00B050"/>
                </a:solidFill>
                <a:effectLst/>
                <a:latin typeface="Times New Roman" panose="02020603050405020304" pitchFamily="18" charset="0"/>
                <a:ea typeface="Times New Roman" panose="02020603050405020304" pitchFamily="18" charset="0"/>
              </a:rPr>
              <a:t> </a:t>
            </a:r>
            <a:r>
              <a:rPr lang="en-US" sz="2400" b="1" dirty="0">
                <a:solidFill>
                  <a:srgbClr val="00B050"/>
                </a:solidFill>
                <a:effectLst/>
                <a:latin typeface="Times New Roman" panose="02020603050405020304" pitchFamily="18" charset="0"/>
                <a:ea typeface="Times New Roman" panose="02020603050405020304" pitchFamily="18" charset="0"/>
              </a:rPr>
              <a:t>and Cache</a:t>
            </a:r>
            <a:endParaRPr lang="en-IN" sz="2400" b="1" dirty="0">
              <a:solidFill>
                <a:srgbClr val="00B050"/>
              </a:solidFill>
              <a:effectLst/>
              <a:latin typeface="Times New Roman" panose="02020603050405020304" pitchFamily="18" charset="0"/>
              <a:ea typeface="Times New Roman" panose="02020603050405020304" pitchFamily="18" charset="0"/>
            </a:endParaRPr>
          </a:p>
          <a:p>
            <a:pPr marL="742950" marR="141605" lvl="1" indent="-285750" algn="just">
              <a:lnSpc>
                <a:spcPct val="113000"/>
              </a:lnSpc>
              <a:spcBef>
                <a:spcPts val="190"/>
              </a:spcBef>
              <a:spcAft>
                <a:spcPts val="0"/>
              </a:spcAft>
              <a:buSzPts val="1200"/>
              <a:buFont typeface="Symbol" panose="05050102010706020507" pitchFamily="18" charset="2"/>
              <a:buChar char=""/>
              <a:tabLst>
                <a:tab pos="825500"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The memory present</a:t>
            </a:r>
            <a:r>
              <a:rPr lang="en-US" sz="2000" spc="30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inside a PC was 640 KBs. Usually, a PC is delivered with 32 or</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64 MBs installed in slots with each slot holding a Standard Industry Memory Module</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(SIMM).</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endParaRPr lang="en-IN" sz="2000" dirty="0">
              <a:effectLst/>
              <a:latin typeface="Times New Roman" panose="02020603050405020304" pitchFamily="18" charset="0"/>
              <a:ea typeface="Symbol" panose="05050102010706020507" pitchFamily="18" charset="2"/>
              <a:cs typeface="Symbol" panose="05050102010706020507" pitchFamily="18" charset="2"/>
            </a:endParaRPr>
          </a:p>
          <a:p>
            <a:pPr marL="742950" marR="140970" lvl="1" indent="-285750" algn="just">
              <a:lnSpc>
                <a:spcPct val="113000"/>
              </a:lnSpc>
              <a:spcBef>
                <a:spcPts val="25"/>
              </a:spcBef>
              <a:spcAft>
                <a:spcPts val="0"/>
              </a:spcAft>
              <a:buSzPts val="1200"/>
              <a:buFont typeface="Symbol" panose="05050102010706020507" pitchFamily="18" charset="2"/>
              <a:buChar char=""/>
              <a:tabLst>
                <a:tab pos="825500"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Cache is used to keep recently used blocks of memory for very fast access.</a:t>
            </a:r>
            <a:r>
              <a:rPr lang="en-US" sz="2000" spc="30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The size</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of</a:t>
            </a:r>
            <a:r>
              <a:rPr lang="en-US" sz="2000" spc="-3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cache</a:t>
            </a:r>
            <a:r>
              <a:rPr lang="en-US" sz="20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is usually</a:t>
            </a:r>
            <a:r>
              <a:rPr lang="en-US" sz="20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in</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the</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range of</a:t>
            </a:r>
            <a:r>
              <a:rPr lang="en-US" sz="20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8KBs</a:t>
            </a:r>
            <a:r>
              <a:rPr lang="en-US" sz="20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to</a:t>
            </a:r>
            <a:r>
              <a:rPr lang="en-US" sz="20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2MBs.</a:t>
            </a:r>
            <a:endParaRPr lang="en-IN" sz="2000" dirty="0">
              <a:effectLst/>
              <a:latin typeface="Times New Roman" panose="02020603050405020304" pitchFamily="18" charset="0"/>
              <a:ea typeface="Symbol" panose="05050102010706020507" pitchFamily="18" charset="2"/>
              <a:cs typeface="Symbol" panose="05050102010706020507" pitchFamily="18" charset="2"/>
            </a:endParaRPr>
          </a:p>
        </p:txBody>
      </p:sp>
      <p:sp>
        <p:nvSpPr>
          <p:cNvPr id="5" name="Title 1">
            <a:extLst>
              <a:ext uri="{FF2B5EF4-FFF2-40B4-BE49-F238E27FC236}">
                <a16:creationId xmlns:a16="http://schemas.microsoft.com/office/drawing/2014/main" id="{F02C0C30-8EE0-AFFC-A896-18359B6FB042}"/>
              </a:ext>
            </a:extLst>
          </p:cNvPr>
          <p:cNvSpPr txBox="1">
            <a:spLocks/>
          </p:cNvSpPr>
          <p:nvPr/>
        </p:nvSpPr>
        <p:spPr>
          <a:xfrm>
            <a:off x="518354" y="-323535"/>
            <a:ext cx="11360800" cy="112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1pPr>
            <a:lvl2pPr marR="0" lvl="1"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2pPr>
            <a:lvl3pPr marR="0" lvl="2"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3pPr>
            <a:lvl4pPr marR="0" lvl="3"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4pPr>
            <a:lvl5pPr marR="0" lvl="4"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5pPr>
            <a:lvl6pPr marR="0" lvl="5"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6pPr>
            <a:lvl7pPr marR="0" lvl="6"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7pPr>
            <a:lvl8pPr marR="0" lvl="7"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8pPr>
            <a:lvl9pPr marR="0" lvl="8"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9pPr>
          </a:lstStyle>
          <a:p>
            <a:r>
              <a:rPr lang="en-US" dirty="0">
                <a:solidFill>
                  <a:srgbClr val="FF0000"/>
                </a:solidFill>
                <a:latin typeface="Times New Roman" panose="02020603050405020304" pitchFamily="18" charset="0"/>
                <a:cs typeface="Times New Roman" panose="02020603050405020304" pitchFamily="18" charset="0"/>
              </a:rPr>
              <a:t>Computing Systems – Cluster Computing</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49867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58A589-8638-BEE7-53BE-56AD3AD00836}"/>
              </a:ext>
            </a:extLst>
          </p:cNvPr>
          <p:cNvSpPr txBox="1"/>
          <p:nvPr/>
        </p:nvSpPr>
        <p:spPr>
          <a:xfrm>
            <a:off x="399472" y="969818"/>
            <a:ext cx="11339945" cy="4199611"/>
          </a:xfrm>
          <a:prstGeom prst="rect">
            <a:avLst/>
          </a:prstGeom>
          <a:noFill/>
        </p:spPr>
        <p:txBody>
          <a:bodyPr wrap="square">
            <a:spAutoFit/>
          </a:bodyPr>
          <a:lstStyle/>
          <a:p>
            <a:pPr lvl="0" algn="just">
              <a:spcBef>
                <a:spcPts val="5"/>
              </a:spcBef>
              <a:buSzPts val="1200"/>
              <a:tabLst>
                <a:tab pos="368300" algn="l"/>
              </a:tabLst>
            </a:pPr>
            <a:r>
              <a:rPr lang="en-US" sz="2400" b="1" dirty="0">
                <a:solidFill>
                  <a:srgbClr val="00B050"/>
                </a:solidFill>
                <a:effectLst/>
                <a:latin typeface="Times New Roman" panose="02020603050405020304" pitchFamily="18" charset="0"/>
                <a:ea typeface="Times New Roman" panose="02020603050405020304" pitchFamily="18" charset="0"/>
              </a:rPr>
              <a:t>3. Disk</a:t>
            </a:r>
            <a:r>
              <a:rPr lang="en-US" sz="2400" b="1" spc="-10" dirty="0">
                <a:solidFill>
                  <a:srgbClr val="00B050"/>
                </a:solidFill>
                <a:effectLst/>
                <a:latin typeface="Times New Roman" panose="02020603050405020304" pitchFamily="18" charset="0"/>
                <a:ea typeface="Times New Roman" panose="02020603050405020304" pitchFamily="18" charset="0"/>
              </a:rPr>
              <a:t> </a:t>
            </a:r>
            <a:r>
              <a:rPr lang="en-US" sz="2400" b="1" dirty="0">
                <a:solidFill>
                  <a:srgbClr val="00B050"/>
                </a:solidFill>
                <a:effectLst/>
                <a:latin typeface="Times New Roman" panose="02020603050405020304" pitchFamily="18" charset="0"/>
                <a:ea typeface="Times New Roman" panose="02020603050405020304" pitchFamily="18" charset="0"/>
              </a:rPr>
              <a:t>and</a:t>
            </a:r>
            <a:r>
              <a:rPr lang="en-US" sz="2400" b="1" spc="-5" dirty="0">
                <a:solidFill>
                  <a:srgbClr val="00B050"/>
                </a:solidFill>
                <a:effectLst/>
                <a:latin typeface="Times New Roman" panose="02020603050405020304" pitchFamily="18" charset="0"/>
                <a:ea typeface="Times New Roman" panose="02020603050405020304" pitchFamily="18" charset="0"/>
              </a:rPr>
              <a:t> </a:t>
            </a:r>
            <a:r>
              <a:rPr lang="en-US" sz="2400" b="1" dirty="0">
                <a:solidFill>
                  <a:srgbClr val="00B050"/>
                </a:solidFill>
                <a:effectLst/>
                <a:latin typeface="Times New Roman" panose="02020603050405020304" pitchFamily="18" charset="0"/>
                <a:ea typeface="Times New Roman" panose="02020603050405020304" pitchFamily="18" charset="0"/>
              </a:rPr>
              <a:t>I/O</a:t>
            </a:r>
            <a:endParaRPr lang="en-IN" sz="2400" b="1" dirty="0">
              <a:solidFill>
                <a:srgbClr val="00B050"/>
              </a:solidFill>
              <a:effectLst/>
              <a:latin typeface="Times New Roman" panose="02020603050405020304" pitchFamily="18" charset="0"/>
              <a:ea typeface="Times New Roman" panose="02020603050405020304" pitchFamily="18" charset="0"/>
            </a:endParaRPr>
          </a:p>
          <a:p>
            <a:pPr marL="742950" marR="140335" lvl="1" indent="-285750" algn="just">
              <a:lnSpc>
                <a:spcPct val="113000"/>
              </a:lnSpc>
              <a:spcBef>
                <a:spcPts val="215"/>
              </a:spcBef>
              <a:spcAft>
                <a:spcPts val="0"/>
              </a:spcAft>
              <a:buSzPts val="1200"/>
              <a:buFont typeface="Symbol" panose="05050102010706020507" pitchFamily="18" charset="2"/>
              <a:buChar char=""/>
              <a:tabLst>
                <a:tab pos="825500"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The</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I/O</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performance</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is</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improved</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to</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carry</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out</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I/O</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operations</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in</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parallel.</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It</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is</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supported by parallel file systems based on hardware or software Redundancy Array</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of</a:t>
            </a:r>
            <a:r>
              <a:rPr lang="en-US" sz="2000" spc="-3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Inexpensive</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Disk</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(RAID).</a:t>
            </a:r>
            <a:endParaRPr lang="en-IN" sz="2000"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lgn="just">
              <a:buSzPts val="1200"/>
              <a:buFont typeface="Symbol" panose="05050102010706020507" pitchFamily="18" charset="2"/>
              <a:buChar char=""/>
              <a:tabLst>
                <a:tab pos="825500"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Hardware</a:t>
            </a:r>
            <a:r>
              <a:rPr lang="en-US" sz="20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RAID</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is</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more</a:t>
            </a:r>
            <a:r>
              <a:rPr lang="en-US" sz="20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expensive</a:t>
            </a:r>
            <a:r>
              <a:rPr lang="en-US" sz="20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than</a:t>
            </a:r>
            <a:r>
              <a:rPr lang="en-US" sz="2000" spc="-3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Software</a:t>
            </a:r>
            <a:r>
              <a:rPr lang="en-US" sz="2000" spc="-3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RAID.</a:t>
            </a:r>
            <a:endParaRPr lang="en-IN" sz="2000" dirty="0">
              <a:effectLst/>
              <a:latin typeface="Times New Roman" panose="02020603050405020304" pitchFamily="18" charset="0"/>
              <a:ea typeface="Symbol" panose="05050102010706020507" pitchFamily="18" charset="2"/>
              <a:cs typeface="Symbol" panose="05050102010706020507" pitchFamily="18" charset="2"/>
            </a:endParaRPr>
          </a:p>
          <a:p>
            <a:pPr lvl="0" algn="just">
              <a:spcBef>
                <a:spcPts val="225"/>
              </a:spcBef>
              <a:buSzPts val="1200"/>
              <a:tabLst>
                <a:tab pos="368300" algn="l"/>
              </a:tabLst>
            </a:pPr>
            <a:r>
              <a:rPr lang="en-US" sz="2400" b="1" dirty="0">
                <a:solidFill>
                  <a:srgbClr val="00B050"/>
                </a:solidFill>
                <a:effectLst/>
                <a:latin typeface="Times New Roman" panose="02020603050405020304" pitchFamily="18" charset="0"/>
                <a:ea typeface="Times New Roman" panose="02020603050405020304" pitchFamily="18" charset="0"/>
              </a:rPr>
              <a:t>4. System</a:t>
            </a:r>
            <a:r>
              <a:rPr lang="en-US" sz="2400" b="1" spc="-35" dirty="0">
                <a:solidFill>
                  <a:srgbClr val="00B050"/>
                </a:solidFill>
                <a:effectLst/>
                <a:latin typeface="Times New Roman" panose="02020603050405020304" pitchFamily="18" charset="0"/>
                <a:ea typeface="Times New Roman" panose="02020603050405020304" pitchFamily="18" charset="0"/>
              </a:rPr>
              <a:t> </a:t>
            </a:r>
            <a:r>
              <a:rPr lang="en-US" sz="2400" b="1" dirty="0">
                <a:solidFill>
                  <a:srgbClr val="00B050"/>
                </a:solidFill>
                <a:effectLst/>
                <a:latin typeface="Times New Roman" panose="02020603050405020304" pitchFamily="18" charset="0"/>
                <a:ea typeface="Times New Roman" panose="02020603050405020304" pitchFamily="18" charset="0"/>
              </a:rPr>
              <a:t>Bus</a:t>
            </a:r>
            <a:endParaRPr lang="en-IN" sz="2400" b="1" dirty="0">
              <a:solidFill>
                <a:srgbClr val="00B050"/>
              </a:solidFill>
              <a:effectLst/>
              <a:latin typeface="Times New Roman" panose="02020603050405020304" pitchFamily="18" charset="0"/>
              <a:ea typeface="Times New Roman" panose="02020603050405020304" pitchFamily="18" charset="0"/>
            </a:endParaRPr>
          </a:p>
          <a:p>
            <a:pPr marL="742950" marR="140970" lvl="1" indent="-285750" algn="just">
              <a:lnSpc>
                <a:spcPct val="115000"/>
              </a:lnSpc>
              <a:spcBef>
                <a:spcPts val="190"/>
              </a:spcBef>
              <a:spcAft>
                <a:spcPts val="0"/>
              </a:spcAft>
              <a:buSzPts val="1200"/>
              <a:buFont typeface="Symbol" panose="05050102010706020507" pitchFamily="18" charset="2"/>
              <a:buChar char=""/>
              <a:tabLst>
                <a:tab pos="825500"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The</a:t>
            </a:r>
            <a:r>
              <a:rPr lang="en-US" sz="2000" spc="6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initial</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PC</a:t>
            </a:r>
            <a:r>
              <a:rPr lang="en-US" sz="2000" spc="4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bus</a:t>
            </a:r>
            <a:r>
              <a:rPr lang="en-US" sz="20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has</a:t>
            </a:r>
            <a:r>
              <a:rPr lang="en-US" sz="20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a:t>
            </a:r>
            <a:r>
              <a:rPr lang="en-US" sz="2000" spc="3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clock</a:t>
            </a:r>
            <a:r>
              <a:rPr lang="en-US" sz="2000" spc="4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speed</a:t>
            </a:r>
            <a:r>
              <a:rPr lang="en-US" sz="2000" spc="4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of</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5</a:t>
            </a:r>
            <a:r>
              <a:rPr lang="en-US" sz="2000" spc="4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MHz</a:t>
            </a:r>
            <a:r>
              <a:rPr lang="en-US" sz="20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and</a:t>
            </a:r>
            <a:r>
              <a:rPr lang="en-US" sz="2000" spc="7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it</a:t>
            </a:r>
            <a:r>
              <a:rPr lang="en-US" sz="2000" spc="7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is</a:t>
            </a:r>
            <a:r>
              <a:rPr lang="en-US" sz="2000" spc="-28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8</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bits wide.</a:t>
            </a:r>
          </a:p>
          <a:p>
            <a:pPr marL="457200" marR="140970" lvl="1" algn="just">
              <a:lnSpc>
                <a:spcPct val="115000"/>
              </a:lnSpc>
              <a:spcBef>
                <a:spcPts val="190"/>
              </a:spcBef>
              <a:spcAft>
                <a:spcPts val="0"/>
              </a:spcAft>
              <a:buSzPts val="1200"/>
              <a:tabLst>
                <a:tab pos="825500" algn="l"/>
              </a:tabLst>
            </a:pPr>
            <a:endParaRPr lang="en-IN" sz="2000"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lnSpc>
                <a:spcPts val="1455"/>
              </a:lnSpc>
              <a:buSzPts val="1200"/>
              <a:buFont typeface="Symbol" panose="05050102010706020507" pitchFamily="18" charset="2"/>
              <a:buChar char=""/>
              <a:tabLst>
                <a:tab pos="824865" algn="l"/>
                <a:tab pos="825500"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In</a:t>
            </a:r>
            <a:r>
              <a:rPr lang="en-US" sz="20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PCs,</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the</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ISA</a:t>
            </a:r>
            <a:r>
              <a:rPr lang="en-US" sz="20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bus</a:t>
            </a:r>
            <a:r>
              <a:rPr lang="en-US" sz="20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is</a:t>
            </a:r>
            <a:r>
              <a:rPr lang="en-US" sz="20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replaced</a:t>
            </a:r>
            <a:r>
              <a:rPr lang="en-US" sz="20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by</a:t>
            </a:r>
            <a:r>
              <a:rPr lang="en-US" sz="2000" spc="-2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faster buses</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such</a:t>
            </a:r>
            <a:r>
              <a:rPr lang="en-US" sz="2000" spc="-3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as</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PCI.</a:t>
            </a:r>
            <a:endParaRPr lang="en-IN" sz="2000" dirty="0">
              <a:effectLst/>
              <a:latin typeface="Times New Roman" panose="02020603050405020304" pitchFamily="18" charset="0"/>
              <a:ea typeface="Symbol" panose="05050102010706020507" pitchFamily="18" charset="2"/>
              <a:cs typeface="Symbol" panose="05050102010706020507" pitchFamily="18" charset="2"/>
            </a:endParaRPr>
          </a:p>
          <a:p>
            <a:pPr marL="742950" marR="143510" lvl="1" indent="-285750" algn="just">
              <a:lnSpc>
                <a:spcPct val="113000"/>
              </a:lnSpc>
              <a:spcBef>
                <a:spcPts val="195"/>
              </a:spcBef>
              <a:spcAft>
                <a:spcPts val="0"/>
              </a:spcAft>
              <a:buSzPts val="1200"/>
              <a:buFont typeface="Symbol" panose="05050102010706020507" pitchFamily="18" charset="2"/>
              <a:buChar char=""/>
              <a:tabLst>
                <a:tab pos="825500"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The ISA bus is extended to be 16 bits wide and an enhanced clock speed of 13 </a:t>
            </a:r>
            <a:r>
              <a:rPr lang="en-US" sz="2000" dirty="0" err="1">
                <a:effectLst/>
                <a:latin typeface="Times New Roman" panose="02020603050405020304" pitchFamily="18" charset="0"/>
                <a:ea typeface="Symbol" panose="05050102010706020507" pitchFamily="18" charset="2"/>
                <a:cs typeface="Symbol" panose="05050102010706020507" pitchFamily="18" charset="2"/>
              </a:rPr>
              <a:t>MHz.</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However, it is not sufficient to meet the demands of the latest CPUs, disk and other</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components.</a:t>
            </a:r>
            <a:endParaRPr lang="en-IN" sz="2000"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lgn="just">
              <a:spcBef>
                <a:spcPts val="25"/>
              </a:spcBef>
              <a:spcAft>
                <a:spcPts val="0"/>
              </a:spcAft>
              <a:buSzPts val="1200"/>
              <a:buFont typeface="Symbol" panose="05050102010706020507" pitchFamily="18" charset="2"/>
              <a:buChar char=""/>
              <a:tabLst>
                <a:tab pos="825500"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The</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VESA local</a:t>
            </a:r>
            <a:r>
              <a:rPr lang="en-US" sz="20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bus</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is</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32 bit</a:t>
            </a:r>
            <a:r>
              <a:rPr lang="en-US" sz="20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bus that</a:t>
            </a:r>
            <a:r>
              <a:rPr lang="en-US" sz="20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has</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been</a:t>
            </a:r>
            <a:r>
              <a:rPr lang="en-US" sz="20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outdated</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by</a:t>
            </a:r>
            <a:r>
              <a:rPr lang="en-US" sz="2000" spc="-5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the</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Intel</a:t>
            </a:r>
            <a:r>
              <a:rPr lang="en-US" sz="2000" spc="-4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PCI</a:t>
            </a:r>
            <a:r>
              <a:rPr lang="en-US" sz="2000" spc="5"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bus.</a:t>
            </a:r>
            <a:endParaRPr lang="en-IN" sz="2000" dirty="0">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lgn="just">
              <a:spcBef>
                <a:spcPts val="185"/>
              </a:spcBef>
              <a:spcAft>
                <a:spcPts val="0"/>
              </a:spcAft>
              <a:buSzPts val="1200"/>
              <a:buFont typeface="Symbol" panose="05050102010706020507" pitchFamily="18" charset="2"/>
              <a:buChar char=""/>
              <a:tabLst>
                <a:tab pos="825500" algn="l"/>
              </a:tabLst>
            </a:pPr>
            <a:r>
              <a:rPr lang="en-US" sz="2000" dirty="0">
                <a:effectLst/>
                <a:latin typeface="Times New Roman" panose="02020603050405020304" pitchFamily="18" charset="0"/>
                <a:ea typeface="Symbol" panose="05050102010706020507" pitchFamily="18" charset="2"/>
                <a:cs typeface="Symbol" panose="05050102010706020507" pitchFamily="18" charset="2"/>
              </a:rPr>
              <a:t>PCI</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bus</a:t>
            </a:r>
            <a:r>
              <a:rPr lang="en-US" sz="20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allows</a:t>
            </a:r>
            <a:r>
              <a:rPr lang="en-US" sz="20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133</a:t>
            </a:r>
            <a:r>
              <a:rPr lang="en-US" sz="2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000" dirty="0">
                <a:effectLst/>
                <a:latin typeface="Times New Roman" panose="02020603050405020304" pitchFamily="18" charset="0"/>
                <a:ea typeface="Symbol" panose="05050102010706020507" pitchFamily="18" charset="2"/>
                <a:cs typeface="Symbol" panose="05050102010706020507" pitchFamily="18" charset="2"/>
              </a:rPr>
              <a:t>Mbytes/s.</a:t>
            </a:r>
            <a:endParaRPr lang="en-IN" sz="2000" dirty="0">
              <a:effectLst/>
              <a:latin typeface="Times New Roman" panose="02020603050405020304" pitchFamily="18" charset="0"/>
              <a:ea typeface="Symbol" panose="05050102010706020507" pitchFamily="18" charset="2"/>
              <a:cs typeface="Symbol" panose="05050102010706020507" pitchFamily="18" charset="2"/>
            </a:endParaRPr>
          </a:p>
        </p:txBody>
      </p:sp>
      <p:sp>
        <p:nvSpPr>
          <p:cNvPr id="5" name="Title 1">
            <a:extLst>
              <a:ext uri="{FF2B5EF4-FFF2-40B4-BE49-F238E27FC236}">
                <a16:creationId xmlns:a16="http://schemas.microsoft.com/office/drawing/2014/main" id="{97162BEB-AE24-A844-FE9F-139ADBE8FF8D}"/>
              </a:ext>
            </a:extLst>
          </p:cNvPr>
          <p:cNvSpPr txBox="1">
            <a:spLocks/>
          </p:cNvSpPr>
          <p:nvPr/>
        </p:nvSpPr>
        <p:spPr>
          <a:xfrm>
            <a:off x="415600" y="-46445"/>
            <a:ext cx="11360800" cy="112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1pPr>
            <a:lvl2pPr marR="0" lvl="1"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2pPr>
            <a:lvl3pPr marR="0" lvl="2"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3pPr>
            <a:lvl4pPr marR="0" lvl="3"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4pPr>
            <a:lvl5pPr marR="0" lvl="4"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5pPr>
            <a:lvl6pPr marR="0" lvl="5"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6pPr>
            <a:lvl7pPr marR="0" lvl="6"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7pPr>
            <a:lvl8pPr marR="0" lvl="7"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8pPr>
            <a:lvl9pPr marR="0" lvl="8"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9pPr>
          </a:lstStyle>
          <a:p>
            <a:r>
              <a:rPr lang="en-US" dirty="0">
                <a:solidFill>
                  <a:srgbClr val="FF0000"/>
                </a:solidFill>
                <a:latin typeface="Times New Roman" panose="02020603050405020304" pitchFamily="18" charset="0"/>
                <a:cs typeface="Times New Roman" panose="02020603050405020304" pitchFamily="18" charset="0"/>
              </a:rPr>
              <a:t>Computing Systems – Cluster Computing</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96884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3234F0-543B-4557-A3E6-CDD16AE55FF4}"/>
              </a:ext>
            </a:extLst>
          </p:cNvPr>
          <p:cNvSpPr txBox="1"/>
          <p:nvPr/>
        </p:nvSpPr>
        <p:spPr>
          <a:xfrm>
            <a:off x="0" y="669401"/>
            <a:ext cx="12256655" cy="6211509"/>
          </a:xfrm>
          <a:prstGeom prst="rect">
            <a:avLst/>
          </a:prstGeom>
          <a:noFill/>
        </p:spPr>
        <p:txBody>
          <a:bodyPr wrap="square">
            <a:spAutoFit/>
          </a:bodyPr>
          <a:lstStyle/>
          <a:p>
            <a:pPr lvl="0" algn="just">
              <a:spcBef>
                <a:spcPts val="225"/>
              </a:spcBef>
              <a:buSzPts val="1200"/>
              <a:tabLst>
                <a:tab pos="368300" algn="l"/>
              </a:tabLst>
            </a:pPr>
            <a:r>
              <a:rPr lang="en-US" sz="24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5. Cluster</a:t>
            </a:r>
            <a:r>
              <a:rPr lang="en-US" sz="2400" b="1" spc="-10"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Interconnects</a:t>
            </a:r>
            <a:endParaRPr lang="en-IN" sz="2400" b="1"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138430" lvl="1" indent="-285750" algn="just">
              <a:lnSpc>
                <a:spcPct val="115000"/>
              </a:lnSpc>
              <a:spcBef>
                <a:spcPts val="190"/>
              </a:spcBef>
              <a:spcAft>
                <a:spcPts val="0"/>
              </a:spcAft>
              <a:buSzPts val="1200"/>
              <a:buFont typeface="Symbol" panose="05050102010706020507" pitchFamily="18" charset="2"/>
              <a:buChar char=""/>
              <a:tabLst>
                <a:tab pos="825500" algn="l"/>
              </a:tabLst>
            </a:pPr>
            <a:r>
              <a:rPr lang="en-US" sz="2400" dirty="0">
                <a:effectLst/>
                <a:latin typeface="Times New Roman" panose="02020603050405020304" pitchFamily="18" charset="0"/>
                <a:ea typeface="Symbol" panose="05050102010706020507" pitchFamily="18" charset="2"/>
                <a:cs typeface="Times New Roman" panose="02020603050405020304" pitchFamily="18" charset="0"/>
              </a:rPr>
              <a:t>The nodes in a cluster are interconnected via standard Ethernet and these nodes are</a:t>
            </a:r>
            <a:r>
              <a:rPr lang="en-US" sz="2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400" dirty="0">
                <a:effectLst/>
                <a:latin typeface="Times New Roman" panose="02020603050405020304" pitchFamily="18" charset="0"/>
                <a:ea typeface="Symbol" panose="05050102010706020507" pitchFamily="18" charset="2"/>
                <a:cs typeface="Times New Roman" panose="02020603050405020304" pitchFamily="18" charset="0"/>
              </a:rPr>
              <a:t>communicated using a standard networking protocol such as TCP/IP or a low-level</a:t>
            </a:r>
            <a:r>
              <a:rPr lang="en-US" sz="2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400" dirty="0">
                <a:effectLst/>
                <a:latin typeface="Times New Roman" panose="02020603050405020304" pitchFamily="18" charset="0"/>
                <a:ea typeface="Symbol" panose="05050102010706020507" pitchFamily="18" charset="2"/>
                <a:cs typeface="Times New Roman" panose="02020603050405020304" pitchFamily="18" charset="0"/>
              </a:rPr>
              <a:t>protocol</a:t>
            </a:r>
            <a:r>
              <a:rPr lang="en-US" sz="2400" spc="-4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400" dirty="0">
                <a:effectLst/>
                <a:latin typeface="Times New Roman" panose="02020603050405020304" pitchFamily="18" charset="0"/>
                <a:ea typeface="Symbol" panose="05050102010706020507" pitchFamily="18" charset="2"/>
                <a:cs typeface="Times New Roman" panose="02020603050405020304" pitchFamily="18" charset="0"/>
              </a:rPr>
              <a:t>such</a:t>
            </a:r>
            <a:r>
              <a:rPr lang="en-US" sz="2400" spc="-1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400" dirty="0">
                <a:effectLst/>
                <a:latin typeface="Times New Roman" panose="02020603050405020304" pitchFamily="18" charset="0"/>
                <a:ea typeface="Symbol" panose="05050102010706020507" pitchFamily="18" charset="2"/>
                <a:cs typeface="Times New Roman" panose="02020603050405020304" pitchFamily="18" charset="0"/>
              </a:rPr>
              <a:t>as Active</a:t>
            </a:r>
            <a:r>
              <a:rPr lang="en-US" sz="2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400" dirty="0">
                <a:effectLst/>
                <a:latin typeface="Times New Roman" panose="02020603050405020304" pitchFamily="18" charset="0"/>
                <a:ea typeface="Symbol" panose="05050102010706020507" pitchFamily="18" charset="2"/>
                <a:cs typeface="Times New Roman" panose="02020603050405020304" pitchFamily="18" charset="0"/>
              </a:rPr>
              <a:t>Messages.</a:t>
            </a:r>
            <a:endParaRPr lang="en-IN" sz="2400" dirty="0">
              <a:effectLst/>
              <a:latin typeface="Times New Roman" panose="02020603050405020304" pitchFamily="18" charset="0"/>
              <a:ea typeface="Symbol" panose="05050102010706020507" pitchFamily="18" charset="2"/>
              <a:cs typeface="Times New Roman" panose="02020603050405020304" pitchFamily="18" charset="0"/>
            </a:endParaRPr>
          </a:p>
          <a:p>
            <a:pPr marL="742950" lvl="1" indent="-285750" algn="just">
              <a:lnSpc>
                <a:spcPts val="1455"/>
              </a:lnSpc>
              <a:buSzPts val="1200"/>
              <a:buFont typeface="Symbol" panose="05050102010706020507" pitchFamily="18" charset="2"/>
              <a:buChar char=""/>
              <a:tabLst>
                <a:tab pos="825500" algn="l"/>
              </a:tabLst>
            </a:pPr>
            <a:r>
              <a:rPr lang="en-US" sz="2400" dirty="0">
                <a:solidFill>
                  <a:srgbClr val="00B050"/>
                </a:solidFill>
                <a:effectLst/>
                <a:latin typeface="Times New Roman" panose="02020603050405020304" pitchFamily="18" charset="0"/>
                <a:ea typeface="Symbol" panose="05050102010706020507" pitchFamily="18" charset="2"/>
                <a:cs typeface="Times New Roman" panose="02020603050405020304" pitchFamily="18" charset="0"/>
              </a:rPr>
              <a:t>Ethernet:</a:t>
            </a:r>
            <a:r>
              <a:rPr lang="en-US" sz="2400" spc="-10" dirty="0">
                <a:solidFill>
                  <a:srgbClr val="00B050"/>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2400" dirty="0">
                <a:effectLst/>
                <a:latin typeface="Times New Roman" panose="02020603050405020304" pitchFamily="18" charset="0"/>
                <a:ea typeface="Symbol" panose="05050102010706020507" pitchFamily="18" charset="2"/>
                <a:cs typeface="Times New Roman" panose="02020603050405020304" pitchFamily="18" charset="0"/>
              </a:rPr>
              <a:t>10</a:t>
            </a:r>
            <a:r>
              <a:rPr lang="en-US" sz="2400" spc="-1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400" dirty="0">
                <a:effectLst/>
                <a:latin typeface="Times New Roman" panose="02020603050405020304" pitchFamily="18" charset="0"/>
                <a:ea typeface="Symbol" panose="05050102010706020507" pitchFamily="18" charset="2"/>
                <a:cs typeface="Times New Roman" panose="02020603050405020304" pitchFamily="18" charset="0"/>
              </a:rPr>
              <a:t>Mbps</a:t>
            </a:r>
            <a:endParaRPr lang="en-IN" sz="2400" dirty="0">
              <a:effectLst/>
              <a:latin typeface="Times New Roman" panose="02020603050405020304" pitchFamily="18" charset="0"/>
              <a:ea typeface="Symbol" panose="05050102010706020507" pitchFamily="18" charset="2"/>
              <a:cs typeface="Times New Roman" panose="02020603050405020304" pitchFamily="18" charset="0"/>
            </a:endParaRPr>
          </a:p>
          <a:p>
            <a:pPr marL="742950" lvl="1" indent="-285750">
              <a:spcBef>
                <a:spcPts val="210"/>
              </a:spcBef>
              <a:spcAft>
                <a:spcPts val="0"/>
              </a:spcAft>
              <a:buSzPts val="1200"/>
              <a:buFont typeface="Symbol" panose="05050102010706020507" pitchFamily="18" charset="2"/>
              <a:buChar char=""/>
              <a:tabLst>
                <a:tab pos="824865" algn="l"/>
                <a:tab pos="825500" algn="l"/>
              </a:tabLst>
            </a:pPr>
            <a:r>
              <a:rPr lang="en-US" sz="2400" dirty="0">
                <a:solidFill>
                  <a:srgbClr val="00B050"/>
                </a:solidFill>
                <a:effectLst/>
                <a:latin typeface="Times New Roman" panose="02020603050405020304" pitchFamily="18" charset="0"/>
                <a:ea typeface="Symbol" panose="05050102010706020507" pitchFamily="18" charset="2"/>
                <a:cs typeface="Times New Roman" panose="02020603050405020304" pitchFamily="18" charset="0"/>
              </a:rPr>
              <a:t>Fast</a:t>
            </a:r>
            <a:r>
              <a:rPr lang="en-US" sz="2400" spc="5" dirty="0">
                <a:solidFill>
                  <a:srgbClr val="00B050"/>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2400" dirty="0">
                <a:solidFill>
                  <a:srgbClr val="00B050"/>
                </a:solidFill>
                <a:effectLst/>
                <a:latin typeface="Times New Roman" panose="02020603050405020304" pitchFamily="18" charset="0"/>
                <a:ea typeface="Symbol" panose="05050102010706020507" pitchFamily="18" charset="2"/>
                <a:cs typeface="Times New Roman" panose="02020603050405020304" pitchFamily="18" charset="0"/>
              </a:rPr>
              <a:t>Ethernet:</a:t>
            </a:r>
            <a:r>
              <a:rPr lang="en-US" sz="2400" spc="-10" dirty="0">
                <a:solidFill>
                  <a:srgbClr val="00B050"/>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2400" dirty="0">
                <a:effectLst/>
                <a:latin typeface="Times New Roman" panose="02020603050405020304" pitchFamily="18" charset="0"/>
                <a:ea typeface="Symbol" panose="05050102010706020507" pitchFamily="18" charset="2"/>
                <a:cs typeface="Times New Roman" panose="02020603050405020304" pitchFamily="18" charset="0"/>
              </a:rPr>
              <a:t>100</a:t>
            </a:r>
            <a:r>
              <a:rPr lang="en-US" sz="2400" spc="-1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400" dirty="0">
                <a:effectLst/>
                <a:latin typeface="Times New Roman" panose="02020603050405020304" pitchFamily="18" charset="0"/>
                <a:ea typeface="Symbol" panose="05050102010706020507" pitchFamily="18" charset="2"/>
                <a:cs typeface="Times New Roman" panose="02020603050405020304" pitchFamily="18" charset="0"/>
              </a:rPr>
              <a:t>Mbps</a:t>
            </a:r>
            <a:endParaRPr lang="en-IN" sz="2400" dirty="0">
              <a:effectLst/>
              <a:latin typeface="Times New Roman" panose="02020603050405020304" pitchFamily="18" charset="0"/>
              <a:ea typeface="Symbol" panose="05050102010706020507" pitchFamily="18" charset="2"/>
              <a:cs typeface="Times New Roman" panose="02020603050405020304" pitchFamily="18" charset="0"/>
            </a:endParaRPr>
          </a:p>
          <a:p>
            <a:pPr marL="742950" lvl="1" indent="-285750">
              <a:spcBef>
                <a:spcPts val="210"/>
              </a:spcBef>
              <a:spcAft>
                <a:spcPts val="0"/>
              </a:spcAft>
              <a:buSzPts val="1200"/>
              <a:buFont typeface="Symbol" panose="05050102010706020507" pitchFamily="18" charset="2"/>
              <a:buChar char=""/>
              <a:tabLst>
                <a:tab pos="824865" algn="l"/>
                <a:tab pos="825500" algn="l"/>
              </a:tabLst>
            </a:pPr>
            <a:r>
              <a:rPr lang="en-US" sz="2400" dirty="0">
                <a:solidFill>
                  <a:srgbClr val="00B050"/>
                </a:solidFill>
                <a:effectLst/>
                <a:latin typeface="Times New Roman" panose="02020603050405020304" pitchFamily="18" charset="0"/>
                <a:ea typeface="Symbol" panose="05050102010706020507" pitchFamily="18" charset="2"/>
                <a:cs typeface="Times New Roman" panose="02020603050405020304" pitchFamily="18" charset="0"/>
              </a:rPr>
              <a:t>Gigabit</a:t>
            </a:r>
            <a:r>
              <a:rPr lang="en-US" sz="2400" spc="-5" dirty="0">
                <a:solidFill>
                  <a:srgbClr val="00B050"/>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2400" dirty="0">
                <a:solidFill>
                  <a:srgbClr val="00B050"/>
                </a:solidFill>
                <a:effectLst/>
                <a:latin typeface="Times New Roman" panose="02020603050405020304" pitchFamily="18" charset="0"/>
                <a:ea typeface="Symbol" panose="05050102010706020507" pitchFamily="18" charset="2"/>
                <a:cs typeface="Times New Roman" panose="02020603050405020304" pitchFamily="18" charset="0"/>
              </a:rPr>
              <a:t>Ethernet</a:t>
            </a:r>
            <a:endParaRPr lang="en-IN" sz="2400" dirty="0">
              <a:solidFill>
                <a:srgbClr val="00B050"/>
              </a:solidFill>
              <a:effectLst/>
              <a:latin typeface="Times New Roman" panose="02020603050405020304" pitchFamily="18" charset="0"/>
              <a:ea typeface="Symbol" panose="05050102010706020507" pitchFamily="18" charset="2"/>
              <a:cs typeface="Times New Roman" panose="02020603050405020304" pitchFamily="18" charset="0"/>
            </a:endParaRPr>
          </a:p>
          <a:p>
            <a:pPr marL="742950" lvl="1" indent="-285750">
              <a:spcBef>
                <a:spcPts val="185"/>
              </a:spcBef>
              <a:spcAft>
                <a:spcPts val="0"/>
              </a:spcAft>
              <a:buSzPts val="1200"/>
              <a:buFont typeface="Symbol" panose="05050102010706020507" pitchFamily="18" charset="2"/>
              <a:buChar char=""/>
              <a:tabLst>
                <a:tab pos="824865" algn="l"/>
                <a:tab pos="825500" algn="l"/>
              </a:tabLst>
            </a:pPr>
            <a:r>
              <a:rPr lang="en-US" sz="2400" dirty="0">
                <a:effectLst/>
                <a:latin typeface="Times New Roman" panose="02020603050405020304" pitchFamily="18" charset="0"/>
                <a:ea typeface="Symbol" panose="05050102010706020507" pitchFamily="18" charset="2"/>
                <a:cs typeface="Times New Roman" panose="02020603050405020304" pitchFamily="18" charset="0"/>
              </a:rPr>
              <a:t>The</a:t>
            </a:r>
            <a:r>
              <a:rPr lang="en-US" sz="2400" spc="-2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400" dirty="0">
                <a:effectLst/>
                <a:latin typeface="Times New Roman" panose="02020603050405020304" pitchFamily="18" charset="0"/>
                <a:ea typeface="Symbol" panose="05050102010706020507" pitchFamily="18" charset="2"/>
                <a:cs typeface="Times New Roman" panose="02020603050405020304" pitchFamily="18" charset="0"/>
              </a:rPr>
              <a:t>two</a:t>
            </a:r>
            <a:r>
              <a:rPr lang="en-US" sz="2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400" dirty="0">
                <a:effectLst/>
                <a:latin typeface="Times New Roman" panose="02020603050405020304" pitchFamily="18" charset="0"/>
                <a:ea typeface="Symbol" panose="05050102010706020507" pitchFamily="18" charset="2"/>
                <a:cs typeface="Times New Roman" panose="02020603050405020304" pitchFamily="18" charset="0"/>
              </a:rPr>
              <a:t>main</a:t>
            </a:r>
            <a:r>
              <a:rPr lang="en-US" sz="2400" spc="-3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400" dirty="0">
                <a:effectLst/>
                <a:latin typeface="Times New Roman" panose="02020603050405020304" pitchFamily="18" charset="0"/>
                <a:ea typeface="Symbol" panose="05050102010706020507" pitchFamily="18" charset="2"/>
                <a:cs typeface="Times New Roman" panose="02020603050405020304" pitchFamily="18" charset="0"/>
              </a:rPr>
              <a:t>characteristics</a:t>
            </a:r>
            <a:r>
              <a:rPr lang="en-US" sz="2400" spc="-2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400" dirty="0">
                <a:effectLst/>
                <a:latin typeface="Times New Roman" panose="02020603050405020304" pitchFamily="18" charset="0"/>
                <a:ea typeface="Symbol" panose="05050102010706020507" pitchFamily="18" charset="2"/>
                <a:cs typeface="Times New Roman" panose="02020603050405020304" pitchFamily="18" charset="0"/>
              </a:rPr>
              <a:t>of</a:t>
            </a:r>
            <a:r>
              <a:rPr lang="en-US" sz="2400" spc="-5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400" dirty="0">
                <a:effectLst/>
                <a:latin typeface="Times New Roman" panose="02020603050405020304" pitchFamily="18" charset="0"/>
                <a:ea typeface="Symbol" panose="05050102010706020507" pitchFamily="18" charset="2"/>
                <a:cs typeface="Times New Roman" panose="02020603050405020304" pitchFamily="18" charset="0"/>
              </a:rPr>
              <a:t>Gigabit</a:t>
            </a:r>
            <a:r>
              <a:rPr lang="en-US" sz="2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400" dirty="0">
                <a:effectLst/>
                <a:latin typeface="Times New Roman" panose="02020603050405020304" pitchFamily="18" charset="0"/>
                <a:ea typeface="Symbol" panose="05050102010706020507" pitchFamily="18" charset="2"/>
                <a:cs typeface="Times New Roman" panose="02020603050405020304" pitchFamily="18" charset="0"/>
              </a:rPr>
              <a:t>Ethernet</a:t>
            </a:r>
            <a:r>
              <a:rPr lang="en-US" sz="2400" spc="1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400" dirty="0">
                <a:effectLst/>
                <a:latin typeface="Times New Roman" panose="02020603050405020304" pitchFamily="18" charset="0"/>
                <a:ea typeface="Symbol" panose="05050102010706020507" pitchFamily="18" charset="2"/>
                <a:cs typeface="Times New Roman" panose="02020603050405020304" pitchFamily="18" charset="0"/>
              </a:rPr>
              <a:t>are</a:t>
            </a:r>
            <a:r>
              <a:rPr lang="en-US" sz="2400" spc="-2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400" dirty="0">
                <a:effectLst/>
                <a:latin typeface="Times New Roman" panose="02020603050405020304" pitchFamily="18" charset="0"/>
                <a:ea typeface="Symbol" panose="05050102010706020507" pitchFamily="18" charset="2"/>
                <a:cs typeface="Times New Roman" panose="02020603050405020304" pitchFamily="18" charset="0"/>
              </a:rPr>
              <a:t>as</a:t>
            </a:r>
            <a:r>
              <a:rPr lang="en-US" sz="2400" spc="-2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2400" dirty="0">
                <a:effectLst/>
                <a:latin typeface="Times New Roman" panose="02020603050405020304" pitchFamily="18" charset="0"/>
                <a:ea typeface="Symbol" panose="05050102010706020507" pitchFamily="18" charset="2"/>
                <a:cs typeface="Times New Roman" panose="02020603050405020304" pitchFamily="18" charset="0"/>
              </a:rPr>
              <a:t>follows.</a:t>
            </a:r>
            <a:endParaRPr lang="en-IN" sz="2400" dirty="0">
              <a:effectLst/>
              <a:latin typeface="Times New Roman" panose="02020603050405020304" pitchFamily="18" charset="0"/>
              <a:ea typeface="Symbol" panose="05050102010706020507" pitchFamily="18" charset="2"/>
              <a:cs typeface="Times New Roman" panose="02020603050405020304" pitchFamily="18" charset="0"/>
            </a:endParaRPr>
          </a:p>
          <a:p>
            <a:pPr marL="1143000" marR="140970" lvl="2" indent="-228600">
              <a:lnSpc>
                <a:spcPct val="106000"/>
              </a:lnSpc>
              <a:spcBef>
                <a:spcPts val="225"/>
              </a:spcBef>
              <a:spcAft>
                <a:spcPts val="0"/>
              </a:spcAft>
              <a:buSzPts val="1200"/>
              <a:buFont typeface="Courier New" panose="02070309020205020404" pitchFamily="49" charset="0"/>
              <a:buChar char="o"/>
              <a:tabLst>
                <a:tab pos="1282700" algn="l"/>
              </a:tabLst>
            </a:pP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It</a:t>
            </a:r>
            <a:r>
              <a:rPr lang="en-US" sz="2000" spc="8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preserves</a:t>
            </a:r>
            <a:r>
              <a:rPr lang="en-US" sz="2000" spc="7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Ethernet’s</a:t>
            </a:r>
            <a:r>
              <a:rPr lang="en-US" sz="2000" spc="7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simplicity</a:t>
            </a:r>
            <a:r>
              <a:rPr lang="en-US" sz="2000" spc="3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which</a:t>
            </a:r>
            <a:r>
              <a:rPr lang="en-US" sz="2000" spc="5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enabling</a:t>
            </a:r>
            <a:r>
              <a:rPr lang="en-US" sz="2000" spc="5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a</a:t>
            </a:r>
            <a:r>
              <a:rPr lang="en-US" sz="2000" spc="7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smooth</a:t>
            </a:r>
            <a:r>
              <a:rPr lang="en-US" sz="2000" spc="5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migration</a:t>
            </a:r>
            <a:r>
              <a:rPr lang="en-US" sz="2000" spc="3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to</a:t>
            </a:r>
            <a:r>
              <a:rPr lang="en-US" sz="2000" spc="-28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Gigabit-per-second</a:t>
            </a:r>
            <a:r>
              <a:rPr lang="en-US" sz="2000" spc="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(Gbps)</a:t>
            </a:r>
            <a:r>
              <a:rPr lang="en-US" sz="2000" spc="1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speeds.</a:t>
            </a:r>
            <a:endParaRPr lang="en-IN" sz="2000" dirty="0">
              <a:effectLst/>
              <a:latin typeface="Times New Roman" panose="02020603050405020304" pitchFamily="18" charset="0"/>
              <a:ea typeface="Courier New" panose="02070309020205020404" pitchFamily="49" charset="0"/>
              <a:cs typeface="Times New Roman" panose="02020603050405020304" pitchFamily="18" charset="0"/>
            </a:endParaRPr>
          </a:p>
          <a:p>
            <a:pPr marL="1143000" marR="144145" lvl="2" indent="-228600">
              <a:lnSpc>
                <a:spcPct val="106000"/>
              </a:lnSpc>
              <a:spcBef>
                <a:spcPts val="115"/>
              </a:spcBef>
              <a:spcAft>
                <a:spcPts val="0"/>
              </a:spcAft>
              <a:buSzPts val="1200"/>
              <a:buFont typeface="Courier New" panose="02070309020205020404" pitchFamily="49" charset="0"/>
              <a:buChar char="o"/>
              <a:tabLst>
                <a:tab pos="1282700" algn="l"/>
              </a:tabLst>
            </a:pP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It</a:t>
            </a:r>
            <a:r>
              <a:rPr lang="en-US" sz="2000" spc="17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delivers</a:t>
            </a:r>
            <a:r>
              <a:rPr lang="en-US" sz="2000" spc="14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a</a:t>
            </a:r>
            <a:r>
              <a:rPr lang="en-US" sz="2000" spc="19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very</a:t>
            </a:r>
            <a:r>
              <a:rPr lang="en-US" sz="2000" spc="15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high</a:t>
            </a:r>
            <a:r>
              <a:rPr lang="en-US" sz="2000" spc="15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bandwidth</a:t>
            </a:r>
            <a:r>
              <a:rPr lang="en-US" sz="2000" spc="13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to</a:t>
            </a:r>
            <a:r>
              <a:rPr lang="en-US" sz="2000" spc="17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aggregate</a:t>
            </a:r>
            <a:r>
              <a:rPr lang="en-US" sz="2000" spc="14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multiple</a:t>
            </a:r>
            <a:r>
              <a:rPr lang="en-US" sz="2000" spc="17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Fast</a:t>
            </a:r>
            <a:r>
              <a:rPr lang="en-US" sz="2000" spc="17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Ethernet</a:t>
            </a:r>
            <a:r>
              <a:rPr lang="en-US" sz="2000" spc="-28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segments.</a:t>
            </a:r>
            <a:endParaRPr lang="en-IN" sz="2000" dirty="0">
              <a:effectLst/>
              <a:latin typeface="Times New Roman" panose="02020603050405020304" pitchFamily="18" charset="0"/>
              <a:ea typeface="Courier New" panose="02070309020205020404" pitchFamily="49" charset="0"/>
              <a:cs typeface="Times New Roman" panose="02020603050405020304" pitchFamily="18" charset="0"/>
            </a:endParaRPr>
          </a:p>
          <a:p>
            <a:pPr marL="742950" lvl="1" indent="-285750">
              <a:spcBef>
                <a:spcPts val="100"/>
              </a:spcBef>
              <a:spcAft>
                <a:spcPts val="0"/>
              </a:spcAft>
              <a:buSzPts val="1200"/>
              <a:buFont typeface="Symbol" panose="05050102010706020507" pitchFamily="18" charset="2"/>
              <a:buChar char=""/>
              <a:tabLst>
                <a:tab pos="824865" algn="l"/>
                <a:tab pos="825500" algn="l"/>
              </a:tabLst>
            </a:pPr>
            <a:r>
              <a:rPr lang="en-US" sz="2400" dirty="0">
                <a:solidFill>
                  <a:srgbClr val="00B050"/>
                </a:solidFill>
                <a:effectLst/>
                <a:latin typeface="Times New Roman" panose="02020603050405020304" pitchFamily="18" charset="0"/>
                <a:ea typeface="Symbol" panose="05050102010706020507" pitchFamily="18" charset="2"/>
                <a:cs typeface="Times New Roman" panose="02020603050405020304" pitchFamily="18" charset="0"/>
              </a:rPr>
              <a:t>Asynchronous</a:t>
            </a:r>
            <a:r>
              <a:rPr lang="en-US" sz="2400" spc="-25" dirty="0">
                <a:solidFill>
                  <a:srgbClr val="00B050"/>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2400" dirty="0">
                <a:solidFill>
                  <a:srgbClr val="00B050"/>
                </a:solidFill>
                <a:effectLst/>
                <a:latin typeface="Times New Roman" panose="02020603050405020304" pitchFamily="18" charset="0"/>
                <a:ea typeface="Symbol" panose="05050102010706020507" pitchFamily="18" charset="2"/>
                <a:cs typeface="Times New Roman" panose="02020603050405020304" pitchFamily="18" charset="0"/>
              </a:rPr>
              <a:t>Transfer</a:t>
            </a:r>
            <a:r>
              <a:rPr lang="en-US" sz="2400" spc="-10" dirty="0">
                <a:solidFill>
                  <a:srgbClr val="00B050"/>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2400" dirty="0">
                <a:solidFill>
                  <a:srgbClr val="00B050"/>
                </a:solidFill>
                <a:effectLst/>
                <a:latin typeface="Times New Roman" panose="02020603050405020304" pitchFamily="18" charset="0"/>
                <a:ea typeface="Symbol" panose="05050102010706020507" pitchFamily="18" charset="2"/>
                <a:cs typeface="Times New Roman" panose="02020603050405020304" pitchFamily="18" charset="0"/>
              </a:rPr>
              <a:t>Mode</a:t>
            </a:r>
            <a:r>
              <a:rPr lang="en-US" sz="2400" spc="-15" dirty="0">
                <a:solidFill>
                  <a:srgbClr val="00B050"/>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2400" dirty="0">
                <a:solidFill>
                  <a:srgbClr val="00B050"/>
                </a:solidFill>
                <a:effectLst/>
                <a:latin typeface="Times New Roman" panose="02020603050405020304" pitchFamily="18" charset="0"/>
                <a:ea typeface="Symbol" panose="05050102010706020507" pitchFamily="18" charset="2"/>
                <a:cs typeface="Times New Roman" panose="02020603050405020304" pitchFamily="18" charset="0"/>
              </a:rPr>
              <a:t>(ATM)</a:t>
            </a:r>
            <a:endParaRPr lang="en-IN" sz="2400" dirty="0">
              <a:solidFill>
                <a:srgbClr val="00B050"/>
              </a:solidFill>
              <a:effectLst/>
              <a:latin typeface="Times New Roman" panose="02020603050405020304" pitchFamily="18" charset="0"/>
              <a:ea typeface="Symbol" panose="05050102010706020507" pitchFamily="18" charset="2"/>
              <a:cs typeface="Times New Roman" panose="02020603050405020304" pitchFamily="18" charset="0"/>
            </a:endParaRPr>
          </a:p>
          <a:p>
            <a:pPr marL="1143000" lvl="2" indent="-228600" algn="just">
              <a:spcBef>
                <a:spcPts val="225"/>
              </a:spcBef>
              <a:spcAft>
                <a:spcPts val="0"/>
              </a:spcAft>
              <a:buSzPts val="1200"/>
              <a:buFont typeface="Courier New" panose="02070309020205020404" pitchFamily="49" charset="0"/>
              <a:buChar char="o"/>
              <a:tabLst>
                <a:tab pos="1282700" algn="l"/>
              </a:tabLst>
            </a:pP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It</a:t>
            </a:r>
            <a:r>
              <a:rPr lang="en-US" sz="2000" spc="-2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is</a:t>
            </a:r>
            <a:r>
              <a:rPr lang="en-US" sz="2000" spc="-3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a</a:t>
            </a:r>
            <a:r>
              <a:rPr lang="en-US" sz="2000" spc="-3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switched virtual-circuit technology.</a:t>
            </a:r>
            <a:endParaRPr lang="en-IN" sz="2000" dirty="0">
              <a:effectLst/>
              <a:latin typeface="Times New Roman" panose="02020603050405020304" pitchFamily="18" charset="0"/>
              <a:ea typeface="Courier New" panose="02070309020205020404" pitchFamily="49" charset="0"/>
              <a:cs typeface="Times New Roman" panose="02020603050405020304" pitchFamily="18" charset="0"/>
            </a:endParaRPr>
          </a:p>
          <a:p>
            <a:pPr marL="1143000" marR="144780" lvl="2" indent="-228600" algn="just">
              <a:lnSpc>
                <a:spcPct val="106000"/>
              </a:lnSpc>
              <a:spcBef>
                <a:spcPts val="105"/>
              </a:spcBef>
              <a:spcAft>
                <a:spcPts val="0"/>
              </a:spcAft>
              <a:buSzPts val="1200"/>
              <a:buFont typeface="Courier New" panose="02070309020205020404" pitchFamily="49" charset="0"/>
              <a:buChar char="o"/>
              <a:tabLst>
                <a:tab pos="1282700" algn="l"/>
              </a:tabLst>
            </a:pP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It</a:t>
            </a:r>
            <a:r>
              <a:rPr lang="en-US" sz="2000" spc="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is</a:t>
            </a:r>
            <a:r>
              <a:rPr lang="en-US" sz="2000" spc="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intended</a:t>
            </a:r>
            <a:r>
              <a:rPr lang="en-US" sz="2000" spc="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to</a:t>
            </a:r>
            <a:r>
              <a:rPr lang="en-US" sz="2000" spc="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be</a:t>
            </a:r>
            <a:r>
              <a:rPr lang="en-US" sz="2000" spc="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used</a:t>
            </a:r>
            <a:r>
              <a:rPr lang="en-US" sz="2000" spc="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for</a:t>
            </a:r>
            <a:r>
              <a:rPr lang="en-US" sz="2000" spc="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both</a:t>
            </a:r>
            <a:r>
              <a:rPr lang="en-US" sz="2000" spc="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LAN</a:t>
            </a:r>
            <a:r>
              <a:rPr lang="en-US" sz="2000" spc="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and</a:t>
            </a:r>
            <a:r>
              <a:rPr lang="en-US" sz="2000" spc="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WAN,</a:t>
            </a:r>
            <a:r>
              <a:rPr lang="en-US" sz="2000" spc="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presenting</a:t>
            </a:r>
            <a:r>
              <a:rPr lang="en-US" sz="2000" spc="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a</a:t>
            </a:r>
            <a:r>
              <a:rPr lang="en-US" sz="2000" spc="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unified</a:t>
            </a:r>
            <a:r>
              <a:rPr lang="en-US" sz="2000" spc="-28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approach</a:t>
            </a:r>
            <a:r>
              <a:rPr lang="en-US" sz="2000" spc="-2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to</a:t>
            </a:r>
            <a:r>
              <a:rPr lang="en-US" sz="2000" spc="1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both.</a:t>
            </a:r>
            <a:endParaRPr lang="en-IN" sz="2000" dirty="0">
              <a:effectLst/>
              <a:latin typeface="Times New Roman" panose="02020603050405020304" pitchFamily="18" charset="0"/>
              <a:ea typeface="Courier New" panose="02070309020205020404" pitchFamily="49" charset="0"/>
              <a:cs typeface="Times New Roman" panose="02020603050405020304" pitchFamily="18" charset="0"/>
            </a:endParaRPr>
          </a:p>
          <a:p>
            <a:pPr marL="1143000" marR="142240" lvl="2" indent="-228600" algn="just">
              <a:lnSpc>
                <a:spcPct val="111000"/>
              </a:lnSpc>
              <a:spcBef>
                <a:spcPts val="110"/>
              </a:spcBef>
              <a:spcAft>
                <a:spcPts val="0"/>
              </a:spcAft>
              <a:buSzPts val="1200"/>
              <a:buFont typeface="Courier New" panose="02070309020205020404" pitchFamily="49" charset="0"/>
              <a:buChar char="o"/>
              <a:tabLst>
                <a:tab pos="1282700" algn="l"/>
              </a:tabLst>
            </a:pP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It is based on small fixed-size data packets termed cell. It is designed to allow</a:t>
            </a:r>
            <a:r>
              <a:rPr lang="en-US" sz="2000" spc="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cells to be transferred using a number of medias such as copper wire and fiber</a:t>
            </a:r>
            <a:r>
              <a:rPr lang="en-US" sz="2000" spc="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optic cables.</a:t>
            </a:r>
            <a:endParaRPr lang="en-IN" sz="2000" dirty="0">
              <a:effectLst/>
              <a:latin typeface="Times New Roman" panose="02020603050405020304" pitchFamily="18" charset="0"/>
              <a:ea typeface="Courier New" panose="02070309020205020404" pitchFamily="49" charset="0"/>
              <a:cs typeface="Times New Roman" panose="02020603050405020304" pitchFamily="18" charset="0"/>
            </a:endParaRPr>
          </a:p>
          <a:p>
            <a:pPr marL="1143000" marR="141605" lvl="2" indent="-228600" algn="just">
              <a:lnSpc>
                <a:spcPct val="106000"/>
              </a:lnSpc>
              <a:spcBef>
                <a:spcPts val="40"/>
              </a:spcBef>
              <a:spcAft>
                <a:spcPts val="0"/>
              </a:spcAft>
              <a:buSzPts val="1200"/>
              <a:buFont typeface="Courier New" panose="02070309020205020404" pitchFamily="49" charset="0"/>
              <a:buChar char="o"/>
              <a:tabLst>
                <a:tab pos="1282700" algn="l"/>
              </a:tabLst>
            </a:pP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CAT-5 is used with ATM allowing upgrades of existing networks without</a:t>
            </a:r>
            <a:r>
              <a:rPr lang="en-US" sz="2000" spc="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replacing</a:t>
            </a:r>
            <a:r>
              <a:rPr lang="en-US" sz="2000" spc="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000" dirty="0">
                <a:effectLst/>
                <a:latin typeface="Times New Roman" panose="02020603050405020304" pitchFamily="18" charset="0"/>
                <a:ea typeface="Courier New" panose="02070309020205020404" pitchFamily="49" charset="0"/>
                <a:cs typeface="Times New Roman" panose="02020603050405020304" pitchFamily="18" charset="0"/>
              </a:rPr>
              <a:t>cabling.</a:t>
            </a:r>
            <a:endParaRPr lang="en-IN" sz="2000" dirty="0">
              <a:effectLst/>
              <a:latin typeface="Times New Roman" panose="02020603050405020304" pitchFamily="18" charset="0"/>
              <a:ea typeface="Courier New" panose="02070309020205020404" pitchFamily="49" charset="0"/>
              <a:cs typeface="Times New Roman" panose="02020603050405020304" pitchFamily="18" charset="0"/>
            </a:endParaRPr>
          </a:p>
        </p:txBody>
      </p:sp>
      <p:sp>
        <p:nvSpPr>
          <p:cNvPr id="5" name="Title 1">
            <a:extLst>
              <a:ext uri="{FF2B5EF4-FFF2-40B4-BE49-F238E27FC236}">
                <a16:creationId xmlns:a16="http://schemas.microsoft.com/office/drawing/2014/main" id="{8B8AE5B2-C295-8AB3-C46B-E02400683730}"/>
              </a:ext>
            </a:extLst>
          </p:cNvPr>
          <p:cNvSpPr txBox="1">
            <a:spLocks/>
          </p:cNvSpPr>
          <p:nvPr/>
        </p:nvSpPr>
        <p:spPr>
          <a:xfrm>
            <a:off x="415600" y="-46445"/>
            <a:ext cx="11360800" cy="112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1pPr>
            <a:lvl2pPr marR="0" lvl="1"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2pPr>
            <a:lvl3pPr marR="0" lvl="2"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3pPr>
            <a:lvl4pPr marR="0" lvl="3"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4pPr>
            <a:lvl5pPr marR="0" lvl="4"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5pPr>
            <a:lvl6pPr marR="0" lvl="5"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6pPr>
            <a:lvl7pPr marR="0" lvl="6"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7pPr>
            <a:lvl8pPr marR="0" lvl="7"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8pPr>
            <a:lvl9pPr marR="0" lvl="8"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9pPr>
          </a:lstStyle>
          <a:p>
            <a:r>
              <a:rPr lang="en-US" dirty="0">
                <a:solidFill>
                  <a:srgbClr val="FF0000"/>
                </a:solidFill>
                <a:latin typeface="Times New Roman" panose="02020603050405020304" pitchFamily="18" charset="0"/>
                <a:cs typeface="Times New Roman" panose="02020603050405020304" pitchFamily="18" charset="0"/>
              </a:rPr>
              <a:t>Computing Systems – Cluster Computing</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91093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1F9262-C452-F3C2-4D66-57282ABE7575}"/>
              </a:ext>
            </a:extLst>
          </p:cNvPr>
          <p:cNvSpPr txBox="1"/>
          <p:nvPr/>
        </p:nvSpPr>
        <p:spPr>
          <a:xfrm>
            <a:off x="120072" y="563418"/>
            <a:ext cx="11508509" cy="5681363"/>
          </a:xfrm>
          <a:prstGeom prst="rect">
            <a:avLst/>
          </a:prstGeom>
          <a:noFill/>
        </p:spPr>
        <p:txBody>
          <a:bodyPr wrap="square">
            <a:spAutoFit/>
          </a:bodyPr>
          <a:lstStyle/>
          <a:p>
            <a:pPr marL="742950" lvl="1" indent="-285750" algn="just">
              <a:spcBef>
                <a:spcPts val="100"/>
              </a:spcBef>
              <a:spcAft>
                <a:spcPts val="0"/>
              </a:spcAft>
              <a:buSzPts val="1200"/>
              <a:buFont typeface="Symbol" panose="05050102010706020507" pitchFamily="18" charset="2"/>
              <a:buChar char=""/>
              <a:tabLst>
                <a:tab pos="825500" algn="l"/>
              </a:tabLst>
            </a:pPr>
            <a:r>
              <a:rPr lang="en-US" sz="2400" dirty="0">
                <a:solidFill>
                  <a:srgbClr val="00B050"/>
                </a:solidFill>
                <a:effectLst/>
                <a:latin typeface="Times New Roman" panose="02020603050405020304" pitchFamily="18" charset="0"/>
                <a:ea typeface="Symbol" panose="05050102010706020507" pitchFamily="18" charset="2"/>
                <a:cs typeface="Times New Roman" panose="02020603050405020304" pitchFamily="18" charset="0"/>
              </a:rPr>
              <a:t>Scalable</a:t>
            </a:r>
            <a:r>
              <a:rPr lang="en-US" sz="2400" spc="-30" dirty="0">
                <a:solidFill>
                  <a:srgbClr val="00B050"/>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2400" dirty="0">
                <a:solidFill>
                  <a:srgbClr val="00B050"/>
                </a:solidFill>
                <a:effectLst/>
                <a:latin typeface="Times New Roman" panose="02020603050405020304" pitchFamily="18" charset="0"/>
                <a:ea typeface="Symbol" panose="05050102010706020507" pitchFamily="18" charset="2"/>
                <a:cs typeface="Times New Roman" panose="02020603050405020304" pitchFamily="18" charset="0"/>
              </a:rPr>
              <a:t>Coherent</a:t>
            </a:r>
            <a:r>
              <a:rPr lang="en-US" sz="2400" spc="5" dirty="0">
                <a:solidFill>
                  <a:srgbClr val="00B050"/>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2400" dirty="0">
                <a:solidFill>
                  <a:srgbClr val="00B050"/>
                </a:solidFill>
                <a:effectLst/>
                <a:latin typeface="Times New Roman" panose="02020603050405020304" pitchFamily="18" charset="0"/>
                <a:ea typeface="Symbol" panose="05050102010706020507" pitchFamily="18" charset="2"/>
                <a:cs typeface="Times New Roman" panose="02020603050405020304" pitchFamily="18" charset="0"/>
              </a:rPr>
              <a:t>Interface</a:t>
            </a:r>
            <a:r>
              <a:rPr lang="en-US" sz="2400" spc="-25" dirty="0">
                <a:solidFill>
                  <a:srgbClr val="00B050"/>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2400" dirty="0">
                <a:solidFill>
                  <a:srgbClr val="00B050"/>
                </a:solidFill>
                <a:effectLst/>
                <a:latin typeface="Times New Roman" panose="02020603050405020304" pitchFamily="18" charset="0"/>
                <a:ea typeface="Symbol" panose="05050102010706020507" pitchFamily="18" charset="2"/>
                <a:cs typeface="Times New Roman" panose="02020603050405020304" pitchFamily="18" charset="0"/>
              </a:rPr>
              <a:t>(SCI)</a:t>
            </a:r>
            <a:endParaRPr lang="en-IN" sz="2400" dirty="0">
              <a:solidFill>
                <a:srgbClr val="00B050"/>
              </a:solidFill>
              <a:effectLst/>
              <a:latin typeface="Times New Roman" panose="02020603050405020304" pitchFamily="18" charset="0"/>
              <a:ea typeface="Symbol" panose="05050102010706020507" pitchFamily="18" charset="2"/>
              <a:cs typeface="Times New Roman" panose="02020603050405020304" pitchFamily="18" charset="0"/>
            </a:endParaRPr>
          </a:p>
          <a:p>
            <a:pPr marL="1143000" lvl="2" indent="-228600">
              <a:spcBef>
                <a:spcPts val="225"/>
              </a:spcBef>
              <a:spcAft>
                <a:spcPts val="0"/>
              </a:spcAft>
              <a:buSzPts val="1200"/>
              <a:buFont typeface="Courier New" panose="02070309020205020404" pitchFamily="49" charset="0"/>
              <a:buChar char="o"/>
              <a:tabLst>
                <a:tab pos="1282700" algn="l"/>
              </a:tabLst>
            </a:pP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It</a:t>
            </a:r>
            <a:r>
              <a:rPr lang="en-US" sz="2200" spc="-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aims</a:t>
            </a:r>
            <a:r>
              <a:rPr lang="en-US" sz="2200" spc="-1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to</a:t>
            </a:r>
            <a:r>
              <a:rPr lang="en-US" sz="2200" spc="-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provide a</a:t>
            </a:r>
            <a:r>
              <a:rPr lang="en-US" sz="2200" spc="1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low-latency</a:t>
            </a:r>
            <a:r>
              <a:rPr lang="en-US" sz="2200" spc="-3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distributed shared</a:t>
            </a:r>
            <a:r>
              <a:rPr lang="en-US" sz="2200" spc="-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memory</a:t>
            </a:r>
            <a:r>
              <a:rPr lang="en-US" sz="2200" spc="-4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across</a:t>
            </a:r>
            <a:r>
              <a:rPr lang="en-US" sz="2200" spc="-1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a</a:t>
            </a:r>
            <a:r>
              <a:rPr lang="en-US" sz="2200" spc="-1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cluster.</a:t>
            </a:r>
            <a:endParaRPr lang="en-IN" sz="2200" dirty="0">
              <a:effectLst/>
              <a:latin typeface="Times New Roman" panose="02020603050405020304" pitchFamily="18" charset="0"/>
              <a:ea typeface="Courier New" panose="02070309020205020404" pitchFamily="49" charset="0"/>
              <a:cs typeface="Times New Roman" panose="02020603050405020304" pitchFamily="18" charset="0"/>
            </a:endParaRPr>
          </a:p>
          <a:p>
            <a:pPr marL="1143000" marR="146050" lvl="2" indent="-228600">
              <a:lnSpc>
                <a:spcPct val="106000"/>
              </a:lnSpc>
              <a:spcBef>
                <a:spcPts val="105"/>
              </a:spcBef>
              <a:spcAft>
                <a:spcPts val="0"/>
              </a:spcAft>
              <a:buSzPts val="1200"/>
              <a:buFont typeface="Courier New" panose="02070309020205020404" pitchFamily="49" charset="0"/>
              <a:buChar char="o"/>
              <a:tabLst>
                <a:tab pos="1282700" algn="l"/>
              </a:tabLst>
            </a:pP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It</a:t>
            </a:r>
            <a:r>
              <a:rPr lang="en-US" sz="2200" spc="15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is</a:t>
            </a:r>
            <a:r>
              <a:rPr lang="en-US" sz="2200" spc="15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design</a:t>
            </a:r>
            <a:r>
              <a:rPr lang="en-US" sz="2200" spc="13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to</a:t>
            </a:r>
            <a:r>
              <a:rPr lang="en-US" sz="2200" spc="18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support</a:t>
            </a:r>
            <a:r>
              <a:rPr lang="en-US" sz="2200" spc="18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distributed</a:t>
            </a:r>
            <a:r>
              <a:rPr lang="en-US" sz="2200" spc="15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multiprocessing</a:t>
            </a:r>
            <a:r>
              <a:rPr lang="en-US" sz="2200" spc="15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with</a:t>
            </a:r>
            <a:r>
              <a:rPr lang="en-US" sz="2200" spc="14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high</a:t>
            </a:r>
            <a:r>
              <a:rPr lang="en-US" sz="2200" spc="16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bandwidth</a:t>
            </a:r>
            <a:r>
              <a:rPr lang="en-US" sz="2200" spc="13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and</a:t>
            </a:r>
            <a:r>
              <a:rPr lang="en-US" sz="2200" spc="-28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low</a:t>
            </a:r>
            <a:r>
              <a:rPr lang="en-US" sz="2200" spc="3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latency.</a:t>
            </a:r>
            <a:endParaRPr lang="en-IN" sz="2200" dirty="0">
              <a:effectLst/>
              <a:latin typeface="Times New Roman" panose="02020603050405020304" pitchFamily="18" charset="0"/>
              <a:ea typeface="Courier New" panose="02070309020205020404" pitchFamily="49" charset="0"/>
              <a:cs typeface="Times New Roman" panose="02020603050405020304" pitchFamily="18" charset="0"/>
            </a:endParaRPr>
          </a:p>
          <a:p>
            <a:pPr marL="1143000" lvl="2" indent="-228600">
              <a:spcBef>
                <a:spcPts val="110"/>
              </a:spcBef>
              <a:spcAft>
                <a:spcPts val="0"/>
              </a:spcAft>
              <a:buSzPts val="1200"/>
              <a:buFont typeface="Courier New" panose="02070309020205020404" pitchFamily="49" charset="0"/>
              <a:buChar char="o"/>
              <a:tabLst>
                <a:tab pos="1282700" algn="l"/>
              </a:tabLst>
            </a:pP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It</a:t>
            </a:r>
            <a:r>
              <a:rPr lang="en-US" sz="2200" spc="-2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is</a:t>
            </a:r>
            <a:r>
              <a:rPr lang="en-US" sz="2200" spc="-2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a</a:t>
            </a:r>
            <a:r>
              <a:rPr lang="en-US" sz="2200" spc="-2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point-to-point</a:t>
            </a:r>
            <a:r>
              <a:rPr lang="en-US" sz="2200" spc="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architecture</a:t>
            </a:r>
            <a:r>
              <a:rPr lang="en-US" sz="2200" spc="-2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with</a:t>
            </a:r>
            <a:r>
              <a:rPr lang="en-US" sz="2200" spc="-3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directory-based</a:t>
            </a:r>
            <a:r>
              <a:rPr lang="en-US" sz="2200" spc="-1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cache</a:t>
            </a:r>
            <a:r>
              <a:rPr lang="en-US" sz="2200" spc="-2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coherence.</a:t>
            </a:r>
            <a:endParaRPr lang="en-IN" sz="2200" dirty="0">
              <a:effectLst/>
              <a:latin typeface="Times New Roman" panose="02020603050405020304" pitchFamily="18" charset="0"/>
              <a:ea typeface="Courier New" panose="02070309020205020404" pitchFamily="49" charset="0"/>
              <a:cs typeface="Times New Roman" panose="02020603050405020304" pitchFamily="18" charset="0"/>
            </a:endParaRPr>
          </a:p>
          <a:p>
            <a:pPr marL="1143000" marR="142240" lvl="2" indent="-228600">
              <a:lnSpc>
                <a:spcPct val="106000"/>
              </a:lnSpc>
              <a:spcBef>
                <a:spcPts val="105"/>
              </a:spcBef>
              <a:spcAft>
                <a:spcPts val="0"/>
              </a:spcAft>
              <a:buSzPts val="1200"/>
              <a:buFont typeface="Courier New" panose="02070309020205020404" pitchFamily="49" charset="0"/>
              <a:buChar char="o"/>
              <a:tabLst>
                <a:tab pos="1282700" algn="l"/>
              </a:tabLst>
            </a:pP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Dolphin</a:t>
            </a:r>
            <a:r>
              <a:rPr lang="en-US" sz="2200" spc="2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has produced</a:t>
            </a:r>
            <a:r>
              <a:rPr lang="en-US" sz="2200" spc="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an</a:t>
            </a:r>
            <a:r>
              <a:rPr lang="en-US" sz="2200" spc="-2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SCI</a:t>
            </a:r>
            <a:r>
              <a:rPr lang="en-US" sz="2200" spc="3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MPI</a:t>
            </a:r>
            <a:r>
              <a:rPr lang="en-US" sz="2200" spc="1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which</a:t>
            </a:r>
            <a:r>
              <a:rPr lang="en-US" sz="2200" spc="-2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offers</a:t>
            </a:r>
            <a:r>
              <a:rPr lang="en-US" sz="2200" spc="1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less</a:t>
            </a:r>
            <a:r>
              <a:rPr lang="en-US" sz="2200" spc="-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than</a:t>
            </a:r>
            <a:r>
              <a:rPr lang="en-US" sz="2200" spc="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12</a:t>
            </a:r>
            <a:r>
              <a:rPr lang="en-US" sz="2200" spc="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µs</a:t>
            </a:r>
            <a:r>
              <a:rPr lang="en-US" sz="2200" spc="1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zero</a:t>
            </a:r>
            <a:r>
              <a:rPr lang="en-US" sz="2200" spc="5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message-</a:t>
            </a:r>
            <a:r>
              <a:rPr lang="en-US" sz="2200" spc="-28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length</a:t>
            </a:r>
            <a:r>
              <a:rPr lang="en-US" sz="2200" spc="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latency</a:t>
            </a:r>
            <a:r>
              <a:rPr lang="en-US" sz="2200" spc="-4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on</a:t>
            </a:r>
            <a:r>
              <a:rPr lang="en-US" sz="2200" spc="-1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the</a:t>
            </a:r>
            <a:r>
              <a:rPr lang="en-US" sz="2200" spc="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Sun</a:t>
            </a:r>
            <a:r>
              <a:rPr lang="en-US" sz="2200" spc="-1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SPARC platform.</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spcBef>
                <a:spcPts val="500"/>
              </a:spcBef>
              <a:spcAft>
                <a:spcPts val="0"/>
              </a:spcAft>
              <a:buSzPts val="1200"/>
              <a:buFont typeface="Symbol" panose="05050102010706020507" pitchFamily="18" charset="2"/>
              <a:buChar char=""/>
              <a:tabLst>
                <a:tab pos="824865" algn="l"/>
                <a:tab pos="825500" algn="l"/>
              </a:tabLst>
            </a:pPr>
            <a:r>
              <a:rPr lang="en-US" sz="2400" dirty="0" err="1">
                <a:solidFill>
                  <a:srgbClr val="00B050"/>
                </a:solidFill>
                <a:effectLst/>
                <a:latin typeface="Times New Roman" panose="02020603050405020304" pitchFamily="18" charset="0"/>
                <a:ea typeface="Symbol" panose="05050102010706020507" pitchFamily="18" charset="2"/>
                <a:cs typeface="Times New Roman" panose="02020603050405020304" pitchFamily="18" charset="0"/>
              </a:rPr>
              <a:t>Myrinet</a:t>
            </a:r>
            <a:endParaRPr lang="en-IN" sz="2400" dirty="0">
              <a:solidFill>
                <a:srgbClr val="00B050"/>
              </a:solidFill>
              <a:effectLst/>
              <a:latin typeface="Times New Roman" panose="02020603050405020304" pitchFamily="18" charset="0"/>
              <a:ea typeface="Symbol" panose="05050102010706020507" pitchFamily="18" charset="2"/>
              <a:cs typeface="Times New Roman" panose="02020603050405020304" pitchFamily="18" charset="0"/>
            </a:endParaRPr>
          </a:p>
          <a:p>
            <a:pPr marL="1143000" marR="139700" lvl="2" indent="-228600">
              <a:lnSpc>
                <a:spcPct val="106000"/>
              </a:lnSpc>
              <a:spcBef>
                <a:spcPts val="225"/>
              </a:spcBef>
              <a:spcAft>
                <a:spcPts val="0"/>
              </a:spcAft>
              <a:buSzPts val="1200"/>
              <a:buFont typeface="Courier New" panose="02070309020205020404" pitchFamily="49" charset="0"/>
              <a:buChar char="o"/>
              <a:tabLst>
                <a:tab pos="1282700" algn="l"/>
              </a:tabLst>
            </a:pP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It</a:t>
            </a:r>
            <a:r>
              <a:rPr lang="en-US" sz="2200" spc="16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is</a:t>
            </a:r>
            <a:r>
              <a:rPr lang="en-US" sz="2200" spc="13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a</a:t>
            </a:r>
            <a:r>
              <a:rPr lang="en-US" sz="2200" spc="14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1.28</a:t>
            </a:r>
            <a:r>
              <a:rPr lang="en-US" sz="2200" spc="14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Gbps</a:t>
            </a:r>
            <a:r>
              <a:rPr lang="en-US" sz="2200" spc="18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full</a:t>
            </a:r>
            <a:r>
              <a:rPr lang="en-US" sz="2200" spc="11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duplex</a:t>
            </a:r>
            <a:r>
              <a:rPr lang="en-US" sz="2200" spc="14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interconnection</a:t>
            </a:r>
            <a:r>
              <a:rPr lang="en-US" sz="2200" spc="14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network</a:t>
            </a:r>
            <a:r>
              <a:rPr lang="en-US" sz="2200" spc="14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supplied</a:t>
            </a:r>
            <a:r>
              <a:rPr lang="en-US" sz="2200" spc="16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by</a:t>
            </a:r>
            <a:r>
              <a:rPr lang="en-US" sz="2200" spc="14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err="1">
                <a:effectLst/>
                <a:latin typeface="Times New Roman" panose="02020603050405020304" pitchFamily="18" charset="0"/>
                <a:ea typeface="Courier New" panose="02070309020205020404" pitchFamily="49" charset="0"/>
                <a:cs typeface="Times New Roman" panose="02020603050405020304" pitchFamily="18" charset="0"/>
              </a:rPr>
              <a:t>Myricom</a:t>
            </a:r>
            <a:r>
              <a:rPr lang="en-US" sz="2200" spc="-28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a:t>
            </a:r>
            <a:endParaRPr lang="en-IN" sz="2200" dirty="0">
              <a:effectLst/>
              <a:latin typeface="Times New Roman" panose="02020603050405020304" pitchFamily="18" charset="0"/>
              <a:ea typeface="Courier New" panose="02070309020205020404" pitchFamily="49" charset="0"/>
              <a:cs typeface="Times New Roman" panose="02020603050405020304" pitchFamily="18" charset="0"/>
            </a:endParaRPr>
          </a:p>
          <a:p>
            <a:pPr marL="1143000" marR="147320" lvl="2" indent="-228600">
              <a:lnSpc>
                <a:spcPct val="106000"/>
              </a:lnSpc>
              <a:spcBef>
                <a:spcPts val="110"/>
              </a:spcBef>
              <a:spcAft>
                <a:spcPts val="0"/>
              </a:spcAft>
              <a:buSzPts val="1200"/>
              <a:buFont typeface="Courier New" panose="02070309020205020404" pitchFamily="49" charset="0"/>
              <a:buChar char="o"/>
              <a:tabLst>
                <a:tab pos="1282700" algn="l"/>
              </a:tabLst>
            </a:pP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It</a:t>
            </a:r>
            <a:r>
              <a:rPr lang="en-US" sz="2200" spc="10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uses</a:t>
            </a:r>
            <a:r>
              <a:rPr lang="en-US" sz="2200" spc="12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low</a:t>
            </a:r>
            <a:r>
              <a:rPr lang="en-US" sz="2200" spc="10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latency</a:t>
            </a:r>
            <a:r>
              <a:rPr lang="en-US" sz="2200" spc="8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cut-through</a:t>
            </a:r>
            <a:r>
              <a:rPr lang="en-US" sz="2200" spc="8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routing</a:t>
            </a:r>
            <a:r>
              <a:rPr lang="en-US" sz="2200" spc="10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switches,</a:t>
            </a:r>
            <a:r>
              <a:rPr lang="en-US" sz="2200" spc="11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which</a:t>
            </a:r>
            <a:r>
              <a:rPr lang="en-US" sz="2200" spc="10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is</a:t>
            </a:r>
            <a:r>
              <a:rPr lang="en-US" sz="2200" spc="9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able</a:t>
            </a:r>
            <a:r>
              <a:rPr lang="en-US" sz="2200" spc="10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to</a:t>
            </a:r>
            <a:r>
              <a:rPr lang="en-US" sz="2200" spc="10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offer</a:t>
            </a:r>
            <a:r>
              <a:rPr lang="en-US" sz="2200" spc="13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fault</a:t>
            </a:r>
            <a:r>
              <a:rPr lang="en-US" sz="2200" spc="-28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tolerance.</a:t>
            </a:r>
            <a:endParaRPr lang="en-IN" sz="2200" dirty="0">
              <a:effectLst/>
              <a:latin typeface="Times New Roman" panose="02020603050405020304" pitchFamily="18" charset="0"/>
              <a:ea typeface="Courier New" panose="02070309020205020404" pitchFamily="49" charset="0"/>
              <a:cs typeface="Times New Roman" panose="02020603050405020304" pitchFamily="18" charset="0"/>
            </a:endParaRPr>
          </a:p>
          <a:p>
            <a:pPr marL="1143000" lvl="2" indent="-228600">
              <a:spcBef>
                <a:spcPts val="115"/>
              </a:spcBef>
              <a:spcAft>
                <a:spcPts val="0"/>
              </a:spcAft>
              <a:buSzPts val="1200"/>
              <a:buFont typeface="Courier New" panose="02070309020205020404" pitchFamily="49" charset="0"/>
              <a:buChar char="o"/>
              <a:tabLst>
                <a:tab pos="1282700" algn="l"/>
              </a:tabLst>
            </a:pP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It</a:t>
            </a:r>
            <a:r>
              <a:rPr lang="en-US" sz="2200" spc="-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supports</a:t>
            </a:r>
            <a:r>
              <a:rPr lang="en-US" sz="2200" spc="-1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both</a:t>
            </a:r>
            <a:r>
              <a:rPr lang="en-US" sz="2200" spc="-2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Linux</a:t>
            </a:r>
            <a:r>
              <a:rPr lang="en-US" sz="2200" spc="-1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and NT.</a:t>
            </a:r>
            <a:endParaRPr lang="en-IN" sz="2200" dirty="0">
              <a:effectLst/>
              <a:latin typeface="Times New Roman" panose="02020603050405020304" pitchFamily="18" charset="0"/>
              <a:ea typeface="Courier New" panose="02070309020205020404" pitchFamily="49" charset="0"/>
              <a:cs typeface="Times New Roman" panose="02020603050405020304" pitchFamily="18" charset="0"/>
            </a:endParaRPr>
          </a:p>
          <a:p>
            <a:pPr marL="1143000" marR="136525" lvl="2" indent="-228600" algn="just">
              <a:lnSpc>
                <a:spcPct val="110000"/>
              </a:lnSpc>
              <a:spcBef>
                <a:spcPts val="130"/>
              </a:spcBef>
              <a:spcAft>
                <a:spcPts val="0"/>
              </a:spcAft>
              <a:buSzPts val="1200"/>
              <a:buFont typeface="Courier New" panose="02070309020205020404" pitchFamily="49" charset="0"/>
              <a:buChar char="o"/>
              <a:tabLst>
                <a:tab pos="1282700" algn="l"/>
              </a:tabLst>
            </a:pP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It is relatively expensive when compared to Fast Ethernet, but has following</a:t>
            </a:r>
            <a:r>
              <a:rPr lang="en-US" sz="2200" spc="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advantages. 1) Very low latency (5 µs), 2) Very high throughput, 3) Greater</a:t>
            </a:r>
            <a:r>
              <a:rPr lang="en-US" sz="2200" spc="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flexibility.</a:t>
            </a:r>
            <a:endParaRPr lang="en-IN" sz="2200" dirty="0">
              <a:effectLst/>
              <a:latin typeface="Times New Roman" panose="02020603050405020304" pitchFamily="18" charset="0"/>
              <a:ea typeface="Courier New" panose="02070309020205020404" pitchFamily="49" charset="0"/>
              <a:cs typeface="Times New Roman" panose="02020603050405020304" pitchFamily="18" charset="0"/>
            </a:endParaRPr>
          </a:p>
          <a:p>
            <a:pPr marL="1143000" marR="139700" lvl="2" indent="-228600" algn="just">
              <a:lnSpc>
                <a:spcPct val="110000"/>
              </a:lnSpc>
              <a:spcBef>
                <a:spcPts val="55"/>
              </a:spcBef>
              <a:spcAft>
                <a:spcPts val="0"/>
              </a:spcAft>
              <a:buSzPts val="1200"/>
              <a:buFont typeface="Courier New" panose="02070309020205020404" pitchFamily="49" charset="0"/>
              <a:buChar char="o"/>
              <a:tabLst>
                <a:tab pos="1282700" algn="l"/>
              </a:tabLst>
            </a:pP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The main disadvantage of </a:t>
            </a:r>
            <a:r>
              <a:rPr lang="en-US" sz="2200" dirty="0" err="1">
                <a:effectLst/>
                <a:latin typeface="Times New Roman" panose="02020603050405020304" pitchFamily="18" charset="0"/>
                <a:ea typeface="Courier New" panose="02070309020205020404" pitchFamily="49" charset="0"/>
                <a:cs typeface="Times New Roman" panose="02020603050405020304" pitchFamily="18" charset="0"/>
              </a:rPr>
              <a:t>Myrinet</a:t>
            </a:r>
            <a:r>
              <a:rPr lang="en-US" sz="2200" spc="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is its price. The cost of </a:t>
            </a:r>
            <a:r>
              <a:rPr lang="en-US" sz="2200" dirty="0" err="1">
                <a:effectLst/>
                <a:latin typeface="Times New Roman" panose="02020603050405020304" pitchFamily="18" charset="0"/>
                <a:ea typeface="Courier New" panose="02070309020205020404" pitchFamily="49" charset="0"/>
                <a:cs typeface="Times New Roman" panose="02020603050405020304" pitchFamily="18" charset="0"/>
              </a:rPr>
              <a:t>Myrinet</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-LAN</a:t>
            </a:r>
            <a:r>
              <a:rPr lang="en-US" sz="2200" spc="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components including the cables and switches is $1,500 per host. Switches</a:t>
            </a:r>
            <a:r>
              <a:rPr lang="en-US" sz="2200" spc="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with</a:t>
            </a:r>
            <a:r>
              <a:rPr lang="en-US" sz="2200" spc="-1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more</a:t>
            </a:r>
            <a:r>
              <a:rPr lang="en-US" sz="2200" spc="-2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than</a:t>
            </a:r>
            <a:r>
              <a:rPr lang="en-US" sz="2200" spc="-3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16</a:t>
            </a:r>
            <a:r>
              <a:rPr lang="en-US" sz="2200" spc="-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ports</a:t>
            </a:r>
            <a:r>
              <a:rPr lang="en-US" sz="2200" spc="-1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are</a:t>
            </a:r>
            <a:r>
              <a:rPr lang="en-US" sz="2200" spc="-1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unavailable. Therefore,</a:t>
            </a:r>
            <a:r>
              <a:rPr lang="en-US" sz="2200" spc="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scaling</a:t>
            </a:r>
            <a:r>
              <a:rPr lang="en-US" sz="2200" spc="20"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is</a:t>
            </a:r>
            <a:r>
              <a:rPr lang="en-US" sz="2200" spc="-15" dirty="0">
                <a:effectLst/>
                <a:latin typeface="Times New Roman" panose="02020603050405020304" pitchFamily="18" charset="0"/>
                <a:ea typeface="Courier New" panose="02070309020205020404" pitchFamily="49" charset="0"/>
                <a:cs typeface="Times New Roman" panose="02020603050405020304" pitchFamily="18" charset="0"/>
              </a:rPr>
              <a:t> </a:t>
            </a:r>
            <a:r>
              <a:rPr lang="en-US" sz="2200" dirty="0">
                <a:effectLst/>
                <a:latin typeface="Times New Roman" panose="02020603050405020304" pitchFamily="18" charset="0"/>
                <a:ea typeface="Courier New" panose="02070309020205020404" pitchFamily="49" charset="0"/>
                <a:cs typeface="Times New Roman" panose="02020603050405020304" pitchFamily="18" charset="0"/>
              </a:rPr>
              <a:t>complicated.</a:t>
            </a:r>
            <a:endParaRPr lang="en-IN" sz="2200" dirty="0">
              <a:effectLst/>
              <a:latin typeface="Times New Roman" panose="02020603050405020304" pitchFamily="18" charset="0"/>
              <a:ea typeface="Courier New" panose="02070309020205020404" pitchFamily="49" charset="0"/>
              <a:cs typeface="Times New Roman" panose="02020603050405020304" pitchFamily="18" charset="0"/>
            </a:endParaRPr>
          </a:p>
        </p:txBody>
      </p:sp>
      <p:sp>
        <p:nvSpPr>
          <p:cNvPr id="5" name="Title 1">
            <a:extLst>
              <a:ext uri="{FF2B5EF4-FFF2-40B4-BE49-F238E27FC236}">
                <a16:creationId xmlns:a16="http://schemas.microsoft.com/office/drawing/2014/main" id="{6F5EAF7B-78AE-15EC-84F0-75373A8C607A}"/>
              </a:ext>
            </a:extLst>
          </p:cNvPr>
          <p:cNvSpPr txBox="1">
            <a:spLocks/>
          </p:cNvSpPr>
          <p:nvPr/>
        </p:nvSpPr>
        <p:spPr>
          <a:xfrm>
            <a:off x="415600" y="-46445"/>
            <a:ext cx="11360800" cy="112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1pPr>
            <a:lvl2pPr marR="0" lvl="1"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2pPr>
            <a:lvl3pPr marR="0" lvl="2"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3pPr>
            <a:lvl4pPr marR="0" lvl="3"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4pPr>
            <a:lvl5pPr marR="0" lvl="4"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5pPr>
            <a:lvl6pPr marR="0" lvl="5"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6pPr>
            <a:lvl7pPr marR="0" lvl="6"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7pPr>
            <a:lvl8pPr marR="0" lvl="7"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8pPr>
            <a:lvl9pPr marR="0" lvl="8"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9pPr>
          </a:lstStyle>
          <a:p>
            <a:r>
              <a:rPr lang="en-US" dirty="0">
                <a:solidFill>
                  <a:srgbClr val="FF0000"/>
                </a:solidFill>
                <a:latin typeface="Times New Roman" panose="02020603050405020304" pitchFamily="18" charset="0"/>
                <a:cs typeface="Times New Roman" panose="02020603050405020304" pitchFamily="18" charset="0"/>
              </a:rPr>
              <a:t>Computing Systems – Cluster Computing</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85941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6BC512A-9E3C-D10E-63A3-41E718A04438}"/>
              </a:ext>
            </a:extLst>
          </p:cNvPr>
          <p:cNvSpPr txBox="1">
            <a:spLocks/>
          </p:cNvSpPr>
          <p:nvPr/>
        </p:nvSpPr>
        <p:spPr>
          <a:xfrm>
            <a:off x="415600" y="-46445"/>
            <a:ext cx="11360800" cy="112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1pPr>
            <a:lvl2pPr marR="0" lvl="1"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2pPr>
            <a:lvl3pPr marR="0" lvl="2"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3pPr>
            <a:lvl4pPr marR="0" lvl="3"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4pPr>
            <a:lvl5pPr marR="0" lvl="4"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5pPr>
            <a:lvl6pPr marR="0" lvl="5"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6pPr>
            <a:lvl7pPr marR="0" lvl="6"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7pPr>
            <a:lvl8pPr marR="0" lvl="7"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8pPr>
            <a:lvl9pPr marR="0" lvl="8"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9pPr>
          </a:lstStyle>
          <a:p>
            <a:r>
              <a:rPr lang="en-US" dirty="0">
                <a:solidFill>
                  <a:srgbClr val="FF0000"/>
                </a:solidFill>
                <a:latin typeface="Times New Roman" panose="02020603050405020304" pitchFamily="18" charset="0"/>
                <a:cs typeface="Times New Roman" panose="02020603050405020304" pitchFamily="18" charset="0"/>
              </a:rPr>
              <a:t>Computing Systems – Cluster Computing</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2DDE6D2-367D-134D-182E-AFCF49C348D3}"/>
              </a:ext>
            </a:extLst>
          </p:cNvPr>
          <p:cNvSpPr txBox="1"/>
          <p:nvPr/>
        </p:nvSpPr>
        <p:spPr>
          <a:xfrm>
            <a:off x="824345" y="856357"/>
            <a:ext cx="10804273" cy="5663089"/>
          </a:xfrm>
          <a:prstGeom prst="rect">
            <a:avLst/>
          </a:prstGeom>
          <a:noFill/>
        </p:spPr>
        <p:txBody>
          <a:bodyPr wrap="square">
            <a:spAutoFit/>
          </a:bodyPr>
          <a:lstStyle/>
          <a:p>
            <a:r>
              <a:rPr lang="en-IN" sz="2400" b="1" dirty="0">
                <a:solidFill>
                  <a:srgbClr val="00B050"/>
                </a:solidFill>
                <a:latin typeface="Times New Roman" panose="02020603050405020304" pitchFamily="18" charset="0"/>
                <a:cs typeface="Times New Roman" panose="02020603050405020304" pitchFamily="18" charset="0"/>
              </a:rPr>
              <a:t>6. Operating Systems</a:t>
            </a:r>
          </a:p>
          <a:p>
            <a:pPr marL="342900" indent="-342900">
              <a:buFont typeface="Arial" panose="020B0604020202020204" pitchFamily="34" charset="0"/>
              <a:buChar char="•"/>
            </a:pPr>
            <a:r>
              <a:rPr lang="en-IN" sz="2400" dirty="0">
                <a:solidFill>
                  <a:srgbClr val="00B050"/>
                </a:solidFill>
                <a:latin typeface="Times New Roman" panose="02020603050405020304" pitchFamily="18" charset="0"/>
                <a:cs typeface="Times New Roman" panose="02020603050405020304" pitchFamily="18" charset="0"/>
              </a:rPr>
              <a:t>Linux :</a:t>
            </a:r>
          </a:p>
          <a:p>
            <a:pPr marL="720725" indent="174625">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wide range of software tools, libraries, and utilities available</a:t>
            </a:r>
          </a:p>
          <a:p>
            <a:pPr marL="720725" indent="174625">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Supports preemptive multitasking, demand-paged virtual memory, multiuser, and multiprocessor support</a:t>
            </a:r>
          </a:p>
          <a:p>
            <a:pPr marL="720725" indent="174625">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Linux kernel, a large amount of application/systems software is also freely available, including GNU software and XFree86, a public domain X-server</a:t>
            </a:r>
            <a:endParaRPr lang="en-IN"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solidFill>
                  <a:srgbClr val="00B050"/>
                </a:solidFill>
                <a:latin typeface="Times New Roman" panose="02020603050405020304" pitchFamily="18" charset="0"/>
                <a:cs typeface="Times New Roman" panose="02020603050405020304" pitchFamily="18" charset="0"/>
              </a:rPr>
              <a:t>Solaris :</a:t>
            </a:r>
          </a:p>
          <a:p>
            <a:pPr marL="720725">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Solaris supports distributed computing and is able to store and retrieve distributed information to describe the system and users through the Network Information Service (NIS) and database.</a:t>
            </a:r>
            <a:r>
              <a:rPr lang="en-IN" sz="22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IN" sz="2400" dirty="0">
                <a:solidFill>
                  <a:srgbClr val="00B050"/>
                </a:solidFill>
                <a:latin typeface="Times New Roman" panose="02020603050405020304" pitchFamily="18" charset="0"/>
                <a:cs typeface="Times New Roman" panose="02020603050405020304" pitchFamily="18" charset="0"/>
              </a:rPr>
              <a:t>Windows NT :</a:t>
            </a:r>
          </a:p>
          <a:p>
            <a:pPr marL="342900" indent="377825">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Packaged with Windows NT are several built-in networking protocols, such as IPX/SPX, TCP/IP, and NetBEUI and APIs, such as NetBIOS, DCE RPC, and Windows Sockets (WinSock). </a:t>
            </a:r>
          </a:p>
          <a:p>
            <a:pPr marL="342900" indent="377825">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TCP/IP applications use WinSock to communicate over a TCP/IP network.</a:t>
            </a:r>
          </a:p>
        </p:txBody>
      </p:sp>
    </p:spTree>
    <p:extLst>
      <p:ext uri="{BB962C8B-B14F-4D97-AF65-F5344CB8AC3E}">
        <p14:creationId xmlns:p14="http://schemas.microsoft.com/office/powerpoint/2010/main" val="30390829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E8EDF6-8D47-3B76-F33F-9D6FC7132857}"/>
              </a:ext>
            </a:extLst>
          </p:cNvPr>
          <p:cNvSpPr txBox="1"/>
          <p:nvPr/>
        </p:nvSpPr>
        <p:spPr>
          <a:xfrm>
            <a:off x="355600" y="655782"/>
            <a:ext cx="11480800" cy="5262979"/>
          </a:xfrm>
          <a:prstGeom prst="rect">
            <a:avLst/>
          </a:prstGeom>
          <a:noFill/>
        </p:spPr>
        <p:txBody>
          <a:bodyPr wrap="square">
            <a:spAutoFit/>
          </a:bodyPr>
          <a:lstStyle/>
          <a:p>
            <a:pPr algn="l" fontAlgn="base"/>
            <a:r>
              <a:rPr lang="en-US" sz="2400" b="1" i="0" dirty="0">
                <a:solidFill>
                  <a:srgbClr val="FF0000"/>
                </a:solidFill>
                <a:effectLst/>
                <a:latin typeface="Times New Roman" panose="02020603050405020304" pitchFamily="18" charset="0"/>
                <a:cs typeface="Times New Roman" panose="02020603050405020304" pitchFamily="18" charset="0"/>
              </a:rPr>
              <a:t>Advantages :</a:t>
            </a:r>
            <a:br>
              <a:rPr lang="en-US" sz="2400" b="0" i="0" dirty="0">
                <a:solidFill>
                  <a:schemeClr val="tx1"/>
                </a:solidFill>
                <a:effectLst/>
                <a:latin typeface="Times New Roman" panose="02020603050405020304" pitchFamily="18" charset="0"/>
                <a:cs typeface="Times New Roman" panose="02020603050405020304" pitchFamily="18" charset="0"/>
              </a:rPr>
            </a:br>
            <a:r>
              <a:rPr lang="en-US" sz="2400" b="0" i="0" dirty="0">
                <a:solidFill>
                  <a:schemeClr val="tx1"/>
                </a:solidFill>
                <a:effectLst/>
                <a:latin typeface="Times New Roman" panose="02020603050405020304" pitchFamily="18" charset="0"/>
                <a:cs typeface="Times New Roman" panose="02020603050405020304" pitchFamily="18" charset="0"/>
              </a:rPr>
              <a:t> </a:t>
            </a:r>
          </a:p>
          <a:p>
            <a:pPr marL="342900" indent="-342900" algn="just" fontAlgn="base">
              <a:buFont typeface="Arial" panose="020B0604020202020204" pitchFamily="34" charset="0"/>
              <a:buChar char="•"/>
            </a:pPr>
            <a:r>
              <a:rPr lang="en-US" sz="2400" i="0" dirty="0">
                <a:solidFill>
                  <a:schemeClr val="tx1"/>
                </a:solidFill>
                <a:effectLst/>
                <a:latin typeface="Times New Roman" panose="02020603050405020304" pitchFamily="18" charset="0"/>
                <a:cs typeface="Times New Roman" panose="02020603050405020304" pitchFamily="18" charset="0"/>
              </a:rPr>
              <a:t>High Performance </a:t>
            </a:r>
          </a:p>
          <a:p>
            <a:pPr marL="342900" indent="-342900" algn="just" fontAlgn="base">
              <a:buFont typeface="Arial" panose="020B0604020202020204" pitchFamily="34" charset="0"/>
              <a:buChar char="•"/>
            </a:pPr>
            <a:r>
              <a:rPr lang="en-US" sz="2400" i="0" dirty="0">
                <a:solidFill>
                  <a:schemeClr val="tx1"/>
                </a:solidFill>
                <a:effectLst/>
                <a:latin typeface="Times New Roman" panose="02020603050405020304" pitchFamily="18" charset="0"/>
                <a:cs typeface="Times New Roman" panose="02020603050405020304" pitchFamily="18" charset="0"/>
              </a:rPr>
              <a:t>Easy to manage</a:t>
            </a:r>
          </a:p>
          <a:p>
            <a:pPr marL="342900" indent="-342900" algn="just" fontAlgn="base">
              <a:buFont typeface="Arial" panose="020B0604020202020204" pitchFamily="34" charset="0"/>
              <a:buChar char="•"/>
            </a:pPr>
            <a:r>
              <a:rPr lang="en-US" sz="2400" i="0" dirty="0">
                <a:solidFill>
                  <a:schemeClr val="tx1"/>
                </a:solidFill>
                <a:effectLst/>
                <a:latin typeface="Times New Roman" panose="02020603050405020304" pitchFamily="18" charset="0"/>
                <a:cs typeface="Times New Roman" panose="02020603050405020304" pitchFamily="18" charset="0"/>
              </a:rPr>
              <a:t>Scalable</a:t>
            </a:r>
          </a:p>
          <a:p>
            <a:pPr marL="342900" indent="-342900" algn="just" fontAlgn="base">
              <a:buFont typeface="Arial" panose="020B0604020202020204" pitchFamily="34" charset="0"/>
              <a:buChar char="•"/>
            </a:pPr>
            <a:r>
              <a:rPr lang="en-US" sz="2400" i="0" dirty="0">
                <a:solidFill>
                  <a:schemeClr val="tx1"/>
                </a:solidFill>
                <a:effectLst/>
                <a:latin typeface="Times New Roman" panose="02020603050405020304" pitchFamily="18" charset="0"/>
                <a:cs typeface="Times New Roman" panose="02020603050405020304" pitchFamily="18" charset="0"/>
              </a:rPr>
              <a:t>Expandability</a:t>
            </a:r>
          </a:p>
          <a:p>
            <a:pPr marL="342900" indent="-342900" algn="just" fontAlgn="base">
              <a:buFont typeface="Arial" panose="020B0604020202020204" pitchFamily="34" charset="0"/>
              <a:buChar char="•"/>
            </a:pPr>
            <a:r>
              <a:rPr lang="en-US" sz="2400" i="0" dirty="0">
                <a:solidFill>
                  <a:schemeClr val="tx1"/>
                </a:solidFill>
                <a:effectLst/>
                <a:latin typeface="Times New Roman" panose="02020603050405020304" pitchFamily="18" charset="0"/>
                <a:cs typeface="Times New Roman" panose="02020603050405020304" pitchFamily="18" charset="0"/>
              </a:rPr>
              <a:t>Availability</a:t>
            </a:r>
          </a:p>
          <a:p>
            <a:pPr marL="342900" indent="-342900" algn="just" fontAlgn="base">
              <a:buFont typeface="Arial" panose="020B0604020202020204" pitchFamily="34" charset="0"/>
              <a:buChar char="•"/>
            </a:pPr>
            <a:r>
              <a:rPr lang="en-US" sz="2400" i="0" dirty="0">
                <a:solidFill>
                  <a:schemeClr val="tx1"/>
                </a:solidFill>
                <a:effectLst/>
                <a:latin typeface="Times New Roman" panose="02020603050405020304" pitchFamily="18" charset="0"/>
                <a:cs typeface="Times New Roman" panose="02020603050405020304" pitchFamily="18" charset="0"/>
              </a:rPr>
              <a:t>Flexibility</a:t>
            </a:r>
          </a:p>
          <a:p>
            <a:pPr algn="just" fontAlgn="base"/>
            <a:endParaRPr lang="en-US" sz="2400" b="0" i="0" dirty="0">
              <a:solidFill>
                <a:schemeClr val="tx1"/>
              </a:solidFill>
              <a:effectLst/>
              <a:latin typeface="Times New Roman" panose="02020603050405020304" pitchFamily="18" charset="0"/>
              <a:cs typeface="Times New Roman" panose="02020603050405020304" pitchFamily="18" charset="0"/>
            </a:endParaRPr>
          </a:p>
          <a:p>
            <a:pPr algn="l" fontAlgn="base"/>
            <a:r>
              <a:rPr lang="en-US" sz="2400" b="1" i="0" dirty="0">
                <a:solidFill>
                  <a:srgbClr val="FF0000"/>
                </a:solidFill>
                <a:effectLst/>
                <a:latin typeface="Times New Roman" panose="02020603050405020304" pitchFamily="18" charset="0"/>
                <a:cs typeface="Times New Roman" panose="02020603050405020304" pitchFamily="18" charset="0"/>
              </a:rPr>
              <a:t>Disadvantages :</a:t>
            </a:r>
            <a:br>
              <a:rPr lang="en-US" sz="2400" b="0" i="0" dirty="0">
                <a:solidFill>
                  <a:schemeClr val="tx1"/>
                </a:solidFill>
                <a:effectLst/>
                <a:latin typeface="Times New Roman" panose="02020603050405020304" pitchFamily="18" charset="0"/>
                <a:cs typeface="Times New Roman" panose="02020603050405020304" pitchFamily="18" charset="0"/>
              </a:rPr>
            </a:br>
            <a:r>
              <a:rPr lang="en-US" sz="2400" b="0" i="0" dirty="0">
                <a:solidFill>
                  <a:schemeClr val="tx1"/>
                </a:solidFill>
                <a:effectLst/>
                <a:latin typeface="Times New Roman" panose="02020603050405020304" pitchFamily="18" charset="0"/>
                <a:cs typeface="Times New Roman" panose="02020603050405020304" pitchFamily="18" charset="0"/>
              </a:rPr>
              <a:t> </a:t>
            </a:r>
          </a:p>
          <a:p>
            <a:pPr marL="342900" indent="-342900" algn="just" fontAlgn="base">
              <a:buFont typeface="Arial" panose="020B0604020202020204" pitchFamily="34" charset="0"/>
              <a:buChar char="•"/>
            </a:pPr>
            <a:r>
              <a:rPr lang="en-US" sz="2400" i="0" dirty="0">
                <a:solidFill>
                  <a:schemeClr val="tx1"/>
                </a:solidFill>
                <a:effectLst/>
                <a:latin typeface="Times New Roman" panose="02020603050405020304" pitchFamily="18" charset="0"/>
                <a:cs typeface="Times New Roman" panose="02020603050405020304" pitchFamily="18" charset="0"/>
              </a:rPr>
              <a:t>High cost</a:t>
            </a:r>
          </a:p>
          <a:p>
            <a:pPr marL="342900" indent="-342900" algn="just" fontAlgn="base">
              <a:buFont typeface="Arial" panose="020B0604020202020204" pitchFamily="34" charset="0"/>
              <a:buChar char="•"/>
            </a:pPr>
            <a:r>
              <a:rPr lang="en-US" sz="2400" i="0" dirty="0">
                <a:solidFill>
                  <a:schemeClr val="tx1"/>
                </a:solidFill>
                <a:effectLst/>
                <a:latin typeface="Times New Roman" panose="02020603050405020304" pitchFamily="18" charset="0"/>
                <a:cs typeface="Times New Roman" panose="02020603050405020304" pitchFamily="18" charset="0"/>
              </a:rPr>
              <a:t>Problem in finding fault </a:t>
            </a:r>
          </a:p>
          <a:p>
            <a:pPr marL="342900" indent="-342900" algn="just" fontAlgn="base">
              <a:buFont typeface="Arial" panose="020B0604020202020204" pitchFamily="34" charset="0"/>
              <a:buChar char="•"/>
            </a:pPr>
            <a:r>
              <a:rPr lang="en-US" sz="2400" i="0" dirty="0">
                <a:solidFill>
                  <a:schemeClr val="tx1"/>
                </a:solidFill>
                <a:effectLst/>
                <a:latin typeface="Times New Roman" panose="02020603050405020304" pitchFamily="18" charset="0"/>
                <a:cs typeface="Times New Roman" panose="02020603050405020304" pitchFamily="18" charset="0"/>
              </a:rPr>
              <a:t>More space is needed </a:t>
            </a:r>
          </a:p>
        </p:txBody>
      </p:sp>
      <p:sp>
        <p:nvSpPr>
          <p:cNvPr id="5" name="Title 1">
            <a:extLst>
              <a:ext uri="{FF2B5EF4-FFF2-40B4-BE49-F238E27FC236}">
                <a16:creationId xmlns:a16="http://schemas.microsoft.com/office/drawing/2014/main" id="{66BA0297-3F25-61B3-C3F3-09B5DBF8F7A4}"/>
              </a:ext>
            </a:extLst>
          </p:cNvPr>
          <p:cNvSpPr txBox="1">
            <a:spLocks/>
          </p:cNvSpPr>
          <p:nvPr/>
        </p:nvSpPr>
        <p:spPr>
          <a:xfrm>
            <a:off x="415600" y="-46445"/>
            <a:ext cx="11360800" cy="112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1pPr>
            <a:lvl2pPr marR="0" lvl="1"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2pPr>
            <a:lvl3pPr marR="0" lvl="2"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3pPr>
            <a:lvl4pPr marR="0" lvl="3"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4pPr>
            <a:lvl5pPr marR="0" lvl="4"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5pPr>
            <a:lvl6pPr marR="0" lvl="5"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6pPr>
            <a:lvl7pPr marR="0" lvl="6"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7pPr>
            <a:lvl8pPr marR="0" lvl="7"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8pPr>
            <a:lvl9pPr marR="0" lvl="8"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9pPr>
          </a:lstStyle>
          <a:p>
            <a:r>
              <a:rPr lang="en-US" dirty="0">
                <a:solidFill>
                  <a:srgbClr val="FF0000"/>
                </a:solidFill>
                <a:latin typeface="Times New Roman" panose="02020603050405020304" pitchFamily="18" charset="0"/>
                <a:cs typeface="Times New Roman" panose="02020603050405020304" pitchFamily="18" charset="0"/>
              </a:rPr>
              <a:t>Computing Systems – Cluster Computing</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97667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F84D53-76B0-FF60-716A-194A91964A8D}"/>
              </a:ext>
            </a:extLst>
          </p:cNvPr>
          <p:cNvSpPr txBox="1"/>
          <p:nvPr/>
        </p:nvSpPr>
        <p:spPr>
          <a:xfrm>
            <a:off x="1156855" y="1397625"/>
            <a:ext cx="9437253" cy="3416320"/>
          </a:xfrm>
          <a:prstGeom prst="rect">
            <a:avLst/>
          </a:prstGeom>
          <a:noFill/>
        </p:spPr>
        <p:txBody>
          <a:bodyPr wrap="square">
            <a:spAutoFit/>
          </a:bodyPr>
          <a:lstStyle/>
          <a:p>
            <a:pPr algn="l" fontAlgn="base"/>
            <a:r>
              <a:rPr lang="en-US" sz="2400" b="1" i="0" dirty="0">
                <a:solidFill>
                  <a:srgbClr val="FF0000"/>
                </a:solidFill>
                <a:effectLst/>
                <a:latin typeface="Times New Roman" panose="02020603050405020304" pitchFamily="18" charset="0"/>
                <a:cs typeface="Times New Roman" panose="02020603050405020304" pitchFamily="18" charset="0"/>
              </a:rPr>
              <a:t>Applications of Cluster Computing :</a:t>
            </a:r>
            <a:endParaRPr lang="en-US" sz="2400" b="0" i="0" dirty="0">
              <a:solidFill>
                <a:srgbClr val="FF0000"/>
              </a:solidFill>
              <a:effectLst/>
              <a:latin typeface="Times New Roman" panose="02020603050405020304" pitchFamily="18" charset="0"/>
              <a:cs typeface="Times New Roman" panose="02020603050405020304" pitchFamily="18" charset="0"/>
            </a:endParaRPr>
          </a:p>
          <a:p>
            <a:pPr marL="342900" indent="-342900" algn="just" fontAlgn="base">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Various complex computational problems can be solved.</a:t>
            </a:r>
          </a:p>
          <a:p>
            <a:pPr marL="342900" indent="-342900" algn="just" fontAlgn="base">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It can be used in the applications of aerodynamics, astrophysics and in data mining.</a:t>
            </a:r>
          </a:p>
          <a:p>
            <a:pPr marL="342900" indent="-342900" algn="just" fontAlgn="base">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Weather forecasting.</a:t>
            </a:r>
          </a:p>
          <a:p>
            <a:pPr marL="342900" indent="-342900" algn="just" fontAlgn="base">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Image Rendering.</a:t>
            </a:r>
          </a:p>
          <a:p>
            <a:pPr marL="342900" indent="-342900" algn="just" fontAlgn="base">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Various e-commerce applications.</a:t>
            </a:r>
          </a:p>
          <a:p>
            <a:pPr marL="342900" indent="-342900" algn="just" fontAlgn="base">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Earthquake Simulation.</a:t>
            </a:r>
          </a:p>
          <a:p>
            <a:pPr marL="342900" indent="-342900" algn="just" fontAlgn="base">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Petroleum reservoir simulation.</a:t>
            </a:r>
          </a:p>
        </p:txBody>
      </p:sp>
      <p:sp>
        <p:nvSpPr>
          <p:cNvPr id="5" name="Title 1">
            <a:extLst>
              <a:ext uri="{FF2B5EF4-FFF2-40B4-BE49-F238E27FC236}">
                <a16:creationId xmlns:a16="http://schemas.microsoft.com/office/drawing/2014/main" id="{FDC62817-27A1-BBAA-A36A-C9E9523A67D8}"/>
              </a:ext>
            </a:extLst>
          </p:cNvPr>
          <p:cNvSpPr txBox="1">
            <a:spLocks/>
          </p:cNvSpPr>
          <p:nvPr/>
        </p:nvSpPr>
        <p:spPr>
          <a:xfrm>
            <a:off x="415600" y="-46445"/>
            <a:ext cx="11360800" cy="112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1pPr>
            <a:lvl2pPr marR="0" lvl="1"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2pPr>
            <a:lvl3pPr marR="0" lvl="2"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3pPr>
            <a:lvl4pPr marR="0" lvl="3"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4pPr>
            <a:lvl5pPr marR="0" lvl="4"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5pPr>
            <a:lvl6pPr marR="0" lvl="5"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6pPr>
            <a:lvl7pPr marR="0" lvl="6"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7pPr>
            <a:lvl8pPr marR="0" lvl="7"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8pPr>
            <a:lvl9pPr marR="0" lvl="8"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9pPr>
          </a:lstStyle>
          <a:p>
            <a:r>
              <a:rPr lang="en-US" dirty="0">
                <a:solidFill>
                  <a:srgbClr val="FF0000"/>
                </a:solidFill>
                <a:latin typeface="Times New Roman" panose="02020603050405020304" pitchFamily="18" charset="0"/>
                <a:cs typeface="Times New Roman" panose="02020603050405020304" pitchFamily="18" charset="0"/>
              </a:rPr>
              <a:t>Computing Systems – Cluster Computing</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87194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01471-D5CD-E715-0CF9-8F15C00CA7AE}"/>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2553222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04FF4-494D-C4FC-6A56-E581372B4FD9}"/>
              </a:ext>
            </a:extLst>
          </p:cNvPr>
          <p:cNvSpPr>
            <a:spLocks noGrp="1"/>
          </p:cNvSpPr>
          <p:nvPr>
            <p:ph type="title"/>
          </p:nvPr>
        </p:nvSpPr>
        <p:spPr>
          <a:xfrm>
            <a:off x="415600" y="632600"/>
            <a:ext cx="11360800" cy="1122300"/>
          </a:xfrm>
        </p:spPr>
        <p:txBody>
          <a:bodyPr/>
          <a:lstStyle/>
          <a:p>
            <a:r>
              <a:rPr lang="en-IN" dirty="0">
                <a:solidFill>
                  <a:srgbClr val="FF0000"/>
                </a:solidFill>
              </a:rPr>
              <a:t>HIGH PERFORMANCE COMPUTING</a:t>
            </a:r>
          </a:p>
        </p:txBody>
      </p:sp>
      <p:sp>
        <p:nvSpPr>
          <p:cNvPr id="4" name="TextBox 3">
            <a:extLst>
              <a:ext uri="{FF2B5EF4-FFF2-40B4-BE49-F238E27FC236}">
                <a16:creationId xmlns:a16="http://schemas.microsoft.com/office/drawing/2014/main" id="{BD43D411-0012-2B33-E543-12057EB29514}"/>
              </a:ext>
            </a:extLst>
          </p:cNvPr>
          <p:cNvSpPr txBox="1"/>
          <p:nvPr/>
        </p:nvSpPr>
        <p:spPr>
          <a:xfrm>
            <a:off x="1082964" y="1538299"/>
            <a:ext cx="10333181" cy="415498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Why do we need HPC?</a:t>
            </a:r>
          </a:p>
          <a:p>
            <a:r>
              <a:rPr lang="en-US" sz="2400" dirty="0">
                <a:latin typeface="Times New Roman" panose="02020603050405020304" pitchFamily="18" charset="0"/>
                <a:cs typeface="Times New Roman" panose="02020603050405020304" pitchFamily="18" charset="0"/>
              </a:rPr>
              <a:t> • Larger and more complex mathematical models require greater computer performance.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HPC is technology that uses clusters of powerful processors, working in parallel, to process massive multi-dimensional datasets (big data) and solve complex problems at extremely high speeds.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HPC systems typically perform at speeds more than one million times faster than the fastest commodity desktop, laptop or server systems.</a:t>
            </a:r>
          </a:p>
          <a:p>
            <a:r>
              <a:rPr lang="en-US" sz="2400" dirty="0">
                <a:latin typeface="Times New Roman" panose="02020603050405020304" pitchFamily="18" charset="0"/>
                <a:cs typeface="Times New Roman" panose="02020603050405020304" pitchFamily="18" charset="0"/>
              </a:rPr>
              <a:t>Scientific computing is replacing physical models, for example. </a:t>
            </a:r>
          </a:p>
          <a:p>
            <a:r>
              <a:rPr lang="en-US" sz="2400" dirty="0">
                <a:latin typeface="Times New Roman" panose="02020603050405020304" pitchFamily="18" charset="0"/>
                <a:cs typeface="Times New Roman" panose="02020603050405020304" pitchFamily="18" charset="0"/>
              </a:rPr>
              <a:t>• When computer performance increases new problems can be attacked.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372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FD0A7-0047-402A-3741-D80910CD21DB}"/>
              </a:ext>
            </a:extLst>
          </p:cNvPr>
          <p:cNvSpPr>
            <a:spLocks noGrp="1"/>
          </p:cNvSpPr>
          <p:nvPr>
            <p:ph type="title"/>
          </p:nvPr>
        </p:nvSpPr>
        <p:spPr>
          <a:xfrm>
            <a:off x="563382" y="466345"/>
            <a:ext cx="11360800" cy="1122300"/>
          </a:xfrm>
        </p:spPr>
        <p:txBody>
          <a:bodyPr/>
          <a:lstStyle/>
          <a:p>
            <a:endParaRPr lang="en-IN"/>
          </a:p>
        </p:txBody>
      </p:sp>
      <p:sp>
        <p:nvSpPr>
          <p:cNvPr id="4" name="TextBox 3">
            <a:extLst>
              <a:ext uri="{FF2B5EF4-FFF2-40B4-BE49-F238E27FC236}">
                <a16:creationId xmlns:a16="http://schemas.microsoft.com/office/drawing/2014/main" id="{E77591A0-6987-C90A-7949-182188181E81}"/>
              </a:ext>
            </a:extLst>
          </p:cNvPr>
          <p:cNvSpPr txBox="1"/>
          <p:nvPr/>
        </p:nvSpPr>
        <p:spPr>
          <a:xfrm>
            <a:off x="981364" y="2070894"/>
            <a:ext cx="10388599" cy="4154984"/>
          </a:xfrm>
          <a:prstGeom prst="rect">
            <a:avLst/>
          </a:prstGeom>
          <a:noFill/>
        </p:spPr>
        <p:txBody>
          <a:bodyPr wrap="square">
            <a:spAutoFit/>
          </a:bodyPr>
          <a:lstStyle/>
          <a:p>
            <a:pPr algn="l" fontAlgn="base"/>
            <a:r>
              <a:rPr lang="en-US" sz="2400" b="1" i="0" dirty="0">
                <a:solidFill>
                  <a:srgbClr val="273239"/>
                </a:solidFill>
                <a:effectLst/>
                <a:latin typeface="Times New Roman" panose="02020603050405020304" pitchFamily="18" charset="0"/>
                <a:cs typeface="Times New Roman" panose="02020603050405020304" pitchFamily="18" charset="0"/>
              </a:rPr>
              <a:t>Importance of High performance Computing :</a:t>
            </a:r>
            <a:endParaRPr lang="en-US" sz="24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mj-lt"/>
              <a:buAutoNum type="arabicPeriod"/>
            </a:pPr>
            <a:r>
              <a:rPr lang="en-US" sz="2400" b="0" i="0" dirty="0">
                <a:solidFill>
                  <a:srgbClr val="273239"/>
                </a:solidFill>
                <a:effectLst/>
                <a:latin typeface="Times New Roman" panose="02020603050405020304" pitchFamily="18" charset="0"/>
                <a:cs typeface="Times New Roman" panose="02020603050405020304" pitchFamily="18" charset="0"/>
              </a:rPr>
              <a:t>It is used for scientific discoveries, game-changing innovations, and to improve quality of life.</a:t>
            </a:r>
          </a:p>
          <a:p>
            <a:pPr algn="l" fontAlgn="base">
              <a:buFont typeface="+mj-lt"/>
              <a:buAutoNum type="arabicPeriod"/>
            </a:pPr>
            <a:r>
              <a:rPr lang="en-US" sz="2400" b="0" i="0" dirty="0">
                <a:solidFill>
                  <a:srgbClr val="273239"/>
                </a:solidFill>
                <a:effectLst/>
                <a:latin typeface="Times New Roman" panose="02020603050405020304" pitchFamily="18" charset="0"/>
                <a:cs typeface="Times New Roman" panose="02020603050405020304" pitchFamily="18" charset="0"/>
              </a:rPr>
              <a:t>It is a foundation for scientific &amp; industrial advancements.</a:t>
            </a:r>
          </a:p>
          <a:p>
            <a:pPr algn="l" fontAlgn="base">
              <a:buFont typeface="+mj-lt"/>
              <a:buAutoNum type="arabicPeriod"/>
            </a:pPr>
            <a:r>
              <a:rPr lang="en-US" sz="2400" b="0" i="0" dirty="0">
                <a:solidFill>
                  <a:srgbClr val="273239"/>
                </a:solidFill>
                <a:effectLst/>
                <a:latin typeface="Times New Roman" panose="02020603050405020304" pitchFamily="18" charset="0"/>
                <a:cs typeface="Times New Roman" panose="02020603050405020304" pitchFamily="18" charset="0"/>
              </a:rPr>
              <a:t>It is used in technologies like IoT, AI, 3D imaging evolves &amp; amount of data that is used by organization is increasing exponentially to increase ability of a computer, we use High-performance computer.</a:t>
            </a:r>
          </a:p>
          <a:p>
            <a:pPr algn="l" fontAlgn="base">
              <a:buFont typeface="+mj-lt"/>
              <a:buAutoNum type="arabicPeriod"/>
            </a:pPr>
            <a:r>
              <a:rPr lang="en-US" sz="2400" b="0" i="0" dirty="0">
                <a:solidFill>
                  <a:srgbClr val="273239"/>
                </a:solidFill>
                <a:effectLst/>
                <a:latin typeface="Times New Roman" panose="02020603050405020304" pitchFamily="18" charset="0"/>
                <a:cs typeface="Times New Roman" panose="02020603050405020304" pitchFamily="18" charset="0"/>
              </a:rPr>
              <a:t>HPC is used to solve complex modeling problems in a spectrum of disciplines. It includes AI, Nuclear Physics, Climate Modelling, etc.</a:t>
            </a:r>
          </a:p>
          <a:p>
            <a:pPr algn="l" fontAlgn="base">
              <a:buFont typeface="+mj-lt"/>
              <a:buAutoNum type="arabicPeriod"/>
            </a:pPr>
            <a:r>
              <a:rPr lang="en-US" sz="2400" b="0" i="0" dirty="0">
                <a:solidFill>
                  <a:srgbClr val="273239"/>
                </a:solidFill>
                <a:effectLst/>
                <a:latin typeface="Times New Roman" panose="02020603050405020304" pitchFamily="18" charset="0"/>
                <a:cs typeface="Times New Roman" panose="02020603050405020304" pitchFamily="18" charset="0"/>
              </a:rPr>
              <a:t>HPC is applied to business uses as well as data warehouses &amp; transaction processing.</a:t>
            </a:r>
          </a:p>
        </p:txBody>
      </p:sp>
      <p:sp>
        <p:nvSpPr>
          <p:cNvPr id="3" name="Title 1">
            <a:extLst>
              <a:ext uri="{FF2B5EF4-FFF2-40B4-BE49-F238E27FC236}">
                <a16:creationId xmlns:a16="http://schemas.microsoft.com/office/drawing/2014/main" id="{7922A464-9BD4-AE01-02B3-0DCCC12F06C7}"/>
              </a:ext>
            </a:extLst>
          </p:cNvPr>
          <p:cNvSpPr txBox="1">
            <a:spLocks/>
          </p:cNvSpPr>
          <p:nvPr/>
        </p:nvSpPr>
        <p:spPr>
          <a:xfrm>
            <a:off x="415600" y="632600"/>
            <a:ext cx="11360800" cy="112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1pPr>
            <a:lvl2pPr marR="0" lvl="1"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2pPr>
            <a:lvl3pPr marR="0" lvl="2"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3pPr>
            <a:lvl4pPr marR="0" lvl="3"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4pPr>
            <a:lvl5pPr marR="0" lvl="4"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5pPr>
            <a:lvl6pPr marR="0" lvl="5"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6pPr>
            <a:lvl7pPr marR="0" lvl="6"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7pPr>
            <a:lvl8pPr marR="0" lvl="7"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8pPr>
            <a:lvl9pPr marR="0" lvl="8"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9pPr>
          </a:lstStyle>
          <a:p>
            <a:r>
              <a:rPr lang="en-IN">
                <a:solidFill>
                  <a:srgbClr val="FF0000"/>
                </a:solidFill>
              </a:rPr>
              <a:t>HIGH PERFORMANCE COMPUTING</a:t>
            </a:r>
            <a:endParaRPr lang="en-IN" dirty="0">
              <a:solidFill>
                <a:srgbClr val="FF0000"/>
              </a:solidFill>
            </a:endParaRPr>
          </a:p>
        </p:txBody>
      </p:sp>
    </p:spTree>
    <p:extLst>
      <p:ext uri="{BB962C8B-B14F-4D97-AF65-F5344CB8AC3E}">
        <p14:creationId xmlns:p14="http://schemas.microsoft.com/office/powerpoint/2010/main" val="4240837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DE42EEAC-FE10-6B5B-416F-98333E0038C3}"/>
              </a:ext>
            </a:extLst>
          </p:cNvPr>
          <p:cNvSpPr txBox="1">
            <a:spLocks noChangeArrowheads="1"/>
          </p:cNvSpPr>
          <p:nvPr/>
        </p:nvSpPr>
        <p:spPr>
          <a:xfrm>
            <a:off x="411017" y="1295400"/>
            <a:ext cx="11143673" cy="4525963"/>
          </a:xfrm>
          <a:prstGeom prst="rect">
            <a:avLst/>
          </a:prstGeom>
        </p:spPr>
        <p:txBody>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pPr>
            <a:r>
              <a:rPr lang="en-US" altLang="en-US" sz="2400" b="1" dirty="0">
                <a:solidFill>
                  <a:srgbClr val="FF0000"/>
                </a:solidFill>
                <a:latin typeface="Times New Roman" panose="02020603050405020304" pitchFamily="18" charset="0"/>
                <a:cs typeface="Times New Roman" panose="02020603050405020304" pitchFamily="18" charset="0"/>
              </a:rPr>
              <a:t>What is high performance computing (HPC)?</a:t>
            </a:r>
          </a:p>
          <a:p>
            <a:pPr lvl="1">
              <a:lnSpc>
                <a:spcPct val="90000"/>
              </a:lnSpc>
            </a:pPr>
            <a:r>
              <a:rPr lang="en-US" altLang="en-US" sz="2400" dirty="0">
                <a:latin typeface="Times New Roman" panose="02020603050405020304" pitchFamily="18" charset="0"/>
                <a:cs typeface="Times New Roman" panose="02020603050405020304" pitchFamily="18" charset="0"/>
              </a:rPr>
              <a:t>The use of the most efficient algorithms on computers capable of the highest performance to solve the most demanding problems.</a:t>
            </a:r>
          </a:p>
          <a:p>
            <a:pPr lvl="1">
              <a:lnSpc>
                <a:spcPct val="90000"/>
              </a:lnSpc>
            </a:pPr>
            <a:endParaRPr lang="en-US" altLang="en-US" sz="2400" dirty="0">
              <a:latin typeface="Times New Roman" panose="02020603050405020304" pitchFamily="18" charset="0"/>
              <a:cs typeface="Times New Roman" panose="02020603050405020304" pitchFamily="18" charset="0"/>
            </a:endParaRPr>
          </a:p>
          <a:p>
            <a:pPr>
              <a:lnSpc>
                <a:spcPct val="90000"/>
              </a:lnSpc>
            </a:pPr>
            <a:r>
              <a:rPr lang="en-US" altLang="en-US" sz="2400" dirty="0">
                <a:solidFill>
                  <a:srgbClr val="FF0000"/>
                </a:solidFill>
                <a:latin typeface="Times New Roman" panose="02020603050405020304" pitchFamily="18" charset="0"/>
                <a:cs typeface="Times New Roman" panose="02020603050405020304" pitchFamily="18" charset="0"/>
              </a:rPr>
              <a:t>Why HPC?</a:t>
            </a:r>
          </a:p>
          <a:p>
            <a:pPr lvl="1">
              <a:lnSpc>
                <a:spcPct val="90000"/>
              </a:lnSpc>
            </a:pPr>
            <a:r>
              <a:rPr lang="en-US" altLang="en-US" sz="2400" dirty="0">
                <a:latin typeface="Times New Roman" panose="02020603050405020304" pitchFamily="18" charset="0"/>
                <a:cs typeface="Times New Roman" panose="02020603050405020304" pitchFamily="18" charset="0"/>
              </a:rPr>
              <a:t>Large problems – spatially/temporally</a:t>
            </a:r>
          </a:p>
          <a:p>
            <a:pPr lvl="2">
              <a:lnSpc>
                <a:spcPct val="90000"/>
              </a:lnSpc>
            </a:pPr>
            <a:r>
              <a:rPr lang="en-US" altLang="en-US" sz="2400" dirty="0">
                <a:latin typeface="Times New Roman" panose="02020603050405020304" pitchFamily="18" charset="0"/>
                <a:cs typeface="Times New Roman" panose="02020603050405020304" pitchFamily="18" charset="0"/>
              </a:rPr>
              <a:t>10,000 x 10,000 x 10,000 grid </a:t>
            </a:r>
            <a:r>
              <a:rPr lang="en-US" altLang="en-US" sz="2400" dirty="0">
                <a:latin typeface="Times New Roman" panose="02020603050405020304" pitchFamily="18" charset="0"/>
                <a:cs typeface="Times New Roman" panose="02020603050405020304" pitchFamily="18" charset="0"/>
                <a:sym typeface="Wingdings" panose="05000000000000000000" pitchFamily="2" charset="2"/>
              </a:rPr>
              <a:t> 10^12 grid points  4x10^12 double variables  32x10^12 bytes = 32 Tera-Bytes.</a:t>
            </a:r>
          </a:p>
          <a:p>
            <a:pPr lvl="2">
              <a:lnSpc>
                <a:spcPct val="90000"/>
              </a:lnSpc>
            </a:pPr>
            <a:endParaRPr lang="en-US" altLang="en-US" sz="2400" dirty="0">
              <a:latin typeface="Times New Roman" panose="02020603050405020304" pitchFamily="18" charset="0"/>
              <a:cs typeface="Times New Roman" panose="02020603050405020304" pitchFamily="18" charset="0"/>
              <a:sym typeface="Wingdings" panose="05000000000000000000" pitchFamily="2" charset="2"/>
            </a:endParaRPr>
          </a:p>
          <a:p>
            <a:pPr lvl="2">
              <a:lnSpc>
                <a:spcPct val="90000"/>
              </a:lnSpc>
            </a:pPr>
            <a:r>
              <a:rPr lang="en-US" altLang="en-US" sz="2400" dirty="0">
                <a:solidFill>
                  <a:srgbClr val="FF0000"/>
                </a:solidFill>
                <a:latin typeface="Times New Roman" panose="02020603050405020304" pitchFamily="18" charset="0"/>
                <a:cs typeface="Times New Roman" panose="02020603050405020304" pitchFamily="18" charset="0"/>
              </a:rPr>
              <a:t>Usually need to simulate tens of millions of time steps.</a:t>
            </a:r>
          </a:p>
          <a:p>
            <a:pPr lvl="2">
              <a:lnSpc>
                <a:spcPct val="90000"/>
              </a:lnSpc>
            </a:pPr>
            <a:r>
              <a:rPr lang="en-US" altLang="en-US" sz="2400" dirty="0">
                <a:latin typeface="Times New Roman" panose="02020603050405020304" pitchFamily="18" charset="0"/>
                <a:cs typeface="Times New Roman" panose="02020603050405020304" pitchFamily="18" charset="0"/>
              </a:rPr>
              <a:t>On-demand/urgent computing; real-time computing;</a:t>
            </a:r>
          </a:p>
          <a:p>
            <a:pPr lvl="1">
              <a:lnSpc>
                <a:spcPct val="90000"/>
              </a:lnSpc>
            </a:pPr>
            <a:r>
              <a:rPr lang="en-US" altLang="en-US" sz="2400" dirty="0">
                <a:latin typeface="Times New Roman" panose="02020603050405020304" pitchFamily="18" charset="0"/>
                <a:cs typeface="Times New Roman" panose="02020603050405020304" pitchFamily="18" charset="0"/>
              </a:rPr>
              <a:t>Weather forecasting; protein folding; turbulence simulations/CFD; aerospace structures; Full-body simulation/ Digital human …</a:t>
            </a:r>
          </a:p>
        </p:txBody>
      </p:sp>
      <p:sp>
        <p:nvSpPr>
          <p:cNvPr id="4" name="Title 1">
            <a:extLst>
              <a:ext uri="{FF2B5EF4-FFF2-40B4-BE49-F238E27FC236}">
                <a16:creationId xmlns:a16="http://schemas.microsoft.com/office/drawing/2014/main" id="{75D53EF7-CB2F-C2A7-25AC-95A3CDD70D43}"/>
              </a:ext>
            </a:extLst>
          </p:cNvPr>
          <p:cNvSpPr>
            <a:spLocks noGrp="1"/>
          </p:cNvSpPr>
          <p:nvPr>
            <p:ph type="title"/>
          </p:nvPr>
        </p:nvSpPr>
        <p:spPr>
          <a:xfrm>
            <a:off x="411017" y="173100"/>
            <a:ext cx="11360800" cy="1122300"/>
          </a:xfrm>
        </p:spPr>
        <p:txBody>
          <a:bodyPr/>
          <a:lstStyle/>
          <a:p>
            <a:r>
              <a:rPr lang="en-IN" dirty="0">
                <a:solidFill>
                  <a:srgbClr val="FF0000"/>
                </a:solidFill>
              </a:rPr>
              <a:t>HIGH PERFORMANCE COMPUTING</a:t>
            </a:r>
          </a:p>
        </p:txBody>
      </p:sp>
    </p:spTree>
    <p:extLst>
      <p:ext uri="{BB962C8B-B14F-4D97-AF65-F5344CB8AC3E}">
        <p14:creationId xmlns:p14="http://schemas.microsoft.com/office/powerpoint/2010/main" val="1636237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8305F3F0-C8A4-1AA3-B4D8-43488363FAB1}"/>
              </a:ext>
            </a:extLst>
          </p:cNvPr>
          <p:cNvSpPr>
            <a:spLocks noGrp="1"/>
          </p:cNvSpPr>
          <p:nvPr>
            <p:ph type="sldNum" sz="quarter" idx="12"/>
          </p:nvPr>
        </p:nvSpPr>
        <p:spPr>
          <a:xfrm>
            <a:off x="7744691" y="6208280"/>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248E4FC-764A-4E6D-AAA5-FEDAE428E47D}" type="slidenum">
              <a:rPr lang="en-US" altLang="en-US"/>
              <a:pPr eaLnBrk="1" hangingPunct="1"/>
              <a:t>9</a:t>
            </a:fld>
            <a:endParaRPr lang="en-US" altLang="en-US"/>
          </a:p>
        </p:txBody>
      </p:sp>
      <p:sp>
        <p:nvSpPr>
          <p:cNvPr id="4" name="Rectangle 4">
            <a:extLst>
              <a:ext uri="{FF2B5EF4-FFF2-40B4-BE49-F238E27FC236}">
                <a16:creationId xmlns:a16="http://schemas.microsoft.com/office/drawing/2014/main" id="{B342E961-DD45-5CEE-87C0-EFE0838F77C4}"/>
              </a:ext>
            </a:extLst>
          </p:cNvPr>
          <p:cNvSpPr>
            <a:spLocks noGrp="1" noChangeArrowheads="1"/>
          </p:cNvSpPr>
          <p:nvPr>
            <p:ph type="title"/>
          </p:nvPr>
        </p:nvSpPr>
        <p:spPr>
          <a:xfrm>
            <a:off x="4465782" y="1434668"/>
            <a:ext cx="8229600" cy="868362"/>
          </a:xfrm>
        </p:spPr>
        <p:txBody>
          <a:bodyPr/>
          <a:lstStyle/>
          <a:p>
            <a:pPr eaLnBrk="1" hangingPunct="1"/>
            <a:r>
              <a:rPr lang="en-US" altLang="en-US" dirty="0"/>
              <a:t>HPC Examples</a:t>
            </a:r>
          </a:p>
        </p:txBody>
      </p:sp>
      <p:pic>
        <p:nvPicPr>
          <p:cNvPr id="5" name="Picture 5" descr="sneeze">
            <a:extLst>
              <a:ext uri="{FF2B5EF4-FFF2-40B4-BE49-F238E27FC236}">
                <a16:creationId xmlns:a16="http://schemas.microsoft.com/office/drawing/2014/main" id="{EBF16C0E-8A50-52C8-2BA5-81504C5324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2491" y="4154055"/>
            <a:ext cx="476250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descr="fig2_making_the_earth_move">
            <a:extLst>
              <a:ext uri="{FF2B5EF4-FFF2-40B4-BE49-F238E27FC236}">
                <a16:creationId xmlns:a16="http://schemas.microsoft.com/office/drawing/2014/main" id="{957651B9-2981-8D9A-A946-AB3942D896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2491" y="1334655"/>
            <a:ext cx="5168900" cy="261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8">
            <a:extLst>
              <a:ext uri="{FF2B5EF4-FFF2-40B4-BE49-F238E27FC236}">
                <a16:creationId xmlns:a16="http://schemas.microsoft.com/office/drawing/2014/main" id="{311EC2FC-7822-617E-520B-1D469B5ECEE1}"/>
              </a:ext>
            </a:extLst>
          </p:cNvPr>
          <p:cNvSpPr txBox="1">
            <a:spLocks noChangeArrowheads="1"/>
          </p:cNvSpPr>
          <p:nvPr/>
        </p:nvSpPr>
        <p:spPr bwMode="auto">
          <a:xfrm>
            <a:off x="6830291" y="2553855"/>
            <a:ext cx="3216275"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Earthquake simulation</a:t>
            </a:r>
          </a:p>
          <a:p>
            <a:pPr eaLnBrk="1" hangingPunct="1"/>
            <a:endParaRPr lang="en-US" altLang="en-US"/>
          </a:p>
          <a:p>
            <a:pPr eaLnBrk="1" hangingPunct="1"/>
            <a:r>
              <a:rPr lang="en-US" altLang="en-US"/>
              <a:t>Surface velocity 75 sec after earthquake</a:t>
            </a:r>
          </a:p>
        </p:txBody>
      </p:sp>
      <p:sp>
        <p:nvSpPr>
          <p:cNvPr id="8" name="Text Box 9">
            <a:extLst>
              <a:ext uri="{FF2B5EF4-FFF2-40B4-BE49-F238E27FC236}">
                <a16:creationId xmlns:a16="http://schemas.microsoft.com/office/drawing/2014/main" id="{892480A4-13EF-6E33-7662-D0C75A8EC6C3}"/>
              </a:ext>
            </a:extLst>
          </p:cNvPr>
          <p:cNvSpPr txBox="1">
            <a:spLocks noChangeArrowheads="1"/>
          </p:cNvSpPr>
          <p:nvPr/>
        </p:nvSpPr>
        <p:spPr bwMode="auto">
          <a:xfrm>
            <a:off x="2486891" y="5068455"/>
            <a:ext cx="2838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Flu pandemic simulation</a:t>
            </a:r>
          </a:p>
          <a:p>
            <a:pPr eaLnBrk="1" hangingPunct="1"/>
            <a:r>
              <a:rPr lang="en-US" altLang="en-US"/>
              <a:t>300 million people tracked</a:t>
            </a:r>
          </a:p>
        </p:txBody>
      </p:sp>
      <p:sp>
        <p:nvSpPr>
          <p:cNvPr id="9" name="Text Box 10">
            <a:extLst>
              <a:ext uri="{FF2B5EF4-FFF2-40B4-BE49-F238E27FC236}">
                <a16:creationId xmlns:a16="http://schemas.microsoft.com/office/drawing/2014/main" id="{B93D53C4-7F69-F9F9-34C1-617A38FD3B30}"/>
              </a:ext>
            </a:extLst>
          </p:cNvPr>
          <p:cNvSpPr txBox="1">
            <a:spLocks noChangeArrowheads="1"/>
          </p:cNvSpPr>
          <p:nvPr/>
        </p:nvSpPr>
        <p:spPr bwMode="auto">
          <a:xfrm>
            <a:off x="2486891" y="6059055"/>
            <a:ext cx="3276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Density of infected population, 45 days after breakout</a:t>
            </a:r>
          </a:p>
        </p:txBody>
      </p:sp>
      <p:sp>
        <p:nvSpPr>
          <p:cNvPr id="10" name="Title 1">
            <a:extLst>
              <a:ext uri="{FF2B5EF4-FFF2-40B4-BE49-F238E27FC236}">
                <a16:creationId xmlns:a16="http://schemas.microsoft.com/office/drawing/2014/main" id="{8C3124FC-1623-6F2B-D152-C0BF7E9FED95}"/>
              </a:ext>
            </a:extLst>
          </p:cNvPr>
          <p:cNvSpPr txBox="1">
            <a:spLocks/>
          </p:cNvSpPr>
          <p:nvPr/>
        </p:nvSpPr>
        <p:spPr>
          <a:xfrm>
            <a:off x="415600" y="262362"/>
            <a:ext cx="11360800" cy="1122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1pPr>
            <a:lvl2pPr marR="0" lvl="1"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2pPr>
            <a:lvl3pPr marR="0" lvl="2"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3pPr>
            <a:lvl4pPr marR="0" lvl="3"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4pPr>
            <a:lvl5pPr marR="0" lvl="4"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5pPr>
            <a:lvl6pPr marR="0" lvl="5"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6pPr>
            <a:lvl7pPr marR="0" lvl="6"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7pPr>
            <a:lvl8pPr marR="0" lvl="7"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8pPr>
            <a:lvl9pPr marR="0" lvl="8" algn="ctr" rtl="0" eaLnBrk="1" hangingPunct="1">
              <a:lnSpc>
                <a:spcPct val="100000"/>
              </a:lnSpc>
              <a:spcBef>
                <a:spcPts val="0"/>
              </a:spcBef>
              <a:spcAft>
                <a:spcPts val="0"/>
              </a:spcAft>
              <a:buClr>
                <a:srgbClr val="000000"/>
              </a:buClr>
              <a:buSzPts val="3600"/>
              <a:buFont typeface="Archivo Narrow"/>
              <a:buNone/>
              <a:defRPr sz="3600" b="1" i="0" u="none" strike="noStrike" cap="none">
                <a:solidFill>
                  <a:srgbClr val="000000"/>
                </a:solidFill>
                <a:latin typeface="Archivo Narrow"/>
                <a:ea typeface="Archivo Narrow"/>
                <a:cs typeface="Archivo Narrow"/>
                <a:sym typeface="Archivo Narrow"/>
              </a:defRPr>
            </a:lvl9pPr>
          </a:lstStyle>
          <a:p>
            <a:r>
              <a:rPr lang="en-IN">
                <a:solidFill>
                  <a:srgbClr val="FF0000"/>
                </a:solidFill>
              </a:rPr>
              <a:t>HIGH PERFORMANCE COMPUTING</a:t>
            </a:r>
            <a:endParaRPr lang="en-IN" dirty="0">
              <a:solidFill>
                <a:srgbClr val="FF0000"/>
              </a:solidFill>
            </a:endParaRPr>
          </a:p>
        </p:txBody>
      </p:sp>
    </p:spTree>
    <p:extLst>
      <p:ext uri="{BB962C8B-B14F-4D97-AF65-F5344CB8AC3E}">
        <p14:creationId xmlns:p14="http://schemas.microsoft.com/office/powerpoint/2010/main" val="316472319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Proposal presentation-PPT_Version_16_12_2021_review_updated</Template>
  <TotalTime>1092</TotalTime>
  <Words>4993</Words>
  <Application>Microsoft Office PowerPoint</Application>
  <PresentationFormat>Widescreen</PresentationFormat>
  <Paragraphs>543</Paragraphs>
  <Slides>59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59</vt:i4>
      </vt:variant>
    </vt:vector>
  </HeadingPairs>
  <TitlesOfParts>
    <vt:vector size="70" baseType="lpstr">
      <vt:lpstr>Archivo Narrow</vt:lpstr>
      <vt:lpstr>Arial</vt:lpstr>
      <vt:lpstr>Arial</vt:lpstr>
      <vt:lpstr>Bookman Old Style</vt:lpstr>
      <vt:lpstr>Calibri</vt:lpstr>
      <vt:lpstr>Courier New</vt:lpstr>
      <vt:lpstr>Georgia</vt:lpstr>
      <vt:lpstr>Symbol</vt:lpstr>
      <vt:lpstr>Times New Roman</vt:lpstr>
      <vt:lpstr>Wingdings 2</vt:lpstr>
      <vt:lpstr>Simple Light</vt:lpstr>
      <vt:lpstr>UNIT 1</vt:lpstr>
      <vt:lpstr>Parallel Computing</vt:lpstr>
      <vt:lpstr>PowerPoint Presentation</vt:lpstr>
      <vt:lpstr>Why Parallel Computing </vt:lpstr>
      <vt:lpstr>HIGH PERFORMANCE COMPUTING</vt:lpstr>
      <vt:lpstr>HIGH PERFORMANCE COMPUTING</vt:lpstr>
      <vt:lpstr>PowerPoint Presentation</vt:lpstr>
      <vt:lpstr>HIGH PERFORMANCE COMPUTING</vt:lpstr>
      <vt:lpstr>HPC Examples</vt:lpstr>
      <vt:lpstr>HIGH PERFORMANCE COMPUTING</vt:lpstr>
      <vt:lpstr>HPC Paradigms</vt:lpstr>
      <vt:lpstr>HPC Paradigms</vt:lpstr>
      <vt:lpstr>HPC Paradigms</vt:lpstr>
      <vt:lpstr>HPC Paradigms</vt:lpstr>
      <vt:lpstr>HPC Paradigms</vt:lpstr>
      <vt:lpstr>HPC Paradigms</vt:lpstr>
      <vt:lpstr>HPC Paradigms</vt:lpstr>
      <vt:lpstr>HPC Paradigms</vt:lpstr>
      <vt:lpstr>High Performance Computing</vt:lpstr>
      <vt:lpstr>Computing Systems - Super computers</vt:lpstr>
      <vt:lpstr>Computing Systems - Super computers</vt:lpstr>
      <vt:lpstr>Computing Systems - Super computers</vt:lpstr>
      <vt:lpstr>PowerPoint Presentation</vt:lpstr>
      <vt:lpstr>Computing Systems - Super computers</vt:lpstr>
      <vt:lpstr>PowerPoint Presentation</vt:lpstr>
      <vt:lpstr>Computing Systems – Grid Computing</vt:lpstr>
      <vt:lpstr>Computing Systems – Grid Computing</vt:lpstr>
      <vt:lpstr>Computing Systems – Grid Computing</vt:lpstr>
      <vt:lpstr>Computing Systems – Grid Computing</vt:lpstr>
      <vt:lpstr>Computing Systems – Grid Computing</vt:lpstr>
      <vt:lpstr>Multi-core processor is a special kind of a multiprocessor: All processors are on the same chip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gnana prakasi o s</dc:creator>
  <cp:lastModifiedBy>Rajkumar Rajavel</cp:lastModifiedBy>
  <cp:revision>86</cp:revision>
  <dcterms:created xsi:type="dcterms:W3CDTF">2022-12-05T06:17:46Z</dcterms:created>
  <dcterms:modified xsi:type="dcterms:W3CDTF">2024-11-07T07:18:28Z</dcterms:modified>
</cp:coreProperties>
</file>