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3" r:id="rId15"/>
    <p:sldId id="269" r:id="rId16"/>
    <p:sldId id="271" r:id="rId17"/>
    <p:sldId id="274"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4" d="100"/>
          <a:sy n="74" d="100"/>
        </p:scale>
        <p:origin x="-54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11/26/2019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hyperlink" Target="https://www.javatpoint.com/phpmyadmin" TargetMode="External"/><Relationship Id="rId3" Type="http://schemas.openxmlformats.org/officeDocument/2006/relationships/hyperlink" Target="https://fontawesome.com/icons?d=gallery&amp;s=duotone" TargetMode="External"/><Relationship Id="rId7" Type="http://schemas.openxmlformats.org/officeDocument/2006/relationships/hyperlink" Target="https://www.w3schools.com/bootstrap/bootstrap_ver.asp" TargetMode="External"/><Relationship Id="rId2" Type="http://schemas.openxmlformats.org/officeDocument/2006/relationships/hyperlink" Target="https://getbootstrap.com/" TargetMode="External"/><Relationship Id="rId1" Type="http://schemas.openxmlformats.org/officeDocument/2006/relationships/slideLayout" Target="../slideLayouts/slideLayout6.xml"/><Relationship Id="rId6" Type="http://schemas.openxmlformats.org/officeDocument/2006/relationships/hyperlink" Target="https://dev.mysql.com/doc/" TargetMode="External"/><Relationship Id="rId5" Type="http://schemas.openxmlformats.org/officeDocument/2006/relationships/hyperlink" Target="https://www.youtube.com/watch?v=uAslIcyd29M" TargetMode="External"/><Relationship Id="rId4" Type="http://schemas.openxmlformats.org/officeDocument/2006/relationships/hyperlink" Target="https://api.jquery.com/category/ajax/"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A86EFD-9BC2-4A48-9188-FAEF12F1DC76}"/>
              </a:ext>
            </a:extLst>
          </p:cNvPr>
          <p:cNvSpPr>
            <a:spLocks noGrp="1"/>
          </p:cNvSpPr>
          <p:nvPr>
            <p:ph type="ctrTitle"/>
          </p:nvPr>
        </p:nvSpPr>
        <p:spPr>
          <a:xfrm>
            <a:off x="1968427" y="1457588"/>
            <a:ext cx="8915399" cy="1126284"/>
          </a:xfrm>
        </p:spPr>
        <p:txBody>
          <a:bodyPr>
            <a:normAutofit/>
          </a:bodyPr>
          <a:lstStyle/>
          <a:p>
            <a:r>
              <a:rPr lang="en-IN" sz="3200" dirty="0" smtClean="0">
                <a:latin typeface="Times New Roman" panose="02020603050405020304" pitchFamily="18" charset="0"/>
                <a:cs typeface="Times New Roman" panose="02020603050405020304" pitchFamily="18" charset="0"/>
              </a:rPr>
              <a:t>Online Shopping Website</a:t>
            </a: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295EDE46-11AB-4439-B057-2F1DB09A02F8}"/>
              </a:ext>
            </a:extLst>
          </p:cNvPr>
          <p:cNvSpPr>
            <a:spLocks noGrp="1"/>
          </p:cNvSpPr>
          <p:nvPr>
            <p:ph type="subTitle" idx="1"/>
          </p:nvPr>
        </p:nvSpPr>
        <p:spPr>
          <a:xfrm>
            <a:off x="1968428" y="4496499"/>
            <a:ext cx="8915399" cy="2237673"/>
          </a:xfrm>
        </p:spPr>
        <p:txBody>
          <a:bodyPr/>
          <a:lstStyle/>
          <a:p>
            <a:r>
              <a:rPr lang="en-IN" dirty="0">
                <a:solidFill>
                  <a:schemeClr val="tx1"/>
                </a:solidFill>
                <a:latin typeface="Times New Roman" panose="02020603050405020304" pitchFamily="18" charset="0"/>
                <a:cs typeface="Times New Roman" panose="02020603050405020304" pitchFamily="18" charset="0"/>
              </a:rPr>
              <a:t>Made by  -  </a:t>
            </a:r>
            <a:r>
              <a:rPr lang="en-IN" dirty="0" smtClean="0">
                <a:solidFill>
                  <a:schemeClr val="tx1"/>
                </a:solidFill>
                <a:latin typeface="Times New Roman" panose="02020603050405020304" pitchFamily="18" charset="0"/>
                <a:cs typeface="Times New Roman" panose="02020603050405020304" pitchFamily="18" charset="0"/>
              </a:rPr>
              <a:t>Harsh Jain</a:t>
            </a:r>
            <a:r>
              <a:rPr lang="en-IN" dirty="0" smtClean="0">
                <a:solidFill>
                  <a:schemeClr val="tx1"/>
                </a:solidFill>
                <a:latin typeface="Times New Roman" panose="02020603050405020304" pitchFamily="18" charset="0"/>
                <a:cs typeface="Times New Roman" panose="02020603050405020304" pitchFamily="18" charset="0"/>
              </a:rPr>
              <a:t>(171500120)</a:t>
            </a:r>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		    </a:t>
            </a:r>
            <a:r>
              <a:rPr lang="en-IN" dirty="0" smtClean="0">
                <a:solidFill>
                  <a:schemeClr val="tx1"/>
                </a:solidFill>
                <a:latin typeface="Times New Roman" panose="02020603050405020304" pitchFamily="18" charset="0"/>
                <a:cs typeface="Times New Roman" panose="02020603050405020304" pitchFamily="18" charset="0"/>
              </a:rPr>
              <a:t>Naman Mittal</a:t>
            </a:r>
            <a:r>
              <a:rPr lang="en-IN" dirty="0" smtClean="0">
                <a:solidFill>
                  <a:schemeClr val="tx1"/>
                </a:solidFill>
                <a:latin typeface="Times New Roman" panose="02020603050405020304" pitchFamily="18" charset="0"/>
                <a:cs typeface="Times New Roman" panose="02020603050405020304" pitchFamily="18" charset="0"/>
              </a:rPr>
              <a:t>(171500199)</a:t>
            </a:r>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		    </a:t>
            </a:r>
            <a:r>
              <a:rPr lang="en-IN" dirty="0" smtClean="0">
                <a:solidFill>
                  <a:schemeClr val="tx1"/>
                </a:solidFill>
                <a:latin typeface="Times New Roman" panose="02020603050405020304" pitchFamily="18" charset="0"/>
                <a:cs typeface="Times New Roman" panose="02020603050405020304" pitchFamily="18" charset="0"/>
              </a:rPr>
              <a:t>Harsh Bansal</a:t>
            </a:r>
            <a:r>
              <a:rPr lang="en-IN" dirty="0" smtClean="0">
                <a:solidFill>
                  <a:schemeClr val="tx1"/>
                </a:solidFill>
                <a:latin typeface="Times New Roman" panose="02020603050405020304" pitchFamily="18" charset="0"/>
                <a:cs typeface="Times New Roman" panose="02020603050405020304" pitchFamily="18" charset="0"/>
              </a:rPr>
              <a:t>(171500119)</a:t>
            </a:r>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		    </a:t>
            </a:r>
            <a:r>
              <a:rPr lang="en-IN" dirty="0" smtClean="0">
                <a:solidFill>
                  <a:schemeClr val="tx1"/>
                </a:solidFill>
                <a:latin typeface="Times New Roman" panose="02020603050405020304" pitchFamily="18" charset="0"/>
                <a:cs typeface="Times New Roman" panose="02020603050405020304" pitchFamily="18" charset="0"/>
              </a:rPr>
              <a:t>Manish Kumar</a:t>
            </a:r>
            <a:r>
              <a:rPr lang="en-IN" dirty="0" smtClean="0">
                <a:solidFill>
                  <a:schemeClr val="tx1"/>
                </a:solidFill>
                <a:latin typeface="Times New Roman" panose="02020603050405020304" pitchFamily="18" charset="0"/>
                <a:cs typeface="Times New Roman" panose="02020603050405020304" pitchFamily="18" charset="0"/>
              </a:rPr>
              <a:t>(171500180)</a:t>
            </a:r>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4665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7EAE70-6800-4619-899F-57C8E18620EA}"/>
              </a:ext>
            </a:extLst>
          </p:cNvPr>
          <p:cNvSpPr>
            <a:spLocks noGrp="1"/>
          </p:cNvSpPr>
          <p:nvPr>
            <p:ph type="title"/>
          </p:nvPr>
        </p:nvSpPr>
        <p:spPr>
          <a:xfrm>
            <a:off x="2827816" y="850613"/>
            <a:ext cx="8911687" cy="625850"/>
          </a:xfrm>
        </p:spPr>
        <p:txBody>
          <a:bodyPr>
            <a:normAutofit/>
          </a:bodyPr>
          <a:lstStyle/>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 Signup 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6805" y="1596980"/>
            <a:ext cx="5858693" cy="4893690"/>
          </a:xfrm>
          <a:prstGeom prst="rect">
            <a:avLst/>
          </a:prstGeom>
        </p:spPr>
      </p:pic>
    </p:spTree>
    <p:extLst>
      <p:ext uri="{BB962C8B-B14F-4D97-AF65-F5344CB8AC3E}">
        <p14:creationId xmlns:p14="http://schemas.microsoft.com/office/powerpoint/2010/main" val="2616887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FEC1DA-6A8F-4CC1-B2B8-43BA879736ED}"/>
              </a:ext>
            </a:extLst>
          </p:cNvPr>
          <p:cNvSpPr>
            <a:spLocks noGrp="1"/>
          </p:cNvSpPr>
          <p:nvPr>
            <p:ph type="title"/>
          </p:nvPr>
        </p:nvSpPr>
        <p:spPr>
          <a:xfrm>
            <a:off x="2785871" y="976448"/>
            <a:ext cx="7096359" cy="533571"/>
          </a:xfrm>
        </p:spPr>
        <p:txBody>
          <a:bodyPr>
            <a:normAutofit/>
          </a:bodyPr>
          <a:lstStyle/>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Main 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8354" y="1721222"/>
            <a:ext cx="6877319" cy="4815348"/>
          </a:xfrm>
          <a:prstGeom prst="rect">
            <a:avLst/>
          </a:prstGeom>
        </p:spPr>
      </p:pic>
    </p:spTree>
    <p:extLst>
      <p:ext uri="{BB962C8B-B14F-4D97-AF65-F5344CB8AC3E}">
        <p14:creationId xmlns:p14="http://schemas.microsoft.com/office/powerpoint/2010/main" val="620442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9B3B89-B6D9-4A2F-9280-7F8AA97E5429}"/>
              </a:ext>
            </a:extLst>
          </p:cNvPr>
          <p:cNvSpPr>
            <a:spLocks noGrp="1"/>
          </p:cNvSpPr>
          <p:nvPr>
            <p:ph type="title"/>
          </p:nvPr>
        </p:nvSpPr>
        <p:spPr>
          <a:xfrm>
            <a:off x="2743926" y="951281"/>
            <a:ext cx="8911687" cy="424514"/>
          </a:xfrm>
        </p:spPr>
        <p:txBody>
          <a:bodyPr>
            <a:normAutofit/>
          </a:bodyPr>
          <a:lstStyle/>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Products</a:t>
            </a:r>
            <a:r>
              <a:rPr lang="en-IN" sz="2000" dirty="0" smtClean="0">
                <a:latin typeface="Times New Roman" panose="02020603050405020304" pitchFamily="18" charset="0"/>
                <a:cs typeface="Times New Roman" panose="02020603050405020304" pitchFamily="18" charset="0"/>
              </a:rPr>
              <a:t> Page</a:t>
            </a: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1082" y="1762383"/>
            <a:ext cx="6993228" cy="3814169"/>
          </a:xfrm>
          <a:prstGeom prst="rect">
            <a:avLst/>
          </a:prstGeom>
        </p:spPr>
      </p:pic>
    </p:spTree>
    <p:extLst>
      <p:ext uri="{BB962C8B-B14F-4D97-AF65-F5344CB8AC3E}">
        <p14:creationId xmlns:p14="http://schemas.microsoft.com/office/powerpoint/2010/main" val="94869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4A7914-961C-4965-A7D6-8CA7757401A6}"/>
              </a:ext>
            </a:extLst>
          </p:cNvPr>
          <p:cNvSpPr>
            <a:spLocks noGrp="1"/>
          </p:cNvSpPr>
          <p:nvPr>
            <p:ph type="title"/>
          </p:nvPr>
        </p:nvSpPr>
        <p:spPr>
          <a:xfrm>
            <a:off x="2777483" y="1060337"/>
            <a:ext cx="8161762" cy="500015"/>
          </a:xfrm>
        </p:spPr>
        <p:txBody>
          <a:bodyPr>
            <a:normAutofit/>
          </a:bodyPr>
          <a:lstStyle/>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Cart </a:t>
            </a:r>
            <a:r>
              <a:rPr lang="en-IN" sz="2000" dirty="0">
                <a:latin typeface="Times New Roman" panose="02020603050405020304" pitchFamily="18" charset="0"/>
                <a:cs typeface="Times New Roman" panose="02020603050405020304" pitchFamily="18" charset="0"/>
              </a:rPr>
              <a:t>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5475" y="2047466"/>
            <a:ext cx="7031865" cy="4005605"/>
          </a:xfrm>
          <a:prstGeom prst="rect">
            <a:avLst/>
          </a:prstGeom>
        </p:spPr>
      </p:pic>
    </p:spTree>
    <p:extLst>
      <p:ext uri="{BB962C8B-B14F-4D97-AF65-F5344CB8AC3E}">
        <p14:creationId xmlns:p14="http://schemas.microsoft.com/office/powerpoint/2010/main" val="3915016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4A7914-961C-4965-A7D6-8CA7757401A6}"/>
              </a:ext>
            </a:extLst>
          </p:cNvPr>
          <p:cNvSpPr>
            <a:spLocks noGrp="1"/>
          </p:cNvSpPr>
          <p:nvPr>
            <p:ph type="title"/>
          </p:nvPr>
        </p:nvSpPr>
        <p:spPr>
          <a:xfrm>
            <a:off x="2777483" y="1060337"/>
            <a:ext cx="8161762" cy="500015"/>
          </a:xfrm>
        </p:spPr>
        <p:txBody>
          <a:bodyPr>
            <a:normAutofit/>
          </a:bodyPr>
          <a:lstStyle/>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Previous Orders</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9718" y="1880434"/>
            <a:ext cx="7109138" cy="4043848"/>
          </a:xfrm>
          <a:prstGeom prst="rect">
            <a:avLst/>
          </a:prstGeom>
        </p:spPr>
      </p:pic>
    </p:spTree>
    <p:extLst>
      <p:ext uri="{BB962C8B-B14F-4D97-AF65-F5344CB8AC3E}">
        <p14:creationId xmlns:p14="http://schemas.microsoft.com/office/powerpoint/2010/main" val="459735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01976D-F755-41F9-AB3F-72A16C37B72B}"/>
              </a:ext>
            </a:extLst>
          </p:cNvPr>
          <p:cNvSpPr>
            <a:spLocks noGrp="1"/>
          </p:cNvSpPr>
          <p:nvPr>
            <p:ph type="title"/>
          </p:nvPr>
        </p:nvSpPr>
        <p:spPr>
          <a:xfrm>
            <a:off x="2894928" y="1202951"/>
            <a:ext cx="8911687" cy="441292"/>
          </a:xfrm>
        </p:spPr>
        <p:txBody>
          <a:bodyPr>
            <a:normAutofit/>
          </a:bodyPr>
          <a:lstStyle/>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Enter details 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8507" y="1923445"/>
            <a:ext cx="7160654" cy="4065232"/>
          </a:xfrm>
          <a:prstGeom prst="rect">
            <a:avLst/>
          </a:prstGeom>
        </p:spPr>
      </p:pic>
    </p:spTree>
    <p:extLst>
      <p:ext uri="{BB962C8B-B14F-4D97-AF65-F5344CB8AC3E}">
        <p14:creationId xmlns:p14="http://schemas.microsoft.com/office/powerpoint/2010/main" val="2615391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1CAEC3-4158-4C96-B0D5-F25DC479B648}"/>
              </a:ext>
            </a:extLst>
          </p:cNvPr>
          <p:cNvSpPr>
            <a:spLocks noGrp="1"/>
          </p:cNvSpPr>
          <p:nvPr>
            <p:ph type="title"/>
          </p:nvPr>
        </p:nvSpPr>
        <p:spPr>
          <a:xfrm>
            <a:off x="2592924" y="624110"/>
            <a:ext cx="8911687" cy="927853"/>
          </a:xfrm>
        </p:spPr>
        <p:txBody>
          <a:bodyPr>
            <a:normAutofit fontScale="90000"/>
          </a:bodyPr>
          <a:lstStyle/>
          <a:p>
            <a:r>
              <a:rPr lang="en-IN" dirty="0">
                <a:latin typeface="Times New Roman" panose="02020603050405020304" pitchFamily="18" charset="0"/>
                <a:cs typeface="Times New Roman" panose="02020603050405020304" pitchFamily="18" charset="0"/>
              </a:rPr>
              <a:t>Conclusion</a:t>
            </a:r>
            <a:r>
              <a:rPr lang="en-IN" dirty="0"/>
              <a:t/>
            </a:r>
            <a:br>
              <a:rPr lang="en-IN" dirty="0"/>
            </a:br>
            <a:endParaRPr lang="en-IN" dirty="0"/>
          </a:p>
        </p:txBody>
      </p:sp>
      <p:sp>
        <p:nvSpPr>
          <p:cNvPr id="3" name="TextBox 2">
            <a:extLst>
              <a:ext uri="{FF2B5EF4-FFF2-40B4-BE49-F238E27FC236}">
                <a16:creationId xmlns:a16="http://schemas.microsoft.com/office/drawing/2014/main" xmlns="" id="{3D95D5E4-77BA-4C02-909A-97C883C61801}"/>
              </a:ext>
            </a:extLst>
          </p:cNvPr>
          <p:cNvSpPr txBox="1"/>
          <p:nvPr/>
        </p:nvSpPr>
        <p:spPr>
          <a:xfrm>
            <a:off x="2743200" y="1551963"/>
            <a:ext cx="7860484" cy="5170646"/>
          </a:xfrm>
          <a:prstGeom prst="rect">
            <a:avLst/>
          </a:prstGeom>
          <a:noFill/>
        </p:spPr>
        <p:txBody>
          <a:bodyPr wrap="square" rtlCol="0">
            <a:spAutoFit/>
          </a:bodyPr>
          <a:lstStyle/>
          <a:p>
            <a:pPr algn="just">
              <a:lnSpc>
                <a:spcPct val="150000"/>
              </a:lnSpc>
            </a:pPr>
            <a:r>
              <a:rPr lang="en-IN" sz="2000" dirty="0">
                <a:latin typeface="Times New Roman" panose="02020603050405020304" pitchFamily="18" charset="0"/>
                <a:cs typeface="Times New Roman" panose="02020603050405020304" pitchFamily="18" charset="0"/>
              </a:rPr>
              <a:t>After the completion of project, customer can view the </a:t>
            </a:r>
            <a:r>
              <a:rPr lang="en-IN" sz="2000" dirty="0" smtClean="0">
                <a:latin typeface="Times New Roman" panose="02020603050405020304" pitchFamily="18" charset="0"/>
                <a:cs typeface="Times New Roman" panose="02020603050405020304" pitchFamily="18" charset="0"/>
              </a:rPr>
              <a:t>all products</a:t>
            </a:r>
            <a:r>
              <a:rPr lang="en-IN" sz="2000" dirty="0" smtClean="0">
                <a:latin typeface="Times New Roman" panose="02020603050405020304" pitchFamily="18" charset="0"/>
                <a:cs typeface="Times New Roman" panose="02020603050405020304" pitchFamily="18" charset="0"/>
              </a:rPr>
              <a:t> of our Shopping Website </a:t>
            </a:r>
            <a:r>
              <a:rPr lang="en-IN" sz="2000" dirty="0">
                <a:latin typeface="Times New Roman" panose="02020603050405020304" pitchFamily="18" charset="0"/>
                <a:cs typeface="Times New Roman" panose="02020603050405020304" pitchFamily="18" charset="0"/>
              </a:rPr>
              <a:t>but cannot order any item without registration. New customer can create a new account by going on sign up page. After registration, he can login and now can add any item in any quantity in the shopping cart. He can also apply different filters like price, </a:t>
            </a:r>
            <a:r>
              <a:rPr lang="en-IN" sz="2000" dirty="0" smtClean="0">
                <a:latin typeface="Times New Roman" panose="02020603050405020304" pitchFamily="18" charset="0"/>
                <a:cs typeface="Times New Roman" panose="02020603050405020304" pitchFamily="18" charset="0"/>
              </a:rPr>
              <a:t>brand, name </a:t>
            </a:r>
            <a:r>
              <a:rPr lang="en-IN" sz="2000" dirty="0">
                <a:latin typeface="Times New Roman" panose="02020603050405020304" pitchFamily="18" charset="0"/>
                <a:cs typeface="Times New Roman" panose="02020603050405020304" pitchFamily="18" charset="0"/>
              </a:rPr>
              <a:t>etc. Quantity of items can be increased or decreased in the final cart page. Even he can delete any item or can clear overall cart items in one go by clicking the option clear cart. He can place the order only through cash on delivery mode. After placing the order he can view the summary with an order id which is the table number of that particular customer. </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0218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1CAEC3-4158-4C96-B0D5-F25DC479B648}"/>
              </a:ext>
            </a:extLst>
          </p:cNvPr>
          <p:cNvSpPr>
            <a:spLocks noGrp="1"/>
          </p:cNvSpPr>
          <p:nvPr>
            <p:ph type="title"/>
          </p:nvPr>
        </p:nvSpPr>
        <p:spPr>
          <a:xfrm>
            <a:off x="2592924" y="624110"/>
            <a:ext cx="8911687" cy="927853"/>
          </a:xfrm>
        </p:spPr>
        <p:txBody>
          <a:bodyPr>
            <a:normAutofit fontScale="90000"/>
          </a:bodyPr>
          <a:lstStyle/>
          <a:p>
            <a:r>
              <a:rPr lang="en-IN" dirty="0" smtClean="0">
                <a:latin typeface="Times New Roman" panose="02020603050405020304" pitchFamily="18" charset="0"/>
                <a:cs typeface="Times New Roman" panose="02020603050405020304" pitchFamily="18" charset="0"/>
              </a:rPr>
              <a:t>Bibliography</a:t>
            </a:r>
            <a:r>
              <a:rPr lang="en-IN" dirty="0"/>
              <a:t/>
            </a:r>
            <a:br>
              <a:rPr lang="en-IN" dirty="0"/>
            </a:br>
            <a:endParaRPr lang="en-IN" dirty="0"/>
          </a:p>
        </p:txBody>
      </p:sp>
      <p:sp>
        <p:nvSpPr>
          <p:cNvPr id="3" name="TextBox 2">
            <a:extLst>
              <a:ext uri="{FF2B5EF4-FFF2-40B4-BE49-F238E27FC236}">
                <a16:creationId xmlns:a16="http://schemas.microsoft.com/office/drawing/2014/main" xmlns="" id="{3D95D5E4-77BA-4C02-909A-97C883C61801}"/>
              </a:ext>
            </a:extLst>
          </p:cNvPr>
          <p:cNvSpPr txBox="1"/>
          <p:nvPr/>
        </p:nvSpPr>
        <p:spPr>
          <a:xfrm>
            <a:off x="2743200" y="1551963"/>
            <a:ext cx="7860484" cy="2554545"/>
          </a:xfrm>
          <a:prstGeom prst="rect">
            <a:avLst/>
          </a:prstGeom>
          <a:noFill/>
        </p:spPr>
        <p:txBody>
          <a:bodyPr wrap="square" rtlCol="0">
            <a:spAutoFit/>
          </a:bodyPr>
          <a:lstStyle/>
          <a:p>
            <a:pPr marL="342900" lvl="0" indent="-342900" algn="just">
              <a:buFont typeface="Wingdings" pitchFamily="2" charset="2"/>
              <a:buChar char="Ø"/>
            </a:pPr>
            <a:r>
              <a:rPr lang="en-US" sz="2000" u="sng" dirty="0">
                <a:latin typeface="Times New Roman" pitchFamily="18" charset="0"/>
                <a:cs typeface="Times New Roman" pitchFamily="18" charset="0"/>
                <a:hlinkClick r:id="rId2"/>
              </a:rPr>
              <a:t>https://getbootstrap.com</a:t>
            </a:r>
            <a:r>
              <a:rPr lang="en-US" sz="2000" u="sng" dirty="0" smtClean="0">
                <a:latin typeface="Times New Roman" pitchFamily="18" charset="0"/>
                <a:cs typeface="Times New Roman" pitchFamily="18" charset="0"/>
                <a:hlinkClick r:id="rId2"/>
              </a:rPr>
              <a:t>/</a:t>
            </a:r>
            <a:endParaRPr lang="en-US" sz="2000" u="sng" dirty="0" smtClean="0">
              <a:latin typeface="Times New Roman" pitchFamily="18" charset="0"/>
              <a:cs typeface="Times New Roman" pitchFamily="18" charset="0"/>
            </a:endParaRPr>
          </a:p>
          <a:p>
            <a:pPr marL="342900" indent="-342900" algn="just">
              <a:buFont typeface="Wingdings" pitchFamily="2" charset="2"/>
              <a:buChar char="Ø"/>
            </a:pPr>
            <a:r>
              <a:rPr lang="en-US" sz="2000" u="sng" dirty="0">
                <a:latin typeface="Times New Roman" pitchFamily="18" charset="0"/>
                <a:cs typeface="Times New Roman" pitchFamily="18" charset="0"/>
                <a:hlinkClick r:id="rId3"/>
              </a:rPr>
              <a:t>https://fontawesome.com/icons?d=gallery&amp;s=duotone</a:t>
            </a:r>
            <a:endParaRPr lang="en-US" sz="2000" dirty="0">
              <a:latin typeface="Times New Roman" pitchFamily="18" charset="0"/>
              <a:cs typeface="Times New Roman" pitchFamily="18" charset="0"/>
            </a:endParaRPr>
          </a:p>
          <a:p>
            <a:pPr marL="342900" indent="-342900" algn="just">
              <a:buFont typeface="Wingdings" pitchFamily="2" charset="2"/>
              <a:buChar char="Ø"/>
            </a:pPr>
            <a:r>
              <a:rPr lang="en-US" sz="2000" u="sng" dirty="0">
                <a:latin typeface="Times New Roman" pitchFamily="18" charset="0"/>
                <a:cs typeface="Times New Roman" pitchFamily="18" charset="0"/>
                <a:hlinkClick r:id="rId4"/>
              </a:rPr>
              <a:t>https://api.jquery.com/category/ajax/</a:t>
            </a:r>
            <a:endParaRPr lang="en-US" sz="2000" dirty="0">
              <a:latin typeface="Times New Roman" pitchFamily="18" charset="0"/>
              <a:cs typeface="Times New Roman" pitchFamily="18" charset="0"/>
            </a:endParaRPr>
          </a:p>
          <a:p>
            <a:pPr marL="342900" indent="-342900" algn="just">
              <a:buFont typeface="Wingdings" pitchFamily="2" charset="2"/>
              <a:buChar char="Ø"/>
            </a:pPr>
            <a:r>
              <a:rPr lang="en-US" sz="2000" u="sng" dirty="0">
                <a:latin typeface="Times New Roman" pitchFamily="18" charset="0"/>
                <a:cs typeface="Times New Roman" pitchFamily="18" charset="0"/>
                <a:hlinkClick r:id="rId5"/>
              </a:rPr>
              <a:t>https://www.youtube.com/watch?v=uAslIcyd29M</a:t>
            </a:r>
            <a:endParaRPr lang="en-US" sz="2000" dirty="0">
              <a:latin typeface="Times New Roman" pitchFamily="18" charset="0"/>
              <a:cs typeface="Times New Roman" pitchFamily="18" charset="0"/>
            </a:endParaRPr>
          </a:p>
          <a:p>
            <a:pPr marL="342900" indent="-342900" algn="just">
              <a:buFont typeface="Wingdings" pitchFamily="2" charset="2"/>
              <a:buChar char="Ø"/>
            </a:pPr>
            <a:r>
              <a:rPr lang="en-US" sz="2000" u="sng" dirty="0">
                <a:latin typeface="Times New Roman" pitchFamily="18" charset="0"/>
                <a:cs typeface="Times New Roman" pitchFamily="18" charset="0"/>
                <a:hlinkClick r:id="rId6"/>
              </a:rPr>
              <a:t>https://dev.mysql.com/doc/</a:t>
            </a:r>
            <a:endParaRPr lang="en-US" sz="2000" dirty="0">
              <a:latin typeface="Times New Roman" pitchFamily="18" charset="0"/>
              <a:cs typeface="Times New Roman" pitchFamily="18" charset="0"/>
            </a:endParaRPr>
          </a:p>
          <a:p>
            <a:pPr marL="342900" indent="-342900" algn="just">
              <a:buFont typeface="Wingdings" pitchFamily="2" charset="2"/>
              <a:buChar char="Ø"/>
            </a:pPr>
            <a:r>
              <a:rPr lang="en-US" sz="2000" u="sng" dirty="0">
                <a:latin typeface="Times New Roman" pitchFamily="18" charset="0"/>
                <a:cs typeface="Times New Roman" pitchFamily="18" charset="0"/>
                <a:hlinkClick r:id="rId7"/>
              </a:rPr>
              <a:t>https://www.w3schools.com/bootstrap/bootstrap_ver.asp</a:t>
            </a:r>
            <a:endParaRPr lang="en-US" sz="2000" dirty="0">
              <a:latin typeface="Times New Roman" pitchFamily="18" charset="0"/>
              <a:cs typeface="Times New Roman" pitchFamily="18" charset="0"/>
            </a:endParaRPr>
          </a:p>
          <a:p>
            <a:pPr marL="342900" indent="-342900" algn="just">
              <a:buFont typeface="Wingdings" pitchFamily="2" charset="2"/>
              <a:buChar char="Ø"/>
            </a:pPr>
            <a:r>
              <a:rPr lang="en-US" sz="2000" u="sng" dirty="0">
                <a:latin typeface="Times New Roman" pitchFamily="18" charset="0"/>
                <a:cs typeface="Times New Roman" pitchFamily="18" charset="0"/>
                <a:hlinkClick r:id="rId8"/>
              </a:rPr>
              <a:t>https://www.javatpoint.com/phpmyadmin</a:t>
            </a:r>
            <a:endParaRPr lang="en-IN" sz="2000" dirty="0">
              <a:latin typeface="Times New Roman" panose="02020603050405020304" pitchFamily="18" charset="0"/>
              <a:cs typeface="Times New Roman" panose="02020603050405020304" pitchFamily="18" charset="0"/>
            </a:endParaRPr>
          </a:p>
          <a:p>
            <a:pPr lvl="0"/>
            <a:endParaRPr lang="en-US" sz="2000" dirty="0">
              <a:solidFill>
                <a:srgbClr val="0070C0"/>
              </a:solidFill>
            </a:endParaRPr>
          </a:p>
        </p:txBody>
      </p:sp>
    </p:spTree>
    <p:extLst>
      <p:ext uri="{BB962C8B-B14F-4D97-AF65-F5344CB8AC3E}">
        <p14:creationId xmlns:p14="http://schemas.microsoft.com/office/powerpoint/2010/main" val="301224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719CA3-6314-49D5-A7CB-1BA9ED4E84B4}"/>
              </a:ext>
            </a:extLst>
          </p:cNvPr>
          <p:cNvSpPr>
            <a:spLocks noGrp="1"/>
          </p:cNvSpPr>
          <p:nvPr>
            <p:ph type="title"/>
          </p:nvPr>
        </p:nvSpPr>
        <p:spPr>
          <a:xfrm>
            <a:off x="4832786" y="2209629"/>
            <a:ext cx="4143436" cy="1280890"/>
          </a:xfrm>
        </p:spPr>
        <p:txBody>
          <a:bodyPr>
            <a:normAutofit/>
          </a:bodyPr>
          <a:lstStyle/>
          <a:p>
            <a:r>
              <a:rPr lang="en-IN" sz="4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21697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470FD5-2501-4005-8D74-26BDFE1FB1C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Contents</a:t>
            </a:r>
          </a:p>
        </p:txBody>
      </p:sp>
      <p:sp>
        <p:nvSpPr>
          <p:cNvPr id="6" name="TextBox 5">
            <a:extLst>
              <a:ext uri="{FF2B5EF4-FFF2-40B4-BE49-F238E27FC236}">
                <a16:creationId xmlns:a16="http://schemas.microsoft.com/office/drawing/2014/main" xmlns="" id="{3C53A864-BFE5-437E-85E7-2F1906CE2264}"/>
              </a:ext>
            </a:extLst>
          </p:cNvPr>
          <p:cNvSpPr txBox="1"/>
          <p:nvPr/>
        </p:nvSpPr>
        <p:spPr>
          <a:xfrm>
            <a:off x="2592925" y="1905000"/>
            <a:ext cx="8145710" cy="3970318"/>
          </a:xfrm>
          <a:prstGeom prst="rect">
            <a:avLst/>
          </a:prstGeom>
          <a:noFill/>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Objective</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Key Features</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FontTx/>
              <a:buAutoNum type="arabicPeriod"/>
            </a:pPr>
            <a:r>
              <a:rPr lang="en-IN" dirty="0">
                <a:latin typeface="Times New Roman" panose="02020603050405020304" pitchFamily="18" charset="0"/>
                <a:cs typeface="Times New Roman" panose="02020603050405020304" pitchFamily="18" charset="0"/>
              </a:rPr>
              <a:t>System Requirements</a:t>
            </a:r>
          </a:p>
          <a:p>
            <a:pPr marL="342900" indent="-342900">
              <a:buFontTx/>
              <a:buAutoNum type="arabicPeriod"/>
            </a:pPr>
            <a:endParaRPr lang="en-IN" dirty="0">
              <a:latin typeface="Times New Roman" panose="02020603050405020304" pitchFamily="18" charset="0"/>
              <a:cs typeface="Times New Roman" panose="02020603050405020304" pitchFamily="18" charset="0"/>
            </a:endParaRPr>
          </a:p>
          <a:p>
            <a:pPr marL="342900" indent="-342900">
              <a:buFontTx/>
              <a:buAutoNum type="arabicPeriod"/>
            </a:pPr>
            <a:r>
              <a:rPr lang="en-IN" dirty="0">
                <a:latin typeface="Times New Roman" panose="02020603050405020304" pitchFamily="18" charset="0"/>
                <a:cs typeface="Times New Roman" panose="02020603050405020304" pitchFamily="18" charset="0"/>
              </a:rPr>
              <a:t>Languages Used</a:t>
            </a:r>
          </a:p>
          <a:p>
            <a:pPr marL="342900" indent="-342900">
              <a:buFontTx/>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Implementation</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Conclusion</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9453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0F85A2-13C9-45F6-A677-D932868C75A7}"/>
              </a:ext>
            </a:extLst>
          </p:cNvPr>
          <p:cNvSpPr>
            <a:spLocks noGrp="1"/>
          </p:cNvSpPr>
          <p:nvPr>
            <p:ph type="title"/>
          </p:nvPr>
        </p:nvSpPr>
        <p:spPr>
          <a:xfrm>
            <a:off x="2592924" y="624110"/>
            <a:ext cx="8911687" cy="1036910"/>
          </a:xfrm>
        </p:spPr>
        <p:txBody>
          <a:bodyPr>
            <a:normAutofit/>
          </a:bodyPr>
          <a:lstStyle/>
          <a:p>
            <a:r>
              <a:rPr lang="en-IN" dirty="0">
                <a:latin typeface="Times New Roman" panose="02020603050405020304" pitchFamily="18" charset="0"/>
                <a:cs typeface="Times New Roman" panose="02020603050405020304" pitchFamily="18" charset="0"/>
              </a:rPr>
              <a:t>Objective</a:t>
            </a:r>
          </a:p>
        </p:txBody>
      </p:sp>
      <p:sp>
        <p:nvSpPr>
          <p:cNvPr id="3" name="TextBox 2">
            <a:extLst>
              <a:ext uri="{FF2B5EF4-FFF2-40B4-BE49-F238E27FC236}">
                <a16:creationId xmlns:a16="http://schemas.microsoft.com/office/drawing/2014/main" xmlns="" id="{3524B796-7EB3-4B4C-8202-F96872B786F8}"/>
              </a:ext>
            </a:extLst>
          </p:cNvPr>
          <p:cNvSpPr txBox="1"/>
          <p:nvPr/>
        </p:nvSpPr>
        <p:spPr>
          <a:xfrm>
            <a:off x="2497341" y="2139193"/>
            <a:ext cx="8911687" cy="3724096"/>
          </a:xfrm>
          <a:prstGeom prst="rect">
            <a:avLst/>
          </a:prstGeom>
          <a:noFill/>
        </p:spPr>
        <p:txBody>
          <a:bodyPr wrap="square" rtlCol="0">
            <a:spAutoFit/>
          </a:bodyPr>
          <a:lstStyle/>
          <a:p>
            <a:pPr algn="just">
              <a:lnSpc>
                <a:spcPct val="150000"/>
              </a:lnSpc>
            </a:pPr>
            <a:r>
              <a:rPr lang="en-US" sz="2000" dirty="0">
                <a:latin typeface="Times New Roman" pitchFamily="18" charset="0"/>
                <a:cs typeface="Times New Roman" pitchFamily="18" charset="0"/>
              </a:rPr>
              <a:t>This online shopping site project is a general project which helps many people who want to sell their product online. Each business people can customize this program according to their requirements. This software also helps customer to find different products, their features, and new updates easily. It is designed such a way that one can view all the updates of the product from any place through online. </a:t>
            </a: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purpose of the system is to develop a simple </a:t>
            </a:r>
            <a:r>
              <a:rPr lang="en-IN" sz="2000" dirty="0">
                <a:latin typeface="Times New Roman" panose="02020603050405020304" pitchFamily="18" charset="0"/>
                <a:cs typeface="Times New Roman" panose="02020603050405020304" pitchFamily="18" charset="0"/>
              </a:rPr>
              <a:t>Online Shopping Website and </a:t>
            </a:r>
            <a:r>
              <a:rPr lang="en-IN" sz="2000" dirty="0">
                <a:latin typeface="Times New Roman" panose="02020603050405020304" pitchFamily="18" charset="0"/>
                <a:cs typeface="Times New Roman" panose="02020603050405020304" pitchFamily="18" charset="0"/>
              </a:rPr>
              <a:t>implement it, which later will be used for a web-based application.</a:t>
            </a:r>
            <a:r>
              <a:rPr lang="en-IN" sz="2400" dirty="0">
                <a:latin typeface="Times New Roman" panose="02020603050405020304" pitchFamily="18" charset="0"/>
                <a:cs typeface="Times New Roman" panose="02020603050405020304" pitchFamily="18" charset="0"/>
              </a:rPr>
              <a:t> </a:t>
            </a:r>
          </a:p>
          <a:p>
            <a:endParaRPr lang="en-IN" sz="2000" dirty="0"/>
          </a:p>
        </p:txBody>
      </p:sp>
    </p:spTree>
    <p:extLst>
      <p:ext uri="{BB962C8B-B14F-4D97-AF65-F5344CB8AC3E}">
        <p14:creationId xmlns:p14="http://schemas.microsoft.com/office/powerpoint/2010/main" val="3085157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8B2C55-0159-4B70-8A3B-DB89910DA3AC}"/>
              </a:ext>
            </a:extLst>
          </p:cNvPr>
          <p:cNvSpPr>
            <a:spLocks noGrp="1"/>
          </p:cNvSpPr>
          <p:nvPr>
            <p:ph type="title"/>
          </p:nvPr>
        </p:nvSpPr>
        <p:spPr>
          <a:xfrm>
            <a:off x="2592922" y="624110"/>
            <a:ext cx="8911687" cy="986576"/>
          </a:xfrm>
        </p:spPr>
        <p:txBody>
          <a:bodyPr/>
          <a:lstStyle/>
          <a:p>
            <a:r>
              <a:rPr lang="en-IN" dirty="0">
                <a:latin typeface="Times New Roman" panose="02020603050405020304" pitchFamily="18" charset="0"/>
                <a:cs typeface="Times New Roman" panose="02020603050405020304" pitchFamily="18" charset="0"/>
              </a:rPr>
              <a:t>Key Features</a:t>
            </a:r>
          </a:p>
        </p:txBody>
      </p:sp>
      <p:sp>
        <p:nvSpPr>
          <p:cNvPr id="3" name="TextBox 2">
            <a:extLst>
              <a:ext uri="{FF2B5EF4-FFF2-40B4-BE49-F238E27FC236}">
                <a16:creationId xmlns:a16="http://schemas.microsoft.com/office/drawing/2014/main" xmlns="" id="{513617AD-859A-4F0B-B12B-BD27854394E3}"/>
              </a:ext>
            </a:extLst>
          </p:cNvPr>
          <p:cNvSpPr txBox="1"/>
          <p:nvPr/>
        </p:nvSpPr>
        <p:spPr>
          <a:xfrm>
            <a:off x="2592921" y="1828800"/>
            <a:ext cx="8911687" cy="2806987"/>
          </a:xfrm>
          <a:prstGeom prst="rect">
            <a:avLst/>
          </a:prstGeom>
          <a:noFill/>
        </p:spPr>
        <p:txBody>
          <a:bodyPr wrap="square" rtlCol="0">
            <a:spAutoFit/>
          </a:bodyPr>
          <a:lstStyle/>
          <a:p>
            <a:pPr lvl="0" algn="just">
              <a:lnSpc>
                <a:spcPct val="150000"/>
              </a:lnSpc>
            </a:pPr>
            <a:r>
              <a:rPr lang="en-US" sz="2000" dirty="0">
                <a:latin typeface="Times New Roman" panose="02020603050405020304" pitchFamily="18" charset="0"/>
                <a:cs typeface="Times New Roman" panose="02020603050405020304" pitchFamily="18" charset="0"/>
              </a:rPr>
              <a:t>1. The system requires very fewer time factors as compared to manual system.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2. The system will provide fast and efficient automated environment instead of slow    	and error prone manual system.</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3. The system will have GUI interface and very less user training is required to learn                   	it.</a:t>
            </a:r>
          </a:p>
          <a:p>
            <a:pPr lvl="0"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3661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0C0F94-4883-4B77-9A4B-A494C66191A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System Requirements</a:t>
            </a:r>
          </a:p>
        </p:txBody>
      </p:sp>
      <p:sp>
        <p:nvSpPr>
          <p:cNvPr id="3" name="TextBox 2">
            <a:extLst>
              <a:ext uri="{FF2B5EF4-FFF2-40B4-BE49-F238E27FC236}">
                <a16:creationId xmlns:a16="http://schemas.microsoft.com/office/drawing/2014/main" xmlns="" id="{8347FE26-09E7-4AD9-93ED-C008539B6E5F}"/>
              </a:ext>
            </a:extLst>
          </p:cNvPr>
          <p:cNvSpPr txBox="1"/>
          <p:nvPr/>
        </p:nvSpPr>
        <p:spPr>
          <a:xfrm>
            <a:off x="2592924" y="2046914"/>
            <a:ext cx="8904024" cy="3730317"/>
          </a:xfrm>
          <a:prstGeom prst="rect">
            <a:avLst/>
          </a:prstGeom>
          <a:noFill/>
        </p:spPr>
        <p:txBody>
          <a:bodyPr wrap="square" rtlCol="0">
            <a:spAutoFit/>
          </a:bodyPr>
          <a:lstStyle/>
          <a:p>
            <a:pPr>
              <a:lnSpc>
                <a:spcPct val="150000"/>
              </a:lnSpc>
            </a:pPr>
            <a:r>
              <a:rPr lang="en-IN" sz="2000" b="1" dirty="0">
                <a:latin typeface="Times New Roman" panose="02020603050405020304" pitchFamily="18" charset="0"/>
                <a:cs typeface="Times New Roman" panose="02020603050405020304" pitchFamily="18" charset="0"/>
              </a:rPr>
              <a:t>Hardware Requirements :</a:t>
            </a:r>
          </a:p>
          <a:p>
            <a:pPr lvl="0">
              <a:lnSpc>
                <a:spcPct val="150000"/>
              </a:lnSpc>
            </a:pPr>
            <a:r>
              <a:rPr lang="en-US" sz="2000" dirty="0">
                <a:latin typeface="Times New Roman" panose="02020603050405020304" pitchFamily="18" charset="0"/>
                <a:cs typeface="Times New Roman" panose="02020603050405020304" pitchFamily="18" charset="0"/>
              </a:rPr>
              <a:t>1. A PC minimum of 2GB RAM</a:t>
            </a:r>
            <a:endParaRPr lang="en-IN" sz="2000" dirty="0">
              <a:latin typeface="Times New Roman" panose="02020603050405020304" pitchFamily="18" charset="0"/>
              <a:cs typeface="Times New Roman" panose="02020603050405020304" pitchFamily="18" charset="0"/>
            </a:endParaRPr>
          </a:p>
          <a:p>
            <a:pPr lvl="0">
              <a:lnSpc>
                <a:spcPct val="150000"/>
              </a:lnSpc>
            </a:pPr>
            <a:r>
              <a:rPr lang="en-US" sz="2000" dirty="0">
                <a:latin typeface="Times New Roman" panose="02020603050405020304" pitchFamily="18" charset="0"/>
                <a:cs typeface="Times New Roman" panose="02020603050405020304" pitchFamily="18" charset="0"/>
              </a:rPr>
              <a:t>2. I3 Based Computer or Higher</a:t>
            </a:r>
            <a:r>
              <a:rPr lang="en-US" sz="2000" b="1"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b="1" dirty="0">
                <a:latin typeface="Times New Roman" panose="02020603050405020304" pitchFamily="18" charset="0"/>
                <a:cs typeface="Times New Roman" panose="02020603050405020304" pitchFamily="18" charset="0"/>
              </a:rPr>
              <a:t>Software Requirements :</a:t>
            </a:r>
            <a:endParaRPr lang="en-IN" sz="2000" dirty="0">
              <a:latin typeface="Times New Roman" panose="02020603050405020304" pitchFamily="18" charset="0"/>
              <a:cs typeface="Times New Roman" panose="02020603050405020304" pitchFamily="18" charset="0"/>
            </a:endParaRPr>
          </a:p>
          <a:p>
            <a:pPr lvl="0">
              <a:lnSpc>
                <a:spcPct val="150000"/>
              </a:lnSpc>
            </a:pPr>
            <a:r>
              <a:rPr lang="en-US" sz="2000" dirty="0">
                <a:latin typeface="Times New Roman" panose="02020603050405020304" pitchFamily="18" charset="0"/>
                <a:cs typeface="Times New Roman" panose="02020603050405020304" pitchFamily="18" charset="0"/>
              </a:rPr>
              <a:t>1.One Text editor (VCS, Sublime, Brackets etc.)</a:t>
            </a:r>
          </a:p>
          <a:p>
            <a:pPr lvl="0">
              <a:lnSpc>
                <a:spcPct val="150000"/>
              </a:lnSpc>
            </a:pPr>
            <a:r>
              <a:rPr lang="en-US" sz="2000" dirty="0">
                <a:latin typeface="Times New Roman" panose="02020603050405020304" pitchFamily="18" charset="0"/>
                <a:cs typeface="Times New Roman" panose="02020603050405020304" pitchFamily="18" charset="0"/>
              </a:rPr>
              <a:t>2. </a:t>
            </a:r>
            <a:r>
              <a:rPr lang="en-IN" sz="2000" dirty="0">
                <a:latin typeface="Times New Roman" panose="02020603050405020304" pitchFamily="18" charset="0"/>
                <a:cs typeface="Times New Roman" panose="02020603050405020304" pitchFamily="18" charset="0"/>
              </a:rPr>
              <a:t>WAMP Server</a:t>
            </a:r>
          </a:p>
          <a:p>
            <a:pPr lvl="0">
              <a:lnSpc>
                <a:spcPct val="150000"/>
              </a:lnSpc>
            </a:pPr>
            <a:r>
              <a:rPr lang="en-IN" sz="2000" dirty="0">
                <a:latin typeface="Times New Roman" panose="02020603050405020304" pitchFamily="18" charset="0"/>
                <a:cs typeface="Times New Roman" panose="02020603050405020304" pitchFamily="18" charset="0"/>
              </a:rPr>
              <a:t>3. Chrome</a:t>
            </a:r>
          </a:p>
          <a:p>
            <a:pPr lvl="0">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9164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28F576-86D2-4CDB-A2B5-17C4334854A3}"/>
              </a:ext>
            </a:extLst>
          </p:cNvPr>
          <p:cNvSpPr>
            <a:spLocks noGrp="1"/>
          </p:cNvSpPr>
          <p:nvPr>
            <p:ph type="title"/>
          </p:nvPr>
        </p:nvSpPr>
        <p:spPr>
          <a:xfrm>
            <a:off x="2592924" y="624110"/>
            <a:ext cx="8911687" cy="1062077"/>
          </a:xfrm>
        </p:spPr>
        <p:txBody>
          <a:bodyPr/>
          <a:lstStyle/>
          <a:p>
            <a:pPr algn="just"/>
            <a:r>
              <a:rPr lang="en-IN" dirty="0">
                <a:latin typeface="Times New Roman" panose="02020603050405020304" pitchFamily="18" charset="0"/>
                <a:cs typeface="Times New Roman" panose="02020603050405020304" pitchFamily="18" charset="0"/>
              </a:rPr>
              <a:t>Languages used</a:t>
            </a:r>
          </a:p>
        </p:txBody>
      </p:sp>
      <p:sp>
        <p:nvSpPr>
          <p:cNvPr id="3" name="TextBox 2">
            <a:extLst>
              <a:ext uri="{FF2B5EF4-FFF2-40B4-BE49-F238E27FC236}">
                <a16:creationId xmlns:a16="http://schemas.microsoft.com/office/drawing/2014/main" xmlns="" id="{BA28C3E4-73E6-4B6C-AFB2-2CC5A3897903}"/>
              </a:ext>
            </a:extLst>
          </p:cNvPr>
          <p:cNvSpPr txBox="1"/>
          <p:nvPr/>
        </p:nvSpPr>
        <p:spPr>
          <a:xfrm>
            <a:off x="2654226" y="1610686"/>
            <a:ext cx="8850385" cy="562314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HTML</a:t>
            </a:r>
          </a:p>
          <a:p>
            <a:pPr algn="just">
              <a:lnSpc>
                <a:spcPct val="150000"/>
              </a:lnSpc>
            </a:pPr>
            <a:r>
              <a:rPr lang="en-IN" sz="2000" dirty="0">
                <a:latin typeface="Times New Roman" panose="02020603050405020304" pitchFamily="18" charset="0"/>
                <a:cs typeface="Times New Roman" panose="02020603050405020304" pitchFamily="18" charset="0"/>
              </a:rPr>
              <a:t>Hypertext Mark-up Language (HTML) is the standard mark up language for documents designed to be displayed in a web browser.</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CSS </a:t>
            </a:r>
          </a:p>
          <a:p>
            <a:pPr algn="just">
              <a:lnSpc>
                <a:spcPct val="150000"/>
              </a:lnSpc>
            </a:pPr>
            <a:r>
              <a:rPr lang="en-IN" sz="2000" dirty="0">
                <a:latin typeface="Times New Roman" panose="02020603050405020304" pitchFamily="18" charset="0"/>
                <a:cs typeface="Times New Roman" panose="02020603050405020304" pitchFamily="18" charset="0"/>
              </a:rPr>
              <a:t>Cascading Style Sheets (CSS) is a style sheet language used for describing the presentation of a document written in a mark up language like HTML</a:t>
            </a:r>
            <a:r>
              <a:rPr lang="en-IN" sz="2400" dirty="0">
                <a:latin typeface="Times New Roman" panose="02020603050405020304" pitchFamily="18" charset="0"/>
                <a:cs typeface="Times New Roman" panose="02020603050405020304" pitchFamily="18" charset="0"/>
              </a:rPr>
              <a:t>.</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JavaScript</a:t>
            </a:r>
          </a:p>
          <a:p>
            <a:pPr algn="just">
              <a:lnSpc>
                <a:spcPct val="150000"/>
              </a:lnSpc>
            </a:pPr>
            <a:r>
              <a:rPr lang="en-IN" sz="2000" dirty="0">
                <a:latin typeface="Times New Roman" panose="02020603050405020304" pitchFamily="18" charset="0"/>
                <a:cs typeface="Times New Roman" panose="02020603050405020304" pitchFamily="18" charset="0"/>
              </a:rPr>
              <a:t>JS, is a high-level, interpreted scripting language. We use Java Script to define the major functionality for specific element.</a:t>
            </a:r>
          </a:p>
          <a:p>
            <a:pPr marL="342900" indent="-342900">
              <a:lnSpc>
                <a:spcPct val="150000"/>
              </a:lnSpc>
              <a:buFont typeface="Arial" panose="020B0604020202020204" pitchFamily="34" charset="0"/>
              <a:buChar char="•"/>
            </a:pPr>
            <a:endParaRPr lang="en-IN" dirty="0"/>
          </a:p>
          <a:p>
            <a:pPr marL="342900" indent="-342900">
              <a:lnSpc>
                <a:spcPct val="150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731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25D997-912F-4A37-8AE6-94BA2AC0F001}"/>
              </a:ext>
            </a:extLst>
          </p:cNvPr>
          <p:cNvSpPr>
            <a:spLocks noGrp="1"/>
          </p:cNvSpPr>
          <p:nvPr>
            <p:ph type="title"/>
          </p:nvPr>
        </p:nvSpPr>
        <p:spPr>
          <a:xfrm>
            <a:off x="2509034" y="616373"/>
            <a:ext cx="8911687" cy="5625253"/>
          </a:xfrm>
        </p:spPr>
        <p:txBody>
          <a:bodyPr>
            <a:normAutofit fontScale="90000"/>
          </a:bodyPr>
          <a:lstStyle/>
          <a:p>
            <a:pPr>
              <a:lnSpc>
                <a:spcPct val="150000"/>
              </a:lnSpc>
            </a:pPr>
            <a:r>
              <a:rPr lang="en-IN" sz="2200" dirty="0">
                <a:solidFill>
                  <a:schemeClr val="tx1"/>
                </a:solidFill>
                <a:latin typeface="Times New Roman" panose="02020603050405020304" pitchFamily="18" charset="0"/>
                <a:cs typeface="Times New Roman" panose="02020603050405020304" pitchFamily="18" charset="0"/>
              </a:rPr>
              <a:t>Boot Strap 4</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sz="2000" dirty="0">
                <a:solidFill>
                  <a:schemeClr val="tx1"/>
                </a:solidFill>
                <a:latin typeface="Times New Roman" panose="02020603050405020304" pitchFamily="18" charset="0"/>
                <a:cs typeface="Times New Roman" panose="02020603050405020304" pitchFamily="18" charset="0"/>
              </a:rPr>
              <a:t>Bootstrap is a powerful front-end framework for faster and easier web development. It includes HTML and CSS based design templates.</a:t>
            </a:r>
            <a:br>
              <a:rPr lang="en-IN" sz="2000" dirty="0">
                <a:solidFill>
                  <a:schemeClr val="tx1"/>
                </a:solidFill>
                <a:latin typeface="Times New Roman" panose="02020603050405020304" pitchFamily="18" charset="0"/>
                <a:cs typeface="Times New Roman" panose="02020603050405020304" pitchFamily="18" charset="0"/>
              </a:rPr>
            </a:br>
            <a:r>
              <a:rPr lang="en-IN" sz="2000" dirty="0">
                <a:solidFill>
                  <a:schemeClr val="tx1"/>
                </a:solidFill>
                <a:latin typeface="Times New Roman" panose="02020603050405020304" pitchFamily="18" charset="0"/>
                <a:cs typeface="Times New Roman" panose="02020603050405020304" pitchFamily="18" charset="0"/>
              </a:rPr>
              <a:t/>
            </a:r>
            <a:br>
              <a:rPr lang="en-IN" sz="2000" dirty="0">
                <a:solidFill>
                  <a:schemeClr val="tx1"/>
                </a:solidFill>
                <a:latin typeface="Times New Roman" panose="02020603050405020304" pitchFamily="18" charset="0"/>
                <a:cs typeface="Times New Roman" panose="02020603050405020304" pitchFamily="18" charset="0"/>
              </a:rPr>
            </a:br>
            <a:r>
              <a:rPr lang="en-IN" sz="2200" dirty="0">
                <a:solidFill>
                  <a:schemeClr val="tx1"/>
                </a:solidFill>
                <a:latin typeface="Times New Roman" panose="02020603050405020304" pitchFamily="18" charset="0"/>
                <a:cs typeface="Times New Roman" panose="02020603050405020304" pitchFamily="18" charset="0"/>
              </a:rPr>
              <a:t>jQuery</a:t>
            </a:r>
            <a:r>
              <a:rPr lang="en-IN" sz="2200" b="1" dirty="0">
                <a:latin typeface="Times New Roman" panose="02020603050405020304" pitchFamily="18" charset="0"/>
                <a:cs typeface="Times New Roman" panose="02020603050405020304" pitchFamily="18" charset="0"/>
              </a:rPr>
              <a:t/>
            </a:r>
            <a:br>
              <a:rPr lang="en-IN" sz="2200" b="1" dirty="0">
                <a:latin typeface="Times New Roman" panose="02020603050405020304" pitchFamily="18" charset="0"/>
                <a:cs typeface="Times New Roman" panose="02020603050405020304" pitchFamily="18" charset="0"/>
              </a:rPr>
            </a:br>
            <a:r>
              <a:rPr lang="en-IN" sz="2200" dirty="0">
                <a:solidFill>
                  <a:schemeClr val="tx1"/>
                </a:solidFill>
                <a:latin typeface="Times New Roman" panose="02020603050405020304" pitchFamily="18" charset="0"/>
                <a:cs typeface="Times New Roman" panose="02020603050405020304" pitchFamily="18" charset="0"/>
              </a:rPr>
              <a:t>jQuery is an open source JavaScript library that simplifies the interactions between an HTML/CSS document, or more precisely the Document Object Model (DOM), and JavaScript.</a:t>
            </a:r>
            <a:br>
              <a:rPr lang="en-IN" sz="2200" dirty="0">
                <a:solidFill>
                  <a:schemeClr val="tx1"/>
                </a:solidFill>
                <a:latin typeface="Times New Roman" panose="02020603050405020304" pitchFamily="18" charset="0"/>
                <a:cs typeface="Times New Roman" panose="02020603050405020304" pitchFamily="18" charset="0"/>
              </a:rPr>
            </a:br>
            <a:r>
              <a:rPr lang="en-IN" sz="2200" dirty="0">
                <a:solidFill>
                  <a:schemeClr val="tx1"/>
                </a:solidFill>
                <a:latin typeface="Times New Roman" panose="02020603050405020304" pitchFamily="18" charset="0"/>
                <a:cs typeface="Times New Roman" panose="02020603050405020304" pitchFamily="18" charset="0"/>
              </a:rPr>
              <a:t/>
            </a:r>
            <a:br>
              <a:rPr lang="en-IN" sz="2200" dirty="0">
                <a:solidFill>
                  <a:schemeClr val="tx1"/>
                </a:solidFill>
                <a:latin typeface="Times New Roman" panose="02020603050405020304" pitchFamily="18" charset="0"/>
                <a:cs typeface="Times New Roman" panose="02020603050405020304" pitchFamily="18" charset="0"/>
              </a:rPr>
            </a:br>
            <a:r>
              <a:rPr lang="en-IN" sz="2200" dirty="0">
                <a:solidFill>
                  <a:schemeClr val="tx1"/>
                </a:solidFill>
                <a:latin typeface="Times New Roman" panose="02020603050405020304" pitchFamily="18" charset="0"/>
                <a:cs typeface="Times New Roman" panose="02020603050405020304" pitchFamily="18" charset="0"/>
              </a:rPr>
              <a:t>PHP</a:t>
            </a:r>
            <a:r>
              <a:rPr lang="en-IN" sz="2200" b="1" dirty="0">
                <a:solidFill>
                  <a:schemeClr val="tx1"/>
                </a:solidFill>
                <a:latin typeface="Times New Roman" panose="02020603050405020304" pitchFamily="18" charset="0"/>
                <a:cs typeface="Times New Roman" panose="02020603050405020304" pitchFamily="18" charset="0"/>
              </a:rPr>
              <a:t/>
            </a:r>
            <a:br>
              <a:rPr lang="en-IN" sz="2200" b="1" dirty="0">
                <a:solidFill>
                  <a:schemeClr val="tx1"/>
                </a:solidFill>
                <a:latin typeface="Times New Roman" panose="02020603050405020304" pitchFamily="18" charset="0"/>
                <a:cs typeface="Times New Roman" panose="02020603050405020304" pitchFamily="18" charset="0"/>
              </a:rPr>
            </a:br>
            <a:r>
              <a:rPr lang="en-IN" sz="2200" dirty="0">
                <a:solidFill>
                  <a:schemeClr val="tx1"/>
                </a:solidFill>
                <a:latin typeface="Times New Roman" panose="02020603050405020304" pitchFamily="18" charset="0"/>
                <a:cs typeface="Times New Roman" panose="02020603050405020304" pitchFamily="18" charset="0"/>
              </a:rPr>
              <a:t> Hypertext Pre-processor (or simply PHP) is a general-purpose programming language originally designed for web development.</a:t>
            </a:r>
            <a:r>
              <a:rPr lang="en-IN" dirty="0"/>
              <a:t/>
            </a:r>
            <a:br>
              <a:rPr lang="en-IN" dirty="0"/>
            </a:b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t/>
            </a:r>
            <a:br>
              <a:rPr lang="en-IN" dirty="0"/>
            </a:br>
            <a:endParaRPr lang="en-IN" dirty="0"/>
          </a:p>
        </p:txBody>
      </p:sp>
    </p:spTree>
    <p:extLst>
      <p:ext uri="{BB962C8B-B14F-4D97-AF65-F5344CB8AC3E}">
        <p14:creationId xmlns:p14="http://schemas.microsoft.com/office/powerpoint/2010/main" val="2687525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81E90D-B5C5-43BC-ACCD-9B5DDF0BF0C9}"/>
              </a:ext>
            </a:extLst>
          </p:cNvPr>
          <p:cNvSpPr>
            <a:spLocks noGrp="1"/>
          </p:cNvSpPr>
          <p:nvPr>
            <p:ph type="title"/>
          </p:nvPr>
        </p:nvSpPr>
        <p:spPr>
          <a:xfrm>
            <a:off x="2592924" y="624110"/>
            <a:ext cx="8911687" cy="743296"/>
          </a:xfrm>
        </p:spPr>
        <p:txBody>
          <a:bodyPr>
            <a:normAutofit/>
          </a:bodyPr>
          <a:lstStyle/>
          <a:p>
            <a:r>
              <a:rPr lang="en-IN" dirty="0">
                <a:latin typeface="Times New Roman" panose="02020603050405020304" pitchFamily="18" charset="0"/>
                <a:cs typeface="Times New Roman" panose="02020603050405020304" pitchFamily="18" charset="0"/>
              </a:rPr>
              <a:t>Implementation</a:t>
            </a:r>
          </a:p>
        </p:txBody>
      </p:sp>
      <p:sp>
        <p:nvSpPr>
          <p:cNvPr id="3" name="TextBox 2">
            <a:extLst>
              <a:ext uri="{FF2B5EF4-FFF2-40B4-BE49-F238E27FC236}">
                <a16:creationId xmlns:a16="http://schemas.microsoft.com/office/drawing/2014/main" xmlns="" id="{BE6D72DB-0D18-470E-A3B6-C34B97256EBE}"/>
              </a:ext>
            </a:extLst>
          </p:cNvPr>
          <p:cNvSpPr txBox="1"/>
          <p:nvPr/>
        </p:nvSpPr>
        <p:spPr>
          <a:xfrm>
            <a:off x="2570336" y="1526796"/>
            <a:ext cx="8934275" cy="4093428"/>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Storing the files in Main Directory of WAMP Server</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6650" y="2279561"/>
            <a:ext cx="6202773" cy="3979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5710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BBE874-2866-4431-84F1-36ED526C9E69}"/>
              </a:ext>
            </a:extLst>
          </p:cNvPr>
          <p:cNvSpPr>
            <a:spLocks noGrp="1"/>
          </p:cNvSpPr>
          <p:nvPr>
            <p:ph type="title"/>
          </p:nvPr>
        </p:nvSpPr>
        <p:spPr>
          <a:xfrm>
            <a:off x="2819427" y="800278"/>
            <a:ext cx="8911687" cy="449681"/>
          </a:xfrm>
        </p:spPr>
        <p:txBody>
          <a:bodyPr>
            <a:noAutofit/>
          </a:bodyPr>
          <a:lstStyle/>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Login 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6893" y="1685884"/>
            <a:ext cx="6173061" cy="4439270"/>
          </a:xfrm>
          <a:prstGeom prst="rect">
            <a:avLst/>
          </a:prstGeom>
        </p:spPr>
      </p:pic>
    </p:spTree>
    <p:extLst>
      <p:ext uri="{BB962C8B-B14F-4D97-AF65-F5344CB8AC3E}">
        <p14:creationId xmlns:p14="http://schemas.microsoft.com/office/powerpoint/2010/main" val="365801217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28</TotalTime>
  <Words>474</Words>
  <Application>Microsoft Office PowerPoint</Application>
  <PresentationFormat>Custom</PresentationFormat>
  <Paragraphs>71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Wisp</vt:lpstr>
      <vt:lpstr>Online Shopping Website</vt:lpstr>
      <vt:lpstr>Contents</vt:lpstr>
      <vt:lpstr>Objective</vt:lpstr>
      <vt:lpstr>Key Features</vt:lpstr>
      <vt:lpstr>System Requirements</vt:lpstr>
      <vt:lpstr>Languages used</vt:lpstr>
      <vt:lpstr>Boot Strap 4 Bootstrap is a powerful front-end framework for faster and easier web development. It includes HTML and CSS based design templates.  jQuery jQuery is an open source JavaScript library that simplifies the interactions between an HTML/CSS document, or more precisely the Document Object Model (DOM), and JavaScript.  PHP  Hypertext Pre-processor (or simply PHP) is a general-purpose programming language originally designed for web development.      </vt:lpstr>
      <vt:lpstr>Implementation</vt:lpstr>
      <vt:lpstr>Login Page</vt:lpstr>
      <vt:lpstr> Signup Page</vt:lpstr>
      <vt:lpstr>Main Page</vt:lpstr>
      <vt:lpstr>Products Page</vt:lpstr>
      <vt:lpstr>Cart page</vt:lpstr>
      <vt:lpstr>Previous Orders page</vt:lpstr>
      <vt:lpstr>Enter details Page</vt:lpstr>
      <vt:lpstr>Conclusion </vt:lpstr>
      <vt:lpstr>Bibliography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Cafeteria Automation System</dc:title>
  <dc:creator>MUDIT MANGAL</dc:creator>
  <cp:lastModifiedBy>Windows User</cp:lastModifiedBy>
  <cp:revision>19</cp:revision>
  <dcterms:created xsi:type="dcterms:W3CDTF">2019-11-23T06:50:19Z</dcterms:created>
  <dcterms:modified xsi:type="dcterms:W3CDTF">2019-11-26T13:41:39Z</dcterms:modified>
</cp:coreProperties>
</file>