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93"/>
  </p:handoutMasterIdLst>
  <p:sldIdLst>
    <p:sldId id="258" r:id="rId2"/>
    <p:sldId id="369" r:id="rId3"/>
    <p:sldId id="289" r:id="rId4"/>
    <p:sldId id="288" r:id="rId5"/>
    <p:sldId id="280" r:id="rId6"/>
    <p:sldId id="282" r:id="rId7"/>
    <p:sldId id="284" r:id="rId8"/>
    <p:sldId id="283" r:id="rId9"/>
    <p:sldId id="285" r:id="rId10"/>
    <p:sldId id="290" r:id="rId11"/>
    <p:sldId id="287" r:id="rId12"/>
    <p:sldId id="286" r:id="rId13"/>
    <p:sldId id="281"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 id="310" r:id="rId34"/>
    <p:sldId id="311" r:id="rId35"/>
    <p:sldId id="312" r:id="rId36"/>
    <p:sldId id="313" r:id="rId37"/>
    <p:sldId id="314" r:id="rId38"/>
    <p:sldId id="315" r:id="rId39"/>
    <p:sldId id="316" r:id="rId40"/>
    <p:sldId id="317" r:id="rId41"/>
    <p:sldId id="318" r:id="rId42"/>
    <p:sldId id="319" r:id="rId43"/>
    <p:sldId id="320" r:id="rId44"/>
    <p:sldId id="321" r:id="rId45"/>
    <p:sldId id="322" r:id="rId46"/>
    <p:sldId id="323" r:id="rId47"/>
    <p:sldId id="324" r:id="rId48"/>
    <p:sldId id="325" r:id="rId49"/>
    <p:sldId id="327" r:id="rId50"/>
    <p:sldId id="328" r:id="rId51"/>
    <p:sldId id="329" r:id="rId52"/>
    <p:sldId id="330" r:id="rId53"/>
    <p:sldId id="331" r:id="rId54"/>
    <p:sldId id="332" r:id="rId55"/>
    <p:sldId id="333" r:id="rId56"/>
    <p:sldId id="326" r:id="rId57"/>
    <p:sldId id="334" r:id="rId58"/>
    <p:sldId id="335" r:id="rId59"/>
    <p:sldId id="336" r:id="rId60"/>
    <p:sldId id="337" r:id="rId61"/>
    <p:sldId id="338" r:id="rId62"/>
    <p:sldId id="339" r:id="rId63"/>
    <p:sldId id="340" r:id="rId64"/>
    <p:sldId id="341" r:id="rId65"/>
    <p:sldId id="342" r:id="rId66"/>
    <p:sldId id="343" r:id="rId67"/>
    <p:sldId id="344" r:id="rId68"/>
    <p:sldId id="345" r:id="rId69"/>
    <p:sldId id="346" r:id="rId70"/>
    <p:sldId id="347" r:id="rId71"/>
    <p:sldId id="348" r:id="rId72"/>
    <p:sldId id="349" r:id="rId73"/>
    <p:sldId id="350" r:id="rId74"/>
    <p:sldId id="351" r:id="rId75"/>
    <p:sldId id="352" r:id="rId76"/>
    <p:sldId id="353" r:id="rId77"/>
    <p:sldId id="354" r:id="rId78"/>
    <p:sldId id="355" r:id="rId79"/>
    <p:sldId id="356" r:id="rId80"/>
    <p:sldId id="357" r:id="rId81"/>
    <p:sldId id="358" r:id="rId82"/>
    <p:sldId id="359" r:id="rId83"/>
    <p:sldId id="360" r:id="rId84"/>
    <p:sldId id="361" r:id="rId85"/>
    <p:sldId id="362" r:id="rId86"/>
    <p:sldId id="363" r:id="rId87"/>
    <p:sldId id="364" r:id="rId88"/>
    <p:sldId id="365" r:id="rId89"/>
    <p:sldId id="366" r:id="rId90"/>
    <p:sldId id="367" r:id="rId91"/>
    <p:sldId id="368"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6683D1-510F-47A6-9397-CCE66F2C2800}" v="19" dt="2024-06-05T14:43:59.4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5859"/>
  </p:normalViewPr>
  <p:slideViewPr>
    <p:cSldViewPr snapToGrid="0">
      <p:cViewPr varScale="1">
        <p:scale>
          <a:sx n="85" d="100"/>
          <a:sy n="85" d="100"/>
        </p:scale>
        <p:origin x="442" y="53"/>
      </p:cViewPr>
      <p:guideLst/>
    </p:cSldViewPr>
  </p:slideViewPr>
  <p:notesTextViewPr>
    <p:cViewPr>
      <p:scale>
        <a:sx n="1" d="1"/>
        <a:sy n="1" d="1"/>
      </p:scale>
      <p:origin x="0" y="0"/>
    </p:cViewPr>
  </p:notesText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handoutMaster" Target="handoutMasters/handoutMaster1.xml"/><Relationship Id="rId98"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A2EF4A-FE14-4532-ACFA-20A14DF804D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1AF7810-8773-4156-A713-09D37578EFB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8A001C-235D-4583-91CF-74A9E0CA00F9}" type="datetimeFigureOut">
              <a:rPr lang="en-IN" smtClean="0"/>
              <a:t>06-06-2024</a:t>
            </a:fld>
            <a:endParaRPr lang="en-IN"/>
          </a:p>
        </p:txBody>
      </p:sp>
      <p:sp>
        <p:nvSpPr>
          <p:cNvPr id="4" name="Footer Placeholder 3">
            <a:extLst>
              <a:ext uri="{FF2B5EF4-FFF2-40B4-BE49-F238E27FC236}">
                <a16:creationId xmlns:a16="http://schemas.microsoft.com/office/drawing/2014/main" id="{1957EAED-33BC-4D15-A47D-209A6118CF8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95302D7-0779-4C5A-B415-7F66492AF6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4832E8-E46B-4361-B5C7-5A0699E5DAD7}" type="slidenum">
              <a:rPr lang="en-IN" smtClean="0"/>
              <a:t>‹#›</a:t>
            </a:fld>
            <a:endParaRPr lang="en-IN"/>
          </a:p>
        </p:txBody>
      </p:sp>
    </p:spTree>
    <p:extLst>
      <p:ext uri="{BB962C8B-B14F-4D97-AF65-F5344CB8AC3E}">
        <p14:creationId xmlns:p14="http://schemas.microsoft.com/office/powerpoint/2010/main" val="184298258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852559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250819-4475-4460-83F9-65D22FD1B6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850" y="1574674"/>
            <a:ext cx="6254427" cy="4235501"/>
          </a:xfrm>
          <a:prstGeom prst="rect">
            <a:avLst/>
          </a:prstGeom>
        </p:spPr>
      </p:pic>
      <p:sp>
        <p:nvSpPr>
          <p:cNvPr id="4" name="Title 1">
            <a:extLst>
              <a:ext uri="{FF2B5EF4-FFF2-40B4-BE49-F238E27FC236}">
                <a16:creationId xmlns:a16="http://schemas.microsoft.com/office/drawing/2014/main" id="{6D887C14-EE03-4044-93B2-DD0AD899B7AB}"/>
              </a:ext>
            </a:extLst>
          </p:cNvPr>
          <p:cNvSpPr>
            <a:spLocks noGrp="1"/>
          </p:cNvSpPr>
          <p:nvPr>
            <p:ph type="title"/>
          </p:nvPr>
        </p:nvSpPr>
        <p:spPr>
          <a:xfrm>
            <a:off x="7240587" y="1562465"/>
            <a:ext cx="3932237" cy="858915"/>
          </a:xfrm>
          <a:prstGeom prst="rect">
            <a:avLst/>
          </a:prstGeom>
        </p:spPr>
        <p:txBody>
          <a:bodyPr anchor="b"/>
          <a:lstStyle>
            <a:lvl1pPr>
              <a:defRPr sz="3200"/>
            </a:lvl1pPr>
          </a:lstStyle>
          <a:p>
            <a:r>
              <a:rPr lang="en-US" dirty="0"/>
              <a:t>Click to edit Master title style</a:t>
            </a:r>
            <a:endParaRPr lang="en-IN" dirty="0"/>
          </a:p>
        </p:txBody>
      </p:sp>
      <p:sp>
        <p:nvSpPr>
          <p:cNvPr id="5" name="Content Placeholder 2">
            <a:extLst>
              <a:ext uri="{FF2B5EF4-FFF2-40B4-BE49-F238E27FC236}">
                <a16:creationId xmlns:a16="http://schemas.microsoft.com/office/drawing/2014/main" id="{AF1D3D6F-AE8E-42F3-B5BC-84A7D402C543}"/>
              </a:ext>
            </a:extLst>
          </p:cNvPr>
          <p:cNvSpPr>
            <a:spLocks noGrp="1"/>
          </p:cNvSpPr>
          <p:nvPr>
            <p:ph idx="1"/>
          </p:nvPr>
        </p:nvSpPr>
        <p:spPr>
          <a:xfrm>
            <a:off x="881851" y="1562465"/>
            <a:ext cx="6254427" cy="421774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Text Placeholder 3">
            <a:extLst>
              <a:ext uri="{FF2B5EF4-FFF2-40B4-BE49-F238E27FC236}">
                <a16:creationId xmlns:a16="http://schemas.microsoft.com/office/drawing/2014/main" id="{A9D4FCD0-CDE1-43D4-B31A-F943C5326342}"/>
              </a:ext>
            </a:extLst>
          </p:cNvPr>
          <p:cNvSpPr>
            <a:spLocks noGrp="1"/>
          </p:cNvSpPr>
          <p:nvPr>
            <p:ph type="body" sz="half" idx="2"/>
          </p:nvPr>
        </p:nvSpPr>
        <p:spPr>
          <a:xfrm>
            <a:off x="7240587" y="2547888"/>
            <a:ext cx="3932237" cy="323232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7" name="Picture 6">
            <a:extLst>
              <a:ext uri="{FF2B5EF4-FFF2-40B4-BE49-F238E27FC236}">
                <a16:creationId xmlns:a16="http://schemas.microsoft.com/office/drawing/2014/main" id="{441B6B1C-A415-4775-B2F1-5A71DE24BC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9793" y="2485163"/>
            <a:ext cx="4008544" cy="3391851"/>
          </a:xfrm>
          <a:prstGeom prst="rect">
            <a:avLst/>
          </a:prstGeom>
        </p:spPr>
      </p:pic>
    </p:spTree>
    <p:extLst>
      <p:ext uri="{BB962C8B-B14F-4D97-AF65-F5344CB8AC3E}">
        <p14:creationId xmlns:p14="http://schemas.microsoft.com/office/powerpoint/2010/main" val="80502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B35B97-80A5-4AB9-AE3B-8FDFAF50DD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6589" y="1818981"/>
            <a:ext cx="3508157" cy="823912"/>
          </a:xfrm>
          <a:prstGeom prst="rect">
            <a:avLst/>
          </a:prstGeom>
        </p:spPr>
      </p:pic>
      <p:sp>
        <p:nvSpPr>
          <p:cNvPr id="5" name="Text Placeholder 2">
            <a:extLst>
              <a:ext uri="{FF2B5EF4-FFF2-40B4-BE49-F238E27FC236}">
                <a16:creationId xmlns:a16="http://schemas.microsoft.com/office/drawing/2014/main" id="{2B934F4F-3FDE-406F-8065-7DC0635A39BE}"/>
              </a:ext>
            </a:extLst>
          </p:cNvPr>
          <p:cNvSpPr>
            <a:spLocks noGrp="1"/>
          </p:cNvSpPr>
          <p:nvPr>
            <p:ph type="body" idx="1"/>
          </p:nvPr>
        </p:nvSpPr>
        <p:spPr>
          <a:xfrm>
            <a:off x="646591"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3">
            <a:extLst>
              <a:ext uri="{FF2B5EF4-FFF2-40B4-BE49-F238E27FC236}">
                <a16:creationId xmlns:a16="http://schemas.microsoft.com/office/drawing/2014/main" id="{280C112B-8468-4BDD-8741-692A2EFFF719}"/>
              </a:ext>
            </a:extLst>
          </p:cNvPr>
          <p:cNvSpPr>
            <a:spLocks noGrp="1"/>
          </p:cNvSpPr>
          <p:nvPr>
            <p:ph sz="half" idx="2"/>
          </p:nvPr>
        </p:nvSpPr>
        <p:spPr>
          <a:xfrm>
            <a:off x="646592" y="2642893"/>
            <a:ext cx="3481526"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20" name="Picture 19">
            <a:extLst>
              <a:ext uri="{FF2B5EF4-FFF2-40B4-BE49-F238E27FC236}">
                <a16:creationId xmlns:a16="http://schemas.microsoft.com/office/drawing/2014/main" id="{A9B84E61-93E0-4628-A104-C75C29EF87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61281" y="1818981"/>
            <a:ext cx="3508157" cy="823912"/>
          </a:xfrm>
          <a:prstGeom prst="rect">
            <a:avLst/>
          </a:prstGeom>
        </p:spPr>
      </p:pic>
      <p:sp>
        <p:nvSpPr>
          <p:cNvPr id="21" name="Text Placeholder 2">
            <a:extLst>
              <a:ext uri="{FF2B5EF4-FFF2-40B4-BE49-F238E27FC236}">
                <a16:creationId xmlns:a16="http://schemas.microsoft.com/office/drawing/2014/main" id="{FD0345A1-9BDD-450E-8E72-D8795AA3AA27}"/>
              </a:ext>
            </a:extLst>
          </p:cNvPr>
          <p:cNvSpPr>
            <a:spLocks noGrp="1"/>
          </p:cNvSpPr>
          <p:nvPr>
            <p:ph type="body" idx="10"/>
          </p:nvPr>
        </p:nvSpPr>
        <p:spPr>
          <a:xfrm>
            <a:off x="4261283"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2" name="Content Placeholder 3">
            <a:extLst>
              <a:ext uri="{FF2B5EF4-FFF2-40B4-BE49-F238E27FC236}">
                <a16:creationId xmlns:a16="http://schemas.microsoft.com/office/drawing/2014/main" id="{F5E78397-B7FA-4355-A257-A4846BE14737}"/>
              </a:ext>
            </a:extLst>
          </p:cNvPr>
          <p:cNvSpPr>
            <a:spLocks noGrp="1"/>
          </p:cNvSpPr>
          <p:nvPr>
            <p:ph sz="half" idx="11"/>
          </p:nvPr>
        </p:nvSpPr>
        <p:spPr>
          <a:xfrm>
            <a:off x="4261284" y="2642893"/>
            <a:ext cx="3481526"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23" name="Picture 22">
            <a:extLst>
              <a:ext uri="{FF2B5EF4-FFF2-40B4-BE49-F238E27FC236}">
                <a16:creationId xmlns:a16="http://schemas.microsoft.com/office/drawing/2014/main" id="{8838D993-D8F2-4059-9A2F-224D9AAB20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43525" y="1818981"/>
            <a:ext cx="3508157" cy="823912"/>
          </a:xfrm>
          <a:prstGeom prst="rect">
            <a:avLst/>
          </a:prstGeom>
        </p:spPr>
      </p:pic>
      <p:sp>
        <p:nvSpPr>
          <p:cNvPr id="24" name="Text Placeholder 2">
            <a:extLst>
              <a:ext uri="{FF2B5EF4-FFF2-40B4-BE49-F238E27FC236}">
                <a16:creationId xmlns:a16="http://schemas.microsoft.com/office/drawing/2014/main" id="{B37146D7-F7DA-434B-9E68-D796F12F7A21}"/>
              </a:ext>
            </a:extLst>
          </p:cNvPr>
          <p:cNvSpPr>
            <a:spLocks noGrp="1"/>
          </p:cNvSpPr>
          <p:nvPr>
            <p:ph type="body" idx="12"/>
          </p:nvPr>
        </p:nvSpPr>
        <p:spPr>
          <a:xfrm>
            <a:off x="4243527"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pic>
        <p:nvPicPr>
          <p:cNvPr id="26" name="Picture 25">
            <a:extLst>
              <a:ext uri="{FF2B5EF4-FFF2-40B4-BE49-F238E27FC236}">
                <a16:creationId xmlns:a16="http://schemas.microsoft.com/office/drawing/2014/main" id="{79BC8863-27A8-4BA1-98C4-08640E3120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67092" y="1818981"/>
            <a:ext cx="3508157" cy="823912"/>
          </a:xfrm>
          <a:prstGeom prst="rect">
            <a:avLst/>
          </a:prstGeom>
        </p:spPr>
      </p:pic>
      <p:sp>
        <p:nvSpPr>
          <p:cNvPr id="27" name="Text Placeholder 2">
            <a:extLst>
              <a:ext uri="{FF2B5EF4-FFF2-40B4-BE49-F238E27FC236}">
                <a16:creationId xmlns:a16="http://schemas.microsoft.com/office/drawing/2014/main" id="{D044814E-171B-42B7-A39B-6001BA2DF210}"/>
              </a:ext>
            </a:extLst>
          </p:cNvPr>
          <p:cNvSpPr>
            <a:spLocks noGrp="1"/>
          </p:cNvSpPr>
          <p:nvPr>
            <p:ph type="body" idx="14"/>
          </p:nvPr>
        </p:nvSpPr>
        <p:spPr>
          <a:xfrm>
            <a:off x="7867094"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8" name="Content Placeholder 3">
            <a:extLst>
              <a:ext uri="{FF2B5EF4-FFF2-40B4-BE49-F238E27FC236}">
                <a16:creationId xmlns:a16="http://schemas.microsoft.com/office/drawing/2014/main" id="{3AB7E0DF-C369-49B6-A620-17A0B3275D52}"/>
              </a:ext>
            </a:extLst>
          </p:cNvPr>
          <p:cNvSpPr>
            <a:spLocks noGrp="1"/>
          </p:cNvSpPr>
          <p:nvPr>
            <p:ph sz="half" idx="15"/>
          </p:nvPr>
        </p:nvSpPr>
        <p:spPr>
          <a:xfrm>
            <a:off x="7867095" y="2642893"/>
            <a:ext cx="3481526"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15213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A6C98A-857E-47CD-824B-AD9896F397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2489448" y="1751584"/>
            <a:ext cx="7213106" cy="135606"/>
          </a:xfrm>
          <a:prstGeom prst="rect">
            <a:avLst/>
          </a:prstGeom>
        </p:spPr>
      </p:pic>
      <p:sp>
        <p:nvSpPr>
          <p:cNvPr id="2" name="Title 1">
            <a:extLst>
              <a:ext uri="{FF2B5EF4-FFF2-40B4-BE49-F238E27FC236}">
                <a16:creationId xmlns:a16="http://schemas.microsoft.com/office/drawing/2014/main" id="{46199E66-A51B-4429-9E3C-3DF83D2D9301}"/>
              </a:ext>
            </a:extLst>
          </p:cNvPr>
          <p:cNvSpPr>
            <a:spLocks noGrp="1"/>
          </p:cNvSpPr>
          <p:nvPr>
            <p:ph type="title"/>
          </p:nvPr>
        </p:nvSpPr>
        <p:spPr>
          <a:xfrm>
            <a:off x="2489447" y="1362068"/>
            <a:ext cx="8181513" cy="579707"/>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D642FF-DCBA-4016-AB46-51976C4BF27C}"/>
              </a:ext>
            </a:extLst>
          </p:cNvPr>
          <p:cNvSpPr>
            <a:spLocks noGrp="1"/>
          </p:cNvSpPr>
          <p:nvPr>
            <p:ph sz="half" idx="1"/>
          </p:nvPr>
        </p:nvSpPr>
        <p:spPr>
          <a:xfrm>
            <a:off x="847078" y="2248273"/>
            <a:ext cx="5181600"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D1D5DB86-D92D-425C-8D7B-CD4BAB561928}"/>
              </a:ext>
            </a:extLst>
          </p:cNvPr>
          <p:cNvSpPr>
            <a:spLocks noGrp="1"/>
          </p:cNvSpPr>
          <p:nvPr>
            <p:ph sz="half" idx="2"/>
          </p:nvPr>
        </p:nvSpPr>
        <p:spPr>
          <a:xfrm>
            <a:off x="6181078" y="2248273"/>
            <a:ext cx="5181600" cy="41225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5" name="Picture 4">
            <a:extLst>
              <a:ext uri="{FF2B5EF4-FFF2-40B4-BE49-F238E27FC236}">
                <a16:creationId xmlns:a16="http://schemas.microsoft.com/office/drawing/2014/main" id="{097EC24E-4D73-4CA4-9C65-58CC9B4D091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7078" y="2214983"/>
            <a:ext cx="5181600" cy="4149200"/>
          </a:xfrm>
          <a:prstGeom prst="rect">
            <a:avLst/>
          </a:prstGeom>
        </p:spPr>
      </p:pic>
      <p:pic>
        <p:nvPicPr>
          <p:cNvPr id="6" name="Picture 5">
            <a:extLst>
              <a:ext uri="{FF2B5EF4-FFF2-40B4-BE49-F238E27FC236}">
                <a16:creationId xmlns:a16="http://schemas.microsoft.com/office/drawing/2014/main" id="{C9ECC711-A200-42E5-800D-891E0F8A07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92915" y="2214983"/>
            <a:ext cx="5181600" cy="4122567"/>
          </a:xfrm>
          <a:prstGeom prst="rect">
            <a:avLst/>
          </a:prstGeom>
        </p:spPr>
      </p:pic>
    </p:spTree>
    <p:extLst>
      <p:ext uri="{BB962C8B-B14F-4D97-AF65-F5344CB8AC3E}">
        <p14:creationId xmlns:p14="http://schemas.microsoft.com/office/powerpoint/2010/main" val="3955287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EE996373-2DA0-4C35-9557-670B3F8CB1A8}"/>
              </a:ext>
            </a:extLst>
          </p:cNvPr>
          <p:cNvSpPr>
            <a:spLocks noGrp="1"/>
          </p:cNvSpPr>
          <p:nvPr>
            <p:ph sz="half" idx="1"/>
          </p:nvPr>
        </p:nvSpPr>
        <p:spPr>
          <a:xfrm>
            <a:off x="598846" y="1722268"/>
            <a:ext cx="3521476" cy="3760804"/>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Content Placeholder 2">
            <a:extLst>
              <a:ext uri="{FF2B5EF4-FFF2-40B4-BE49-F238E27FC236}">
                <a16:creationId xmlns:a16="http://schemas.microsoft.com/office/drawing/2014/main" id="{63778371-BEC0-4384-B529-D547AB875FC0}"/>
              </a:ext>
            </a:extLst>
          </p:cNvPr>
          <p:cNvSpPr>
            <a:spLocks noGrp="1"/>
          </p:cNvSpPr>
          <p:nvPr>
            <p:ph sz="half" idx="10"/>
          </p:nvPr>
        </p:nvSpPr>
        <p:spPr>
          <a:xfrm>
            <a:off x="4250527" y="1722268"/>
            <a:ext cx="3521476" cy="3760804"/>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1" name="Content Placeholder 2">
            <a:extLst>
              <a:ext uri="{FF2B5EF4-FFF2-40B4-BE49-F238E27FC236}">
                <a16:creationId xmlns:a16="http://schemas.microsoft.com/office/drawing/2014/main" id="{3599C6B0-1968-4B44-A18E-C9735C9B967B}"/>
              </a:ext>
            </a:extLst>
          </p:cNvPr>
          <p:cNvSpPr>
            <a:spLocks noGrp="1"/>
          </p:cNvSpPr>
          <p:nvPr>
            <p:ph sz="half" idx="11"/>
          </p:nvPr>
        </p:nvSpPr>
        <p:spPr>
          <a:xfrm>
            <a:off x="7902208" y="1722268"/>
            <a:ext cx="3521476" cy="3760804"/>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12" name="Picture 11">
            <a:extLst>
              <a:ext uri="{FF2B5EF4-FFF2-40B4-BE49-F238E27FC236}">
                <a16:creationId xmlns:a16="http://schemas.microsoft.com/office/drawing/2014/main" id="{525F33EB-E636-40F8-B2A0-4F6D0F82DE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7495" y="1698410"/>
            <a:ext cx="3564782" cy="3826276"/>
          </a:xfrm>
          <a:prstGeom prst="rect">
            <a:avLst/>
          </a:prstGeom>
        </p:spPr>
      </p:pic>
      <p:pic>
        <p:nvPicPr>
          <p:cNvPr id="13" name="Picture 12">
            <a:extLst>
              <a:ext uri="{FF2B5EF4-FFF2-40B4-BE49-F238E27FC236}">
                <a16:creationId xmlns:a16="http://schemas.microsoft.com/office/drawing/2014/main" id="{36B41112-3F17-429F-9AC7-B8E87F7F48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07221" y="1698410"/>
            <a:ext cx="3564782" cy="3826276"/>
          </a:xfrm>
          <a:prstGeom prst="rect">
            <a:avLst/>
          </a:prstGeom>
        </p:spPr>
      </p:pic>
      <p:pic>
        <p:nvPicPr>
          <p:cNvPr id="14" name="Picture 13">
            <a:extLst>
              <a:ext uri="{FF2B5EF4-FFF2-40B4-BE49-F238E27FC236}">
                <a16:creationId xmlns:a16="http://schemas.microsoft.com/office/drawing/2014/main" id="{2B9A5867-1D44-430F-8B03-BFD1A1114BE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69944" y="1689532"/>
            <a:ext cx="3564782" cy="3826276"/>
          </a:xfrm>
          <a:prstGeom prst="rect">
            <a:avLst/>
          </a:prstGeom>
        </p:spPr>
      </p:pic>
    </p:spTree>
    <p:extLst>
      <p:ext uri="{BB962C8B-B14F-4D97-AF65-F5344CB8AC3E}">
        <p14:creationId xmlns:p14="http://schemas.microsoft.com/office/powerpoint/2010/main" val="3052571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F4ED6E3-6EAA-4E26-92D5-90FEFFAE9B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42007" y="1287260"/>
            <a:ext cx="9507984" cy="703994"/>
          </a:xfrm>
          <a:prstGeom prst="rect">
            <a:avLst/>
          </a:prstGeom>
        </p:spPr>
      </p:pic>
      <p:sp>
        <p:nvSpPr>
          <p:cNvPr id="2" name="Title 1">
            <a:extLst>
              <a:ext uri="{FF2B5EF4-FFF2-40B4-BE49-F238E27FC236}">
                <a16:creationId xmlns:a16="http://schemas.microsoft.com/office/drawing/2014/main" id="{D1B0EC9F-9A1F-4B6F-AD1E-29D3CB7F299C}"/>
              </a:ext>
            </a:extLst>
          </p:cNvPr>
          <p:cNvSpPr>
            <a:spLocks noGrp="1"/>
          </p:cNvSpPr>
          <p:nvPr>
            <p:ph type="title"/>
          </p:nvPr>
        </p:nvSpPr>
        <p:spPr>
          <a:xfrm>
            <a:off x="1342008" y="1287260"/>
            <a:ext cx="9507984" cy="703994"/>
          </a:xfrm>
        </p:spPr>
        <p:txBody>
          <a:bodyPr/>
          <a:lstStyle>
            <a:lvl1pPr algn="ctr">
              <a:defRPr/>
            </a:lvl1pPr>
          </a:lstStyle>
          <a:p>
            <a:r>
              <a:rPr lang="en-US" dirty="0"/>
              <a:t>Click to edit Master title style</a:t>
            </a:r>
            <a:endParaRPr lang="en-IN" dirty="0"/>
          </a:p>
        </p:txBody>
      </p:sp>
      <p:sp>
        <p:nvSpPr>
          <p:cNvPr id="4" name="Content Placeholder 2">
            <a:extLst>
              <a:ext uri="{FF2B5EF4-FFF2-40B4-BE49-F238E27FC236}">
                <a16:creationId xmlns:a16="http://schemas.microsoft.com/office/drawing/2014/main" id="{FC09E32D-4F0E-4370-BA06-E7D49482A41B}"/>
              </a:ext>
            </a:extLst>
          </p:cNvPr>
          <p:cNvSpPr>
            <a:spLocks noGrp="1"/>
          </p:cNvSpPr>
          <p:nvPr>
            <p:ph sz="half" idx="1"/>
          </p:nvPr>
        </p:nvSpPr>
        <p:spPr>
          <a:xfrm>
            <a:off x="1342007" y="2120657"/>
            <a:ext cx="4557943"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Content Placeholder 2">
            <a:extLst>
              <a:ext uri="{FF2B5EF4-FFF2-40B4-BE49-F238E27FC236}">
                <a16:creationId xmlns:a16="http://schemas.microsoft.com/office/drawing/2014/main" id="{651B81FF-943E-46F6-BC80-46428EC96E31}"/>
              </a:ext>
            </a:extLst>
          </p:cNvPr>
          <p:cNvSpPr>
            <a:spLocks noGrp="1"/>
          </p:cNvSpPr>
          <p:nvPr>
            <p:ph sz="half" idx="10"/>
          </p:nvPr>
        </p:nvSpPr>
        <p:spPr>
          <a:xfrm>
            <a:off x="6009443" y="2147290"/>
            <a:ext cx="4840549"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6" name="Picture 5">
            <a:extLst>
              <a:ext uri="{FF2B5EF4-FFF2-40B4-BE49-F238E27FC236}">
                <a16:creationId xmlns:a16="http://schemas.microsoft.com/office/drawing/2014/main" id="{085CEC0B-6AF3-4937-A791-45708332269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09443" y="2120657"/>
            <a:ext cx="4941162" cy="4149200"/>
          </a:xfrm>
          <a:prstGeom prst="rect">
            <a:avLst/>
          </a:prstGeom>
        </p:spPr>
      </p:pic>
      <p:pic>
        <p:nvPicPr>
          <p:cNvPr id="7" name="Picture 6">
            <a:extLst>
              <a:ext uri="{FF2B5EF4-FFF2-40B4-BE49-F238E27FC236}">
                <a16:creationId xmlns:a16="http://schemas.microsoft.com/office/drawing/2014/main" id="{FCF525E8-7D72-4A91-BEDC-2280E4FCF9A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6495" y="2107339"/>
            <a:ext cx="4557943" cy="4162517"/>
          </a:xfrm>
          <a:prstGeom prst="rect">
            <a:avLst/>
          </a:prstGeom>
        </p:spPr>
      </p:pic>
    </p:spTree>
    <p:extLst>
      <p:ext uri="{BB962C8B-B14F-4D97-AF65-F5344CB8AC3E}">
        <p14:creationId xmlns:p14="http://schemas.microsoft.com/office/powerpoint/2010/main" val="449249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A6C98A-857E-47CD-824B-AD9896F397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2489448" y="1751584"/>
            <a:ext cx="7213106" cy="135606"/>
          </a:xfrm>
          <a:prstGeom prst="rect">
            <a:avLst/>
          </a:prstGeom>
        </p:spPr>
      </p:pic>
      <p:sp>
        <p:nvSpPr>
          <p:cNvPr id="2" name="Title 1">
            <a:extLst>
              <a:ext uri="{FF2B5EF4-FFF2-40B4-BE49-F238E27FC236}">
                <a16:creationId xmlns:a16="http://schemas.microsoft.com/office/drawing/2014/main" id="{46199E66-A51B-4429-9E3C-3DF83D2D9301}"/>
              </a:ext>
            </a:extLst>
          </p:cNvPr>
          <p:cNvSpPr>
            <a:spLocks noGrp="1"/>
          </p:cNvSpPr>
          <p:nvPr>
            <p:ph type="title"/>
          </p:nvPr>
        </p:nvSpPr>
        <p:spPr>
          <a:xfrm>
            <a:off x="2489447" y="1362068"/>
            <a:ext cx="8181513" cy="579707"/>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D642FF-DCBA-4016-AB46-51976C4BF27C}"/>
              </a:ext>
            </a:extLst>
          </p:cNvPr>
          <p:cNvSpPr>
            <a:spLocks noGrp="1"/>
          </p:cNvSpPr>
          <p:nvPr>
            <p:ph sz="half" idx="1"/>
          </p:nvPr>
        </p:nvSpPr>
        <p:spPr>
          <a:xfrm>
            <a:off x="847078" y="2248273"/>
            <a:ext cx="5181600"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D1D5DB86-D92D-425C-8D7B-CD4BAB561928}"/>
              </a:ext>
            </a:extLst>
          </p:cNvPr>
          <p:cNvSpPr>
            <a:spLocks noGrp="1"/>
          </p:cNvSpPr>
          <p:nvPr>
            <p:ph sz="half" idx="2"/>
          </p:nvPr>
        </p:nvSpPr>
        <p:spPr>
          <a:xfrm>
            <a:off x="6181078" y="2248273"/>
            <a:ext cx="5181600" cy="41225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8" name="Picture 7">
            <a:extLst>
              <a:ext uri="{FF2B5EF4-FFF2-40B4-BE49-F238E27FC236}">
                <a16:creationId xmlns:a16="http://schemas.microsoft.com/office/drawing/2014/main" id="{1D8FEDCB-5FC3-400D-82BD-BE04A742A77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2963" y="2203883"/>
            <a:ext cx="337867" cy="337867"/>
          </a:xfrm>
          <a:prstGeom prst="rect">
            <a:avLst/>
          </a:prstGeom>
        </p:spPr>
      </p:pic>
      <p:pic>
        <p:nvPicPr>
          <p:cNvPr id="9" name="Picture 8">
            <a:extLst>
              <a:ext uri="{FF2B5EF4-FFF2-40B4-BE49-F238E27FC236}">
                <a16:creationId xmlns:a16="http://schemas.microsoft.com/office/drawing/2014/main" id="{FD580C03-3E1B-4952-8C8B-F4EFCDD86B1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816487" y="6077363"/>
            <a:ext cx="337867" cy="337867"/>
          </a:xfrm>
          <a:prstGeom prst="rect">
            <a:avLst/>
          </a:prstGeom>
        </p:spPr>
      </p:pic>
      <p:pic>
        <p:nvPicPr>
          <p:cNvPr id="10" name="Picture 9">
            <a:extLst>
              <a:ext uri="{FF2B5EF4-FFF2-40B4-BE49-F238E27FC236}">
                <a16:creationId xmlns:a16="http://schemas.microsoft.com/office/drawing/2014/main" id="{EE13A53A-988A-4EBE-9B3A-5E179E8365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577321">
            <a:off x="5754738" y="2197876"/>
            <a:ext cx="337867" cy="337867"/>
          </a:xfrm>
          <a:prstGeom prst="rect">
            <a:avLst/>
          </a:prstGeom>
        </p:spPr>
      </p:pic>
      <p:pic>
        <p:nvPicPr>
          <p:cNvPr id="11" name="Picture 10">
            <a:extLst>
              <a:ext uri="{FF2B5EF4-FFF2-40B4-BE49-F238E27FC236}">
                <a16:creationId xmlns:a16="http://schemas.microsoft.com/office/drawing/2014/main" id="{0050F453-1CDF-4183-B97B-C8F20B92554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a:off x="5721402" y="6096893"/>
            <a:ext cx="337867" cy="337867"/>
          </a:xfrm>
          <a:prstGeom prst="rect">
            <a:avLst/>
          </a:prstGeom>
        </p:spPr>
      </p:pic>
      <p:pic>
        <p:nvPicPr>
          <p:cNvPr id="12" name="Picture 11">
            <a:extLst>
              <a:ext uri="{FF2B5EF4-FFF2-40B4-BE49-F238E27FC236}">
                <a16:creationId xmlns:a16="http://schemas.microsoft.com/office/drawing/2014/main" id="{DCD56C20-7369-4D81-B282-2F3CED17C8F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76951" y="2218375"/>
            <a:ext cx="337867" cy="337867"/>
          </a:xfrm>
          <a:prstGeom prst="rect">
            <a:avLst/>
          </a:prstGeom>
        </p:spPr>
      </p:pic>
      <p:pic>
        <p:nvPicPr>
          <p:cNvPr id="13" name="Picture 12">
            <a:extLst>
              <a:ext uri="{FF2B5EF4-FFF2-40B4-BE49-F238E27FC236}">
                <a16:creationId xmlns:a16="http://schemas.microsoft.com/office/drawing/2014/main" id="{8BFFCAD7-8020-4392-B1CA-D84A8ABF0E1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230475" y="6091855"/>
            <a:ext cx="337867" cy="337867"/>
          </a:xfrm>
          <a:prstGeom prst="rect">
            <a:avLst/>
          </a:prstGeom>
        </p:spPr>
      </p:pic>
      <p:pic>
        <p:nvPicPr>
          <p:cNvPr id="14" name="Picture 13">
            <a:extLst>
              <a:ext uri="{FF2B5EF4-FFF2-40B4-BE49-F238E27FC236}">
                <a16:creationId xmlns:a16="http://schemas.microsoft.com/office/drawing/2014/main" id="{44A6EA74-69A3-44D7-A9E0-456D597AE0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577321">
            <a:off x="11168726" y="2212368"/>
            <a:ext cx="337867" cy="337867"/>
          </a:xfrm>
          <a:prstGeom prst="rect">
            <a:avLst/>
          </a:prstGeom>
        </p:spPr>
      </p:pic>
      <p:pic>
        <p:nvPicPr>
          <p:cNvPr id="15" name="Picture 14">
            <a:extLst>
              <a:ext uri="{FF2B5EF4-FFF2-40B4-BE49-F238E27FC236}">
                <a16:creationId xmlns:a16="http://schemas.microsoft.com/office/drawing/2014/main" id="{3E0D12F0-1911-4318-9D6D-E5EB44D6A5A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a:off x="11135390" y="6111385"/>
            <a:ext cx="337867" cy="337867"/>
          </a:xfrm>
          <a:prstGeom prst="rect">
            <a:avLst/>
          </a:prstGeom>
        </p:spPr>
      </p:pic>
    </p:spTree>
    <p:extLst>
      <p:ext uri="{BB962C8B-B14F-4D97-AF65-F5344CB8AC3E}">
        <p14:creationId xmlns:p14="http://schemas.microsoft.com/office/powerpoint/2010/main" val="28551275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5E1431-7A7B-4A31-A54D-2603DCCA2B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75898" y="2420563"/>
            <a:ext cx="7668429" cy="2206788"/>
          </a:xfrm>
          <a:prstGeom prst="rect">
            <a:avLst/>
          </a:prstGeom>
        </p:spPr>
      </p:pic>
      <p:sp>
        <p:nvSpPr>
          <p:cNvPr id="4" name="Text Placeholder 2">
            <a:extLst>
              <a:ext uri="{FF2B5EF4-FFF2-40B4-BE49-F238E27FC236}">
                <a16:creationId xmlns:a16="http://schemas.microsoft.com/office/drawing/2014/main" id="{A876FFB2-F3F5-4214-AA55-6F0B99FDF6D3}"/>
              </a:ext>
            </a:extLst>
          </p:cNvPr>
          <p:cNvSpPr>
            <a:spLocks noGrp="1"/>
          </p:cNvSpPr>
          <p:nvPr>
            <p:ph type="body" idx="1" hasCustomPrompt="1"/>
          </p:nvPr>
        </p:nvSpPr>
        <p:spPr>
          <a:xfrm>
            <a:off x="3132339" y="3230530"/>
            <a:ext cx="6153704" cy="823912"/>
          </a:xfrm>
          <a:prstGeom prst="rect">
            <a:avLst/>
          </a:prstGeom>
        </p:spPr>
        <p:txBody>
          <a:bodyPr anchor="b">
            <a:noAutofit/>
          </a:bodyPr>
          <a:lstStyle>
            <a:lvl1pPr marL="0" indent="0">
              <a:buNone/>
              <a:defRPr sz="8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Thank You</a:t>
            </a:r>
          </a:p>
        </p:txBody>
      </p:sp>
    </p:spTree>
    <p:extLst>
      <p:ext uri="{BB962C8B-B14F-4D97-AF65-F5344CB8AC3E}">
        <p14:creationId xmlns:p14="http://schemas.microsoft.com/office/powerpoint/2010/main" val="384005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46C7B-7FE0-4E8A-8345-03AD77B528E8}"/>
              </a:ext>
            </a:extLst>
          </p:cNvPr>
          <p:cNvSpPr>
            <a:spLocks noGrp="1"/>
          </p:cNvSpPr>
          <p:nvPr>
            <p:ph type="title"/>
          </p:nvPr>
        </p:nvSpPr>
        <p:spPr>
          <a:xfrm>
            <a:off x="2333718" y="2766218"/>
            <a:ext cx="7524564" cy="1325563"/>
          </a:xfrm>
        </p:spPr>
        <p:txBody>
          <a:bodyPr/>
          <a:lstStyle/>
          <a:p>
            <a:r>
              <a:rPr lang="en-US" dirty="0"/>
              <a:t>Click to edit Master title style</a:t>
            </a:r>
            <a:endParaRPr lang="en-IN" dirty="0"/>
          </a:p>
        </p:txBody>
      </p:sp>
      <p:pic>
        <p:nvPicPr>
          <p:cNvPr id="3" name="Picture 2">
            <a:extLst>
              <a:ext uri="{FF2B5EF4-FFF2-40B4-BE49-F238E27FC236}">
                <a16:creationId xmlns:a16="http://schemas.microsoft.com/office/drawing/2014/main" id="{52E896BB-7201-4E0A-BBBF-F5FFA51AED3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86811" y="0"/>
            <a:ext cx="2405189" cy="1855433"/>
          </a:xfrm>
          <a:prstGeom prst="rect">
            <a:avLst/>
          </a:prstGeom>
        </p:spPr>
      </p:pic>
      <p:pic>
        <p:nvPicPr>
          <p:cNvPr id="4" name="Picture 3">
            <a:extLst>
              <a:ext uri="{FF2B5EF4-FFF2-40B4-BE49-F238E27FC236}">
                <a16:creationId xmlns:a16="http://schemas.microsoft.com/office/drawing/2014/main" id="{D3D108E0-4D6C-4B23-B9CE-6D1CBB48049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413883"/>
            <a:ext cx="2121763" cy="1568617"/>
          </a:xfrm>
          <a:prstGeom prst="rect">
            <a:avLst/>
          </a:prstGeom>
        </p:spPr>
      </p:pic>
    </p:spTree>
    <p:extLst>
      <p:ext uri="{BB962C8B-B14F-4D97-AF65-F5344CB8AC3E}">
        <p14:creationId xmlns:p14="http://schemas.microsoft.com/office/powerpoint/2010/main" val="246039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7" name="Content Placeholder 2">
            <a:extLst>
              <a:ext uri="{FF2B5EF4-FFF2-40B4-BE49-F238E27FC236}">
                <a16:creationId xmlns:a16="http://schemas.microsoft.com/office/drawing/2014/main" id="{2E5A5720-14A6-4E76-8AE0-7BF5A93F2285}"/>
              </a:ext>
            </a:extLst>
          </p:cNvPr>
          <p:cNvSpPr>
            <a:spLocks noGrp="1"/>
          </p:cNvSpPr>
          <p:nvPr>
            <p:ph sz="half" idx="1"/>
          </p:nvPr>
        </p:nvSpPr>
        <p:spPr>
          <a:xfrm>
            <a:off x="914400" y="1697857"/>
            <a:ext cx="5181600"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8" name="Content Placeholder 3">
            <a:extLst>
              <a:ext uri="{FF2B5EF4-FFF2-40B4-BE49-F238E27FC236}">
                <a16:creationId xmlns:a16="http://schemas.microsoft.com/office/drawing/2014/main" id="{C2843D21-9EFE-4BC5-BE92-A665BEA479DE}"/>
              </a:ext>
            </a:extLst>
          </p:cNvPr>
          <p:cNvSpPr>
            <a:spLocks noGrp="1"/>
          </p:cNvSpPr>
          <p:nvPr>
            <p:ph sz="half" idx="2"/>
          </p:nvPr>
        </p:nvSpPr>
        <p:spPr>
          <a:xfrm>
            <a:off x="6248400" y="1697857"/>
            <a:ext cx="5181600" cy="41225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29" name="Picture 28">
            <a:extLst>
              <a:ext uri="{FF2B5EF4-FFF2-40B4-BE49-F238E27FC236}">
                <a16:creationId xmlns:a16="http://schemas.microsoft.com/office/drawing/2014/main" id="{D1F1D427-C6F8-43B7-AB09-7B9FC714E1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5522" y="1664568"/>
            <a:ext cx="5181600" cy="4149200"/>
          </a:xfrm>
          <a:prstGeom prst="rect">
            <a:avLst/>
          </a:prstGeom>
        </p:spPr>
      </p:pic>
      <p:pic>
        <p:nvPicPr>
          <p:cNvPr id="31" name="Picture 30">
            <a:extLst>
              <a:ext uri="{FF2B5EF4-FFF2-40B4-BE49-F238E27FC236}">
                <a16:creationId xmlns:a16="http://schemas.microsoft.com/office/drawing/2014/main" id="{4D8437B2-1A11-4845-8AC4-8423D7E5E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0237" y="1664567"/>
            <a:ext cx="5181600" cy="4122567"/>
          </a:xfrm>
          <a:prstGeom prst="rect">
            <a:avLst/>
          </a:prstGeom>
        </p:spPr>
      </p:pic>
    </p:spTree>
    <p:extLst>
      <p:ext uri="{BB962C8B-B14F-4D97-AF65-F5344CB8AC3E}">
        <p14:creationId xmlns:p14="http://schemas.microsoft.com/office/powerpoint/2010/main" val="2483690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7EAD529-84B7-47AD-9E2D-2D11D6BE2AF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65663" y="2475930"/>
            <a:ext cx="5183188" cy="823912"/>
          </a:xfrm>
          <a:prstGeom prst="rect">
            <a:avLst/>
          </a:prstGeom>
        </p:spPr>
      </p:pic>
      <p:pic>
        <p:nvPicPr>
          <p:cNvPr id="16" name="Picture 15">
            <a:extLst>
              <a:ext uri="{FF2B5EF4-FFF2-40B4-BE49-F238E27FC236}">
                <a16:creationId xmlns:a16="http://schemas.microsoft.com/office/drawing/2014/main" id="{2709A1F9-4984-4DE1-8EC7-F126D9C46B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9787" y="2475930"/>
            <a:ext cx="5157787" cy="823912"/>
          </a:xfrm>
          <a:prstGeom prst="rect">
            <a:avLst/>
          </a:prstGeom>
        </p:spPr>
      </p:pic>
      <p:sp>
        <p:nvSpPr>
          <p:cNvPr id="5" name="Title 1">
            <a:extLst>
              <a:ext uri="{FF2B5EF4-FFF2-40B4-BE49-F238E27FC236}">
                <a16:creationId xmlns:a16="http://schemas.microsoft.com/office/drawing/2014/main" id="{9E456396-CC31-438B-86DD-0C3C4C2A4300}"/>
              </a:ext>
            </a:extLst>
          </p:cNvPr>
          <p:cNvSpPr>
            <a:spLocks noGrp="1"/>
          </p:cNvSpPr>
          <p:nvPr>
            <p:ph type="ctrTitle"/>
          </p:nvPr>
        </p:nvSpPr>
        <p:spPr>
          <a:xfrm>
            <a:off x="839788" y="1580994"/>
            <a:ext cx="10409064" cy="823912"/>
          </a:xfrm>
          <a:prstGeom prst="rect">
            <a:avLst/>
          </a:prstGeom>
        </p:spPr>
        <p:txBody>
          <a:bodyPr anchor="b"/>
          <a:lstStyle>
            <a:lvl1pPr algn="ctr">
              <a:defRPr sz="6000"/>
            </a:lvl1pPr>
          </a:lstStyle>
          <a:p>
            <a:r>
              <a:rPr lang="en-GB" dirty="0"/>
              <a:t>Click to edit Master title style</a:t>
            </a:r>
            <a:endParaRPr lang="en-US" dirty="0"/>
          </a:p>
        </p:txBody>
      </p:sp>
      <p:sp>
        <p:nvSpPr>
          <p:cNvPr id="10" name="Text Placeholder 2">
            <a:extLst>
              <a:ext uri="{FF2B5EF4-FFF2-40B4-BE49-F238E27FC236}">
                <a16:creationId xmlns:a16="http://schemas.microsoft.com/office/drawing/2014/main" id="{D06EE347-FB37-4B8C-8664-75D6A2C68648}"/>
              </a:ext>
            </a:extLst>
          </p:cNvPr>
          <p:cNvSpPr>
            <a:spLocks noGrp="1"/>
          </p:cNvSpPr>
          <p:nvPr>
            <p:ph type="body" idx="1"/>
          </p:nvPr>
        </p:nvSpPr>
        <p:spPr>
          <a:xfrm>
            <a:off x="839788" y="2475930"/>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1" name="Content Placeholder 3">
            <a:extLst>
              <a:ext uri="{FF2B5EF4-FFF2-40B4-BE49-F238E27FC236}">
                <a16:creationId xmlns:a16="http://schemas.microsoft.com/office/drawing/2014/main" id="{29F9ED0A-EFB8-4809-9A9F-74698B6B7888}"/>
              </a:ext>
            </a:extLst>
          </p:cNvPr>
          <p:cNvSpPr>
            <a:spLocks noGrp="1"/>
          </p:cNvSpPr>
          <p:nvPr>
            <p:ph sz="half" idx="2"/>
          </p:nvPr>
        </p:nvSpPr>
        <p:spPr>
          <a:xfrm>
            <a:off x="839788" y="3299842"/>
            <a:ext cx="5157787"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Text Placeholder 4">
            <a:extLst>
              <a:ext uri="{FF2B5EF4-FFF2-40B4-BE49-F238E27FC236}">
                <a16:creationId xmlns:a16="http://schemas.microsoft.com/office/drawing/2014/main" id="{4C71F74E-5805-4A0D-9B1C-7A9C918EF773}"/>
              </a:ext>
            </a:extLst>
          </p:cNvPr>
          <p:cNvSpPr>
            <a:spLocks noGrp="1"/>
          </p:cNvSpPr>
          <p:nvPr>
            <p:ph type="body" sz="quarter" idx="3"/>
          </p:nvPr>
        </p:nvSpPr>
        <p:spPr>
          <a:xfrm>
            <a:off x="6065664" y="2475930"/>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5" name="Content Placeholder 5">
            <a:extLst>
              <a:ext uri="{FF2B5EF4-FFF2-40B4-BE49-F238E27FC236}">
                <a16:creationId xmlns:a16="http://schemas.microsoft.com/office/drawing/2014/main" id="{4D548B32-A67A-49D3-A135-8DD83DAEC8A6}"/>
              </a:ext>
            </a:extLst>
          </p:cNvPr>
          <p:cNvSpPr>
            <a:spLocks noGrp="1"/>
          </p:cNvSpPr>
          <p:nvPr>
            <p:ph sz="quarter" idx="4"/>
          </p:nvPr>
        </p:nvSpPr>
        <p:spPr>
          <a:xfrm>
            <a:off x="6065664" y="3299842"/>
            <a:ext cx="5183188" cy="267176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911803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E85F33-10CF-4D38-A10C-3E381DB8A6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6702" y="2635726"/>
            <a:ext cx="10417098" cy="2930571"/>
          </a:xfrm>
          <a:prstGeom prst="rect">
            <a:avLst/>
          </a:prstGeom>
        </p:spPr>
      </p:pic>
      <p:sp>
        <p:nvSpPr>
          <p:cNvPr id="6" name="Title 1">
            <a:extLst>
              <a:ext uri="{FF2B5EF4-FFF2-40B4-BE49-F238E27FC236}">
                <a16:creationId xmlns:a16="http://schemas.microsoft.com/office/drawing/2014/main" id="{203CBF60-65BD-4A93-9569-637680CF070D}"/>
              </a:ext>
            </a:extLst>
          </p:cNvPr>
          <p:cNvSpPr>
            <a:spLocks noGrp="1"/>
          </p:cNvSpPr>
          <p:nvPr>
            <p:ph type="title"/>
          </p:nvPr>
        </p:nvSpPr>
        <p:spPr>
          <a:xfrm>
            <a:off x="887451" y="1526959"/>
            <a:ext cx="10515600" cy="1024863"/>
          </a:xfrm>
          <a:prstGeom prst="rect">
            <a:avLst/>
          </a:prstGeom>
        </p:spPr>
        <p:txBody>
          <a:bodyPr/>
          <a:lstStyle/>
          <a:p>
            <a:r>
              <a:rPr lang="en-US"/>
              <a:t>Click to edit Master title style</a:t>
            </a:r>
            <a:endParaRPr lang="en-IN"/>
          </a:p>
        </p:txBody>
      </p:sp>
      <p:sp>
        <p:nvSpPr>
          <p:cNvPr id="7" name="Content Placeholder 2">
            <a:extLst>
              <a:ext uri="{FF2B5EF4-FFF2-40B4-BE49-F238E27FC236}">
                <a16:creationId xmlns:a16="http://schemas.microsoft.com/office/drawing/2014/main" id="{2B4E4798-8506-48A3-86AF-86E5CF6D1394}"/>
              </a:ext>
            </a:extLst>
          </p:cNvPr>
          <p:cNvSpPr>
            <a:spLocks noGrp="1"/>
          </p:cNvSpPr>
          <p:nvPr>
            <p:ph idx="1"/>
          </p:nvPr>
        </p:nvSpPr>
        <p:spPr>
          <a:xfrm>
            <a:off x="887450" y="2635726"/>
            <a:ext cx="10515600" cy="304598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579846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60C4E3D-9A02-4511-A441-FF3F678EC3A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55722" y="1562465"/>
            <a:ext cx="6254427" cy="4235501"/>
          </a:xfrm>
          <a:prstGeom prst="rect">
            <a:avLst/>
          </a:prstGeom>
        </p:spPr>
      </p:pic>
      <p:sp>
        <p:nvSpPr>
          <p:cNvPr id="2" name="Title 1">
            <a:extLst>
              <a:ext uri="{FF2B5EF4-FFF2-40B4-BE49-F238E27FC236}">
                <a16:creationId xmlns:a16="http://schemas.microsoft.com/office/drawing/2014/main" id="{FE1D8802-777F-43A1-A758-E8C41294538E}"/>
              </a:ext>
            </a:extLst>
          </p:cNvPr>
          <p:cNvSpPr>
            <a:spLocks noGrp="1"/>
          </p:cNvSpPr>
          <p:nvPr>
            <p:ph type="title"/>
          </p:nvPr>
        </p:nvSpPr>
        <p:spPr>
          <a:xfrm>
            <a:off x="1026218" y="1580223"/>
            <a:ext cx="3932237" cy="858915"/>
          </a:xfrm>
          <a:prstGeom prst="rect">
            <a:avLst/>
          </a:prstGeom>
        </p:spPr>
        <p:txBody>
          <a:bodyPr anchor="b"/>
          <a:lstStyle>
            <a:lvl1pPr>
              <a:defRPr sz="3200"/>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47D1AC84-8FCE-4F56-983B-CCD700EAA011}"/>
              </a:ext>
            </a:extLst>
          </p:cNvPr>
          <p:cNvSpPr>
            <a:spLocks noGrp="1"/>
          </p:cNvSpPr>
          <p:nvPr>
            <p:ph idx="1"/>
          </p:nvPr>
        </p:nvSpPr>
        <p:spPr>
          <a:xfrm>
            <a:off x="5055722" y="1580223"/>
            <a:ext cx="6254427" cy="421774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Text Placeholder 3">
            <a:extLst>
              <a:ext uri="{FF2B5EF4-FFF2-40B4-BE49-F238E27FC236}">
                <a16:creationId xmlns:a16="http://schemas.microsoft.com/office/drawing/2014/main" id="{C5E21D48-3710-46CF-B681-A135530788E9}"/>
              </a:ext>
            </a:extLst>
          </p:cNvPr>
          <p:cNvSpPr>
            <a:spLocks noGrp="1"/>
          </p:cNvSpPr>
          <p:nvPr>
            <p:ph type="body" sz="half" idx="2"/>
          </p:nvPr>
        </p:nvSpPr>
        <p:spPr>
          <a:xfrm>
            <a:off x="1026218" y="2565646"/>
            <a:ext cx="3932237" cy="323232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10" name="Picture 9">
            <a:extLst>
              <a:ext uri="{FF2B5EF4-FFF2-40B4-BE49-F238E27FC236}">
                <a16:creationId xmlns:a16="http://schemas.microsoft.com/office/drawing/2014/main" id="{8C45D4AA-76AD-417E-8602-5E93F356031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5424" y="2502921"/>
            <a:ext cx="4008544" cy="3391851"/>
          </a:xfrm>
          <a:prstGeom prst="rect">
            <a:avLst/>
          </a:prstGeom>
        </p:spPr>
      </p:pic>
    </p:spTree>
    <p:extLst>
      <p:ext uri="{BB962C8B-B14F-4D97-AF65-F5344CB8AC3E}">
        <p14:creationId xmlns:p14="http://schemas.microsoft.com/office/powerpoint/2010/main" val="3436078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F441CD-043F-41E0-AF10-72C2EFF7C31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88576" y="2634431"/>
            <a:ext cx="1603762" cy="1589138"/>
          </a:xfrm>
          <a:prstGeom prst="rect">
            <a:avLst/>
          </a:prstGeom>
        </p:spPr>
      </p:pic>
    </p:spTree>
    <p:extLst>
      <p:ext uri="{BB962C8B-B14F-4D97-AF65-F5344CB8AC3E}">
        <p14:creationId xmlns:p14="http://schemas.microsoft.com/office/powerpoint/2010/main" val="1352028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5D7154B-DCE5-42B3-9675-59392099E8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8021" y="2569613"/>
            <a:ext cx="4214179" cy="565522"/>
          </a:xfrm>
          <a:prstGeom prst="rect">
            <a:avLst/>
          </a:prstGeom>
        </p:spPr>
      </p:pic>
      <p:pic>
        <p:nvPicPr>
          <p:cNvPr id="4" name="Picture 3">
            <a:extLst>
              <a:ext uri="{FF2B5EF4-FFF2-40B4-BE49-F238E27FC236}">
                <a16:creationId xmlns:a16="http://schemas.microsoft.com/office/drawing/2014/main" id="{6DF128B0-2555-4417-AE18-C1717D6A23B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589" y="2569613"/>
            <a:ext cx="4214179" cy="565522"/>
          </a:xfrm>
          <a:prstGeom prst="rect">
            <a:avLst/>
          </a:prstGeom>
        </p:spPr>
      </p:pic>
      <p:sp>
        <p:nvSpPr>
          <p:cNvPr id="5" name="Title 1">
            <a:extLst>
              <a:ext uri="{FF2B5EF4-FFF2-40B4-BE49-F238E27FC236}">
                <a16:creationId xmlns:a16="http://schemas.microsoft.com/office/drawing/2014/main" id="{B376FDD3-C6D8-409D-9E32-D45364462EEF}"/>
              </a:ext>
            </a:extLst>
          </p:cNvPr>
          <p:cNvSpPr>
            <a:spLocks noGrp="1"/>
          </p:cNvSpPr>
          <p:nvPr>
            <p:ph type="ctrTitle"/>
          </p:nvPr>
        </p:nvSpPr>
        <p:spPr>
          <a:xfrm>
            <a:off x="839788" y="1580994"/>
            <a:ext cx="10409064" cy="823912"/>
          </a:xfrm>
          <a:prstGeom prst="rect">
            <a:avLst/>
          </a:prstGeom>
        </p:spPr>
        <p:txBody>
          <a:bodyPr anchor="b"/>
          <a:lstStyle>
            <a:lvl1pPr algn="ctr">
              <a:defRPr sz="6000"/>
            </a:lvl1pPr>
          </a:lstStyle>
          <a:p>
            <a:r>
              <a:rPr lang="en-GB" dirty="0"/>
              <a:t>Click to edit Master title style</a:t>
            </a:r>
            <a:endParaRPr lang="en-US" dirty="0"/>
          </a:p>
        </p:txBody>
      </p:sp>
      <p:sp>
        <p:nvSpPr>
          <p:cNvPr id="6" name="Text Placeholder 2">
            <a:extLst>
              <a:ext uri="{FF2B5EF4-FFF2-40B4-BE49-F238E27FC236}">
                <a16:creationId xmlns:a16="http://schemas.microsoft.com/office/drawing/2014/main" id="{F22489D0-F5E0-426A-908B-E832CE817109}"/>
              </a:ext>
            </a:extLst>
          </p:cNvPr>
          <p:cNvSpPr>
            <a:spLocks noGrp="1"/>
          </p:cNvSpPr>
          <p:nvPr>
            <p:ph type="body" idx="1"/>
          </p:nvPr>
        </p:nvSpPr>
        <p:spPr>
          <a:xfrm>
            <a:off x="1311591" y="2569613"/>
            <a:ext cx="4214180" cy="5655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7" name="Content Placeholder 3">
            <a:extLst>
              <a:ext uri="{FF2B5EF4-FFF2-40B4-BE49-F238E27FC236}">
                <a16:creationId xmlns:a16="http://schemas.microsoft.com/office/drawing/2014/main" id="{C05B9255-CEC4-4CEE-8D99-F2E3D5E92256}"/>
              </a:ext>
            </a:extLst>
          </p:cNvPr>
          <p:cNvSpPr>
            <a:spLocks noGrp="1"/>
          </p:cNvSpPr>
          <p:nvPr>
            <p:ph sz="half" idx="2"/>
          </p:nvPr>
        </p:nvSpPr>
        <p:spPr>
          <a:xfrm>
            <a:off x="839788" y="3299842"/>
            <a:ext cx="5157787"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5">
            <a:extLst>
              <a:ext uri="{FF2B5EF4-FFF2-40B4-BE49-F238E27FC236}">
                <a16:creationId xmlns:a16="http://schemas.microsoft.com/office/drawing/2014/main" id="{58437F6A-9603-4E96-8B57-BD3492CF7B58}"/>
              </a:ext>
            </a:extLst>
          </p:cNvPr>
          <p:cNvSpPr>
            <a:spLocks noGrp="1"/>
          </p:cNvSpPr>
          <p:nvPr>
            <p:ph sz="quarter" idx="4"/>
          </p:nvPr>
        </p:nvSpPr>
        <p:spPr>
          <a:xfrm>
            <a:off x="6065664" y="3299842"/>
            <a:ext cx="5183188" cy="267176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Text Placeholder 2">
            <a:extLst>
              <a:ext uri="{FF2B5EF4-FFF2-40B4-BE49-F238E27FC236}">
                <a16:creationId xmlns:a16="http://schemas.microsoft.com/office/drawing/2014/main" id="{4B398605-DC27-4243-927F-8DB3153CB87D}"/>
              </a:ext>
            </a:extLst>
          </p:cNvPr>
          <p:cNvSpPr>
            <a:spLocks noGrp="1"/>
          </p:cNvSpPr>
          <p:nvPr>
            <p:ph type="body" idx="10"/>
          </p:nvPr>
        </p:nvSpPr>
        <p:spPr>
          <a:xfrm>
            <a:off x="6488024" y="2569613"/>
            <a:ext cx="4214180" cy="5655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pic>
        <p:nvPicPr>
          <p:cNvPr id="12" name="Picture 11">
            <a:extLst>
              <a:ext uri="{FF2B5EF4-FFF2-40B4-BE49-F238E27FC236}">
                <a16:creationId xmlns:a16="http://schemas.microsoft.com/office/drawing/2014/main" id="{338CB52F-7D49-4256-85E2-CD87ADB711D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9788" y="3299841"/>
            <a:ext cx="5183188" cy="2671761"/>
          </a:xfrm>
          <a:prstGeom prst="rect">
            <a:avLst/>
          </a:prstGeom>
        </p:spPr>
      </p:pic>
      <p:pic>
        <p:nvPicPr>
          <p:cNvPr id="13" name="Picture 12">
            <a:extLst>
              <a:ext uri="{FF2B5EF4-FFF2-40B4-BE49-F238E27FC236}">
                <a16:creationId xmlns:a16="http://schemas.microsoft.com/office/drawing/2014/main" id="{111BBA9F-4038-4273-863F-15FBB950917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89799" y="3272034"/>
            <a:ext cx="5183188" cy="2699568"/>
          </a:xfrm>
          <a:prstGeom prst="rect">
            <a:avLst/>
          </a:prstGeom>
        </p:spPr>
      </p:pic>
    </p:spTree>
    <p:extLst>
      <p:ext uri="{BB962C8B-B14F-4D97-AF65-F5344CB8AC3E}">
        <p14:creationId xmlns:p14="http://schemas.microsoft.com/office/powerpoint/2010/main" val="2061366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34FC87A-BD6D-48EF-84E5-7880F44CDE3F}"/>
              </a:ext>
            </a:extLst>
          </p:cNvPr>
          <p:cNvSpPr>
            <a:spLocks noGrp="1"/>
          </p:cNvSpPr>
          <p:nvPr>
            <p:ph type="title"/>
          </p:nvPr>
        </p:nvSpPr>
        <p:spPr>
          <a:xfrm>
            <a:off x="1599062" y="1409825"/>
            <a:ext cx="4381422" cy="938812"/>
          </a:xfrm>
          <a:prstGeom prst="rect">
            <a:avLst/>
          </a:prstGeom>
        </p:spPr>
        <p:txBody>
          <a:bodyPr anchor="b"/>
          <a:lstStyle>
            <a:lvl1pPr>
              <a:defRPr sz="3200"/>
            </a:lvl1pPr>
          </a:lstStyle>
          <a:p>
            <a:r>
              <a:rPr lang="en-US" dirty="0"/>
              <a:t>Click to edit Master title style</a:t>
            </a:r>
            <a:endParaRPr lang="en-IN" dirty="0"/>
          </a:p>
        </p:txBody>
      </p:sp>
      <p:sp>
        <p:nvSpPr>
          <p:cNvPr id="8" name="Text Placeholder 3">
            <a:extLst>
              <a:ext uri="{FF2B5EF4-FFF2-40B4-BE49-F238E27FC236}">
                <a16:creationId xmlns:a16="http://schemas.microsoft.com/office/drawing/2014/main" id="{2FB144F7-2051-4B8B-B7F4-42AEFF286293}"/>
              </a:ext>
            </a:extLst>
          </p:cNvPr>
          <p:cNvSpPr>
            <a:spLocks noGrp="1"/>
          </p:cNvSpPr>
          <p:nvPr>
            <p:ph type="body" sz="half" idx="2"/>
          </p:nvPr>
        </p:nvSpPr>
        <p:spPr>
          <a:xfrm>
            <a:off x="1689596" y="2504670"/>
            <a:ext cx="4158977" cy="353299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9" name="Picture 8">
            <a:extLst>
              <a:ext uri="{FF2B5EF4-FFF2-40B4-BE49-F238E27FC236}">
                <a16:creationId xmlns:a16="http://schemas.microsoft.com/office/drawing/2014/main" id="{6C138F94-F541-4411-8923-64821B6BC84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78374" y="2449053"/>
            <a:ext cx="4381422" cy="3707364"/>
          </a:xfrm>
          <a:prstGeom prst="rect">
            <a:avLst/>
          </a:prstGeom>
        </p:spPr>
      </p:pic>
      <p:sp>
        <p:nvSpPr>
          <p:cNvPr id="10" name="Title 1">
            <a:extLst>
              <a:ext uri="{FF2B5EF4-FFF2-40B4-BE49-F238E27FC236}">
                <a16:creationId xmlns:a16="http://schemas.microsoft.com/office/drawing/2014/main" id="{0FAB1C74-122C-4DFD-B9D3-0394B289E855}"/>
              </a:ext>
            </a:extLst>
          </p:cNvPr>
          <p:cNvSpPr txBox="1">
            <a:spLocks/>
          </p:cNvSpPr>
          <p:nvPr userDrawn="1"/>
        </p:nvSpPr>
        <p:spPr>
          <a:xfrm>
            <a:off x="6196694" y="1409825"/>
            <a:ext cx="4381422" cy="938812"/>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a:t>Click to edit Master title style</a:t>
            </a:r>
            <a:endParaRPr lang="en-IN" dirty="0"/>
          </a:p>
        </p:txBody>
      </p:sp>
      <p:sp>
        <p:nvSpPr>
          <p:cNvPr id="11" name="Text Placeholder 3">
            <a:extLst>
              <a:ext uri="{FF2B5EF4-FFF2-40B4-BE49-F238E27FC236}">
                <a16:creationId xmlns:a16="http://schemas.microsoft.com/office/drawing/2014/main" id="{ED35DB26-DC0A-4DBD-917C-461C91AE2E45}"/>
              </a:ext>
            </a:extLst>
          </p:cNvPr>
          <p:cNvSpPr>
            <a:spLocks noGrp="1"/>
          </p:cNvSpPr>
          <p:nvPr>
            <p:ph type="body" sz="half" idx="10"/>
          </p:nvPr>
        </p:nvSpPr>
        <p:spPr>
          <a:xfrm>
            <a:off x="6302499" y="2497457"/>
            <a:ext cx="4233339" cy="361055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12" name="Picture 11">
            <a:extLst>
              <a:ext uri="{FF2B5EF4-FFF2-40B4-BE49-F238E27FC236}">
                <a16:creationId xmlns:a16="http://schemas.microsoft.com/office/drawing/2014/main" id="{425BB59A-246E-4221-9556-7A38EE5B09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96694" y="2417485"/>
            <a:ext cx="4381422" cy="3707364"/>
          </a:xfrm>
          <a:prstGeom prst="rect">
            <a:avLst/>
          </a:prstGeom>
        </p:spPr>
      </p:pic>
    </p:spTree>
    <p:extLst>
      <p:ext uri="{BB962C8B-B14F-4D97-AF65-F5344CB8AC3E}">
        <p14:creationId xmlns:p14="http://schemas.microsoft.com/office/powerpoint/2010/main" val="1483298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8BD0BC50-CF1D-4086-B483-4387CD3FD45B}"/>
              </a:ext>
            </a:extLst>
          </p:cNvPr>
          <p:cNvSpPr>
            <a:spLocks noGrp="1"/>
          </p:cNvSpPr>
          <p:nvPr>
            <p:ph type="title"/>
          </p:nvPr>
        </p:nvSpPr>
        <p:spPr>
          <a:xfrm>
            <a:off x="838200" y="1162843"/>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5" name="Text Placeholder 2">
            <a:extLst>
              <a:ext uri="{FF2B5EF4-FFF2-40B4-BE49-F238E27FC236}">
                <a16:creationId xmlns:a16="http://schemas.microsoft.com/office/drawing/2014/main" id="{950186DB-18B5-4FDA-928A-4F8C3F456622}"/>
              </a:ext>
            </a:extLst>
          </p:cNvPr>
          <p:cNvSpPr>
            <a:spLocks noGrp="1"/>
          </p:cNvSpPr>
          <p:nvPr>
            <p:ph type="body" idx="1"/>
          </p:nvPr>
        </p:nvSpPr>
        <p:spPr>
          <a:xfrm>
            <a:off x="838200" y="2651759"/>
            <a:ext cx="10515600" cy="3525203"/>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996461916"/>
      </p:ext>
    </p:extLst>
  </p:cSld>
  <p:clrMap bg1="lt1" tx1="dk1" bg2="lt2" tx2="dk2" accent1="accent1" accent2="accent2" accent3="accent3" accent4="accent4" accent5="accent5" accent6="accent6" hlink="hlink" folHlink="folHlink"/>
  <p:sldLayoutIdLst>
    <p:sldLayoutId id="2147483654" r:id="rId1"/>
    <p:sldLayoutId id="2147483666" r:id="rId2"/>
    <p:sldLayoutId id="2147483649" r:id="rId3"/>
    <p:sldLayoutId id="2147483650" r:id="rId4"/>
    <p:sldLayoutId id="2147483655" r:id="rId5"/>
    <p:sldLayoutId id="2147483656" r:id="rId6"/>
    <p:sldLayoutId id="2147483657" r:id="rId7"/>
    <p:sldLayoutId id="2147483660" r:id="rId8"/>
    <p:sldLayoutId id="2147483659" r:id="rId9"/>
    <p:sldLayoutId id="2147483662" r:id="rId10"/>
    <p:sldLayoutId id="2147483663" r:id="rId11"/>
    <p:sldLayoutId id="2147483661" r:id="rId12"/>
    <p:sldLayoutId id="2147483658" r:id="rId13"/>
    <p:sldLayoutId id="2147483665" r:id="rId14"/>
    <p:sldLayoutId id="2147483667"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matplotlib.org/stable/contents.html" TargetMode="External"/><Relationship Id="rId7" Type="http://schemas.openxmlformats.org/officeDocument/2006/relationships/hyperlink" Target="https://www.python.org/dev/peps/pep-0249/" TargetMode="External"/><Relationship Id="rId2" Type="http://schemas.openxmlformats.org/officeDocument/2006/relationships/hyperlink" Target="https://pandas.pydata.org/docs/" TargetMode="External"/><Relationship Id="rId1" Type="http://schemas.openxmlformats.org/officeDocument/2006/relationships/slideLayout" Target="../slideLayouts/slideLayout2.xml"/><Relationship Id="rId6" Type="http://schemas.openxmlformats.org/officeDocument/2006/relationships/hyperlink" Target="https://docs.sqlalchemy.org/en/14/" TargetMode="External"/><Relationship Id="rId5" Type="http://schemas.openxmlformats.org/officeDocument/2006/relationships/hyperlink" Target="https://airflow.apache.org/docs/apache-airflow/stable/" TargetMode="External"/><Relationship Id="rId4" Type="http://schemas.openxmlformats.org/officeDocument/2006/relationships/hyperlink" Target="https://seaborn.pydata.org/"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hyperlink" Target="https://scikit-learn.org/stable/" TargetMode="External"/><Relationship Id="rId3" Type="http://schemas.openxmlformats.org/officeDocument/2006/relationships/hyperlink" Target="https://docs.github.com/en/github" TargetMode="External"/><Relationship Id="rId7" Type="http://schemas.openxmlformats.org/officeDocument/2006/relationships/hyperlink" Target="https://numpy.org/doc/" TargetMode="External"/><Relationship Id="rId2" Type="http://schemas.openxmlformats.org/officeDocument/2006/relationships/hyperlink" Target="https://git-scm.com/doc" TargetMode="External"/><Relationship Id="rId1" Type="http://schemas.openxmlformats.org/officeDocument/2006/relationships/slideLayout" Target="../slideLayouts/slideLayout2.xml"/><Relationship Id="rId6" Type="http://schemas.openxmlformats.org/officeDocument/2006/relationships/hyperlink" Target="https://docs.scipy.org/doc/scipy/reference/stats.html" TargetMode="External"/><Relationship Id="rId5" Type="http://schemas.openxmlformats.org/officeDocument/2006/relationships/hyperlink" Target="https://docs.python.org/3/" TargetMode="External"/><Relationship Id="rId4" Type="http://schemas.openxmlformats.org/officeDocument/2006/relationships/hyperlink" Target="https://docs.gitlab.com/ee/"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AF4F60-FE03-4490-82E3-1A3141323C26}"/>
              </a:ext>
            </a:extLst>
          </p:cNvPr>
          <p:cNvPicPr>
            <a:picLocks noChangeAspect="1"/>
          </p:cNvPicPr>
          <p:nvPr/>
        </p:nvPicPr>
        <p:blipFill>
          <a:blip r:embed="rId2"/>
          <a:stretch>
            <a:fillRect/>
          </a:stretch>
        </p:blipFill>
        <p:spPr>
          <a:xfrm>
            <a:off x="4319022" y="441000"/>
            <a:ext cx="3048504" cy="2988000"/>
          </a:xfrm>
          <a:prstGeom prst="rect">
            <a:avLst/>
          </a:prstGeom>
        </p:spPr>
      </p:pic>
      <p:sp>
        <p:nvSpPr>
          <p:cNvPr id="4" name="Title 1">
            <a:extLst>
              <a:ext uri="{FF2B5EF4-FFF2-40B4-BE49-F238E27FC236}">
                <a16:creationId xmlns:a16="http://schemas.microsoft.com/office/drawing/2014/main" id="{BB12947C-5F57-4529-B2A1-AF99303D250B}"/>
              </a:ext>
            </a:extLst>
          </p:cNvPr>
          <p:cNvSpPr txBox="1">
            <a:spLocks/>
          </p:cNvSpPr>
          <p:nvPr/>
        </p:nvSpPr>
        <p:spPr>
          <a:xfrm>
            <a:off x="1524000" y="2999058"/>
            <a:ext cx="9144000" cy="95195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spc="-300" dirty="0">
                <a:latin typeface="Metropolis" pitchFamily="2" charset="77"/>
              </a:rPr>
              <a:t>Futurense Technologies</a:t>
            </a:r>
          </a:p>
        </p:txBody>
      </p:sp>
      <p:sp>
        <p:nvSpPr>
          <p:cNvPr id="5" name="Subtitle 2">
            <a:extLst>
              <a:ext uri="{FF2B5EF4-FFF2-40B4-BE49-F238E27FC236}">
                <a16:creationId xmlns:a16="http://schemas.microsoft.com/office/drawing/2014/main" id="{974FE611-E3CC-4B83-9F51-B645E4F3437A}"/>
              </a:ext>
            </a:extLst>
          </p:cNvPr>
          <p:cNvSpPr txBox="1">
            <a:spLocks/>
          </p:cNvSpPr>
          <p:nvPr/>
        </p:nvSpPr>
        <p:spPr>
          <a:xfrm>
            <a:off x="1524000" y="3706760"/>
            <a:ext cx="9144000" cy="42180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spc="-150" dirty="0">
                <a:latin typeface="Helvetica" pitchFamily="2" charset="0"/>
              </a:rPr>
              <a:t>Project Report</a:t>
            </a:r>
          </a:p>
          <a:p>
            <a:pPr marL="0" indent="0" algn="ctr">
              <a:buNone/>
            </a:pPr>
            <a:r>
              <a:rPr lang="en-US" sz="2400" spc="-150" dirty="0">
                <a:latin typeface="Helvetica" pitchFamily="2" charset="0"/>
              </a:rPr>
              <a:t>Group M</a:t>
            </a:r>
            <a:br>
              <a:rPr lang="en-US" sz="2400" spc="-150" dirty="0">
                <a:latin typeface="Helvetica" pitchFamily="2" charset="0"/>
              </a:rPr>
            </a:br>
            <a:r>
              <a:rPr lang="en-US" sz="2400" spc="-150" dirty="0">
                <a:latin typeface="Helvetica" pitchFamily="2" charset="0"/>
              </a:rPr>
              <a:t>Names:</a:t>
            </a:r>
          </a:p>
          <a:p>
            <a:pPr marL="0" indent="0" algn="ctr">
              <a:buNone/>
            </a:pPr>
            <a:r>
              <a:rPr lang="en-US" sz="2400" spc="-150" dirty="0">
                <a:latin typeface="Helvetica" pitchFamily="2" charset="0"/>
              </a:rPr>
              <a:t>1.YUVA SANJAY</a:t>
            </a:r>
          </a:p>
          <a:p>
            <a:pPr marL="0" indent="0" algn="ctr">
              <a:buNone/>
            </a:pPr>
            <a:r>
              <a:rPr lang="en-US" sz="2400" spc="-150" dirty="0">
                <a:latin typeface="Helvetica" pitchFamily="2" charset="0"/>
              </a:rPr>
              <a:t>2.K HARSHAVARDHAN</a:t>
            </a:r>
          </a:p>
          <a:p>
            <a:pPr marL="0" indent="0" algn="ctr">
              <a:buNone/>
            </a:pPr>
            <a:r>
              <a:rPr lang="en-US" sz="2400" spc="-150" dirty="0">
                <a:latin typeface="Helvetica" pitchFamily="2" charset="0"/>
              </a:rPr>
              <a:t>3.NIKUNJ</a:t>
            </a:r>
          </a:p>
        </p:txBody>
      </p:sp>
    </p:spTree>
    <p:extLst>
      <p:ext uri="{BB962C8B-B14F-4D97-AF65-F5344CB8AC3E}">
        <p14:creationId xmlns:p14="http://schemas.microsoft.com/office/powerpoint/2010/main" val="2849464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FD1AF-3B26-D2ED-6712-967C3A3B3C61}"/>
              </a:ext>
            </a:extLst>
          </p:cNvPr>
          <p:cNvSpPr>
            <a:spLocks noGrp="1"/>
          </p:cNvSpPr>
          <p:nvPr>
            <p:ph type="title"/>
          </p:nvPr>
        </p:nvSpPr>
        <p:spPr>
          <a:xfrm>
            <a:off x="1812175" y="1174376"/>
            <a:ext cx="8628610" cy="5109883"/>
          </a:xfrm>
        </p:spPr>
        <p:txBody>
          <a:bodyPr>
            <a:normAutofit fontScale="90000"/>
          </a:bodyPr>
          <a:lstStyle/>
          <a:p>
            <a:pPr marL="571500" indent="-571500">
              <a:buFont typeface="Arial" panose="020B0604020202020204" pitchFamily="34" charset="0"/>
              <a:buChar char="•"/>
            </a:pPr>
            <a:r>
              <a:rPr lang="en-IN" i="1" u="sng" dirty="0"/>
              <a:t>Description:</a:t>
            </a:r>
            <a:br>
              <a:rPr lang="en-IN" i="1" u="sng" dirty="0"/>
            </a:br>
            <a:r>
              <a:rPr lang="en-IN" sz="3600" dirty="0"/>
              <a:t>1)</a:t>
            </a:r>
            <a:r>
              <a:rPr lang="en-US" sz="3600" dirty="0">
                <a:effectLst/>
                <a:latin typeface="Cambria" panose="02040503050406030204" pitchFamily="18" charset="0"/>
                <a:ea typeface="MS Mincho" panose="020B0400000000000000" pitchFamily="49" charset="-128"/>
                <a:cs typeface="Times New Roman" panose="02020603050405020304" pitchFamily="18" charset="0"/>
              </a:rPr>
              <a:t> To Find Out How ratings vary based on customer segments.</a:t>
            </a:r>
            <a:br>
              <a:rPr lang="en-US" sz="3600" dirty="0">
                <a:effectLst/>
                <a:latin typeface="Cambria" panose="02040503050406030204" pitchFamily="18" charset="0"/>
                <a:ea typeface="MS Mincho" panose="020B0400000000000000" pitchFamily="49" charset="-128"/>
                <a:cs typeface="Times New Roman" panose="02020603050405020304" pitchFamily="18" charset="0"/>
              </a:rPr>
            </a:br>
            <a:r>
              <a:rPr lang="en-US" sz="3600" dirty="0">
                <a:effectLst/>
                <a:latin typeface="Cambria" panose="02040503050406030204" pitchFamily="18" charset="0"/>
                <a:ea typeface="MS Mincho" panose="020B0400000000000000" pitchFamily="49" charset="-128"/>
                <a:cs typeface="Times New Roman" panose="02020603050405020304" pitchFamily="18" charset="0"/>
              </a:rPr>
              <a:t>2) average rating for each customer segment</a:t>
            </a:r>
            <a:br>
              <a:rPr lang="en-US" sz="3600" dirty="0">
                <a:effectLst/>
                <a:latin typeface="Cambria" panose="02040503050406030204" pitchFamily="18" charset="0"/>
                <a:ea typeface="MS Mincho" panose="020B0400000000000000" pitchFamily="49" charset="-128"/>
                <a:cs typeface="Times New Roman" panose="02020603050405020304" pitchFamily="18" charset="0"/>
              </a:rPr>
            </a:br>
            <a:r>
              <a:rPr lang="en-US" sz="3600" dirty="0">
                <a:effectLst/>
                <a:latin typeface="Cambria" panose="02040503050406030204" pitchFamily="18" charset="0"/>
                <a:ea typeface="MS Mincho" panose="020B0400000000000000" pitchFamily="49" charset="-128"/>
                <a:cs typeface="Times New Roman" panose="02020603050405020304" pitchFamily="18" charset="0"/>
              </a:rPr>
              <a:t>3) Which customer segment has the highest and lowest ratings.</a:t>
            </a:r>
            <a:br>
              <a:rPr lang="en-US" sz="3600" dirty="0">
                <a:effectLst/>
                <a:latin typeface="Cambria" panose="02040503050406030204" pitchFamily="18" charset="0"/>
                <a:ea typeface="MS Mincho" panose="020B0400000000000000" pitchFamily="49" charset="-128"/>
                <a:cs typeface="Times New Roman" panose="02020603050405020304" pitchFamily="18" charset="0"/>
              </a:rPr>
            </a:br>
            <a:r>
              <a:rPr lang="en-US" sz="3600" dirty="0">
                <a:effectLst/>
                <a:latin typeface="Cambria" panose="02040503050406030204" pitchFamily="18" charset="0"/>
                <a:ea typeface="MS Mincho" panose="020B0400000000000000" pitchFamily="49" charset="-128"/>
                <a:cs typeface="Times New Roman" panose="02020603050405020304" pitchFamily="18" charset="0"/>
              </a:rPr>
              <a:t>4) Create a bar plot to compare the average ratings across customer segments.</a:t>
            </a:r>
            <a:br>
              <a:rPr lang="en-IN" sz="3600" dirty="0"/>
            </a:br>
            <a:endParaRPr lang="en-IN" sz="3600" dirty="0"/>
          </a:p>
        </p:txBody>
      </p:sp>
    </p:spTree>
    <p:extLst>
      <p:ext uri="{BB962C8B-B14F-4D97-AF65-F5344CB8AC3E}">
        <p14:creationId xmlns:p14="http://schemas.microsoft.com/office/powerpoint/2010/main" val="273614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94560" y="847898"/>
            <a:ext cx="7663722" cy="6367549"/>
          </a:xfrm>
        </p:spPr>
        <p:txBody>
          <a:bodyPr>
            <a:noAutofit/>
          </a:bodyPr>
          <a:lstStyle/>
          <a:p>
            <a:pPr marL="571500" indent="-571500">
              <a:buFont typeface="Arial" panose="020B0604020202020204" pitchFamily="34" charset="0"/>
              <a:buChar char="•"/>
            </a:pPr>
            <a:r>
              <a:rPr lang="en-US" sz="4000" i="1" u="sng" dirty="0"/>
              <a:t>Code:</a:t>
            </a:r>
            <a:r>
              <a:rPr lang="en-IN" sz="4000" b="0" i="1" u="sng" dirty="0">
                <a:solidFill>
                  <a:srgbClr val="6AA94F"/>
                </a:solidFill>
                <a:effectLst/>
                <a:highlight>
                  <a:srgbClr val="1E1E1E"/>
                </a:highlight>
                <a:latin typeface="Courier New" panose="02070309020205020404" pitchFamily="49" charset="0"/>
              </a:rPr>
              <a:t> </a:t>
            </a:r>
            <a:br>
              <a:rPr lang="en-IN" sz="2800" b="0" dirty="0">
                <a:solidFill>
                  <a:srgbClr val="6AA94F"/>
                </a:solidFill>
                <a:effectLst/>
                <a:highlight>
                  <a:srgbClr val="1E1E1E"/>
                </a:highlight>
                <a:latin typeface="Courier New" panose="02070309020205020404" pitchFamily="49" charset="0"/>
              </a:rPr>
            </a:br>
            <a:r>
              <a:rPr lang="en-IN" sz="2400" b="0" dirty="0">
                <a:solidFill>
                  <a:srgbClr val="6AA94F"/>
                </a:solidFill>
                <a:effectLst/>
                <a:highlight>
                  <a:srgbClr val="1E1E1E"/>
                </a:highlight>
                <a:latin typeface="Courier New" panose="02070309020205020404" pitchFamily="49" charset="0"/>
              </a:rPr>
              <a:t>#problem statement 2</a:t>
            </a:r>
            <a:br>
              <a:rPr lang="en-IN" sz="2400" b="0" dirty="0">
                <a:solidFill>
                  <a:srgbClr val="D4D4D4"/>
                </a:solidFill>
                <a:effectLst/>
                <a:highlight>
                  <a:srgbClr val="1E1E1E"/>
                </a:highlight>
                <a:latin typeface="Courier New" panose="02070309020205020404" pitchFamily="49" charset="0"/>
              </a:rPr>
            </a:br>
            <a:r>
              <a:rPr lang="en-IN" sz="2400" b="0" dirty="0">
                <a:solidFill>
                  <a:srgbClr val="6AA94F"/>
                </a:solidFill>
                <a:effectLst/>
                <a:highlight>
                  <a:srgbClr val="1E1E1E"/>
                </a:highlight>
                <a:latin typeface="Courier New" panose="02070309020205020404" pitchFamily="49" charset="0"/>
              </a:rPr>
              <a:t># Bar plot for average ratings</a:t>
            </a:r>
            <a:br>
              <a:rPr lang="en-IN" sz="2400" b="0" dirty="0">
                <a:solidFill>
                  <a:srgbClr val="D4D4D4"/>
                </a:solidFill>
                <a:effectLst/>
                <a:highlight>
                  <a:srgbClr val="1E1E1E"/>
                </a:highlight>
                <a:latin typeface="Courier New" panose="02070309020205020404" pitchFamily="49" charset="0"/>
              </a:rPr>
            </a:br>
            <a:r>
              <a:rPr lang="en-IN" sz="2400" b="0" dirty="0" err="1">
                <a:solidFill>
                  <a:srgbClr val="D4D4D4"/>
                </a:solidFill>
                <a:effectLst/>
                <a:highlight>
                  <a:srgbClr val="1E1E1E"/>
                </a:highlight>
                <a:latin typeface="Courier New" panose="02070309020205020404" pitchFamily="49" charset="0"/>
              </a:rPr>
              <a:t>avg_rating_per_segment</a:t>
            </a:r>
            <a:r>
              <a:rPr lang="en-IN" sz="2400" b="0" dirty="0">
                <a:solidFill>
                  <a:srgbClr val="D4D4D4"/>
                </a:solidFill>
                <a:effectLst/>
                <a:highlight>
                  <a:srgbClr val="1E1E1E"/>
                </a:highlight>
                <a:latin typeface="Courier New" panose="02070309020205020404" pitchFamily="49" charset="0"/>
              </a:rPr>
              <a:t> = </a:t>
            </a:r>
            <a:r>
              <a:rPr lang="en-IN" sz="2400" b="0" dirty="0" err="1">
                <a:solidFill>
                  <a:srgbClr val="D4D4D4"/>
                </a:solidFill>
                <a:effectLst/>
                <a:highlight>
                  <a:srgbClr val="1E1E1E"/>
                </a:highlight>
                <a:latin typeface="Courier New" panose="02070309020205020404" pitchFamily="49" charset="0"/>
              </a:rPr>
              <a:t>sales_df.groupby</a:t>
            </a:r>
            <a:r>
              <a:rPr lang="en-IN" sz="2400" b="0" dirty="0">
                <a:solidFill>
                  <a:srgbClr val="DCDCDC"/>
                </a:solidFill>
                <a:effectLst/>
                <a:highlight>
                  <a:srgbClr val="1E1E1E"/>
                </a:highlight>
                <a:latin typeface="Courier New" panose="02070309020205020404" pitchFamily="49" charset="0"/>
              </a:rPr>
              <a:t>(</a:t>
            </a:r>
            <a:r>
              <a:rPr lang="en-IN" sz="2400" b="0" dirty="0">
                <a:solidFill>
                  <a:srgbClr val="CE9178"/>
                </a:solidFill>
                <a:effectLst/>
                <a:highlight>
                  <a:srgbClr val="1E1E1E"/>
                </a:highlight>
                <a:latin typeface="Courier New" panose="02070309020205020404" pitchFamily="49" charset="0"/>
              </a:rPr>
              <a:t>'</a:t>
            </a:r>
            <a:r>
              <a:rPr lang="en-IN" sz="2400" b="0" dirty="0" err="1">
                <a:solidFill>
                  <a:srgbClr val="CE9178"/>
                </a:solidFill>
                <a:effectLst/>
                <a:highlight>
                  <a:srgbClr val="1E1E1E"/>
                </a:highlight>
                <a:latin typeface="Courier New" panose="02070309020205020404" pitchFamily="49" charset="0"/>
              </a:rPr>
              <a:t>CustomerSegment</a:t>
            </a:r>
            <a:r>
              <a:rPr lang="en-IN" sz="2400" b="0" dirty="0">
                <a:solidFill>
                  <a:srgbClr val="CE9178"/>
                </a:solidFill>
                <a:effectLst/>
                <a:highlight>
                  <a:srgbClr val="1E1E1E"/>
                </a:highlight>
                <a:latin typeface="Courier New" panose="02070309020205020404" pitchFamily="49" charset="0"/>
              </a:rPr>
              <a:t>'</a:t>
            </a:r>
            <a:r>
              <a:rPr lang="en-IN" sz="2400" b="0" dirty="0">
                <a:solidFill>
                  <a:srgbClr val="DCDCDC"/>
                </a:solidFill>
                <a:effectLst/>
                <a:highlight>
                  <a:srgbClr val="1E1E1E"/>
                </a:highlight>
                <a:latin typeface="Courier New" panose="02070309020205020404" pitchFamily="49" charset="0"/>
              </a:rPr>
              <a:t>)[</a:t>
            </a:r>
            <a:r>
              <a:rPr lang="en-IN" sz="2400" b="0" dirty="0">
                <a:solidFill>
                  <a:srgbClr val="CE9178"/>
                </a:solidFill>
                <a:effectLst/>
                <a:highlight>
                  <a:srgbClr val="1E1E1E"/>
                </a:highlight>
                <a:latin typeface="Courier New" panose="02070309020205020404" pitchFamily="49" charset="0"/>
              </a:rPr>
              <a:t>'Rating'</a:t>
            </a:r>
            <a:r>
              <a:rPr lang="en-IN" sz="2400" b="0" dirty="0">
                <a:solidFill>
                  <a:srgbClr val="DCDCDC"/>
                </a:solidFill>
                <a:effectLst/>
                <a:highlight>
                  <a:srgbClr val="1E1E1E"/>
                </a:highlight>
                <a:latin typeface="Courier New" panose="02070309020205020404" pitchFamily="49" charset="0"/>
              </a:rPr>
              <a:t>]</a:t>
            </a:r>
            <a:r>
              <a:rPr lang="en-IN" sz="2400" b="0" dirty="0">
                <a:solidFill>
                  <a:srgbClr val="D4D4D4"/>
                </a:solidFill>
                <a:effectLst/>
                <a:highlight>
                  <a:srgbClr val="1E1E1E"/>
                </a:highlight>
                <a:latin typeface="Courier New" panose="02070309020205020404" pitchFamily="49" charset="0"/>
              </a:rPr>
              <a:t>.mean</a:t>
            </a:r>
            <a:r>
              <a:rPr lang="en-IN" sz="2400" b="0" dirty="0">
                <a:solidFill>
                  <a:srgbClr val="DCDCDC"/>
                </a:solidFill>
                <a:effectLst/>
                <a:highlight>
                  <a:srgbClr val="1E1E1E"/>
                </a:highlight>
                <a:latin typeface="Courier New" panose="02070309020205020404" pitchFamily="49" charset="0"/>
              </a:rPr>
              <a:t>()</a:t>
            </a:r>
            <a:br>
              <a:rPr lang="en-IN" sz="2400" b="0" dirty="0">
                <a:solidFill>
                  <a:srgbClr val="D4D4D4"/>
                </a:solidFill>
                <a:effectLst/>
                <a:highlight>
                  <a:srgbClr val="1E1E1E"/>
                </a:highlight>
                <a:latin typeface="Courier New" panose="02070309020205020404" pitchFamily="49" charset="0"/>
              </a:rPr>
            </a:br>
            <a:r>
              <a:rPr lang="en-IN" sz="2400" b="0" dirty="0" err="1">
                <a:solidFill>
                  <a:srgbClr val="D4D4D4"/>
                </a:solidFill>
                <a:effectLst/>
                <a:highlight>
                  <a:srgbClr val="1E1E1E"/>
                </a:highlight>
                <a:latin typeface="Courier New" panose="02070309020205020404" pitchFamily="49" charset="0"/>
              </a:rPr>
              <a:t>plt.figure</a:t>
            </a:r>
            <a:r>
              <a:rPr lang="en-IN" sz="2400" b="0" dirty="0">
                <a:solidFill>
                  <a:srgbClr val="DCDCDC"/>
                </a:solidFill>
                <a:effectLst/>
                <a:highlight>
                  <a:srgbClr val="1E1E1E"/>
                </a:highlight>
                <a:latin typeface="Courier New" panose="02070309020205020404" pitchFamily="49" charset="0"/>
              </a:rPr>
              <a:t>(</a:t>
            </a:r>
            <a:r>
              <a:rPr lang="en-IN" sz="2400" b="0" dirty="0" err="1">
                <a:solidFill>
                  <a:srgbClr val="D4D4D4"/>
                </a:solidFill>
                <a:effectLst/>
                <a:highlight>
                  <a:srgbClr val="1E1E1E"/>
                </a:highlight>
                <a:latin typeface="Courier New" panose="02070309020205020404" pitchFamily="49" charset="0"/>
              </a:rPr>
              <a:t>figsize</a:t>
            </a:r>
            <a:r>
              <a:rPr lang="en-IN" sz="2400" b="0" dirty="0">
                <a:solidFill>
                  <a:srgbClr val="D4D4D4"/>
                </a:solidFill>
                <a:effectLst/>
                <a:highlight>
                  <a:srgbClr val="1E1E1E"/>
                </a:highlight>
                <a:latin typeface="Courier New" panose="02070309020205020404" pitchFamily="49" charset="0"/>
              </a:rPr>
              <a:t>=</a:t>
            </a:r>
            <a:r>
              <a:rPr lang="en-IN" sz="2400" b="0" dirty="0">
                <a:solidFill>
                  <a:srgbClr val="DCDCDC"/>
                </a:solidFill>
                <a:effectLst/>
                <a:highlight>
                  <a:srgbClr val="1E1E1E"/>
                </a:highlight>
                <a:latin typeface="Courier New" panose="02070309020205020404" pitchFamily="49" charset="0"/>
              </a:rPr>
              <a:t>(</a:t>
            </a:r>
            <a:r>
              <a:rPr lang="en-IN" sz="2400" b="0" dirty="0">
                <a:solidFill>
                  <a:srgbClr val="B5CEA8"/>
                </a:solidFill>
                <a:effectLst/>
                <a:highlight>
                  <a:srgbClr val="1E1E1E"/>
                </a:highlight>
                <a:latin typeface="Courier New" panose="02070309020205020404" pitchFamily="49" charset="0"/>
              </a:rPr>
              <a:t>10</a:t>
            </a:r>
            <a:r>
              <a:rPr lang="en-IN" sz="2400" b="0" dirty="0">
                <a:solidFill>
                  <a:srgbClr val="DCDCDC"/>
                </a:solidFill>
                <a:effectLst/>
                <a:highlight>
                  <a:srgbClr val="1E1E1E"/>
                </a:highlight>
                <a:latin typeface="Courier New" panose="02070309020205020404" pitchFamily="49" charset="0"/>
              </a:rPr>
              <a:t>,</a:t>
            </a:r>
            <a:r>
              <a:rPr lang="en-IN" sz="2400" b="0" dirty="0">
                <a:solidFill>
                  <a:srgbClr val="D4D4D4"/>
                </a:solidFill>
                <a:effectLst/>
                <a:highlight>
                  <a:srgbClr val="1E1E1E"/>
                </a:highlight>
                <a:latin typeface="Courier New" panose="02070309020205020404" pitchFamily="49" charset="0"/>
              </a:rPr>
              <a:t> </a:t>
            </a:r>
            <a:r>
              <a:rPr lang="en-IN" sz="2400" b="0" dirty="0">
                <a:solidFill>
                  <a:srgbClr val="B5CEA8"/>
                </a:solidFill>
                <a:effectLst/>
                <a:highlight>
                  <a:srgbClr val="1E1E1E"/>
                </a:highlight>
                <a:latin typeface="Courier New" panose="02070309020205020404" pitchFamily="49" charset="0"/>
              </a:rPr>
              <a:t>6</a:t>
            </a:r>
            <a:r>
              <a:rPr lang="en-IN" sz="2400" b="0" dirty="0">
                <a:solidFill>
                  <a:srgbClr val="DCDCDC"/>
                </a:solidFill>
                <a:effectLst/>
                <a:highlight>
                  <a:srgbClr val="1E1E1E"/>
                </a:highlight>
                <a:latin typeface="Courier New" panose="02070309020205020404" pitchFamily="49" charset="0"/>
              </a:rPr>
              <a:t>))</a:t>
            </a:r>
            <a:br>
              <a:rPr lang="en-IN" sz="2400" b="0" dirty="0">
                <a:solidFill>
                  <a:srgbClr val="D4D4D4"/>
                </a:solidFill>
                <a:effectLst/>
                <a:highlight>
                  <a:srgbClr val="1E1E1E"/>
                </a:highlight>
                <a:latin typeface="Courier New" panose="02070309020205020404" pitchFamily="49" charset="0"/>
              </a:rPr>
            </a:br>
            <a:r>
              <a:rPr lang="en-IN" sz="2400" b="0" dirty="0" err="1">
                <a:solidFill>
                  <a:srgbClr val="D4D4D4"/>
                </a:solidFill>
                <a:effectLst/>
                <a:highlight>
                  <a:srgbClr val="1E1E1E"/>
                </a:highlight>
                <a:latin typeface="Courier New" panose="02070309020205020404" pitchFamily="49" charset="0"/>
              </a:rPr>
              <a:t>avg_rating_per_segment.plot</a:t>
            </a:r>
            <a:r>
              <a:rPr lang="en-IN" sz="2400" b="0" dirty="0">
                <a:solidFill>
                  <a:srgbClr val="DCDCDC"/>
                </a:solidFill>
                <a:effectLst/>
                <a:highlight>
                  <a:srgbClr val="1E1E1E"/>
                </a:highlight>
                <a:latin typeface="Courier New" panose="02070309020205020404" pitchFamily="49" charset="0"/>
              </a:rPr>
              <a:t>(</a:t>
            </a:r>
            <a:r>
              <a:rPr lang="en-IN" sz="2400" b="0" dirty="0">
                <a:solidFill>
                  <a:srgbClr val="D4D4D4"/>
                </a:solidFill>
                <a:effectLst/>
                <a:highlight>
                  <a:srgbClr val="1E1E1E"/>
                </a:highlight>
                <a:latin typeface="Courier New" panose="02070309020205020404" pitchFamily="49" charset="0"/>
              </a:rPr>
              <a:t>kind=</a:t>
            </a:r>
            <a:r>
              <a:rPr lang="en-IN" sz="2400" b="0" dirty="0">
                <a:solidFill>
                  <a:srgbClr val="CE9178"/>
                </a:solidFill>
                <a:effectLst/>
                <a:highlight>
                  <a:srgbClr val="1E1E1E"/>
                </a:highlight>
                <a:latin typeface="Courier New" panose="02070309020205020404" pitchFamily="49" charset="0"/>
              </a:rPr>
              <a:t>'bar'</a:t>
            </a:r>
            <a:r>
              <a:rPr lang="en-IN" sz="2400" b="0" dirty="0">
                <a:solidFill>
                  <a:srgbClr val="DCDCDC"/>
                </a:solidFill>
                <a:effectLst/>
                <a:highlight>
                  <a:srgbClr val="1E1E1E"/>
                </a:highlight>
                <a:latin typeface="Courier New" panose="02070309020205020404" pitchFamily="49" charset="0"/>
              </a:rPr>
              <a:t>)</a:t>
            </a:r>
            <a:br>
              <a:rPr lang="en-IN" sz="2400" b="0" dirty="0">
                <a:solidFill>
                  <a:srgbClr val="D4D4D4"/>
                </a:solidFill>
                <a:effectLst/>
                <a:highlight>
                  <a:srgbClr val="1E1E1E"/>
                </a:highlight>
                <a:latin typeface="Courier New" panose="02070309020205020404" pitchFamily="49" charset="0"/>
              </a:rPr>
            </a:br>
            <a:r>
              <a:rPr lang="en-IN" sz="2400" b="0" dirty="0" err="1">
                <a:solidFill>
                  <a:srgbClr val="D4D4D4"/>
                </a:solidFill>
                <a:effectLst/>
                <a:highlight>
                  <a:srgbClr val="1E1E1E"/>
                </a:highlight>
                <a:latin typeface="Courier New" panose="02070309020205020404" pitchFamily="49" charset="0"/>
              </a:rPr>
              <a:t>plt.title</a:t>
            </a:r>
            <a:r>
              <a:rPr lang="en-IN" sz="2400" b="0" dirty="0">
                <a:solidFill>
                  <a:srgbClr val="DCDCDC"/>
                </a:solidFill>
                <a:effectLst/>
                <a:highlight>
                  <a:srgbClr val="1E1E1E"/>
                </a:highlight>
                <a:latin typeface="Courier New" panose="02070309020205020404" pitchFamily="49" charset="0"/>
              </a:rPr>
              <a:t>(</a:t>
            </a:r>
            <a:r>
              <a:rPr lang="en-IN" sz="2400" b="0" dirty="0">
                <a:solidFill>
                  <a:srgbClr val="CE9178"/>
                </a:solidFill>
                <a:effectLst/>
                <a:highlight>
                  <a:srgbClr val="1E1E1E"/>
                </a:highlight>
                <a:latin typeface="Courier New" panose="02070309020205020404" pitchFamily="49" charset="0"/>
              </a:rPr>
              <a:t>'Average Rating by Customer Segment'</a:t>
            </a:r>
            <a:r>
              <a:rPr lang="en-IN" sz="2400" b="0" dirty="0">
                <a:solidFill>
                  <a:srgbClr val="DCDCDC"/>
                </a:solidFill>
                <a:effectLst/>
                <a:highlight>
                  <a:srgbClr val="1E1E1E"/>
                </a:highlight>
                <a:latin typeface="Courier New" panose="02070309020205020404" pitchFamily="49" charset="0"/>
              </a:rPr>
              <a:t>)</a:t>
            </a:r>
            <a:br>
              <a:rPr lang="en-IN" sz="2400" b="0" dirty="0">
                <a:solidFill>
                  <a:srgbClr val="D4D4D4"/>
                </a:solidFill>
                <a:effectLst/>
                <a:highlight>
                  <a:srgbClr val="1E1E1E"/>
                </a:highlight>
                <a:latin typeface="Courier New" panose="02070309020205020404" pitchFamily="49" charset="0"/>
              </a:rPr>
            </a:br>
            <a:r>
              <a:rPr lang="en-IN" sz="2400" b="0" dirty="0" err="1">
                <a:solidFill>
                  <a:srgbClr val="D4D4D4"/>
                </a:solidFill>
                <a:effectLst/>
                <a:highlight>
                  <a:srgbClr val="1E1E1E"/>
                </a:highlight>
                <a:latin typeface="Courier New" panose="02070309020205020404" pitchFamily="49" charset="0"/>
              </a:rPr>
              <a:t>plt.ylabel</a:t>
            </a:r>
            <a:r>
              <a:rPr lang="en-IN" sz="2400" b="0" dirty="0">
                <a:solidFill>
                  <a:srgbClr val="DCDCDC"/>
                </a:solidFill>
                <a:effectLst/>
                <a:highlight>
                  <a:srgbClr val="1E1E1E"/>
                </a:highlight>
                <a:latin typeface="Courier New" panose="02070309020205020404" pitchFamily="49" charset="0"/>
              </a:rPr>
              <a:t>(</a:t>
            </a:r>
            <a:r>
              <a:rPr lang="en-IN" sz="2400" b="0" dirty="0">
                <a:solidFill>
                  <a:srgbClr val="CE9178"/>
                </a:solidFill>
                <a:effectLst/>
                <a:highlight>
                  <a:srgbClr val="1E1E1E"/>
                </a:highlight>
                <a:latin typeface="Courier New" panose="02070309020205020404" pitchFamily="49" charset="0"/>
              </a:rPr>
              <a:t>'Average Rating'</a:t>
            </a:r>
            <a:r>
              <a:rPr lang="en-IN" sz="2400" b="0" dirty="0">
                <a:solidFill>
                  <a:srgbClr val="DCDCDC"/>
                </a:solidFill>
                <a:effectLst/>
                <a:highlight>
                  <a:srgbClr val="1E1E1E"/>
                </a:highlight>
                <a:latin typeface="Courier New" panose="02070309020205020404" pitchFamily="49" charset="0"/>
              </a:rPr>
              <a:t>)</a:t>
            </a:r>
            <a:br>
              <a:rPr lang="en-IN" sz="2400" b="0" dirty="0">
                <a:solidFill>
                  <a:srgbClr val="D4D4D4"/>
                </a:solidFill>
                <a:effectLst/>
                <a:highlight>
                  <a:srgbClr val="1E1E1E"/>
                </a:highlight>
                <a:latin typeface="Courier New" panose="02070309020205020404" pitchFamily="49" charset="0"/>
              </a:rPr>
            </a:br>
            <a:r>
              <a:rPr lang="en-IN" sz="2400" b="0" dirty="0" err="1">
                <a:solidFill>
                  <a:srgbClr val="D4D4D4"/>
                </a:solidFill>
                <a:effectLst/>
                <a:highlight>
                  <a:srgbClr val="1E1E1E"/>
                </a:highlight>
                <a:latin typeface="Courier New" panose="02070309020205020404" pitchFamily="49" charset="0"/>
              </a:rPr>
              <a:t>plt.show</a:t>
            </a:r>
            <a:r>
              <a:rPr lang="en-IN" sz="2400" b="0" dirty="0">
                <a:solidFill>
                  <a:srgbClr val="DCDCDC"/>
                </a:solidFill>
                <a:effectLst/>
                <a:highlight>
                  <a:srgbClr val="1E1E1E"/>
                </a:highlight>
                <a:latin typeface="Courier New" panose="02070309020205020404" pitchFamily="49" charset="0"/>
              </a:rPr>
              <a:t>()</a:t>
            </a:r>
            <a:br>
              <a:rPr lang="en-IN" sz="2400" b="0" dirty="0">
                <a:solidFill>
                  <a:srgbClr val="D4D4D4"/>
                </a:solidFill>
                <a:effectLst/>
                <a:highlight>
                  <a:srgbClr val="1E1E1E"/>
                </a:highlight>
                <a:latin typeface="Courier New" panose="02070309020205020404" pitchFamily="49" charset="0"/>
              </a:rPr>
            </a:br>
            <a:br>
              <a:rPr lang="en-IN" sz="2400" b="0" dirty="0">
                <a:solidFill>
                  <a:srgbClr val="D4D4D4"/>
                </a:solidFill>
                <a:effectLst/>
                <a:highlight>
                  <a:srgbClr val="1E1E1E"/>
                </a:highlight>
                <a:latin typeface="Courier New" panose="02070309020205020404" pitchFamily="49" charset="0"/>
              </a:rPr>
            </a:br>
            <a:r>
              <a:rPr lang="en-IN" sz="2400" b="0" dirty="0">
                <a:solidFill>
                  <a:srgbClr val="DCDCAA"/>
                </a:solidFill>
                <a:effectLst/>
                <a:highlight>
                  <a:srgbClr val="1E1E1E"/>
                </a:highlight>
                <a:latin typeface="Courier New" panose="02070309020205020404" pitchFamily="49" charset="0"/>
              </a:rPr>
              <a:t>print</a:t>
            </a:r>
            <a:r>
              <a:rPr lang="en-IN" sz="2400" b="0" dirty="0">
                <a:solidFill>
                  <a:srgbClr val="DCDCDC"/>
                </a:solidFill>
                <a:effectLst/>
                <a:highlight>
                  <a:srgbClr val="1E1E1E"/>
                </a:highlight>
                <a:latin typeface="Courier New" panose="02070309020205020404" pitchFamily="49" charset="0"/>
              </a:rPr>
              <a:t>(</a:t>
            </a:r>
            <a:r>
              <a:rPr lang="en-IN" sz="2400" b="0" dirty="0">
                <a:solidFill>
                  <a:srgbClr val="CE9178"/>
                </a:solidFill>
                <a:effectLst/>
                <a:highlight>
                  <a:srgbClr val="1E1E1E"/>
                </a:highlight>
                <a:latin typeface="Courier New" panose="02070309020205020404" pitchFamily="49" charset="0"/>
              </a:rPr>
              <a:t>"Average Rating per Customer Segment:\n"</a:t>
            </a:r>
            <a:r>
              <a:rPr lang="en-IN" sz="2400" b="0" dirty="0">
                <a:solidFill>
                  <a:srgbClr val="DCDCDC"/>
                </a:solidFill>
                <a:effectLst/>
                <a:highlight>
                  <a:srgbClr val="1E1E1E"/>
                </a:highlight>
                <a:latin typeface="Courier New" panose="02070309020205020404" pitchFamily="49" charset="0"/>
              </a:rPr>
              <a:t>,</a:t>
            </a:r>
            <a:r>
              <a:rPr lang="en-IN" sz="2400" b="0" dirty="0">
                <a:solidFill>
                  <a:srgbClr val="D4D4D4"/>
                </a:solidFill>
                <a:effectLst/>
                <a:highlight>
                  <a:srgbClr val="1E1E1E"/>
                </a:highlight>
                <a:latin typeface="Courier New" panose="02070309020205020404" pitchFamily="49" charset="0"/>
              </a:rPr>
              <a:t> </a:t>
            </a:r>
            <a:r>
              <a:rPr lang="en-IN" sz="2400" b="0" dirty="0" err="1">
                <a:solidFill>
                  <a:srgbClr val="D4D4D4"/>
                </a:solidFill>
                <a:effectLst/>
                <a:highlight>
                  <a:srgbClr val="1E1E1E"/>
                </a:highlight>
                <a:latin typeface="Courier New" panose="02070309020205020404" pitchFamily="49" charset="0"/>
              </a:rPr>
              <a:t>avg_rating_per_segment</a:t>
            </a:r>
            <a:r>
              <a:rPr lang="en-IN" sz="2400" b="0" dirty="0">
                <a:solidFill>
                  <a:srgbClr val="DCDCDC"/>
                </a:solidFill>
                <a:effectLst/>
                <a:highlight>
                  <a:srgbClr val="1E1E1E"/>
                </a:highlight>
                <a:latin typeface="Courier New" panose="02070309020205020404" pitchFamily="49" charset="0"/>
              </a:rPr>
              <a:t>)</a:t>
            </a:r>
            <a:br>
              <a:rPr lang="en-IN" sz="2400" b="0" dirty="0">
                <a:solidFill>
                  <a:srgbClr val="D4D4D4"/>
                </a:solidFill>
                <a:effectLst/>
                <a:highlight>
                  <a:srgbClr val="1E1E1E"/>
                </a:highlight>
                <a:latin typeface="Courier New" panose="02070309020205020404" pitchFamily="49" charset="0"/>
              </a:rPr>
            </a:br>
            <a:br>
              <a:rPr lang="en-IN" sz="2800" b="0" dirty="0">
                <a:solidFill>
                  <a:srgbClr val="D4D4D4"/>
                </a:solidFill>
                <a:effectLst/>
                <a:highlight>
                  <a:srgbClr val="1E1E1E"/>
                </a:highlight>
                <a:latin typeface="Courier New" panose="02070309020205020404" pitchFamily="49" charset="0"/>
              </a:rPr>
            </a:br>
            <a:br>
              <a:rPr lang="en-IN" sz="2800" b="0" dirty="0">
                <a:solidFill>
                  <a:srgbClr val="D4D4D4"/>
                </a:solidFill>
                <a:effectLst/>
                <a:highlight>
                  <a:srgbClr val="1E1E1E"/>
                </a:highlight>
                <a:latin typeface="Courier New" panose="02070309020205020404" pitchFamily="49" charset="0"/>
              </a:rPr>
            </a:br>
            <a:endParaRPr lang="en-IN" sz="2800" dirty="0"/>
          </a:p>
        </p:txBody>
      </p:sp>
    </p:spTree>
    <p:extLst>
      <p:ext uri="{BB962C8B-B14F-4D97-AF65-F5344CB8AC3E}">
        <p14:creationId xmlns:p14="http://schemas.microsoft.com/office/powerpoint/2010/main" val="51529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2A7BF-A4A4-44AE-A5A8-311908CEF9E5}"/>
              </a:ext>
            </a:extLst>
          </p:cNvPr>
          <p:cNvSpPr>
            <a:spLocks noGrp="1"/>
          </p:cNvSpPr>
          <p:nvPr>
            <p:ph type="title"/>
          </p:nvPr>
        </p:nvSpPr>
        <p:spPr>
          <a:xfrm>
            <a:off x="2333718" y="1047404"/>
            <a:ext cx="7524564" cy="349134"/>
          </a:xfrm>
        </p:spPr>
        <p:txBody>
          <a:bodyPr>
            <a:normAutofit fontScale="90000"/>
          </a:bodyPr>
          <a:lstStyle/>
          <a:p>
            <a:pPr marL="571500" indent="-571500" algn="ctr">
              <a:buFont typeface="Arial" panose="020B0604020202020204" pitchFamily="34" charset="0"/>
              <a:buChar char="•"/>
            </a:pPr>
            <a:r>
              <a:rPr lang="en-US" i="1" u="sng" dirty="0"/>
              <a:t>Results And Graph:</a:t>
            </a:r>
            <a:br>
              <a:rPr lang="en-US" i="1" u="sng" dirty="0"/>
            </a:br>
            <a:endParaRPr lang="en-IN" i="1" u="sng" dirty="0"/>
          </a:p>
        </p:txBody>
      </p:sp>
      <p:pic>
        <p:nvPicPr>
          <p:cNvPr id="4" name="Picture 3">
            <a:extLst>
              <a:ext uri="{FF2B5EF4-FFF2-40B4-BE49-F238E27FC236}">
                <a16:creationId xmlns:a16="http://schemas.microsoft.com/office/drawing/2014/main" id="{D48BA70A-595E-A45A-B1A5-7B0CAA524CDC}"/>
              </a:ext>
            </a:extLst>
          </p:cNvPr>
          <p:cNvPicPr>
            <a:picLocks noChangeAspect="1"/>
          </p:cNvPicPr>
          <p:nvPr/>
        </p:nvPicPr>
        <p:blipFill>
          <a:blip r:embed="rId2"/>
          <a:stretch>
            <a:fillRect/>
          </a:stretch>
        </p:blipFill>
        <p:spPr>
          <a:xfrm>
            <a:off x="430307" y="1396538"/>
            <a:ext cx="6122893" cy="4823013"/>
          </a:xfrm>
          <a:prstGeom prst="rect">
            <a:avLst/>
          </a:prstGeom>
        </p:spPr>
      </p:pic>
      <p:pic>
        <p:nvPicPr>
          <p:cNvPr id="5" name="Picture 4">
            <a:extLst>
              <a:ext uri="{FF2B5EF4-FFF2-40B4-BE49-F238E27FC236}">
                <a16:creationId xmlns:a16="http://schemas.microsoft.com/office/drawing/2014/main" id="{2062C83D-FED9-4ECF-3B64-7C5F43D12814}"/>
              </a:ext>
            </a:extLst>
          </p:cNvPr>
          <p:cNvPicPr>
            <a:picLocks noChangeAspect="1"/>
          </p:cNvPicPr>
          <p:nvPr/>
        </p:nvPicPr>
        <p:blipFill>
          <a:blip r:embed="rId3"/>
          <a:stretch>
            <a:fillRect/>
          </a:stretch>
        </p:blipFill>
        <p:spPr>
          <a:xfrm>
            <a:off x="7010400" y="2277035"/>
            <a:ext cx="4294094" cy="2303929"/>
          </a:xfrm>
          <a:prstGeom prst="rect">
            <a:avLst/>
          </a:prstGeom>
        </p:spPr>
      </p:pic>
    </p:spTree>
    <p:extLst>
      <p:ext uri="{BB962C8B-B14F-4D97-AF65-F5344CB8AC3E}">
        <p14:creationId xmlns:p14="http://schemas.microsoft.com/office/powerpoint/2010/main" val="2345120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24ECD-666A-4761-B719-9EFE66A3E9E9}"/>
              </a:ext>
            </a:extLst>
          </p:cNvPr>
          <p:cNvSpPr>
            <a:spLocks noGrp="1"/>
          </p:cNvSpPr>
          <p:nvPr>
            <p:ph type="title"/>
          </p:nvPr>
        </p:nvSpPr>
        <p:spPr>
          <a:xfrm>
            <a:off x="2106705" y="815787"/>
            <a:ext cx="7548283" cy="5801143"/>
          </a:xfrm>
        </p:spPr>
        <p:txBody>
          <a:bodyPr/>
          <a:lstStyle/>
          <a:p>
            <a:pPr marL="571500" indent="-571500">
              <a:buFont typeface="Arial" panose="020B0604020202020204" pitchFamily="34" charset="0"/>
              <a:buChar char="•"/>
            </a:pPr>
            <a:r>
              <a:rPr lang="en-IN" u="sng" dirty="0"/>
              <a:t>Problem Statement 3:</a:t>
            </a:r>
            <a:br>
              <a:rPr lang="en-IN" u="sng" dirty="0"/>
            </a:br>
            <a:br>
              <a:rPr lang="en-US" sz="2400" dirty="0">
                <a:effectLst/>
                <a:latin typeface="Cambria" panose="02040503050406030204" pitchFamily="18" charset="0"/>
                <a:ea typeface="MS Mincho" panose="020B0400000000000000" pitchFamily="49" charset="-128"/>
                <a:cs typeface="Times New Roman" panose="02020603050405020304" pitchFamily="18" charset="0"/>
              </a:rPr>
            </a:br>
            <a:r>
              <a:rPr lang="en-US" sz="2400" dirty="0">
                <a:effectLst/>
                <a:latin typeface="Cambria" panose="02040503050406030204" pitchFamily="18" charset="0"/>
                <a:ea typeface="MS Mincho" panose="020B0400000000000000" pitchFamily="49" charset="-128"/>
                <a:cs typeface="Times New Roman" panose="02020603050405020304" pitchFamily="18" charset="0"/>
              </a:rPr>
              <a:t>Is there any correlation between age and purchase amount? Visualize the same using a heatmap correlation matrix and a scatter plot. Is the correlation between age and purchase amount statistically significant?</a:t>
            </a:r>
            <a:br>
              <a:rPr lang="en-US" sz="2400" dirty="0">
                <a:effectLst/>
                <a:latin typeface="Cambria" panose="02040503050406030204" pitchFamily="18" charset="0"/>
                <a:ea typeface="MS Mincho" panose="020B0400000000000000" pitchFamily="49" charset="-128"/>
                <a:cs typeface="Times New Roman" panose="02020603050405020304" pitchFamily="18" charset="0"/>
              </a:rPr>
            </a:br>
            <a:br>
              <a:rPr lang="en-US" sz="2400" dirty="0">
                <a:effectLst/>
                <a:latin typeface="Cambria" panose="02040503050406030204" pitchFamily="18" charset="0"/>
                <a:ea typeface="MS Mincho" panose="020B0400000000000000" pitchFamily="49" charset="-128"/>
                <a:cs typeface="Times New Roman" panose="02020603050405020304" pitchFamily="18" charset="0"/>
              </a:rPr>
            </a:br>
            <a:br>
              <a:rPr lang="en-IN" sz="2400" dirty="0">
                <a:effectLst/>
                <a:latin typeface="Cambria" panose="02040503050406030204" pitchFamily="18" charset="0"/>
                <a:ea typeface="MS Mincho" panose="020B0400000000000000" pitchFamily="49" charset="-128"/>
                <a:cs typeface="Times New Roman" panose="02020603050405020304" pitchFamily="18" charset="0"/>
              </a:rPr>
            </a:br>
            <a:br>
              <a:rPr lang="en-IN" dirty="0"/>
            </a:br>
            <a:endParaRPr lang="en-IN" dirty="0"/>
          </a:p>
        </p:txBody>
      </p:sp>
    </p:spTree>
    <p:extLst>
      <p:ext uri="{BB962C8B-B14F-4D97-AF65-F5344CB8AC3E}">
        <p14:creationId xmlns:p14="http://schemas.microsoft.com/office/powerpoint/2010/main" val="3652213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C39D7-E7B1-8CAE-F96B-41D3BE8AFC97}"/>
              </a:ext>
            </a:extLst>
          </p:cNvPr>
          <p:cNvSpPr>
            <a:spLocks noGrp="1"/>
          </p:cNvSpPr>
          <p:nvPr>
            <p:ph type="title"/>
          </p:nvPr>
        </p:nvSpPr>
        <p:spPr/>
        <p:txBody>
          <a:bodyPr>
            <a:normAutofit fontScale="90000"/>
          </a:bodyPr>
          <a:lstStyle/>
          <a:p>
            <a:pPr marL="571500" indent="-571500">
              <a:buFont typeface="Arial" panose="020B0604020202020204" pitchFamily="34" charset="0"/>
              <a:buChar char="•"/>
            </a:pPr>
            <a:r>
              <a:rPr lang="en-IN" i="1" u="sng" dirty="0"/>
              <a:t>Description:</a:t>
            </a:r>
            <a:br>
              <a:rPr lang="en-IN" u="sng" dirty="0"/>
            </a:br>
            <a:r>
              <a:rPr lang="en-IN" sz="3600" dirty="0"/>
              <a:t>1)</a:t>
            </a:r>
            <a:r>
              <a:rPr lang="en-US" sz="3600" dirty="0">
                <a:effectLst/>
                <a:latin typeface="Cambria" panose="02040503050406030204" pitchFamily="18" charset="0"/>
                <a:ea typeface="MS Mincho" panose="020B0400000000000000" pitchFamily="49" charset="-128"/>
                <a:cs typeface="Times New Roman" panose="02020603050405020304" pitchFamily="18" charset="0"/>
              </a:rPr>
              <a:t> To </a:t>
            </a:r>
            <a:r>
              <a:rPr lang="en-US" sz="3600" dirty="0">
                <a:latin typeface="Cambria" panose="02040503050406030204" pitchFamily="18" charset="0"/>
                <a:ea typeface="MS Mincho" panose="020B0400000000000000" pitchFamily="49" charset="-128"/>
                <a:cs typeface="Times New Roman" panose="02020603050405020304" pitchFamily="18" charset="0"/>
              </a:rPr>
              <a:t>f</a:t>
            </a:r>
            <a:r>
              <a:rPr lang="en-US" sz="3600" dirty="0">
                <a:effectLst/>
                <a:latin typeface="Cambria" panose="02040503050406030204" pitchFamily="18" charset="0"/>
                <a:ea typeface="MS Mincho" panose="020B0400000000000000" pitchFamily="49" charset="-128"/>
                <a:cs typeface="Times New Roman" panose="02020603050405020304" pitchFamily="18" charset="0"/>
              </a:rPr>
              <a:t>ind if </a:t>
            </a:r>
            <a:r>
              <a:rPr lang="en-US" sz="3600" dirty="0">
                <a:latin typeface="Cambria" panose="02040503050406030204" pitchFamily="18" charset="0"/>
                <a:ea typeface="MS Mincho" panose="020B0400000000000000" pitchFamily="49" charset="-128"/>
                <a:cs typeface="Times New Roman" panose="02020603050405020304" pitchFamily="18" charset="0"/>
              </a:rPr>
              <a:t> </a:t>
            </a:r>
            <a:r>
              <a:rPr lang="en-US" sz="3600" dirty="0">
                <a:effectLst/>
                <a:latin typeface="Cambria" panose="02040503050406030204" pitchFamily="18" charset="0"/>
                <a:ea typeface="MS Mincho" panose="020B0400000000000000" pitchFamily="49" charset="-128"/>
                <a:cs typeface="Times New Roman" panose="02020603050405020304" pitchFamily="18" charset="0"/>
              </a:rPr>
              <a:t>there is any correlation between age and purchase amount.</a:t>
            </a:r>
            <a:br>
              <a:rPr lang="en-US" sz="3600" dirty="0">
                <a:effectLst/>
                <a:latin typeface="Cambria" panose="02040503050406030204" pitchFamily="18" charset="0"/>
                <a:ea typeface="MS Mincho" panose="020B0400000000000000" pitchFamily="49" charset="-128"/>
                <a:cs typeface="Times New Roman" panose="02020603050405020304" pitchFamily="18" charset="0"/>
              </a:rPr>
            </a:br>
            <a:r>
              <a:rPr lang="en-US" sz="3600" dirty="0">
                <a:effectLst/>
                <a:latin typeface="Cambria" panose="02040503050406030204" pitchFamily="18" charset="0"/>
                <a:ea typeface="MS Mincho" panose="020B0400000000000000" pitchFamily="49" charset="-128"/>
                <a:cs typeface="Times New Roman" panose="02020603050405020304" pitchFamily="18" charset="0"/>
              </a:rPr>
              <a:t>2) Visualize the same using a heatmap correlation matrix and a scatter plot.</a:t>
            </a:r>
            <a:br>
              <a:rPr lang="en-US" sz="3600" dirty="0">
                <a:effectLst/>
                <a:latin typeface="Cambria" panose="02040503050406030204" pitchFamily="18" charset="0"/>
                <a:ea typeface="MS Mincho" panose="020B0400000000000000" pitchFamily="49" charset="-128"/>
                <a:cs typeface="Times New Roman" panose="02020603050405020304" pitchFamily="18" charset="0"/>
              </a:rPr>
            </a:br>
            <a:r>
              <a:rPr lang="en-US" sz="3600" dirty="0">
                <a:effectLst/>
                <a:latin typeface="Cambria" panose="02040503050406030204" pitchFamily="18" charset="0"/>
                <a:ea typeface="MS Mincho" panose="020B0400000000000000" pitchFamily="49" charset="-128"/>
                <a:cs typeface="Times New Roman" panose="02020603050405020304" pitchFamily="18" charset="0"/>
              </a:rPr>
              <a:t>3) to find if the correlation between age and purchase amount statistically significant.</a:t>
            </a:r>
            <a:endParaRPr lang="en-IN" sz="3600" dirty="0"/>
          </a:p>
        </p:txBody>
      </p:sp>
    </p:spTree>
    <p:extLst>
      <p:ext uri="{BB962C8B-B14F-4D97-AF65-F5344CB8AC3E}">
        <p14:creationId xmlns:p14="http://schemas.microsoft.com/office/powerpoint/2010/main" val="4114004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14C10-36FC-D6AF-ED23-18E9106C18EA}"/>
              </a:ext>
            </a:extLst>
          </p:cNvPr>
          <p:cNvSpPr>
            <a:spLocks noGrp="1"/>
          </p:cNvSpPr>
          <p:nvPr>
            <p:ph type="title"/>
          </p:nvPr>
        </p:nvSpPr>
        <p:spPr>
          <a:xfrm>
            <a:off x="2333718" y="2766218"/>
            <a:ext cx="7524564" cy="2587178"/>
          </a:xfrm>
        </p:spPr>
        <p:txBody>
          <a:bodyPr>
            <a:noAutofit/>
          </a:bodyPr>
          <a:lstStyle/>
          <a:p>
            <a:pPr marL="457200" indent="-457200">
              <a:buFont typeface="Arial" panose="020B0604020202020204" pitchFamily="34" charset="0"/>
              <a:buChar char="•"/>
            </a:pPr>
            <a:r>
              <a:rPr lang="en-IN" sz="3200" i="1" u="sng" dirty="0"/>
              <a:t>Code:</a:t>
            </a:r>
            <a:br>
              <a:rPr lang="en-IN" sz="1800" i="1" u="sng" dirty="0"/>
            </a:br>
            <a:r>
              <a:rPr lang="en-IN" sz="2000" b="0" i="1" dirty="0">
                <a:solidFill>
                  <a:srgbClr val="6AA94F"/>
                </a:solidFill>
                <a:effectLst/>
                <a:highlight>
                  <a:srgbClr val="1E1E1E"/>
                </a:highlight>
                <a:latin typeface="Courier New" panose="02070309020205020404" pitchFamily="49" charset="0"/>
              </a:rPr>
              <a:t>#problem statement </a:t>
            </a:r>
            <a:r>
              <a:rPr lang="en-IN" sz="2000" b="0" dirty="0">
                <a:solidFill>
                  <a:srgbClr val="6AA94F"/>
                </a:solidFill>
                <a:effectLst/>
                <a:highlight>
                  <a:srgbClr val="1E1E1E"/>
                </a:highlight>
                <a:latin typeface="Courier New" panose="02070309020205020404" pitchFamily="49" charset="0"/>
              </a:rPr>
              <a:t>3</a:t>
            </a:r>
            <a:br>
              <a:rPr lang="en-IN" sz="2000" b="0" dirty="0">
                <a:solidFill>
                  <a:srgbClr val="D4D4D4"/>
                </a:solidFill>
                <a:effectLst/>
                <a:highlight>
                  <a:srgbClr val="1E1E1E"/>
                </a:highlight>
                <a:latin typeface="Courier New" panose="02070309020205020404" pitchFamily="49" charset="0"/>
              </a:rPr>
            </a:br>
            <a:r>
              <a:rPr lang="en-IN" sz="2000" b="0" dirty="0">
                <a:solidFill>
                  <a:srgbClr val="6AA94F"/>
                </a:solidFill>
                <a:effectLst/>
                <a:highlight>
                  <a:srgbClr val="1E1E1E"/>
                </a:highlight>
                <a:latin typeface="Courier New" panose="02070309020205020404" pitchFamily="49" charset="0"/>
              </a:rPr>
              <a:t># Correlation matrix</a:t>
            </a:r>
            <a:br>
              <a:rPr lang="en-IN" sz="2000" b="0" dirty="0">
                <a:solidFill>
                  <a:srgbClr val="D4D4D4"/>
                </a:solidFill>
                <a:effectLst/>
                <a:highlight>
                  <a:srgbClr val="1E1E1E"/>
                </a:highlight>
                <a:latin typeface="Courier New" panose="02070309020205020404" pitchFamily="49" charset="0"/>
              </a:rPr>
            </a:br>
            <a:r>
              <a:rPr lang="en-IN" sz="2000" b="0" dirty="0">
                <a:solidFill>
                  <a:srgbClr val="D4D4D4"/>
                </a:solidFill>
                <a:effectLst/>
                <a:highlight>
                  <a:srgbClr val="1E1E1E"/>
                </a:highlight>
                <a:latin typeface="Courier New" panose="02070309020205020404" pitchFamily="49" charset="0"/>
              </a:rPr>
              <a:t>correlation = </a:t>
            </a:r>
            <a:r>
              <a:rPr lang="en-IN" sz="2000" b="0" dirty="0" err="1">
                <a:solidFill>
                  <a:srgbClr val="D4D4D4"/>
                </a:solidFill>
                <a:effectLst/>
                <a:highlight>
                  <a:srgbClr val="1E1E1E"/>
                </a:highlight>
                <a:latin typeface="Courier New" panose="02070309020205020404" pitchFamily="49" charset="0"/>
              </a:rPr>
              <a:t>sales_df</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'Age'</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 </a:t>
            </a:r>
            <a:r>
              <a:rPr lang="en-IN" sz="2000" b="0" dirty="0">
                <a:solidFill>
                  <a:srgbClr val="CE9178"/>
                </a:solidFill>
                <a:effectLst/>
                <a:highlight>
                  <a:srgbClr val="1E1E1E"/>
                </a:highlight>
                <a:latin typeface="Courier New" panose="02070309020205020404" pitchFamily="49" charset="0"/>
              </a:rPr>
              <a:t>'</a:t>
            </a:r>
            <a:r>
              <a:rPr lang="en-IN" sz="2000" b="0" dirty="0" err="1">
                <a:solidFill>
                  <a:srgbClr val="CE9178"/>
                </a:solidFill>
                <a:effectLst/>
                <a:highlight>
                  <a:srgbClr val="1E1E1E"/>
                </a:highlight>
                <a:latin typeface="Courier New" panose="02070309020205020404" pitchFamily="49" charset="0"/>
              </a:rPr>
              <a:t>PurchaseAmount</a:t>
            </a:r>
            <a:r>
              <a:rPr lang="en-IN" sz="2000" b="0" dirty="0">
                <a:solidFill>
                  <a:srgbClr val="CE9178"/>
                </a:solidFill>
                <a:effectLst/>
                <a:highlight>
                  <a:srgbClr val="1E1E1E"/>
                </a:highlight>
                <a:latin typeface="Courier New" panose="02070309020205020404" pitchFamily="49" charset="0"/>
              </a:rPr>
              <a:t>'</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a:t>
            </a:r>
            <a:r>
              <a:rPr lang="en-IN" sz="2000" b="0" dirty="0" err="1">
                <a:solidFill>
                  <a:srgbClr val="D4D4D4"/>
                </a:solidFill>
                <a:effectLst/>
                <a:highlight>
                  <a:srgbClr val="1E1E1E"/>
                </a:highlight>
                <a:latin typeface="Courier New" panose="02070309020205020404" pitchFamily="49" charset="0"/>
              </a:rPr>
              <a:t>corr</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a:solidFill>
                  <a:srgbClr val="DCDCAA"/>
                </a:solidFill>
                <a:effectLst/>
                <a:highlight>
                  <a:srgbClr val="1E1E1E"/>
                </a:highlight>
                <a:latin typeface="Courier New" panose="02070309020205020404" pitchFamily="49" charset="0"/>
              </a:rPr>
              <a:t>print</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"Correlation matrix:\n"</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 correlation</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br>
              <a:rPr lang="en-IN" sz="2000" b="0" dirty="0">
                <a:solidFill>
                  <a:srgbClr val="D4D4D4"/>
                </a:solidFill>
                <a:effectLst/>
                <a:highlight>
                  <a:srgbClr val="1E1E1E"/>
                </a:highlight>
                <a:latin typeface="Courier New" panose="02070309020205020404" pitchFamily="49" charset="0"/>
              </a:rPr>
            </a:br>
            <a:r>
              <a:rPr lang="en-IN" sz="2000" b="0" dirty="0">
                <a:solidFill>
                  <a:srgbClr val="6AA94F"/>
                </a:solidFill>
                <a:effectLst/>
                <a:highlight>
                  <a:srgbClr val="1E1E1E"/>
                </a:highlight>
                <a:latin typeface="Courier New" panose="02070309020205020404" pitchFamily="49" charset="0"/>
              </a:rPr>
              <a:t># Heatmap</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plt.figure</a:t>
            </a:r>
            <a:r>
              <a:rPr lang="en-IN" sz="2000" b="0" dirty="0">
                <a:solidFill>
                  <a:srgbClr val="DCDCDC"/>
                </a:solidFill>
                <a:effectLst/>
                <a:highlight>
                  <a:srgbClr val="1E1E1E"/>
                </a:highlight>
                <a:latin typeface="Courier New" panose="02070309020205020404" pitchFamily="49" charset="0"/>
              </a:rPr>
              <a:t>(</a:t>
            </a:r>
            <a:r>
              <a:rPr lang="en-IN" sz="2000" b="0" dirty="0" err="1">
                <a:solidFill>
                  <a:srgbClr val="D4D4D4"/>
                </a:solidFill>
                <a:effectLst/>
                <a:highlight>
                  <a:srgbClr val="1E1E1E"/>
                </a:highlight>
                <a:latin typeface="Courier New" panose="02070309020205020404" pitchFamily="49" charset="0"/>
              </a:rPr>
              <a:t>figsize</a:t>
            </a:r>
            <a:r>
              <a:rPr lang="en-IN" sz="2000" b="0" dirty="0">
                <a:solidFill>
                  <a:srgbClr val="D4D4D4"/>
                </a:solidFill>
                <a:effectLst/>
                <a:highlight>
                  <a:srgbClr val="1E1E1E"/>
                </a:highlight>
                <a:latin typeface="Courier New" panose="02070309020205020404" pitchFamily="49" charset="0"/>
              </a:rPr>
              <a:t>=</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B5CEA8"/>
                </a:solidFill>
                <a:effectLst/>
                <a:highlight>
                  <a:srgbClr val="1E1E1E"/>
                </a:highlight>
                <a:latin typeface="Courier New" panose="02070309020205020404" pitchFamily="49" charset="0"/>
              </a:rPr>
              <a:t>10</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 </a:t>
            </a:r>
            <a:r>
              <a:rPr lang="en-IN" sz="2000" b="0" dirty="0">
                <a:solidFill>
                  <a:srgbClr val="B5CEA8"/>
                </a:solidFill>
                <a:effectLst/>
                <a:highlight>
                  <a:srgbClr val="1E1E1E"/>
                </a:highlight>
                <a:latin typeface="Courier New" panose="02070309020205020404" pitchFamily="49" charset="0"/>
              </a:rPr>
              <a:t>6</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sns.heatmap</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correlation</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 </a:t>
            </a:r>
            <a:r>
              <a:rPr lang="en-IN" sz="2000" b="0" dirty="0" err="1">
                <a:solidFill>
                  <a:srgbClr val="D4D4D4"/>
                </a:solidFill>
                <a:effectLst/>
                <a:highlight>
                  <a:srgbClr val="1E1E1E"/>
                </a:highlight>
                <a:latin typeface="Courier New" panose="02070309020205020404" pitchFamily="49" charset="0"/>
              </a:rPr>
              <a:t>annot</a:t>
            </a:r>
            <a:r>
              <a:rPr lang="en-IN" sz="2000" b="0" dirty="0">
                <a:solidFill>
                  <a:srgbClr val="D4D4D4"/>
                </a:solidFill>
                <a:effectLst/>
                <a:highlight>
                  <a:srgbClr val="1E1E1E"/>
                </a:highlight>
                <a:latin typeface="Courier New" panose="02070309020205020404" pitchFamily="49" charset="0"/>
              </a:rPr>
              <a:t>=</a:t>
            </a:r>
            <a:r>
              <a:rPr lang="en-IN" sz="2000" b="0" dirty="0">
                <a:solidFill>
                  <a:srgbClr val="569CD6"/>
                </a:solidFill>
                <a:effectLst/>
                <a:highlight>
                  <a:srgbClr val="1E1E1E"/>
                </a:highlight>
                <a:latin typeface="Courier New" panose="02070309020205020404" pitchFamily="49" charset="0"/>
              </a:rPr>
              <a:t>True</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 </a:t>
            </a:r>
            <a:r>
              <a:rPr lang="en-IN" sz="2000" b="0" dirty="0" err="1">
                <a:solidFill>
                  <a:srgbClr val="D4D4D4"/>
                </a:solidFill>
                <a:effectLst/>
                <a:highlight>
                  <a:srgbClr val="1E1E1E"/>
                </a:highlight>
                <a:latin typeface="Courier New" panose="02070309020205020404" pitchFamily="49" charset="0"/>
              </a:rPr>
              <a:t>cmap</a:t>
            </a:r>
            <a:r>
              <a:rPr lang="en-IN" sz="2000" b="0" dirty="0">
                <a:solidFill>
                  <a:srgbClr val="D4D4D4"/>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a:t>
            </a:r>
            <a:r>
              <a:rPr lang="en-IN" sz="2000" b="0" dirty="0" err="1">
                <a:solidFill>
                  <a:srgbClr val="CE9178"/>
                </a:solidFill>
                <a:effectLst/>
                <a:highlight>
                  <a:srgbClr val="1E1E1E"/>
                </a:highlight>
                <a:latin typeface="Courier New" panose="02070309020205020404" pitchFamily="49" charset="0"/>
              </a:rPr>
              <a:t>coolwarm</a:t>
            </a:r>
            <a:r>
              <a:rPr lang="en-IN" sz="2000" b="0" dirty="0">
                <a:solidFill>
                  <a:srgbClr val="CE9178"/>
                </a:solidFill>
                <a:effectLst/>
                <a:highlight>
                  <a:srgbClr val="1E1E1E"/>
                </a:highlight>
                <a:latin typeface="Courier New" panose="02070309020205020404" pitchFamily="49" charset="0"/>
              </a:rPr>
              <a:t>'</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 </a:t>
            </a:r>
            <a:r>
              <a:rPr lang="en-IN" sz="2000" b="0" dirty="0" err="1">
                <a:solidFill>
                  <a:srgbClr val="D4D4D4"/>
                </a:solidFill>
                <a:effectLst/>
                <a:highlight>
                  <a:srgbClr val="1E1E1E"/>
                </a:highlight>
                <a:latin typeface="Courier New" panose="02070309020205020404" pitchFamily="49" charset="0"/>
              </a:rPr>
              <a:t>vmin</a:t>
            </a:r>
            <a:r>
              <a:rPr lang="en-IN" sz="2000" b="0" dirty="0">
                <a:solidFill>
                  <a:srgbClr val="D4D4D4"/>
                </a:solidFill>
                <a:effectLst/>
                <a:highlight>
                  <a:srgbClr val="1E1E1E"/>
                </a:highlight>
                <a:latin typeface="Courier New" panose="02070309020205020404" pitchFamily="49" charset="0"/>
              </a:rPr>
              <a:t>=</a:t>
            </a:r>
            <a:r>
              <a:rPr lang="en-IN" sz="2000" b="0" dirty="0">
                <a:solidFill>
                  <a:srgbClr val="B5CEA8"/>
                </a:solidFill>
                <a:effectLst/>
                <a:highlight>
                  <a:srgbClr val="1E1E1E"/>
                </a:highlight>
                <a:latin typeface="Courier New" panose="02070309020205020404" pitchFamily="49" charset="0"/>
              </a:rPr>
              <a:t>-1</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 </a:t>
            </a:r>
            <a:r>
              <a:rPr lang="en-IN" sz="2000" b="0" dirty="0" err="1">
                <a:solidFill>
                  <a:srgbClr val="D4D4D4"/>
                </a:solidFill>
                <a:effectLst/>
                <a:highlight>
                  <a:srgbClr val="1E1E1E"/>
                </a:highlight>
                <a:latin typeface="Courier New" panose="02070309020205020404" pitchFamily="49" charset="0"/>
              </a:rPr>
              <a:t>vmax</a:t>
            </a:r>
            <a:r>
              <a:rPr lang="en-IN" sz="2000" b="0" dirty="0">
                <a:solidFill>
                  <a:srgbClr val="D4D4D4"/>
                </a:solidFill>
                <a:effectLst/>
                <a:highlight>
                  <a:srgbClr val="1E1E1E"/>
                </a:highlight>
                <a:latin typeface="Courier New" panose="02070309020205020404" pitchFamily="49" charset="0"/>
              </a:rPr>
              <a:t>=</a:t>
            </a:r>
            <a:r>
              <a:rPr lang="en-IN" sz="2000" b="0" dirty="0">
                <a:solidFill>
                  <a:srgbClr val="B5CEA8"/>
                </a:solidFill>
                <a:effectLst/>
                <a:highlight>
                  <a:srgbClr val="1E1E1E"/>
                </a:highlight>
                <a:latin typeface="Courier New" panose="02070309020205020404" pitchFamily="49" charset="0"/>
              </a:rPr>
              <a:t>1</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plt.title</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'Correlation Matrix'</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plt.show</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br>
              <a:rPr lang="en-IN" sz="2000" b="0" dirty="0">
                <a:solidFill>
                  <a:srgbClr val="D4D4D4"/>
                </a:solidFill>
                <a:effectLst/>
                <a:highlight>
                  <a:srgbClr val="1E1E1E"/>
                </a:highlight>
                <a:latin typeface="Courier New" panose="02070309020205020404" pitchFamily="49" charset="0"/>
              </a:rPr>
            </a:br>
            <a:r>
              <a:rPr lang="en-IN" sz="2000" b="0" dirty="0">
                <a:solidFill>
                  <a:srgbClr val="6AA94F"/>
                </a:solidFill>
                <a:effectLst/>
                <a:highlight>
                  <a:srgbClr val="1E1E1E"/>
                </a:highlight>
                <a:latin typeface="Courier New" panose="02070309020205020404" pitchFamily="49" charset="0"/>
              </a:rPr>
              <a:t># Scatter plot</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plt.figure</a:t>
            </a:r>
            <a:r>
              <a:rPr lang="en-IN" sz="2000" b="0" dirty="0">
                <a:solidFill>
                  <a:srgbClr val="DCDCDC"/>
                </a:solidFill>
                <a:effectLst/>
                <a:highlight>
                  <a:srgbClr val="1E1E1E"/>
                </a:highlight>
                <a:latin typeface="Courier New" panose="02070309020205020404" pitchFamily="49" charset="0"/>
              </a:rPr>
              <a:t>(</a:t>
            </a:r>
            <a:r>
              <a:rPr lang="en-IN" sz="2000" b="0" dirty="0" err="1">
                <a:solidFill>
                  <a:srgbClr val="D4D4D4"/>
                </a:solidFill>
                <a:effectLst/>
                <a:highlight>
                  <a:srgbClr val="1E1E1E"/>
                </a:highlight>
                <a:latin typeface="Courier New" panose="02070309020205020404" pitchFamily="49" charset="0"/>
              </a:rPr>
              <a:t>figsize</a:t>
            </a:r>
            <a:r>
              <a:rPr lang="en-IN" sz="2000" b="0" dirty="0">
                <a:solidFill>
                  <a:srgbClr val="D4D4D4"/>
                </a:solidFill>
                <a:effectLst/>
                <a:highlight>
                  <a:srgbClr val="1E1E1E"/>
                </a:highlight>
                <a:latin typeface="Courier New" panose="02070309020205020404" pitchFamily="49" charset="0"/>
              </a:rPr>
              <a:t>=</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B5CEA8"/>
                </a:solidFill>
                <a:effectLst/>
                <a:highlight>
                  <a:srgbClr val="1E1E1E"/>
                </a:highlight>
                <a:latin typeface="Courier New" panose="02070309020205020404" pitchFamily="49" charset="0"/>
              </a:rPr>
              <a:t>10</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 </a:t>
            </a:r>
            <a:r>
              <a:rPr lang="en-IN" sz="2000" b="0" dirty="0">
                <a:solidFill>
                  <a:srgbClr val="B5CEA8"/>
                </a:solidFill>
                <a:effectLst/>
                <a:highlight>
                  <a:srgbClr val="1E1E1E"/>
                </a:highlight>
                <a:latin typeface="Courier New" panose="02070309020205020404" pitchFamily="49" charset="0"/>
              </a:rPr>
              <a:t>6</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sns.scatterplot</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x=</a:t>
            </a:r>
            <a:r>
              <a:rPr lang="en-IN" sz="2000" b="0" dirty="0">
                <a:solidFill>
                  <a:srgbClr val="CE9178"/>
                </a:solidFill>
                <a:effectLst/>
                <a:highlight>
                  <a:srgbClr val="1E1E1E"/>
                </a:highlight>
                <a:latin typeface="Courier New" panose="02070309020205020404" pitchFamily="49" charset="0"/>
              </a:rPr>
              <a:t>'Age'</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 y=</a:t>
            </a:r>
            <a:r>
              <a:rPr lang="en-IN" sz="2000" b="0" dirty="0">
                <a:solidFill>
                  <a:srgbClr val="CE9178"/>
                </a:solidFill>
                <a:effectLst/>
                <a:highlight>
                  <a:srgbClr val="1E1E1E"/>
                </a:highlight>
                <a:latin typeface="Courier New" panose="02070309020205020404" pitchFamily="49" charset="0"/>
              </a:rPr>
              <a:t>'</a:t>
            </a:r>
            <a:r>
              <a:rPr lang="en-IN" sz="2000" b="0" dirty="0" err="1">
                <a:solidFill>
                  <a:srgbClr val="CE9178"/>
                </a:solidFill>
                <a:effectLst/>
                <a:highlight>
                  <a:srgbClr val="1E1E1E"/>
                </a:highlight>
                <a:latin typeface="Courier New" panose="02070309020205020404" pitchFamily="49" charset="0"/>
              </a:rPr>
              <a:t>PurchaseAmount</a:t>
            </a:r>
            <a:r>
              <a:rPr lang="en-IN" sz="2000" b="0" dirty="0">
                <a:solidFill>
                  <a:srgbClr val="CE9178"/>
                </a:solidFill>
                <a:effectLst/>
                <a:highlight>
                  <a:srgbClr val="1E1E1E"/>
                </a:highlight>
                <a:latin typeface="Courier New" panose="02070309020205020404" pitchFamily="49" charset="0"/>
              </a:rPr>
              <a:t>'</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 data=</a:t>
            </a:r>
            <a:r>
              <a:rPr lang="en-IN" sz="2000" b="0" dirty="0" err="1">
                <a:solidFill>
                  <a:srgbClr val="D4D4D4"/>
                </a:solidFill>
                <a:effectLst/>
                <a:highlight>
                  <a:srgbClr val="1E1E1E"/>
                </a:highlight>
                <a:latin typeface="Courier New" panose="02070309020205020404" pitchFamily="49" charset="0"/>
              </a:rPr>
              <a:t>sales_df</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plt.title</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'Age vs. Purchase Amount'</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plt.show</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br>
              <a:rPr lang="en-IN" sz="1800" b="0" dirty="0">
                <a:solidFill>
                  <a:srgbClr val="D4D4D4"/>
                </a:solidFill>
                <a:effectLst/>
                <a:highlight>
                  <a:srgbClr val="1E1E1E"/>
                </a:highlight>
                <a:latin typeface="Courier New" panose="02070309020205020404" pitchFamily="49" charset="0"/>
              </a:rPr>
            </a:br>
            <a:br>
              <a:rPr lang="en-IN" sz="1800" b="0" dirty="0">
                <a:solidFill>
                  <a:srgbClr val="D4D4D4"/>
                </a:solidFill>
                <a:effectLst/>
                <a:highlight>
                  <a:srgbClr val="1E1E1E"/>
                </a:highlight>
                <a:latin typeface="Courier New" panose="02070309020205020404" pitchFamily="49" charset="0"/>
              </a:rPr>
            </a:br>
            <a:br>
              <a:rPr lang="en-IN" sz="1800" dirty="0"/>
            </a:br>
            <a:endParaRPr lang="en-IN" sz="1800" dirty="0"/>
          </a:p>
        </p:txBody>
      </p:sp>
    </p:spTree>
    <p:extLst>
      <p:ext uri="{BB962C8B-B14F-4D97-AF65-F5344CB8AC3E}">
        <p14:creationId xmlns:p14="http://schemas.microsoft.com/office/powerpoint/2010/main" val="1494668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B6368-ACBB-59F2-DCEB-2FE57F4701A6}"/>
              </a:ext>
            </a:extLst>
          </p:cNvPr>
          <p:cNvSpPr>
            <a:spLocks noGrp="1"/>
          </p:cNvSpPr>
          <p:nvPr>
            <p:ph type="title"/>
          </p:nvPr>
        </p:nvSpPr>
        <p:spPr>
          <a:xfrm>
            <a:off x="2115672" y="860612"/>
            <a:ext cx="6149788" cy="645459"/>
          </a:xfrm>
        </p:spPr>
        <p:txBody>
          <a:bodyPr>
            <a:normAutofit fontScale="90000"/>
          </a:bodyPr>
          <a:lstStyle/>
          <a:p>
            <a:pPr marL="571500" indent="-571500">
              <a:buFont typeface="Arial" panose="020B0604020202020204" pitchFamily="34" charset="0"/>
              <a:buChar char="•"/>
            </a:pPr>
            <a:r>
              <a:rPr lang="en-IN" i="1" u="sng" dirty="0"/>
              <a:t>Result And Graph</a:t>
            </a:r>
            <a:r>
              <a:rPr lang="en-IN" u="sng" dirty="0"/>
              <a:t>:</a:t>
            </a:r>
            <a:br>
              <a:rPr lang="en-IN" u="sng" dirty="0"/>
            </a:br>
            <a:endParaRPr lang="en-IN" u="sng" dirty="0"/>
          </a:p>
        </p:txBody>
      </p:sp>
      <p:pic>
        <p:nvPicPr>
          <p:cNvPr id="4" name="Picture 3">
            <a:extLst>
              <a:ext uri="{FF2B5EF4-FFF2-40B4-BE49-F238E27FC236}">
                <a16:creationId xmlns:a16="http://schemas.microsoft.com/office/drawing/2014/main" id="{6F061CCD-298A-34F1-8B28-812742936EC0}"/>
              </a:ext>
            </a:extLst>
          </p:cNvPr>
          <p:cNvPicPr>
            <a:picLocks noChangeAspect="1"/>
          </p:cNvPicPr>
          <p:nvPr/>
        </p:nvPicPr>
        <p:blipFill>
          <a:blip r:embed="rId2"/>
          <a:stretch>
            <a:fillRect/>
          </a:stretch>
        </p:blipFill>
        <p:spPr>
          <a:xfrm>
            <a:off x="1237129" y="1192306"/>
            <a:ext cx="9450562" cy="5308935"/>
          </a:xfrm>
          <a:prstGeom prst="rect">
            <a:avLst/>
          </a:prstGeom>
        </p:spPr>
      </p:pic>
    </p:spTree>
    <p:extLst>
      <p:ext uri="{BB962C8B-B14F-4D97-AF65-F5344CB8AC3E}">
        <p14:creationId xmlns:p14="http://schemas.microsoft.com/office/powerpoint/2010/main" val="2671740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D554B-019C-C813-FDC4-137CBE320B9B}"/>
              </a:ext>
            </a:extLst>
          </p:cNvPr>
          <p:cNvSpPr>
            <a:spLocks noGrp="1"/>
          </p:cNvSpPr>
          <p:nvPr>
            <p:ph type="title"/>
          </p:nvPr>
        </p:nvSpPr>
        <p:spPr>
          <a:xfrm>
            <a:off x="2414400" y="995083"/>
            <a:ext cx="6980612" cy="448235"/>
          </a:xfrm>
        </p:spPr>
        <p:txBody>
          <a:bodyPr>
            <a:normAutofit fontScale="90000"/>
          </a:bodyPr>
          <a:lstStyle/>
          <a:p>
            <a:pPr marL="571500" indent="-571500">
              <a:buFont typeface="Arial" panose="020B0604020202020204" pitchFamily="34" charset="0"/>
              <a:buChar char="•"/>
            </a:pPr>
            <a:r>
              <a:rPr lang="en-IN" i="1" u="sng" dirty="0"/>
              <a:t>Result And Graph:</a:t>
            </a:r>
            <a:br>
              <a:rPr lang="en-IN" i="1" u="sng" dirty="0"/>
            </a:br>
            <a:endParaRPr lang="en-IN" i="1" u="sng" dirty="0"/>
          </a:p>
        </p:txBody>
      </p:sp>
      <p:pic>
        <p:nvPicPr>
          <p:cNvPr id="4" name="Picture 3">
            <a:extLst>
              <a:ext uri="{FF2B5EF4-FFF2-40B4-BE49-F238E27FC236}">
                <a16:creationId xmlns:a16="http://schemas.microsoft.com/office/drawing/2014/main" id="{6E3C96F6-C74C-1386-6336-2E5A8603DAB4}"/>
              </a:ext>
            </a:extLst>
          </p:cNvPr>
          <p:cNvPicPr>
            <a:picLocks noChangeAspect="1"/>
          </p:cNvPicPr>
          <p:nvPr/>
        </p:nvPicPr>
        <p:blipFill>
          <a:blip r:embed="rId2"/>
          <a:stretch>
            <a:fillRect/>
          </a:stretch>
        </p:blipFill>
        <p:spPr>
          <a:xfrm>
            <a:off x="367553" y="1219200"/>
            <a:ext cx="5665694" cy="5190565"/>
          </a:xfrm>
          <a:prstGeom prst="rect">
            <a:avLst/>
          </a:prstGeom>
        </p:spPr>
      </p:pic>
      <p:pic>
        <p:nvPicPr>
          <p:cNvPr id="5" name="Picture 4">
            <a:extLst>
              <a:ext uri="{FF2B5EF4-FFF2-40B4-BE49-F238E27FC236}">
                <a16:creationId xmlns:a16="http://schemas.microsoft.com/office/drawing/2014/main" id="{8E5BCB47-F556-57BC-75DD-BFC77337E20B}"/>
              </a:ext>
            </a:extLst>
          </p:cNvPr>
          <p:cNvPicPr>
            <a:picLocks noChangeAspect="1"/>
          </p:cNvPicPr>
          <p:nvPr/>
        </p:nvPicPr>
        <p:blipFill>
          <a:blip r:embed="rId3"/>
          <a:stretch>
            <a:fillRect/>
          </a:stretch>
        </p:blipFill>
        <p:spPr>
          <a:xfrm>
            <a:off x="6033247" y="1766047"/>
            <a:ext cx="5791200" cy="3954549"/>
          </a:xfrm>
          <a:prstGeom prst="rect">
            <a:avLst/>
          </a:prstGeom>
        </p:spPr>
      </p:pic>
      <p:sp>
        <p:nvSpPr>
          <p:cNvPr id="6" name="Rectangle 5">
            <a:extLst>
              <a:ext uri="{FF2B5EF4-FFF2-40B4-BE49-F238E27FC236}">
                <a16:creationId xmlns:a16="http://schemas.microsoft.com/office/drawing/2014/main" id="{BFE6A6DC-51C2-0FEF-8744-F5DB2F4514B5}"/>
              </a:ext>
            </a:extLst>
          </p:cNvPr>
          <p:cNvSpPr/>
          <p:nvPr/>
        </p:nvSpPr>
        <p:spPr>
          <a:xfrm>
            <a:off x="6571129" y="5720596"/>
            <a:ext cx="5127811" cy="6891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Bar graph visualization by changing the graph type to </a:t>
            </a:r>
            <a:r>
              <a:rPr lang="en-US" dirty="0" err="1"/>
              <a:t>barplot</a:t>
            </a:r>
            <a:r>
              <a:rPr lang="en-US" dirty="0"/>
              <a:t> and keeping the fig size as(20,6)</a:t>
            </a:r>
            <a:endParaRPr lang="en-IN" dirty="0"/>
          </a:p>
        </p:txBody>
      </p:sp>
    </p:spTree>
    <p:extLst>
      <p:ext uri="{BB962C8B-B14F-4D97-AF65-F5344CB8AC3E}">
        <p14:creationId xmlns:p14="http://schemas.microsoft.com/office/powerpoint/2010/main" val="104738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6C85E-0AD2-737E-CA39-36FF4606E161}"/>
              </a:ext>
            </a:extLst>
          </p:cNvPr>
          <p:cNvSpPr>
            <a:spLocks noGrp="1"/>
          </p:cNvSpPr>
          <p:nvPr>
            <p:ph type="title"/>
          </p:nvPr>
        </p:nvSpPr>
        <p:spPr>
          <a:xfrm>
            <a:off x="2333718" y="565265"/>
            <a:ext cx="7524564" cy="5652655"/>
          </a:xfrm>
        </p:spPr>
        <p:txBody>
          <a:bodyPr>
            <a:normAutofit/>
          </a:bodyPr>
          <a:lstStyle/>
          <a:p>
            <a:pPr marL="571500" indent="-571500">
              <a:buFont typeface="Arial" panose="020B0604020202020204" pitchFamily="34" charset="0"/>
              <a:buChar char="•"/>
            </a:pPr>
            <a:r>
              <a:rPr lang="en-IN" u="sng" dirty="0"/>
              <a:t>Problem Statement 4:</a:t>
            </a:r>
            <a:br>
              <a:rPr lang="en-IN" u="sng" dirty="0"/>
            </a:br>
            <a:br>
              <a:rPr lang="en-IN" dirty="0"/>
            </a:br>
            <a:r>
              <a:rPr lang="en-US" sz="2400" dirty="0">
                <a:effectLst/>
                <a:latin typeface="Cambria" panose="02040503050406030204" pitchFamily="18" charset="0"/>
                <a:ea typeface="MS Mincho" panose="020B0400000000000000" pitchFamily="49" charset="-128"/>
                <a:cs typeface="Times New Roman" panose="02020603050405020304" pitchFamily="18" charset="0"/>
              </a:rPr>
              <a:t>How many unique customers made purchases in each region? How many unique customers are there in total? Which region has the highest and lowest numbers of unique customers? Create any plot visualization to visualize the number of unique customers in each region.</a:t>
            </a:r>
            <a:br>
              <a:rPr lang="en-US" sz="2400" dirty="0">
                <a:effectLst/>
                <a:latin typeface="Cambria" panose="02040503050406030204" pitchFamily="18" charset="0"/>
                <a:ea typeface="MS Mincho" panose="020B0400000000000000" pitchFamily="49" charset="-128"/>
                <a:cs typeface="Times New Roman" panose="02020603050405020304" pitchFamily="18" charset="0"/>
              </a:rPr>
            </a:br>
            <a:br>
              <a:rPr lang="en-US" sz="2400" dirty="0">
                <a:effectLst/>
                <a:latin typeface="Cambria" panose="02040503050406030204" pitchFamily="18" charset="0"/>
                <a:ea typeface="MS Mincho" panose="020B0400000000000000" pitchFamily="49" charset="-128"/>
                <a:cs typeface="Times New Roman" panose="02020603050405020304" pitchFamily="18" charset="0"/>
              </a:rPr>
            </a:br>
            <a:endParaRPr lang="en-IN" sz="2400" dirty="0"/>
          </a:p>
        </p:txBody>
      </p:sp>
    </p:spTree>
    <p:extLst>
      <p:ext uri="{BB962C8B-B14F-4D97-AF65-F5344CB8AC3E}">
        <p14:creationId xmlns:p14="http://schemas.microsoft.com/office/powerpoint/2010/main" val="1408065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57EAB-CF34-1E8F-96E7-F0989922D260}"/>
              </a:ext>
            </a:extLst>
          </p:cNvPr>
          <p:cNvSpPr>
            <a:spLocks noGrp="1"/>
          </p:cNvSpPr>
          <p:nvPr>
            <p:ph type="title"/>
          </p:nvPr>
        </p:nvSpPr>
        <p:spPr>
          <a:xfrm>
            <a:off x="2333718" y="448887"/>
            <a:ext cx="7524564" cy="6140172"/>
          </a:xfrm>
        </p:spPr>
        <p:txBody>
          <a:bodyPr>
            <a:noAutofit/>
          </a:bodyPr>
          <a:lstStyle/>
          <a:p>
            <a:pPr marL="571500" indent="-571500">
              <a:buFont typeface="Arial" panose="020B0604020202020204" pitchFamily="34" charset="0"/>
              <a:buChar char="•"/>
            </a:pPr>
            <a:r>
              <a:rPr lang="en-IN" i="1" u="sng" dirty="0"/>
              <a:t>Description:</a:t>
            </a:r>
            <a:br>
              <a:rPr lang="en-IN" sz="3200" dirty="0"/>
            </a:br>
            <a:r>
              <a:rPr lang="en-IN" sz="3200" dirty="0"/>
              <a:t>1)to find </a:t>
            </a:r>
            <a:r>
              <a:rPr lang="en-US" sz="3200" dirty="0">
                <a:effectLst/>
                <a:latin typeface="Cambria" panose="02040503050406030204" pitchFamily="18" charset="0"/>
                <a:ea typeface="MS Mincho" panose="020B0400000000000000" pitchFamily="49" charset="-128"/>
                <a:cs typeface="Times New Roman" panose="02020603050405020304" pitchFamily="18" charset="0"/>
              </a:rPr>
              <a:t>How many unique customers made purchases in each region.</a:t>
            </a:r>
            <a:br>
              <a:rPr lang="en-US" sz="3200" dirty="0">
                <a:effectLst/>
                <a:latin typeface="Cambria" panose="02040503050406030204" pitchFamily="18" charset="0"/>
                <a:ea typeface="MS Mincho" panose="020B0400000000000000" pitchFamily="49" charset="-128"/>
                <a:cs typeface="Times New Roman" panose="02020603050405020304" pitchFamily="18" charset="0"/>
              </a:rPr>
            </a:br>
            <a:r>
              <a:rPr lang="en-US" sz="3200" dirty="0">
                <a:effectLst/>
                <a:latin typeface="Cambria" panose="02040503050406030204" pitchFamily="18" charset="0"/>
                <a:ea typeface="MS Mincho" panose="020B0400000000000000" pitchFamily="49" charset="-128"/>
                <a:cs typeface="Times New Roman" panose="02020603050405020304" pitchFamily="18" charset="0"/>
              </a:rPr>
              <a:t>2)to find How many unique customers are there in total and Which region has the highest and lowest numbers of unique customers.</a:t>
            </a:r>
            <a:br>
              <a:rPr lang="en-US" sz="3200" dirty="0">
                <a:effectLst/>
                <a:latin typeface="Cambria" panose="02040503050406030204" pitchFamily="18" charset="0"/>
                <a:ea typeface="MS Mincho" panose="020B0400000000000000" pitchFamily="49" charset="-128"/>
                <a:cs typeface="Times New Roman" panose="02020603050405020304" pitchFamily="18" charset="0"/>
              </a:rPr>
            </a:br>
            <a:r>
              <a:rPr lang="en-US" sz="3200" dirty="0">
                <a:effectLst/>
                <a:latin typeface="Cambria" panose="02040503050406030204" pitchFamily="18" charset="0"/>
                <a:ea typeface="MS Mincho" panose="020B0400000000000000" pitchFamily="49" charset="-128"/>
                <a:cs typeface="Times New Roman" panose="02020603050405020304" pitchFamily="18" charset="0"/>
              </a:rPr>
              <a:t>3) Create any plot visualization to visualize the number of unique customers in each region.</a:t>
            </a:r>
            <a:br>
              <a:rPr lang="en-US" sz="3200" dirty="0">
                <a:effectLst/>
                <a:latin typeface="Cambria" panose="02040503050406030204" pitchFamily="18" charset="0"/>
                <a:ea typeface="MS Mincho" panose="020B0400000000000000" pitchFamily="49" charset="-128"/>
                <a:cs typeface="Times New Roman" panose="02020603050405020304" pitchFamily="18" charset="0"/>
              </a:rPr>
            </a:br>
            <a:endParaRPr lang="en-IN" sz="3200" dirty="0"/>
          </a:p>
        </p:txBody>
      </p:sp>
    </p:spTree>
    <p:extLst>
      <p:ext uri="{BB962C8B-B14F-4D97-AF65-F5344CB8AC3E}">
        <p14:creationId xmlns:p14="http://schemas.microsoft.com/office/powerpoint/2010/main" val="1991505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9A959-12F9-49AD-74D3-AD63C4352F4F}"/>
              </a:ext>
            </a:extLst>
          </p:cNvPr>
          <p:cNvSpPr>
            <a:spLocks noGrp="1"/>
          </p:cNvSpPr>
          <p:nvPr>
            <p:ph type="title"/>
          </p:nvPr>
        </p:nvSpPr>
        <p:spPr/>
        <p:txBody>
          <a:bodyPr>
            <a:normAutofit fontScale="90000"/>
          </a:bodyPr>
          <a:lstStyle/>
          <a:p>
            <a:pPr marL="571500" indent="-571500">
              <a:buFont typeface="Arial" panose="020B0604020202020204" pitchFamily="34" charset="0"/>
              <a:buChar char="•"/>
            </a:pPr>
            <a:r>
              <a:rPr lang="en-IN" sz="6700" u="sng" dirty="0"/>
              <a:t>INDEX:</a:t>
            </a:r>
            <a:br>
              <a:rPr lang="en-IN" dirty="0"/>
            </a:br>
            <a:r>
              <a:rPr lang="en-IN" sz="4000" dirty="0"/>
              <a:t>1.Intro about Capstone Project[3]</a:t>
            </a:r>
            <a:br>
              <a:rPr lang="en-IN" sz="4000" dirty="0"/>
            </a:br>
            <a:r>
              <a:rPr lang="en-IN" sz="4000" dirty="0"/>
              <a:t>2.Phase1[4-25]</a:t>
            </a:r>
            <a:br>
              <a:rPr lang="en-IN" sz="4000" dirty="0"/>
            </a:br>
            <a:r>
              <a:rPr lang="en-IN" sz="4000" dirty="0"/>
              <a:t>3.Phase 2[26-36]</a:t>
            </a:r>
            <a:br>
              <a:rPr lang="en-IN" sz="4000" dirty="0"/>
            </a:br>
            <a:r>
              <a:rPr lang="en-IN" sz="4000" dirty="0"/>
              <a:t>4.Phase 3[37-52]</a:t>
            </a:r>
            <a:br>
              <a:rPr lang="en-IN" sz="4000" dirty="0"/>
            </a:br>
            <a:r>
              <a:rPr lang="en-IN" sz="4000" dirty="0"/>
              <a:t>5.Phase 4[53-64]</a:t>
            </a:r>
            <a:br>
              <a:rPr lang="en-IN" sz="4000" dirty="0"/>
            </a:br>
            <a:r>
              <a:rPr lang="en-IN" sz="4000" dirty="0"/>
              <a:t>6.Phase 5[65-86]</a:t>
            </a:r>
            <a:br>
              <a:rPr lang="en-IN" sz="4000" dirty="0"/>
            </a:br>
            <a:r>
              <a:rPr lang="en-IN" sz="4000" dirty="0"/>
              <a:t>7.Conclusion[87]</a:t>
            </a:r>
            <a:br>
              <a:rPr lang="en-IN" sz="4000" dirty="0"/>
            </a:br>
            <a:r>
              <a:rPr lang="en-IN" sz="4000" dirty="0"/>
              <a:t>8.References[88-90]</a:t>
            </a:r>
            <a:br>
              <a:rPr lang="en-IN" sz="4000" dirty="0"/>
            </a:br>
            <a:r>
              <a:rPr lang="en-IN" sz="4000" dirty="0"/>
              <a:t>9.Thank You[91]</a:t>
            </a:r>
          </a:p>
        </p:txBody>
      </p:sp>
    </p:spTree>
    <p:extLst>
      <p:ext uri="{BB962C8B-B14F-4D97-AF65-F5344CB8AC3E}">
        <p14:creationId xmlns:p14="http://schemas.microsoft.com/office/powerpoint/2010/main" val="3759271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B4A3A-CA06-0233-A196-CF4183F0E946}"/>
              </a:ext>
            </a:extLst>
          </p:cNvPr>
          <p:cNvSpPr>
            <a:spLocks noGrp="1"/>
          </p:cNvSpPr>
          <p:nvPr>
            <p:ph type="title"/>
          </p:nvPr>
        </p:nvSpPr>
        <p:spPr>
          <a:xfrm>
            <a:off x="2333718" y="224118"/>
            <a:ext cx="7524564" cy="6382870"/>
          </a:xfrm>
        </p:spPr>
        <p:txBody>
          <a:bodyPr>
            <a:noAutofit/>
          </a:bodyPr>
          <a:lstStyle/>
          <a:p>
            <a:pPr marL="285750" indent="-285750">
              <a:buFont typeface="Arial" panose="020B0604020202020204" pitchFamily="34" charset="0"/>
              <a:buChar char="•"/>
            </a:pPr>
            <a:r>
              <a:rPr lang="en-IN" sz="4000" i="1" u="sng" dirty="0"/>
              <a:t>Code:</a:t>
            </a:r>
            <a:br>
              <a:rPr lang="en-IN" sz="4000" dirty="0"/>
            </a:br>
            <a:r>
              <a:rPr lang="en-IN" sz="2000" b="0" dirty="0">
                <a:solidFill>
                  <a:srgbClr val="6AA94F"/>
                </a:solidFill>
                <a:effectLst/>
                <a:highlight>
                  <a:srgbClr val="1E1E1E"/>
                </a:highlight>
                <a:latin typeface="Courier New" panose="02070309020205020404" pitchFamily="49" charset="0"/>
              </a:rPr>
              <a:t>#problem statement 4</a:t>
            </a:r>
            <a:br>
              <a:rPr lang="en-IN" sz="2000" b="0" dirty="0">
                <a:solidFill>
                  <a:srgbClr val="D4D4D4"/>
                </a:solidFill>
                <a:effectLst/>
                <a:highlight>
                  <a:srgbClr val="1E1E1E"/>
                </a:highlight>
                <a:latin typeface="Courier New" panose="02070309020205020404" pitchFamily="49" charset="0"/>
              </a:rPr>
            </a:br>
            <a:r>
              <a:rPr lang="en-IN" sz="2000" b="0" dirty="0">
                <a:solidFill>
                  <a:srgbClr val="6AA94F"/>
                </a:solidFill>
                <a:effectLst/>
                <a:highlight>
                  <a:srgbClr val="1E1E1E"/>
                </a:highlight>
                <a:latin typeface="Courier New" panose="02070309020205020404" pitchFamily="49" charset="0"/>
              </a:rPr>
              <a:t># Number of unique customers per region</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unique_customers_per_region</a:t>
            </a:r>
            <a:r>
              <a:rPr lang="en-IN" sz="2000" b="0" dirty="0">
                <a:solidFill>
                  <a:srgbClr val="D4D4D4"/>
                </a:solidFill>
                <a:effectLst/>
                <a:highlight>
                  <a:srgbClr val="1E1E1E"/>
                </a:highlight>
                <a:latin typeface="Courier New" panose="02070309020205020404" pitchFamily="49" charset="0"/>
              </a:rPr>
              <a:t> = </a:t>
            </a:r>
            <a:r>
              <a:rPr lang="en-IN" sz="2000" b="0" dirty="0" err="1">
                <a:solidFill>
                  <a:srgbClr val="D4D4D4"/>
                </a:solidFill>
                <a:effectLst/>
                <a:highlight>
                  <a:srgbClr val="1E1E1E"/>
                </a:highlight>
                <a:latin typeface="Courier New" panose="02070309020205020404" pitchFamily="49" charset="0"/>
              </a:rPr>
              <a:t>sales_df.groupby</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'Region'</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a:t>
            </a:r>
            <a:r>
              <a:rPr lang="en-IN" sz="2000" b="0" dirty="0" err="1">
                <a:solidFill>
                  <a:srgbClr val="CE9178"/>
                </a:solidFill>
                <a:effectLst/>
                <a:highlight>
                  <a:srgbClr val="1E1E1E"/>
                </a:highlight>
                <a:latin typeface="Courier New" panose="02070309020205020404" pitchFamily="49" charset="0"/>
              </a:rPr>
              <a:t>CustomerID</a:t>
            </a:r>
            <a:r>
              <a:rPr lang="en-IN" sz="2000" b="0" dirty="0">
                <a:solidFill>
                  <a:srgbClr val="CE9178"/>
                </a:solidFill>
                <a:effectLst/>
                <a:highlight>
                  <a:srgbClr val="1E1E1E"/>
                </a:highlight>
                <a:latin typeface="Courier New" panose="02070309020205020404" pitchFamily="49" charset="0"/>
              </a:rPr>
              <a:t>'</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a:t>
            </a:r>
            <a:r>
              <a:rPr lang="en-IN" sz="2000" b="0" dirty="0" err="1">
                <a:solidFill>
                  <a:srgbClr val="D4D4D4"/>
                </a:solidFill>
                <a:effectLst/>
                <a:highlight>
                  <a:srgbClr val="1E1E1E"/>
                </a:highlight>
                <a:latin typeface="Courier New" panose="02070309020205020404" pitchFamily="49" charset="0"/>
              </a:rPr>
              <a:t>nunique</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plt.figure</a:t>
            </a:r>
            <a:r>
              <a:rPr lang="en-IN" sz="2000" b="0" dirty="0">
                <a:solidFill>
                  <a:srgbClr val="DCDCDC"/>
                </a:solidFill>
                <a:effectLst/>
                <a:highlight>
                  <a:srgbClr val="1E1E1E"/>
                </a:highlight>
                <a:latin typeface="Courier New" panose="02070309020205020404" pitchFamily="49" charset="0"/>
              </a:rPr>
              <a:t>(</a:t>
            </a:r>
            <a:r>
              <a:rPr lang="en-IN" sz="2000" b="0" dirty="0" err="1">
                <a:solidFill>
                  <a:srgbClr val="D4D4D4"/>
                </a:solidFill>
                <a:effectLst/>
                <a:highlight>
                  <a:srgbClr val="1E1E1E"/>
                </a:highlight>
                <a:latin typeface="Courier New" panose="02070309020205020404" pitchFamily="49" charset="0"/>
              </a:rPr>
              <a:t>figsize</a:t>
            </a:r>
            <a:r>
              <a:rPr lang="en-IN" sz="2000" b="0" dirty="0">
                <a:solidFill>
                  <a:srgbClr val="D4D4D4"/>
                </a:solidFill>
                <a:effectLst/>
                <a:highlight>
                  <a:srgbClr val="1E1E1E"/>
                </a:highlight>
                <a:latin typeface="Courier New" panose="02070309020205020404" pitchFamily="49" charset="0"/>
              </a:rPr>
              <a:t>=</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B5CEA8"/>
                </a:solidFill>
                <a:effectLst/>
                <a:highlight>
                  <a:srgbClr val="1E1E1E"/>
                </a:highlight>
                <a:latin typeface="Courier New" panose="02070309020205020404" pitchFamily="49" charset="0"/>
              </a:rPr>
              <a:t>10</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 </a:t>
            </a:r>
            <a:r>
              <a:rPr lang="en-IN" sz="2000" b="0" dirty="0">
                <a:solidFill>
                  <a:srgbClr val="B5CEA8"/>
                </a:solidFill>
                <a:effectLst/>
                <a:highlight>
                  <a:srgbClr val="1E1E1E"/>
                </a:highlight>
                <a:latin typeface="Courier New" panose="02070309020205020404" pitchFamily="49" charset="0"/>
              </a:rPr>
              <a:t>6</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unique_customers_per_region.plot</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kind=</a:t>
            </a:r>
            <a:r>
              <a:rPr lang="en-IN" sz="2000" b="0" dirty="0">
                <a:solidFill>
                  <a:srgbClr val="CE9178"/>
                </a:solidFill>
                <a:effectLst/>
                <a:highlight>
                  <a:srgbClr val="1E1E1E"/>
                </a:highlight>
                <a:latin typeface="Courier New" panose="02070309020205020404" pitchFamily="49" charset="0"/>
              </a:rPr>
              <a:t>'bar'</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plt.title</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'Unique Customers per Region'</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plt.ylabel</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'Number of Unique Customers'</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plt.show</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total_unique_customers</a:t>
            </a:r>
            <a:r>
              <a:rPr lang="en-IN" sz="2000" b="0" dirty="0">
                <a:solidFill>
                  <a:srgbClr val="D4D4D4"/>
                </a:solidFill>
                <a:effectLst/>
                <a:highlight>
                  <a:srgbClr val="1E1E1E"/>
                </a:highlight>
                <a:latin typeface="Courier New" panose="02070309020205020404" pitchFamily="49" charset="0"/>
              </a:rPr>
              <a:t> = </a:t>
            </a:r>
            <a:r>
              <a:rPr lang="en-IN" sz="2000" b="0" dirty="0" err="1">
                <a:solidFill>
                  <a:srgbClr val="D4D4D4"/>
                </a:solidFill>
                <a:effectLst/>
                <a:highlight>
                  <a:srgbClr val="1E1E1E"/>
                </a:highlight>
                <a:latin typeface="Courier New" panose="02070309020205020404" pitchFamily="49" charset="0"/>
              </a:rPr>
              <a:t>sales_df</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a:t>
            </a:r>
            <a:r>
              <a:rPr lang="en-IN" sz="2000" b="0" dirty="0" err="1">
                <a:solidFill>
                  <a:srgbClr val="CE9178"/>
                </a:solidFill>
                <a:effectLst/>
                <a:highlight>
                  <a:srgbClr val="1E1E1E"/>
                </a:highlight>
                <a:latin typeface="Courier New" panose="02070309020205020404" pitchFamily="49" charset="0"/>
              </a:rPr>
              <a:t>CustomerID</a:t>
            </a:r>
            <a:r>
              <a:rPr lang="en-IN" sz="2000" b="0" dirty="0">
                <a:solidFill>
                  <a:srgbClr val="CE9178"/>
                </a:solidFill>
                <a:effectLst/>
                <a:highlight>
                  <a:srgbClr val="1E1E1E"/>
                </a:highlight>
                <a:latin typeface="Courier New" panose="02070309020205020404" pitchFamily="49" charset="0"/>
              </a:rPr>
              <a:t>'</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a:t>
            </a:r>
            <a:r>
              <a:rPr lang="en-IN" sz="2000" b="0" dirty="0" err="1">
                <a:solidFill>
                  <a:srgbClr val="D4D4D4"/>
                </a:solidFill>
                <a:effectLst/>
                <a:highlight>
                  <a:srgbClr val="1E1E1E"/>
                </a:highlight>
                <a:latin typeface="Courier New" panose="02070309020205020404" pitchFamily="49" charset="0"/>
              </a:rPr>
              <a:t>nunique</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a:solidFill>
                  <a:srgbClr val="DCDCAA"/>
                </a:solidFill>
                <a:effectLst/>
                <a:highlight>
                  <a:srgbClr val="1E1E1E"/>
                </a:highlight>
                <a:latin typeface="Courier New" panose="02070309020205020404" pitchFamily="49" charset="0"/>
              </a:rPr>
              <a:t>print</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"Total number of unique customers:"</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 </a:t>
            </a:r>
            <a:r>
              <a:rPr lang="en-IN" sz="2000" b="0" dirty="0" err="1">
                <a:solidFill>
                  <a:srgbClr val="D4D4D4"/>
                </a:solidFill>
                <a:effectLst/>
                <a:highlight>
                  <a:srgbClr val="1E1E1E"/>
                </a:highlight>
                <a:latin typeface="Courier New" panose="02070309020205020404" pitchFamily="49" charset="0"/>
              </a:rPr>
              <a:t>total_unique_customers</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endParaRPr lang="en-IN" sz="2000" dirty="0"/>
          </a:p>
        </p:txBody>
      </p:sp>
    </p:spTree>
    <p:extLst>
      <p:ext uri="{BB962C8B-B14F-4D97-AF65-F5344CB8AC3E}">
        <p14:creationId xmlns:p14="http://schemas.microsoft.com/office/powerpoint/2010/main" val="1475126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35504-037C-303E-8C3A-6EF781212D12}"/>
              </a:ext>
            </a:extLst>
          </p:cNvPr>
          <p:cNvSpPr>
            <a:spLocks noGrp="1"/>
          </p:cNvSpPr>
          <p:nvPr>
            <p:ph type="title"/>
          </p:nvPr>
        </p:nvSpPr>
        <p:spPr>
          <a:xfrm>
            <a:off x="2333718" y="1210233"/>
            <a:ext cx="7524564" cy="573743"/>
          </a:xfrm>
        </p:spPr>
        <p:txBody>
          <a:bodyPr>
            <a:normAutofit fontScale="90000"/>
          </a:bodyPr>
          <a:lstStyle/>
          <a:p>
            <a:pPr marL="571500" indent="-571500">
              <a:buFont typeface="Arial" panose="020B0604020202020204" pitchFamily="34" charset="0"/>
              <a:buChar char="•"/>
            </a:pPr>
            <a:r>
              <a:rPr lang="en-IN" i="1" u="sng" dirty="0"/>
              <a:t>Result And Graph:</a:t>
            </a:r>
            <a:br>
              <a:rPr lang="en-IN" i="1" u="sng" dirty="0"/>
            </a:br>
            <a:br>
              <a:rPr lang="en-IN" i="1" u="sng" dirty="0"/>
            </a:br>
            <a:endParaRPr lang="en-IN" i="1" u="sng" dirty="0"/>
          </a:p>
        </p:txBody>
      </p:sp>
      <p:pic>
        <p:nvPicPr>
          <p:cNvPr id="4" name="Picture 3">
            <a:extLst>
              <a:ext uri="{FF2B5EF4-FFF2-40B4-BE49-F238E27FC236}">
                <a16:creationId xmlns:a16="http://schemas.microsoft.com/office/drawing/2014/main" id="{5B74E486-159F-1210-B372-3E7ED76DDE52}"/>
              </a:ext>
            </a:extLst>
          </p:cNvPr>
          <p:cNvPicPr>
            <a:picLocks noChangeAspect="1"/>
          </p:cNvPicPr>
          <p:nvPr/>
        </p:nvPicPr>
        <p:blipFill>
          <a:blip r:embed="rId2"/>
          <a:stretch>
            <a:fillRect/>
          </a:stretch>
        </p:blipFill>
        <p:spPr>
          <a:xfrm>
            <a:off x="1200742" y="1210233"/>
            <a:ext cx="9790515" cy="5289179"/>
          </a:xfrm>
          <a:prstGeom prst="rect">
            <a:avLst/>
          </a:prstGeom>
        </p:spPr>
      </p:pic>
    </p:spTree>
    <p:extLst>
      <p:ext uri="{BB962C8B-B14F-4D97-AF65-F5344CB8AC3E}">
        <p14:creationId xmlns:p14="http://schemas.microsoft.com/office/powerpoint/2010/main" val="106091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5122-8D6E-A7DF-E1BB-4B617DFA8E0F}"/>
              </a:ext>
            </a:extLst>
          </p:cNvPr>
          <p:cNvSpPr>
            <a:spLocks noGrp="1"/>
          </p:cNvSpPr>
          <p:nvPr>
            <p:ph type="title"/>
          </p:nvPr>
        </p:nvSpPr>
        <p:spPr>
          <a:xfrm>
            <a:off x="2333718" y="690282"/>
            <a:ext cx="7524564" cy="5728447"/>
          </a:xfrm>
        </p:spPr>
        <p:txBody>
          <a:bodyPr>
            <a:normAutofit/>
          </a:bodyPr>
          <a:lstStyle/>
          <a:p>
            <a:pPr marL="571500" indent="-571500">
              <a:buFont typeface="Arial" panose="020B0604020202020204" pitchFamily="34" charset="0"/>
              <a:buChar char="•"/>
            </a:pPr>
            <a:r>
              <a:rPr lang="en-IN" u="sng" dirty="0"/>
              <a:t>Problem Statement 5:</a:t>
            </a:r>
            <a:br>
              <a:rPr lang="en-US" sz="2400" u="sng" dirty="0">
                <a:effectLst/>
                <a:latin typeface="Cambria" panose="02040503050406030204" pitchFamily="18" charset="0"/>
                <a:ea typeface="MS Mincho" panose="020B0400000000000000" pitchFamily="49" charset="-128"/>
                <a:cs typeface="Times New Roman" panose="02020603050405020304" pitchFamily="18" charset="0"/>
              </a:rPr>
            </a:br>
            <a:br>
              <a:rPr lang="en-US" sz="2400" dirty="0">
                <a:effectLst/>
                <a:latin typeface="Cambria" panose="02040503050406030204" pitchFamily="18" charset="0"/>
                <a:ea typeface="MS Mincho" panose="020B0400000000000000" pitchFamily="49" charset="-128"/>
                <a:cs typeface="Times New Roman" panose="02020603050405020304" pitchFamily="18" charset="0"/>
              </a:rPr>
            </a:br>
            <a:r>
              <a:rPr lang="en-US" sz="2400" dirty="0">
                <a:effectLst/>
                <a:latin typeface="Cambria" panose="02040503050406030204" pitchFamily="18" charset="0"/>
                <a:ea typeface="MS Mincho" panose="020B0400000000000000" pitchFamily="49" charset="-128"/>
                <a:cs typeface="Times New Roman" panose="02020603050405020304" pitchFamily="18" charset="0"/>
              </a:rPr>
              <a:t>Calculate the total purchase amount for each payment method. What are the different payment methods available? What is the total purchase amount for each payment method? Create a pie chart to show the distribution of total purchase amounts across payment methods.</a:t>
            </a:r>
            <a:br>
              <a:rPr lang="en-US" sz="2400" dirty="0">
                <a:effectLst/>
                <a:latin typeface="Cambria" panose="02040503050406030204" pitchFamily="18" charset="0"/>
                <a:ea typeface="MS Mincho" panose="020B0400000000000000" pitchFamily="49" charset="-128"/>
                <a:cs typeface="Times New Roman" panose="02020603050405020304" pitchFamily="18" charset="0"/>
              </a:rPr>
            </a:br>
            <a:br>
              <a:rPr lang="en-IN" sz="2400" dirty="0"/>
            </a:br>
            <a:endParaRPr lang="en-IN" sz="2400" dirty="0"/>
          </a:p>
        </p:txBody>
      </p:sp>
    </p:spTree>
    <p:extLst>
      <p:ext uri="{BB962C8B-B14F-4D97-AF65-F5344CB8AC3E}">
        <p14:creationId xmlns:p14="http://schemas.microsoft.com/office/powerpoint/2010/main" val="1945216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64A9D-8E18-8D33-C8F0-415AEF346ADD}"/>
              </a:ext>
            </a:extLst>
          </p:cNvPr>
          <p:cNvSpPr>
            <a:spLocks noGrp="1"/>
          </p:cNvSpPr>
          <p:nvPr>
            <p:ph type="title"/>
          </p:nvPr>
        </p:nvSpPr>
        <p:spPr>
          <a:xfrm>
            <a:off x="2333718" y="1048871"/>
            <a:ext cx="7524564" cy="4625787"/>
          </a:xfrm>
        </p:spPr>
        <p:txBody>
          <a:bodyPr>
            <a:noAutofit/>
          </a:bodyPr>
          <a:lstStyle/>
          <a:p>
            <a:pPr marL="571500" indent="-571500">
              <a:buFont typeface="Arial" panose="020B0604020202020204" pitchFamily="34" charset="0"/>
              <a:buChar char="•"/>
            </a:pPr>
            <a:r>
              <a:rPr lang="en-IN" sz="4000" i="1" u="sng" dirty="0"/>
              <a:t>Description:</a:t>
            </a:r>
            <a:br>
              <a:rPr lang="en-IN" sz="2800" i="1" u="sng" dirty="0"/>
            </a:br>
            <a:r>
              <a:rPr lang="en-IN" sz="2800" dirty="0"/>
              <a:t>1) To </a:t>
            </a:r>
            <a:r>
              <a:rPr lang="en-US" sz="2800" dirty="0">
                <a:effectLst/>
                <a:latin typeface="Cambria" panose="02040503050406030204" pitchFamily="18" charset="0"/>
                <a:ea typeface="MS Mincho" panose="020B0400000000000000" pitchFamily="49" charset="-128"/>
                <a:cs typeface="Times New Roman" panose="02020603050405020304" pitchFamily="18" charset="0"/>
              </a:rPr>
              <a:t>Calculate the total purchase amount for each payment method and What are the different payment methods available.</a:t>
            </a:r>
            <a:br>
              <a:rPr lang="en-US" sz="2800" dirty="0">
                <a:effectLst/>
                <a:latin typeface="Cambria" panose="02040503050406030204" pitchFamily="18" charset="0"/>
                <a:ea typeface="MS Mincho" panose="020B0400000000000000" pitchFamily="49" charset="-128"/>
                <a:cs typeface="Times New Roman" panose="02020603050405020304" pitchFamily="18" charset="0"/>
              </a:rPr>
            </a:br>
            <a:r>
              <a:rPr lang="en-US" sz="2800" dirty="0">
                <a:effectLst/>
                <a:latin typeface="Cambria" panose="02040503050406030204" pitchFamily="18" charset="0"/>
                <a:ea typeface="MS Mincho" panose="020B0400000000000000" pitchFamily="49" charset="-128"/>
                <a:cs typeface="Times New Roman" panose="02020603050405020304" pitchFamily="18" charset="0"/>
              </a:rPr>
              <a:t>2) To find what is the total purchase amount for each payment method.</a:t>
            </a:r>
            <a:br>
              <a:rPr lang="en-US" sz="2800" dirty="0">
                <a:effectLst/>
                <a:latin typeface="Cambria" panose="02040503050406030204" pitchFamily="18" charset="0"/>
                <a:ea typeface="MS Mincho" panose="020B0400000000000000" pitchFamily="49" charset="-128"/>
                <a:cs typeface="Times New Roman" panose="02020603050405020304" pitchFamily="18" charset="0"/>
              </a:rPr>
            </a:br>
            <a:r>
              <a:rPr lang="en-US" sz="2800" dirty="0">
                <a:effectLst/>
                <a:latin typeface="Cambria" panose="02040503050406030204" pitchFamily="18" charset="0"/>
                <a:ea typeface="MS Mincho" panose="020B0400000000000000" pitchFamily="49" charset="-128"/>
                <a:cs typeface="Times New Roman" panose="02020603050405020304" pitchFamily="18" charset="0"/>
              </a:rPr>
              <a:t>3) To Create a pie chart to show the distribution of total purchase amounts across payment methods.</a:t>
            </a:r>
            <a:br>
              <a:rPr lang="en-IN" sz="2800" dirty="0"/>
            </a:br>
            <a:endParaRPr lang="en-IN" sz="2800" dirty="0"/>
          </a:p>
        </p:txBody>
      </p:sp>
    </p:spTree>
    <p:extLst>
      <p:ext uri="{BB962C8B-B14F-4D97-AF65-F5344CB8AC3E}">
        <p14:creationId xmlns:p14="http://schemas.microsoft.com/office/powerpoint/2010/main" val="1150448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C41C1-05D7-CA46-A654-1CE35C694415}"/>
              </a:ext>
            </a:extLst>
          </p:cNvPr>
          <p:cNvSpPr>
            <a:spLocks noGrp="1"/>
          </p:cNvSpPr>
          <p:nvPr>
            <p:ph type="title"/>
          </p:nvPr>
        </p:nvSpPr>
        <p:spPr/>
        <p:txBody>
          <a:bodyPr>
            <a:noAutofit/>
          </a:bodyPr>
          <a:lstStyle/>
          <a:p>
            <a:pPr marL="285750" indent="-285750">
              <a:buFont typeface="Arial" panose="020B0604020202020204" pitchFamily="34" charset="0"/>
              <a:buChar char="•"/>
            </a:pPr>
            <a:r>
              <a:rPr lang="en-IN" sz="4000" i="1" u="sng" dirty="0"/>
              <a:t>Code:</a:t>
            </a:r>
            <a:br>
              <a:rPr lang="en-IN" sz="1800" dirty="0"/>
            </a:br>
            <a:r>
              <a:rPr lang="en-IN" sz="2000" b="0" dirty="0">
                <a:solidFill>
                  <a:srgbClr val="6AA94F"/>
                </a:solidFill>
                <a:effectLst/>
                <a:highlight>
                  <a:srgbClr val="1E1E1E"/>
                </a:highlight>
                <a:latin typeface="Courier New" panose="02070309020205020404" pitchFamily="49" charset="0"/>
              </a:rPr>
              <a:t>#problem statement 5</a:t>
            </a:r>
            <a:br>
              <a:rPr lang="en-IN" sz="2000" b="0" dirty="0">
                <a:solidFill>
                  <a:srgbClr val="D4D4D4"/>
                </a:solidFill>
                <a:effectLst/>
                <a:highlight>
                  <a:srgbClr val="1E1E1E"/>
                </a:highlight>
                <a:latin typeface="Courier New" panose="02070309020205020404" pitchFamily="49" charset="0"/>
              </a:rPr>
            </a:br>
            <a:r>
              <a:rPr lang="en-IN" sz="2000" b="0" dirty="0">
                <a:solidFill>
                  <a:srgbClr val="6AA94F"/>
                </a:solidFill>
                <a:effectLst/>
                <a:highlight>
                  <a:srgbClr val="1E1E1E"/>
                </a:highlight>
                <a:latin typeface="Courier New" panose="02070309020205020404" pitchFamily="49" charset="0"/>
              </a:rPr>
              <a:t># Total purchase amount per payment method</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total_purchase_per_payment_method</a:t>
            </a:r>
            <a:r>
              <a:rPr lang="en-IN" sz="2000" b="0" dirty="0">
                <a:solidFill>
                  <a:srgbClr val="D4D4D4"/>
                </a:solidFill>
                <a:effectLst/>
                <a:highlight>
                  <a:srgbClr val="1E1E1E"/>
                </a:highlight>
                <a:latin typeface="Courier New" panose="02070309020205020404" pitchFamily="49" charset="0"/>
              </a:rPr>
              <a:t> = </a:t>
            </a:r>
            <a:r>
              <a:rPr lang="en-IN" sz="2000" b="0" dirty="0" err="1">
                <a:solidFill>
                  <a:srgbClr val="D4D4D4"/>
                </a:solidFill>
                <a:effectLst/>
                <a:highlight>
                  <a:srgbClr val="1E1E1E"/>
                </a:highlight>
                <a:latin typeface="Courier New" panose="02070309020205020404" pitchFamily="49" charset="0"/>
              </a:rPr>
              <a:t>sales_df.groupby</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a:t>
            </a:r>
            <a:r>
              <a:rPr lang="en-IN" sz="2000" b="0" dirty="0" err="1">
                <a:solidFill>
                  <a:srgbClr val="CE9178"/>
                </a:solidFill>
                <a:effectLst/>
                <a:highlight>
                  <a:srgbClr val="1E1E1E"/>
                </a:highlight>
                <a:latin typeface="Courier New" panose="02070309020205020404" pitchFamily="49" charset="0"/>
              </a:rPr>
              <a:t>PaymentMethod</a:t>
            </a:r>
            <a:r>
              <a:rPr lang="en-IN" sz="2000" b="0" dirty="0">
                <a:solidFill>
                  <a:srgbClr val="CE9178"/>
                </a:solidFill>
                <a:effectLst/>
                <a:highlight>
                  <a:srgbClr val="1E1E1E"/>
                </a:highlight>
                <a:latin typeface="Courier New" panose="02070309020205020404" pitchFamily="49" charset="0"/>
              </a:rPr>
              <a:t>'</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a:t>
            </a:r>
            <a:r>
              <a:rPr lang="en-IN" sz="2000" b="0" dirty="0" err="1">
                <a:solidFill>
                  <a:srgbClr val="CE9178"/>
                </a:solidFill>
                <a:effectLst/>
                <a:highlight>
                  <a:srgbClr val="1E1E1E"/>
                </a:highlight>
                <a:latin typeface="Courier New" panose="02070309020205020404" pitchFamily="49" charset="0"/>
              </a:rPr>
              <a:t>PurchaseAmount</a:t>
            </a:r>
            <a:r>
              <a:rPr lang="en-IN" sz="2000" b="0" dirty="0">
                <a:solidFill>
                  <a:srgbClr val="CE9178"/>
                </a:solidFill>
                <a:effectLst/>
                <a:highlight>
                  <a:srgbClr val="1E1E1E"/>
                </a:highlight>
                <a:latin typeface="Courier New" panose="02070309020205020404" pitchFamily="49" charset="0"/>
              </a:rPr>
              <a:t>'</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a:t>
            </a:r>
            <a:r>
              <a:rPr lang="en-IN" sz="2000" b="0" dirty="0">
                <a:solidFill>
                  <a:srgbClr val="DCDCAA"/>
                </a:solidFill>
                <a:effectLst/>
                <a:highlight>
                  <a:srgbClr val="1E1E1E"/>
                </a:highlight>
                <a:latin typeface="Courier New" panose="02070309020205020404" pitchFamily="49" charset="0"/>
              </a:rPr>
              <a:t>sum</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plt.figure</a:t>
            </a:r>
            <a:r>
              <a:rPr lang="en-IN" sz="2000" b="0" dirty="0">
                <a:solidFill>
                  <a:srgbClr val="DCDCDC"/>
                </a:solidFill>
                <a:effectLst/>
                <a:highlight>
                  <a:srgbClr val="1E1E1E"/>
                </a:highlight>
                <a:latin typeface="Courier New" panose="02070309020205020404" pitchFamily="49" charset="0"/>
              </a:rPr>
              <a:t>(</a:t>
            </a:r>
            <a:r>
              <a:rPr lang="en-IN" sz="2000" b="0" dirty="0" err="1">
                <a:solidFill>
                  <a:srgbClr val="D4D4D4"/>
                </a:solidFill>
                <a:effectLst/>
                <a:highlight>
                  <a:srgbClr val="1E1E1E"/>
                </a:highlight>
                <a:latin typeface="Courier New" panose="02070309020205020404" pitchFamily="49" charset="0"/>
              </a:rPr>
              <a:t>figsize</a:t>
            </a:r>
            <a:r>
              <a:rPr lang="en-IN" sz="2000" b="0" dirty="0">
                <a:solidFill>
                  <a:srgbClr val="D4D4D4"/>
                </a:solidFill>
                <a:effectLst/>
                <a:highlight>
                  <a:srgbClr val="1E1E1E"/>
                </a:highlight>
                <a:latin typeface="Courier New" panose="02070309020205020404" pitchFamily="49" charset="0"/>
              </a:rPr>
              <a:t>=</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B5CEA8"/>
                </a:solidFill>
                <a:effectLst/>
                <a:highlight>
                  <a:srgbClr val="1E1E1E"/>
                </a:highlight>
                <a:latin typeface="Courier New" panose="02070309020205020404" pitchFamily="49" charset="0"/>
              </a:rPr>
              <a:t>10</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 </a:t>
            </a:r>
            <a:r>
              <a:rPr lang="en-IN" sz="2000" b="0" dirty="0">
                <a:solidFill>
                  <a:srgbClr val="B5CEA8"/>
                </a:solidFill>
                <a:effectLst/>
                <a:highlight>
                  <a:srgbClr val="1E1E1E"/>
                </a:highlight>
                <a:latin typeface="Courier New" panose="02070309020205020404" pitchFamily="49" charset="0"/>
              </a:rPr>
              <a:t>6</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total_purchase_per_payment_method.plot</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kind=</a:t>
            </a:r>
            <a:r>
              <a:rPr lang="en-IN" sz="2000" b="0" dirty="0">
                <a:solidFill>
                  <a:srgbClr val="CE9178"/>
                </a:solidFill>
                <a:effectLst/>
                <a:highlight>
                  <a:srgbClr val="1E1E1E"/>
                </a:highlight>
                <a:latin typeface="Courier New" panose="02070309020205020404" pitchFamily="49" charset="0"/>
              </a:rPr>
              <a:t>'pie'</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 </a:t>
            </a:r>
            <a:r>
              <a:rPr lang="en-IN" sz="2000" b="0" dirty="0" err="1">
                <a:solidFill>
                  <a:srgbClr val="D4D4D4"/>
                </a:solidFill>
                <a:effectLst/>
                <a:highlight>
                  <a:srgbClr val="1E1E1E"/>
                </a:highlight>
                <a:latin typeface="Courier New" panose="02070309020205020404" pitchFamily="49" charset="0"/>
              </a:rPr>
              <a:t>autopct</a:t>
            </a:r>
            <a:r>
              <a:rPr lang="en-IN" sz="2000" b="0">
                <a:solidFill>
                  <a:srgbClr val="D4D4D4"/>
                </a:solidFill>
                <a:effectLst/>
                <a:highlight>
                  <a:srgbClr val="1E1E1E"/>
                </a:highlight>
                <a:latin typeface="Courier New" panose="02070309020205020404" pitchFamily="49" charset="0"/>
              </a:rPr>
              <a:t>=</a:t>
            </a:r>
            <a:r>
              <a:rPr lang="en-IN" sz="2000" b="0">
                <a:solidFill>
                  <a:srgbClr val="CE9178"/>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1f%%'</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plt.title</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'Total Purchase Amount by Payment Method'</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plt.ylabel</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plt.show</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br>
              <a:rPr lang="en-IN" sz="2000" b="0" dirty="0">
                <a:solidFill>
                  <a:srgbClr val="D4D4D4"/>
                </a:solidFill>
                <a:effectLst/>
                <a:highlight>
                  <a:srgbClr val="1E1E1E"/>
                </a:highlight>
                <a:latin typeface="Courier New" panose="02070309020205020404" pitchFamily="49" charset="0"/>
              </a:rPr>
            </a:br>
            <a:r>
              <a:rPr lang="en-IN" sz="2000" b="0" dirty="0">
                <a:solidFill>
                  <a:srgbClr val="DCDCAA"/>
                </a:solidFill>
                <a:effectLst/>
                <a:highlight>
                  <a:srgbClr val="1E1E1E"/>
                </a:highlight>
                <a:latin typeface="Courier New" panose="02070309020205020404" pitchFamily="49" charset="0"/>
              </a:rPr>
              <a:t>print</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"Total Purchase Amount per Payment Method:\n"</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 </a:t>
            </a:r>
            <a:r>
              <a:rPr lang="en-IN" sz="2000" b="0" dirty="0" err="1">
                <a:solidFill>
                  <a:srgbClr val="D4D4D4"/>
                </a:solidFill>
                <a:effectLst/>
                <a:highlight>
                  <a:srgbClr val="1E1E1E"/>
                </a:highlight>
                <a:latin typeface="Courier New" panose="02070309020205020404" pitchFamily="49" charset="0"/>
              </a:rPr>
              <a:t>total_purchase_per_payment_method</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endParaRPr lang="en-IN" sz="2000" dirty="0"/>
          </a:p>
        </p:txBody>
      </p:sp>
    </p:spTree>
    <p:extLst>
      <p:ext uri="{BB962C8B-B14F-4D97-AF65-F5344CB8AC3E}">
        <p14:creationId xmlns:p14="http://schemas.microsoft.com/office/powerpoint/2010/main" val="4183563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EF9CF-3066-C770-02C3-90A67C30442B}"/>
              </a:ext>
            </a:extLst>
          </p:cNvPr>
          <p:cNvSpPr>
            <a:spLocks noGrp="1"/>
          </p:cNvSpPr>
          <p:nvPr>
            <p:ph type="title"/>
          </p:nvPr>
        </p:nvSpPr>
        <p:spPr>
          <a:xfrm>
            <a:off x="2333718" y="788894"/>
            <a:ext cx="7524564" cy="1075765"/>
          </a:xfrm>
        </p:spPr>
        <p:txBody>
          <a:bodyPr>
            <a:normAutofit fontScale="90000"/>
          </a:bodyPr>
          <a:lstStyle/>
          <a:p>
            <a:pPr marL="571500" indent="-571500">
              <a:buFont typeface="Arial" panose="020B0604020202020204" pitchFamily="34" charset="0"/>
              <a:buChar char="•"/>
            </a:pPr>
            <a:r>
              <a:rPr lang="en-IN" i="1" u="sng" dirty="0"/>
              <a:t>Results And Graphs:</a:t>
            </a:r>
            <a:br>
              <a:rPr lang="en-IN" i="1" u="sng" dirty="0"/>
            </a:br>
            <a:endParaRPr lang="en-IN" i="1" u="sng" dirty="0"/>
          </a:p>
        </p:txBody>
      </p:sp>
      <p:pic>
        <p:nvPicPr>
          <p:cNvPr id="4" name="Picture 3">
            <a:extLst>
              <a:ext uri="{FF2B5EF4-FFF2-40B4-BE49-F238E27FC236}">
                <a16:creationId xmlns:a16="http://schemas.microsoft.com/office/drawing/2014/main" id="{56CAB30D-1A25-4F63-A206-53ADD6388D1F}"/>
              </a:ext>
            </a:extLst>
          </p:cNvPr>
          <p:cNvPicPr>
            <a:picLocks noChangeAspect="1"/>
          </p:cNvPicPr>
          <p:nvPr/>
        </p:nvPicPr>
        <p:blipFill>
          <a:blip r:embed="rId2"/>
          <a:stretch>
            <a:fillRect/>
          </a:stretch>
        </p:blipFill>
        <p:spPr>
          <a:xfrm>
            <a:off x="2133599" y="1470212"/>
            <a:ext cx="8086165" cy="4948517"/>
          </a:xfrm>
          <a:prstGeom prst="rect">
            <a:avLst/>
          </a:prstGeom>
        </p:spPr>
      </p:pic>
    </p:spTree>
    <p:extLst>
      <p:ext uri="{BB962C8B-B14F-4D97-AF65-F5344CB8AC3E}">
        <p14:creationId xmlns:p14="http://schemas.microsoft.com/office/powerpoint/2010/main" val="3169666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D9C1F-5D0F-CF0D-CCD1-755B55D56957}"/>
              </a:ext>
            </a:extLst>
          </p:cNvPr>
          <p:cNvSpPr>
            <a:spLocks noGrp="1"/>
          </p:cNvSpPr>
          <p:nvPr>
            <p:ph type="title"/>
          </p:nvPr>
        </p:nvSpPr>
        <p:spPr>
          <a:xfrm>
            <a:off x="2333718" y="1398494"/>
            <a:ext cx="7524564" cy="4849906"/>
          </a:xfrm>
        </p:spPr>
        <p:txBody>
          <a:bodyPr>
            <a:noAutofit/>
          </a:bodyPr>
          <a:lstStyle/>
          <a:p>
            <a:pPr marL="571500" indent="-571500">
              <a:lnSpc>
                <a:spcPct val="115000"/>
              </a:lnSpc>
              <a:spcBef>
                <a:spcPts val="1000"/>
              </a:spcBef>
              <a:buFont typeface="Arial" panose="020B0604020202020204" pitchFamily="34" charset="0"/>
              <a:buChar char="•"/>
            </a:pPr>
            <a:r>
              <a:rPr lang="en-IN" u="sng" dirty="0"/>
              <a:t>Problem Statement 6:</a:t>
            </a:r>
            <a:br>
              <a:rPr lang="en-IN" u="sng" dirty="0"/>
            </a:br>
            <a:r>
              <a:rPr lang="en-US" sz="28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rPr>
              <a:t>Phase 2: Data Ingestion Strategies:</a:t>
            </a:r>
            <a:br>
              <a:rPr lang="en-US" sz="2800" dirty="0">
                <a:effectLst/>
                <a:latin typeface="Cambria" panose="02040503050406030204" pitchFamily="18" charset="0"/>
                <a:ea typeface="MS Mincho" panose="020B0400000000000000" pitchFamily="49" charset="-128"/>
                <a:cs typeface="Times New Roman" panose="02020603050405020304" pitchFamily="18" charset="0"/>
              </a:rPr>
            </a:br>
            <a:r>
              <a:rPr lang="en-US" sz="2800" dirty="0">
                <a:effectLst/>
                <a:latin typeface="Cambria" panose="02040503050406030204" pitchFamily="18" charset="0"/>
                <a:ea typeface="MS Mincho" panose="020B0400000000000000" pitchFamily="49" charset="-128"/>
                <a:cs typeface="Times New Roman" panose="02020603050405020304" pitchFamily="18" charset="0"/>
              </a:rPr>
              <a:t>Design a scalable data ingestion pipeline. Document the strategy, including data sources, formats, and frequency.</a:t>
            </a:r>
            <a:br>
              <a:rPr lang="en-US" sz="2800" dirty="0">
                <a:effectLst/>
                <a:latin typeface="Cambria" panose="02040503050406030204" pitchFamily="18" charset="0"/>
                <a:ea typeface="MS Mincho" panose="020B0400000000000000" pitchFamily="49" charset="-128"/>
                <a:cs typeface="Times New Roman" panose="02020603050405020304" pitchFamily="18" charset="0"/>
              </a:rPr>
            </a:br>
            <a:endParaRPr lang="en-IN" sz="2800" dirty="0"/>
          </a:p>
        </p:txBody>
      </p:sp>
    </p:spTree>
    <p:extLst>
      <p:ext uri="{BB962C8B-B14F-4D97-AF65-F5344CB8AC3E}">
        <p14:creationId xmlns:p14="http://schemas.microsoft.com/office/powerpoint/2010/main" val="402707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63FB-2EDD-E971-5FF3-C1BC759C7917}"/>
              </a:ext>
            </a:extLst>
          </p:cNvPr>
          <p:cNvSpPr>
            <a:spLocks noGrp="1"/>
          </p:cNvSpPr>
          <p:nvPr>
            <p:ph type="title"/>
          </p:nvPr>
        </p:nvSpPr>
        <p:spPr>
          <a:xfrm>
            <a:off x="2333718" y="726142"/>
            <a:ext cx="7524564" cy="5549152"/>
          </a:xfrm>
        </p:spPr>
        <p:txBody>
          <a:bodyPr>
            <a:normAutofit/>
          </a:bodyPr>
          <a:lstStyle/>
          <a:p>
            <a:pPr marL="571500" indent="-571500">
              <a:buFont typeface="Arial" panose="020B0604020202020204" pitchFamily="34" charset="0"/>
              <a:buChar char="•"/>
            </a:pPr>
            <a:r>
              <a:rPr lang="en-IN" sz="4400" i="1" u="sng" dirty="0"/>
              <a:t>Description:</a:t>
            </a:r>
            <a:br>
              <a:rPr lang="en-IN" sz="4400" dirty="0"/>
            </a:br>
            <a:r>
              <a:rPr lang="en-IN" sz="3600" dirty="0"/>
              <a:t>1)</a:t>
            </a:r>
            <a:r>
              <a:rPr lang="en-US" sz="3600" dirty="0">
                <a:effectLst/>
                <a:latin typeface="Cambria" panose="02040503050406030204" pitchFamily="18" charset="0"/>
                <a:ea typeface="MS Mincho" panose="020B0400000000000000" pitchFamily="49" charset="-128"/>
                <a:cs typeface="Times New Roman" panose="02020603050405020304" pitchFamily="18" charset="0"/>
              </a:rPr>
              <a:t> To design a scalable data ingestion pipeline. Document the strategy, including data sources, formats, and frequency.</a:t>
            </a:r>
            <a:br>
              <a:rPr lang="en-US" sz="3600" dirty="0">
                <a:effectLst/>
                <a:latin typeface="Cambria" panose="02040503050406030204" pitchFamily="18" charset="0"/>
                <a:ea typeface="MS Mincho" panose="020B0400000000000000" pitchFamily="49" charset="-128"/>
                <a:cs typeface="Times New Roman" panose="02020603050405020304" pitchFamily="18" charset="0"/>
              </a:rPr>
            </a:br>
            <a:br>
              <a:rPr lang="en-IN" sz="3600" dirty="0"/>
            </a:br>
            <a:endParaRPr lang="en-IN" sz="3600" dirty="0"/>
          </a:p>
        </p:txBody>
      </p:sp>
    </p:spTree>
    <p:extLst>
      <p:ext uri="{BB962C8B-B14F-4D97-AF65-F5344CB8AC3E}">
        <p14:creationId xmlns:p14="http://schemas.microsoft.com/office/powerpoint/2010/main" val="1606736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6799C-8ADC-6963-9536-FE84528C48CB}"/>
              </a:ext>
            </a:extLst>
          </p:cNvPr>
          <p:cNvSpPr>
            <a:spLocks noGrp="1"/>
          </p:cNvSpPr>
          <p:nvPr>
            <p:ph type="title"/>
          </p:nvPr>
        </p:nvSpPr>
        <p:spPr>
          <a:xfrm>
            <a:off x="1900518" y="2438400"/>
            <a:ext cx="8722658" cy="3388659"/>
          </a:xfrm>
        </p:spPr>
        <p:txBody>
          <a:bodyPr>
            <a:noAutofit/>
          </a:bodyPr>
          <a:lstStyle/>
          <a:p>
            <a:pPr marL="342900" indent="-342900">
              <a:buFont typeface="Arial" panose="020B0604020202020204" pitchFamily="34" charset="0"/>
              <a:buChar char="•"/>
            </a:pPr>
            <a:r>
              <a:rPr lang="en-IN" sz="2400" i="1" u="sng" dirty="0"/>
              <a:t>Code:</a:t>
            </a:r>
            <a:br>
              <a:rPr lang="en-IN" sz="1200" dirty="0"/>
            </a:br>
            <a:r>
              <a:rPr lang="en-IN" sz="1200" b="0" dirty="0">
                <a:solidFill>
                  <a:srgbClr val="6AA94F"/>
                </a:solidFill>
                <a:effectLst/>
                <a:highlight>
                  <a:srgbClr val="1E1E1E"/>
                </a:highlight>
                <a:latin typeface="Courier New" panose="02070309020205020404" pitchFamily="49" charset="0"/>
              </a:rPr>
              <a:t># problem statement 6</a:t>
            </a:r>
            <a:br>
              <a:rPr lang="en-IN" sz="1200" b="0" dirty="0">
                <a:solidFill>
                  <a:srgbClr val="D4D4D4"/>
                </a:solidFill>
                <a:effectLst/>
                <a:highlight>
                  <a:srgbClr val="1E1E1E"/>
                </a:highlight>
                <a:latin typeface="Courier New" panose="02070309020205020404" pitchFamily="49" charset="0"/>
              </a:rPr>
            </a:br>
            <a:r>
              <a:rPr lang="en-IN" sz="1200" b="0" dirty="0">
                <a:solidFill>
                  <a:srgbClr val="82C6FF"/>
                </a:solidFill>
                <a:effectLst/>
                <a:highlight>
                  <a:srgbClr val="1E1E1E"/>
                </a:highlight>
                <a:latin typeface="Courier New" panose="02070309020205020404" pitchFamily="49" charset="0"/>
              </a:rPr>
              <a:t>!</a:t>
            </a:r>
            <a:r>
              <a:rPr lang="en-IN" sz="1200" b="0" dirty="0">
                <a:solidFill>
                  <a:srgbClr val="D4D4D4"/>
                </a:solidFill>
                <a:effectLst/>
                <a:highlight>
                  <a:srgbClr val="1E1E1E"/>
                </a:highlight>
                <a:latin typeface="Courier New" panose="02070309020205020404" pitchFamily="49" charset="0"/>
              </a:rPr>
              <a:t>pip install pandas </a:t>
            </a:r>
            <a:r>
              <a:rPr lang="en-IN" sz="1200" b="0" dirty="0" err="1">
                <a:solidFill>
                  <a:srgbClr val="D4D4D4"/>
                </a:solidFill>
                <a:effectLst/>
                <a:highlight>
                  <a:srgbClr val="1E1E1E"/>
                </a:highlight>
                <a:latin typeface="Courier New" panose="02070309020205020404" pitchFamily="49" charset="0"/>
              </a:rPr>
              <a:t>sqlalchemy</a:t>
            </a:r>
            <a:br>
              <a:rPr lang="en-IN" sz="1200" b="0" dirty="0">
                <a:solidFill>
                  <a:srgbClr val="D4D4D4"/>
                </a:solidFill>
                <a:effectLst/>
                <a:highlight>
                  <a:srgbClr val="1E1E1E"/>
                </a:highlight>
                <a:latin typeface="Courier New" panose="02070309020205020404" pitchFamily="49" charset="0"/>
              </a:rPr>
            </a:br>
            <a:br>
              <a:rPr lang="en-IN" sz="1200" b="0" dirty="0">
                <a:solidFill>
                  <a:srgbClr val="D4D4D4"/>
                </a:solidFill>
                <a:effectLst/>
                <a:highlight>
                  <a:srgbClr val="1E1E1E"/>
                </a:highlight>
                <a:latin typeface="Courier New" panose="02070309020205020404" pitchFamily="49" charset="0"/>
              </a:rPr>
            </a:br>
            <a:r>
              <a:rPr lang="en-IN" sz="1200" b="0" dirty="0">
                <a:solidFill>
                  <a:srgbClr val="C586C0"/>
                </a:solidFill>
                <a:effectLst/>
                <a:highlight>
                  <a:srgbClr val="1E1E1E"/>
                </a:highlight>
                <a:latin typeface="Courier New" panose="02070309020205020404" pitchFamily="49" charset="0"/>
              </a:rPr>
              <a:t>import</a:t>
            </a:r>
            <a:r>
              <a:rPr lang="en-IN" sz="1200" b="0" dirty="0">
                <a:solidFill>
                  <a:srgbClr val="D4D4D4"/>
                </a:solidFill>
                <a:effectLst/>
                <a:highlight>
                  <a:srgbClr val="1E1E1E"/>
                </a:highlight>
                <a:latin typeface="Courier New" panose="02070309020205020404" pitchFamily="49" charset="0"/>
              </a:rPr>
              <a:t> pandas </a:t>
            </a:r>
            <a:r>
              <a:rPr lang="en-IN" sz="1200" b="0" dirty="0">
                <a:solidFill>
                  <a:srgbClr val="C586C0"/>
                </a:solidFill>
                <a:effectLst/>
                <a:highlight>
                  <a:srgbClr val="1E1E1E"/>
                </a:highlight>
                <a:latin typeface="Courier New" panose="02070309020205020404" pitchFamily="49" charset="0"/>
              </a:rPr>
              <a:t>as</a:t>
            </a:r>
            <a:r>
              <a:rPr lang="en-IN" sz="1200" b="0" dirty="0">
                <a:solidFill>
                  <a:srgbClr val="D4D4D4"/>
                </a:solidFill>
                <a:effectLst/>
                <a:highlight>
                  <a:srgbClr val="1E1E1E"/>
                </a:highlight>
                <a:latin typeface="Courier New" panose="02070309020205020404" pitchFamily="49" charset="0"/>
              </a:rPr>
              <a:t> pd</a:t>
            </a:r>
            <a:br>
              <a:rPr lang="en-IN" sz="1200" b="0" dirty="0">
                <a:solidFill>
                  <a:srgbClr val="D4D4D4"/>
                </a:solidFill>
                <a:effectLst/>
                <a:highlight>
                  <a:srgbClr val="1E1E1E"/>
                </a:highlight>
                <a:latin typeface="Courier New" panose="02070309020205020404" pitchFamily="49" charset="0"/>
              </a:rPr>
            </a:br>
            <a:r>
              <a:rPr lang="en-IN" sz="1200" b="0" dirty="0">
                <a:solidFill>
                  <a:srgbClr val="C586C0"/>
                </a:solidFill>
                <a:effectLst/>
                <a:highlight>
                  <a:srgbClr val="1E1E1E"/>
                </a:highlight>
                <a:latin typeface="Courier New" panose="02070309020205020404" pitchFamily="49" charset="0"/>
              </a:rPr>
              <a:t>from</a:t>
            </a:r>
            <a:r>
              <a:rPr lang="en-IN" sz="1200" b="0" dirty="0">
                <a:solidFill>
                  <a:srgbClr val="D4D4D4"/>
                </a:solidFill>
                <a:effectLst/>
                <a:highlight>
                  <a:srgbClr val="1E1E1E"/>
                </a:highlight>
                <a:latin typeface="Courier New" panose="02070309020205020404" pitchFamily="49" charset="0"/>
              </a:rPr>
              <a:t> </a:t>
            </a:r>
            <a:r>
              <a:rPr lang="en-IN" sz="1200" b="0" dirty="0" err="1">
                <a:solidFill>
                  <a:srgbClr val="D4D4D4"/>
                </a:solidFill>
                <a:effectLst/>
                <a:highlight>
                  <a:srgbClr val="1E1E1E"/>
                </a:highlight>
                <a:latin typeface="Courier New" panose="02070309020205020404" pitchFamily="49" charset="0"/>
              </a:rPr>
              <a:t>sqlalchemy</a:t>
            </a:r>
            <a:r>
              <a:rPr lang="en-IN" sz="1200" b="0" dirty="0">
                <a:solidFill>
                  <a:srgbClr val="D4D4D4"/>
                </a:solidFill>
                <a:effectLst/>
                <a:highlight>
                  <a:srgbClr val="1E1E1E"/>
                </a:highlight>
                <a:latin typeface="Courier New" panose="02070309020205020404" pitchFamily="49" charset="0"/>
              </a:rPr>
              <a:t> </a:t>
            </a:r>
            <a:r>
              <a:rPr lang="en-IN" sz="1200" b="0" dirty="0">
                <a:solidFill>
                  <a:srgbClr val="C586C0"/>
                </a:solidFill>
                <a:effectLst/>
                <a:highlight>
                  <a:srgbClr val="1E1E1E"/>
                </a:highlight>
                <a:latin typeface="Courier New" panose="02070309020205020404" pitchFamily="49" charset="0"/>
              </a:rPr>
              <a:t>import</a:t>
            </a:r>
            <a:r>
              <a:rPr lang="en-IN" sz="1200" b="0" dirty="0">
                <a:solidFill>
                  <a:srgbClr val="D4D4D4"/>
                </a:solidFill>
                <a:effectLst/>
                <a:highlight>
                  <a:srgbClr val="1E1E1E"/>
                </a:highlight>
                <a:latin typeface="Courier New" panose="02070309020205020404" pitchFamily="49" charset="0"/>
              </a:rPr>
              <a:t> </a:t>
            </a:r>
            <a:r>
              <a:rPr lang="en-IN" sz="1200" b="0" dirty="0" err="1">
                <a:solidFill>
                  <a:srgbClr val="D4D4D4"/>
                </a:solidFill>
                <a:effectLst/>
                <a:highlight>
                  <a:srgbClr val="1E1E1E"/>
                </a:highlight>
                <a:latin typeface="Courier New" panose="02070309020205020404" pitchFamily="49" charset="0"/>
              </a:rPr>
              <a:t>create_engine</a:t>
            </a:r>
            <a:br>
              <a:rPr lang="en-IN" sz="1200" b="0" dirty="0">
                <a:solidFill>
                  <a:srgbClr val="D4D4D4"/>
                </a:solidFill>
                <a:effectLst/>
                <a:highlight>
                  <a:srgbClr val="1E1E1E"/>
                </a:highlight>
                <a:latin typeface="Courier New" panose="02070309020205020404" pitchFamily="49" charset="0"/>
              </a:rPr>
            </a:br>
            <a:r>
              <a:rPr lang="en-IN" sz="1200" b="0" dirty="0">
                <a:solidFill>
                  <a:srgbClr val="6AA94F"/>
                </a:solidFill>
                <a:effectLst/>
                <a:highlight>
                  <a:srgbClr val="1E1E1E"/>
                </a:highlight>
                <a:latin typeface="Courier New" panose="02070309020205020404" pitchFamily="49" charset="0"/>
              </a:rPr>
              <a:t># Step 1: Data Extraction</a:t>
            </a:r>
            <a:br>
              <a:rPr lang="en-IN" sz="1200" b="0" dirty="0">
                <a:solidFill>
                  <a:srgbClr val="D4D4D4"/>
                </a:solidFill>
                <a:effectLst/>
                <a:highlight>
                  <a:srgbClr val="1E1E1E"/>
                </a:highlight>
                <a:latin typeface="Courier New" panose="02070309020205020404" pitchFamily="49" charset="0"/>
              </a:rPr>
            </a:br>
            <a:r>
              <a:rPr lang="en-IN" sz="1200" b="0" dirty="0">
                <a:solidFill>
                  <a:srgbClr val="569CD6"/>
                </a:solidFill>
                <a:effectLst/>
                <a:highlight>
                  <a:srgbClr val="1E1E1E"/>
                </a:highlight>
                <a:latin typeface="Courier New" panose="02070309020205020404" pitchFamily="49" charset="0"/>
              </a:rPr>
              <a:t>def</a:t>
            </a:r>
            <a:r>
              <a:rPr lang="en-IN" sz="1200" b="0" dirty="0">
                <a:solidFill>
                  <a:srgbClr val="D4D4D4"/>
                </a:solidFill>
                <a:effectLst/>
                <a:highlight>
                  <a:srgbClr val="1E1E1E"/>
                </a:highlight>
                <a:latin typeface="Courier New" panose="02070309020205020404" pitchFamily="49" charset="0"/>
              </a:rPr>
              <a:t> </a:t>
            </a:r>
            <a:r>
              <a:rPr lang="en-IN" sz="1200" b="0" dirty="0" err="1">
                <a:solidFill>
                  <a:srgbClr val="DCDCAA"/>
                </a:solidFill>
                <a:effectLst/>
                <a:highlight>
                  <a:srgbClr val="1E1E1E"/>
                </a:highlight>
                <a:latin typeface="Courier New" panose="02070309020205020404" pitchFamily="49" charset="0"/>
              </a:rPr>
              <a:t>extract_data</a:t>
            </a:r>
            <a:r>
              <a:rPr lang="en-IN" sz="1200" b="0" dirty="0">
                <a:solidFill>
                  <a:srgbClr val="D4D4D4"/>
                </a:solidFill>
                <a:effectLst/>
                <a:highlight>
                  <a:srgbClr val="1E1E1E"/>
                </a:highlight>
                <a:latin typeface="Courier New" panose="02070309020205020404" pitchFamily="49" charset="0"/>
              </a:rPr>
              <a:t>(</a:t>
            </a:r>
            <a:r>
              <a:rPr lang="en-IN" sz="1200" b="0" dirty="0" err="1">
                <a:solidFill>
                  <a:srgbClr val="9CDCFE"/>
                </a:solidFill>
                <a:effectLst/>
                <a:highlight>
                  <a:srgbClr val="1E1E1E"/>
                </a:highlight>
                <a:latin typeface="Courier New" panose="02070309020205020404" pitchFamily="49" charset="0"/>
              </a:rPr>
              <a:t>file_path</a:t>
            </a:r>
            <a:r>
              <a:rPr lang="en-IN" sz="1200" b="0" dirty="0">
                <a:solidFill>
                  <a:srgbClr val="D4D4D4"/>
                </a:solidFill>
                <a:effectLst/>
                <a:highlight>
                  <a:srgbClr val="1E1E1E"/>
                </a:highlight>
                <a:latin typeface="Courier New" panose="02070309020205020404" pitchFamily="49" charset="0"/>
              </a:rPr>
              <a:t>)</a:t>
            </a:r>
            <a:r>
              <a:rPr lang="en-IN" sz="1200" b="0" dirty="0">
                <a:solidFill>
                  <a:srgbClr val="DCDCDC"/>
                </a:solidFill>
                <a:effectLst/>
                <a:highlight>
                  <a:srgbClr val="1E1E1E"/>
                </a:highlight>
                <a:latin typeface="Courier New" panose="02070309020205020404" pitchFamily="49" charset="0"/>
              </a:rPr>
              <a:t>:</a:t>
            </a:r>
            <a:br>
              <a:rPr lang="en-IN" sz="1200" b="0" dirty="0">
                <a:solidFill>
                  <a:srgbClr val="D4D4D4"/>
                </a:solidFill>
                <a:effectLst/>
                <a:highlight>
                  <a:srgbClr val="1E1E1E"/>
                </a:highlight>
                <a:latin typeface="Courier New" panose="02070309020205020404" pitchFamily="49" charset="0"/>
              </a:rPr>
            </a:br>
            <a:r>
              <a:rPr lang="en-IN" sz="1200" b="0" dirty="0">
                <a:solidFill>
                  <a:srgbClr val="D4D4D4"/>
                </a:solidFill>
                <a:effectLst/>
                <a:highlight>
                  <a:srgbClr val="1E1E1E"/>
                </a:highlight>
                <a:latin typeface="Courier New" panose="02070309020205020404" pitchFamily="49" charset="0"/>
              </a:rPr>
              <a:t>    </a:t>
            </a:r>
            <a:r>
              <a:rPr lang="en-IN" sz="1200" b="0" dirty="0">
                <a:solidFill>
                  <a:srgbClr val="6AA94F"/>
                </a:solidFill>
                <a:effectLst/>
                <a:highlight>
                  <a:srgbClr val="1E1E1E"/>
                </a:highlight>
                <a:latin typeface="Courier New" panose="02070309020205020404" pitchFamily="49" charset="0"/>
              </a:rPr>
              <a:t># Load CSV file into a </a:t>
            </a:r>
            <a:r>
              <a:rPr lang="en-IN" sz="1200" b="0" dirty="0" err="1">
                <a:solidFill>
                  <a:srgbClr val="6AA94F"/>
                </a:solidFill>
                <a:effectLst/>
                <a:highlight>
                  <a:srgbClr val="1E1E1E"/>
                </a:highlight>
                <a:latin typeface="Courier New" panose="02070309020205020404" pitchFamily="49" charset="0"/>
              </a:rPr>
              <a:t>DataFrame</a:t>
            </a:r>
            <a:br>
              <a:rPr lang="en-IN" sz="1200" b="0" dirty="0">
                <a:solidFill>
                  <a:srgbClr val="D4D4D4"/>
                </a:solidFill>
                <a:effectLst/>
                <a:highlight>
                  <a:srgbClr val="1E1E1E"/>
                </a:highlight>
                <a:latin typeface="Courier New" panose="02070309020205020404" pitchFamily="49" charset="0"/>
              </a:rPr>
            </a:br>
            <a:r>
              <a:rPr lang="en-IN" sz="1200" b="0" dirty="0">
                <a:solidFill>
                  <a:srgbClr val="D4D4D4"/>
                </a:solidFill>
                <a:effectLst/>
                <a:highlight>
                  <a:srgbClr val="1E1E1E"/>
                </a:highlight>
                <a:latin typeface="Courier New" panose="02070309020205020404" pitchFamily="49" charset="0"/>
              </a:rPr>
              <a:t>    </a:t>
            </a:r>
            <a:r>
              <a:rPr lang="en-IN" sz="1200" b="0" dirty="0" err="1">
                <a:solidFill>
                  <a:srgbClr val="D4D4D4"/>
                </a:solidFill>
                <a:effectLst/>
                <a:highlight>
                  <a:srgbClr val="1E1E1E"/>
                </a:highlight>
                <a:latin typeface="Courier New" panose="02070309020205020404" pitchFamily="49" charset="0"/>
              </a:rPr>
              <a:t>df</a:t>
            </a:r>
            <a:r>
              <a:rPr lang="en-IN" sz="1200" b="0" dirty="0">
                <a:solidFill>
                  <a:srgbClr val="D4D4D4"/>
                </a:solidFill>
                <a:effectLst/>
                <a:highlight>
                  <a:srgbClr val="1E1E1E"/>
                </a:highlight>
                <a:latin typeface="Courier New" panose="02070309020205020404" pitchFamily="49" charset="0"/>
              </a:rPr>
              <a:t> = </a:t>
            </a:r>
            <a:r>
              <a:rPr lang="en-IN" sz="1200" b="0" dirty="0" err="1">
                <a:solidFill>
                  <a:srgbClr val="D4D4D4"/>
                </a:solidFill>
                <a:effectLst/>
                <a:highlight>
                  <a:srgbClr val="1E1E1E"/>
                </a:highlight>
                <a:latin typeface="Courier New" panose="02070309020205020404" pitchFamily="49" charset="0"/>
              </a:rPr>
              <a:t>pd.read_csv</a:t>
            </a:r>
            <a:r>
              <a:rPr lang="en-IN" sz="1200" b="0" dirty="0">
                <a:solidFill>
                  <a:srgbClr val="DCDCDC"/>
                </a:solidFill>
                <a:effectLst/>
                <a:highlight>
                  <a:srgbClr val="1E1E1E"/>
                </a:highlight>
                <a:latin typeface="Courier New" panose="02070309020205020404" pitchFamily="49" charset="0"/>
              </a:rPr>
              <a:t>(</a:t>
            </a:r>
            <a:r>
              <a:rPr lang="en-IN" sz="1200" b="0" dirty="0">
                <a:solidFill>
                  <a:srgbClr val="CE9178"/>
                </a:solidFill>
                <a:effectLst/>
                <a:highlight>
                  <a:srgbClr val="1E1E1E"/>
                </a:highlight>
                <a:latin typeface="Courier New" panose="02070309020205020404" pitchFamily="49" charset="0"/>
              </a:rPr>
              <a:t>'Sales Dataset.csv'</a:t>
            </a:r>
            <a:r>
              <a:rPr lang="en-IN" sz="1200" b="0" dirty="0">
                <a:solidFill>
                  <a:srgbClr val="DCDCDC"/>
                </a:solidFill>
                <a:effectLst/>
                <a:highlight>
                  <a:srgbClr val="1E1E1E"/>
                </a:highlight>
                <a:latin typeface="Courier New" panose="02070309020205020404" pitchFamily="49" charset="0"/>
              </a:rPr>
              <a:t>)</a:t>
            </a:r>
            <a:br>
              <a:rPr lang="en-IN" sz="1200" b="0" dirty="0">
                <a:solidFill>
                  <a:srgbClr val="D4D4D4"/>
                </a:solidFill>
                <a:effectLst/>
                <a:highlight>
                  <a:srgbClr val="1E1E1E"/>
                </a:highlight>
                <a:latin typeface="Courier New" panose="02070309020205020404" pitchFamily="49" charset="0"/>
              </a:rPr>
            </a:br>
            <a:r>
              <a:rPr lang="en-IN" sz="1200" b="0" dirty="0">
                <a:solidFill>
                  <a:srgbClr val="D4D4D4"/>
                </a:solidFill>
                <a:effectLst/>
                <a:highlight>
                  <a:srgbClr val="1E1E1E"/>
                </a:highlight>
                <a:latin typeface="Courier New" panose="02070309020205020404" pitchFamily="49" charset="0"/>
              </a:rPr>
              <a:t>    </a:t>
            </a:r>
            <a:r>
              <a:rPr lang="en-IN" sz="1200" b="0" dirty="0">
                <a:solidFill>
                  <a:srgbClr val="C586C0"/>
                </a:solidFill>
                <a:effectLst/>
                <a:highlight>
                  <a:srgbClr val="1E1E1E"/>
                </a:highlight>
                <a:latin typeface="Courier New" panose="02070309020205020404" pitchFamily="49" charset="0"/>
              </a:rPr>
              <a:t>return</a:t>
            </a:r>
            <a:r>
              <a:rPr lang="en-IN" sz="1200" b="0" dirty="0">
                <a:solidFill>
                  <a:srgbClr val="D4D4D4"/>
                </a:solidFill>
                <a:effectLst/>
                <a:highlight>
                  <a:srgbClr val="1E1E1E"/>
                </a:highlight>
                <a:latin typeface="Courier New" panose="02070309020205020404" pitchFamily="49" charset="0"/>
              </a:rPr>
              <a:t> </a:t>
            </a:r>
            <a:r>
              <a:rPr lang="en-IN" sz="1200" b="0" dirty="0" err="1">
                <a:solidFill>
                  <a:srgbClr val="D4D4D4"/>
                </a:solidFill>
                <a:effectLst/>
                <a:highlight>
                  <a:srgbClr val="1E1E1E"/>
                </a:highlight>
                <a:latin typeface="Courier New" panose="02070309020205020404" pitchFamily="49" charset="0"/>
              </a:rPr>
              <a:t>df</a:t>
            </a:r>
            <a:br>
              <a:rPr lang="en-IN" sz="1200" b="0" dirty="0">
                <a:solidFill>
                  <a:srgbClr val="D4D4D4"/>
                </a:solidFill>
                <a:effectLst/>
                <a:highlight>
                  <a:srgbClr val="1E1E1E"/>
                </a:highlight>
                <a:latin typeface="Courier New" panose="02070309020205020404" pitchFamily="49" charset="0"/>
              </a:rPr>
            </a:br>
            <a:r>
              <a:rPr lang="en-IN" sz="1200" b="0" dirty="0">
                <a:solidFill>
                  <a:srgbClr val="6AA94F"/>
                </a:solidFill>
                <a:effectLst/>
                <a:highlight>
                  <a:srgbClr val="1E1E1E"/>
                </a:highlight>
                <a:latin typeface="Courier New" panose="02070309020205020404" pitchFamily="49" charset="0"/>
              </a:rPr>
              <a:t># Step 2: Data Transformation</a:t>
            </a:r>
            <a:br>
              <a:rPr lang="en-IN" sz="1200" b="0" dirty="0">
                <a:solidFill>
                  <a:srgbClr val="D4D4D4"/>
                </a:solidFill>
                <a:effectLst/>
                <a:highlight>
                  <a:srgbClr val="1E1E1E"/>
                </a:highlight>
                <a:latin typeface="Courier New" panose="02070309020205020404" pitchFamily="49" charset="0"/>
              </a:rPr>
            </a:br>
            <a:r>
              <a:rPr lang="en-IN" sz="1200" b="0" dirty="0">
                <a:solidFill>
                  <a:srgbClr val="569CD6"/>
                </a:solidFill>
                <a:effectLst/>
                <a:highlight>
                  <a:srgbClr val="1E1E1E"/>
                </a:highlight>
                <a:latin typeface="Courier New" panose="02070309020205020404" pitchFamily="49" charset="0"/>
              </a:rPr>
              <a:t>def</a:t>
            </a:r>
            <a:r>
              <a:rPr lang="en-IN" sz="1200" b="0" dirty="0">
                <a:solidFill>
                  <a:srgbClr val="D4D4D4"/>
                </a:solidFill>
                <a:effectLst/>
                <a:highlight>
                  <a:srgbClr val="1E1E1E"/>
                </a:highlight>
                <a:latin typeface="Courier New" panose="02070309020205020404" pitchFamily="49" charset="0"/>
              </a:rPr>
              <a:t> </a:t>
            </a:r>
            <a:r>
              <a:rPr lang="en-IN" sz="1200" b="0" dirty="0" err="1">
                <a:solidFill>
                  <a:srgbClr val="DCDCAA"/>
                </a:solidFill>
                <a:effectLst/>
                <a:highlight>
                  <a:srgbClr val="1E1E1E"/>
                </a:highlight>
                <a:latin typeface="Courier New" panose="02070309020205020404" pitchFamily="49" charset="0"/>
              </a:rPr>
              <a:t>transform_data</a:t>
            </a:r>
            <a:r>
              <a:rPr lang="en-IN" sz="1200" b="0" dirty="0">
                <a:solidFill>
                  <a:srgbClr val="D4D4D4"/>
                </a:solidFill>
                <a:effectLst/>
                <a:highlight>
                  <a:srgbClr val="1E1E1E"/>
                </a:highlight>
                <a:latin typeface="Courier New" panose="02070309020205020404" pitchFamily="49" charset="0"/>
              </a:rPr>
              <a:t>(</a:t>
            </a:r>
            <a:r>
              <a:rPr lang="en-IN" sz="1200" b="0" dirty="0" err="1">
                <a:solidFill>
                  <a:srgbClr val="9CDCFE"/>
                </a:solidFill>
                <a:effectLst/>
                <a:highlight>
                  <a:srgbClr val="1E1E1E"/>
                </a:highlight>
                <a:latin typeface="Courier New" panose="02070309020205020404" pitchFamily="49" charset="0"/>
              </a:rPr>
              <a:t>df</a:t>
            </a:r>
            <a:r>
              <a:rPr lang="en-IN" sz="1200" b="0" dirty="0">
                <a:solidFill>
                  <a:srgbClr val="D4D4D4"/>
                </a:solidFill>
                <a:effectLst/>
                <a:highlight>
                  <a:srgbClr val="1E1E1E"/>
                </a:highlight>
                <a:latin typeface="Courier New" panose="02070309020205020404" pitchFamily="49" charset="0"/>
              </a:rPr>
              <a:t>)</a:t>
            </a:r>
            <a:r>
              <a:rPr lang="en-IN" sz="1200" b="0" dirty="0">
                <a:solidFill>
                  <a:srgbClr val="DCDCDC"/>
                </a:solidFill>
                <a:effectLst/>
                <a:highlight>
                  <a:srgbClr val="1E1E1E"/>
                </a:highlight>
                <a:latin typeface="Courier New" panose="02070309020205020404" pitchFamily="49" charset="0"/>
              </a:rPr>
              <a:t>:</a:t>
            </a:r>
            <a:br>
              <a:rPr lang="en-IN" sz="1200" b="0" dirty="0">
                <a:solidFill>
                  <a:srgbClr val="D4D4D4"/>
                </a:solidFill>
                <a:effectLst/>
                <a:highlight>
                  <a:srgbClr val="1E1E1E"/>
                </a:highlight>
                <a:latin typeface="Courier New" panose="02070309020205020404" pitchFamily="49" charset="0"/>
              </a:rPr>
            </a:br>
            <a:r>
              <a:rPr lang="en-IN" sz="1200" b="0" dirty="0">
                <a:solidFill>
                  <a:srgbClr val="D4D4D4"/>
                </a:solidFill>
                <a:effectLst/>
                <a:highlight>
                  <a:srgbClr val="1E1E1E"/>
                </a:highlight>
                <a:latin typeface="Courier New" panose="02070309020205020404" pitchFamily="49" charset="0"/>
              </a:rPr>
              <a:t>    </a:t>
            </a:r>
            <a:r>
              <a:rPr lang="en-IN" sz="1200" b="0" dirty="0">
                <a:solidFill>
                  <a:srgbClr val="6AA94F"/>
                </a:solidFill>
                <a:effectLst/>
                <a:highlight>
                  <a:srgbClr val="1E1E1E"/>
                </a:highlight>
                <a:latin typeface="Courier New" panose="02070309020205020404" pitchFamily="49" charset="0"/>
              </a:rPr>
              <a:t># Example transformations: Handle missing values, convert data types, etc.</a:t>
            </a:r>
            <a:br>
              <a:rPr lang="en-IN" sz="1200" b="0" dirty="0">
                <a:solidFill>
                  <a:srgbClr val="D4D4D4"/>
                </a:solidFill>
                <a:effectLst/>
                <a:highlight>
                  <a:srgbClr val="1E1E1E"/>
                </a:highlight>
                <a:latin typeface="Courier New" panose="02070309020205020404" pitchFamily="49" charset="0"/>
              </a:rPr>
            </a:br>
            <a:r>
              <a:rPr lang="en-IN" sz="1200" b="0" dirty="0">
                <a:solidFill>
                  <a:srgbClr val="D4D4D4"/>
                </a:solidFill>
                <a:effectLst/>
                <a:highlight>
                  <a:srgbClr val="1E1E1E"/>
                </a:highlight>
                <a:latin typeface="Courier New" panose="02070309020205020404" pitchFamily="49" charset="0"/>
              </a:rPr>
              <a:t>    </a:t>
            </a:r>
            <a:r>
              <a:rPr lang="en-IN" sz="1200" b="0" dirty="0" err="1">
                <a:solidFill>
                  <a:srgbClr val="D4D4D4"/>
                </a:solidFill>
                <a:effectLst/>
                <a:highlight>
                  <a:srgbClr val="1E1E1E"/>
                </a:highlight>
                <a:latin typeface="Courier New" panose="02070309020205020404" pitchFamily="49" charset="0"/>
              </a:rPr>
              <a:t>df</a:t>
            </a:r>
            <a:r>
              <a:rPr lang="en-IN" sz="1200" b="0" dirty="0">
                <a:solidFill>
                  <a:srgbClr val="D4D4D4"/>
                </a:solidFill>
                <a:effectLst/>
                <a:highlight>
                  <a:srgbClr val="1E1E1E"/>
                </a:highlight>
                <a:latin typeface="Courier New" panose="02070309020205020404" pitchFamily="49" charset="0"/>
              </a:rPr>
              <a:t> = </a:t>
            </a:r>
            <a:r>
              <a:rPr lang="en-IN" sz="1200" b="0" dirty="0" err="1">
                <a:solidFill>
                  <a:srgbClr val="D4D4D4"/>
                </a:solidFill>
                <a:effectLst/>
                <a:highlight>
                  <a:srgbClr val="1E1E1E"/>
                </a:highlight>
                <a:latin typeface="Courier New" panose="02070309020205020404" pitchFamily="49" charset="0"/>
              </a:rPr>
              <a:t>df.dropna</a:t>
            </a:r>
            <a:r>
              <a:rPr lang="en-IN" sz="1200" b="0" dirty="0">
                <a:solidFill>
                  <a:srgbClr val="DCDCDC"/>
                </a:solidFill>
                <a:effectLst/>
                <a:highlight>
                  <a:srgbClr val="1E1E1E"/>
                </a:highlight>
                <a:latin typeface="Courier New" panose="02070309020205020404" pitchFamily="49" charset="0"/>
              </a:rPr>
              <a:t>()</a:t>
            </a:r>
            <a:r>
              <a:rPr lang="en-IN" sz="1200" b="0" dirty="0">
                <a:solidFill>
                  <a:srgbClr val="D4D4D4"/>
                </a:solidFill>
                <a:effectLst/>
                <a:highlight>
                  <a:srgbClr val="1E1E1E"/>
                </a:highlight>
                <a:latin typeface="Courier New" panose="02070309020205020404" pitchFamily="49" charset="0"/>
              </a:rPr>
              <a:t>  </a:t>
            </a:r>
            <a:r>
              <a:rPr lang="en-IN" sz="1200" b="0" dirty="0">
                <a:solidFill>
                  <a:srgbClr val="6AA94F"/>
                </a:solidFill>
                <a:effectLst/>
                <a:highlight>
                  <a:srgbClr val="1E1E1E"/>
                </a:highlight>
                <a:latin typeface="Courier New" panose="02070309020205020404" pitchFamily="49" charset="0"/>
              </a:rPr>
              <a:t># Drop rows with missing values</a:t>
            </a:r>
            <a:br>
              <a:rPr lang="en-IN" sz="1200" b="0" dirty="0">
                <a:solidFill>
                  <a:srgbClr val="D4D4D4"/>
                </a:solidFill>
                <a:effectLst/>
                <a:highlight>
                  <a:srgbClr val="1E1E1E"/>
                </a:highlight>
                <a:latin typeface="Courier New" panose="02070309020205020404" pitchFamily="49" charset="0"/>
              </a:rPr>
            </a:br>
            <a:r>
              <a:rPr lang="en-IN" sz="1200" b="0" dirty="0">
                <a:solidFill>
                  <a:srgbClr val="D4D4D4"/>
                </a:solidFill>
                <a:effectLst/>
                <a:highlight>
                  <a:srgbClr val="1E1E1E"/>
                </a:highlight>
                <a:latin typeface="Courier New" panose="02070309020205020404" pitchFamily="49" charset="0"/>
              </a:rPr>
              <a:t>    </a:t>
            </a:r>
            <a:r>
              <a:rPr lang="en-IN" sz="1200" b="0" dirty="0" err="1">
                <a:solidFill>
                  <a:srgbClr val="D4D4D4"/>
                </a:solidFill>
                <a:effectLst/>
                <a:highlight>
                  <a:srgbClr val="1E1E1E"/>
                </a:highlight>
                <a:latin typeface="Courier New" panose="02070309020205020404" pitchFamily="49" charset="0"/>
              </a:rPr>
              <a:t>df</a:t>
            </a:r>
            <a:r>
              <a:rPr lang="en-IN" sz="1200" b="0" dirty="0">
                <a:solidFill>
                  <a:srgbClr val="DCDCDC"/>
                </a:solidFill>
                <a:effectLst/>
                <a:highlight>
                  <a:srgbClr val="1E1E1E"/>
                </a:highlight>
                <a:latin typeface="Courier New" panose="02070309020205020404" pitchFamily="49" charset="0"/>
              </a:rPr>
              <a:t>[</a:t>
            </a:r>
            <a:r>
              <a:rPr lang="en-IN" sz="1200" b="0" dirty="0">
                <a:solidFill>
                  <a:srgbClr val="CE9178"/>
                </a:solidFill>
                <a:effectLst/>
                <a:highlight>
                  <a:srgbClr val="1E1E1E"/>
                </a:highlight>
                <a:latin typeface="Courier New" panose="02070309020205020404" pitchFamily="49" charset="0"/>
              </a:rPr>
              <a:t>'</a:t>
            </a:r>
            <a:r>
              <a:rPr lang="en-IN" sz="1200" b="0" dirty="0" err="1">
                <a:solidFill>
                  <a:srgbClr val="CE9178"/>
                </a:solidFill>
                <a:effectLst/>
                <a:highlight>
                  <a:srgbClr val="1E1E1E"/>
                </a:highlight>
                <a:latin typeface="Courier New" panose="02070309020205020404" pitchFamily="49" charset="0"/>
              </a:rPr>
              <a:t>PurchaseDate</a:t>
            </a:r>
            <a:r>
              <a:rPr lang="en-IN" sz="1200" b="0" dirty="0">
                <a:solidFill>
                  <a:srgbClr val="CE9178"/>
                </a:solidFill>
                <a:effectLst/>
                <a:highlight>
                  <a:srgbClr val="1E1E1E"/>
                </a:highlight>
                <a:latin typeface="Courier New" panose="02070309020205020404" pitchFamily="49" charset="0"/>
              </a:rPr>
              <a:t>'</a:t>
            </a:r>
            <a:r>
              <a:rPr lang="en-IN" sz="1200" b="0" dirty="0">
                <a:solidFill>
                  <a:srgbClr val="DCDCDC"/>
                </a:solidFill>
                <a:effectLst/>
                <a:highlight>
                  <a:srgbClr val="1E1E1E"/>
                </a:highlight>
                <a:latin typeface="Courier New" panose="02070309020205020404" pitchFamily="49" charset="0"/>
              </a:rPr>
              <a:t>]</a:t>
            </a:r>
            <a:r>
              <a:rPr lang="en-IN" sz="1200" b="0" dirty="0">
                <a:solidFill>
                  <a:srgbClr val="D4D4D4"/>
                </a:solidFill>
                <a:effectLst/>
                <a:highlight>
                  <a:srgbClr val="1E1E1E"/>
                </a:highlight>
                <a:latin typeface="Courier New" panose="02070309020205020404" pitchFamily="49" charset="0"/>
              </a:rPr>
              <a:t> = </a:t>
            </a:r>
            <a:r>
              <a:rPr lang="en-IN" sz="1200" b="0" dirty="0" err="1">
                <a:solidFill>
                  <a:srgbClr val="D4D4D4"/>
                </a:solidFill>
                <a:effectLst/>
                <a:highlight>
                  <a:srgbClr val="1E1E1E"/>
                </a:highlight>
                <a:latin typeface="Courier New" panose="02070309020205020404" pitchFamily="49" charset="0"/>
              </a:rPr>
              <a:t>pd.to_datetime</a:t>
            </a:r>
            <a:r>
              <a:rPr lang="en-IN" sz="1200" b="0" dirty="0">
                <a:solidFill>
                  <a:srgbClr val="DCDCDC"/>
                </a:solidFill>
                <a:effectLst/>
                <a:highlight>
                  <a:srgbClr val="1E1E1E"/>
                </a:highlight>
                <a:latin typeface="Courier New" panose="02070309020205020404" pitchFamily="49" charset="0"/>
              </a:rPr>
              <a:t>(</a:t>
            </a:r>
            <a:r>
              <a:rPr lang="en-IN" sz="1200" b="0" dirty="0" err="1">
                <a:solidFill>
                  <a:srgbClr val="D4D4D4"/>
                </a:solidFill>
                <a:effectLst/>
                <a:highlight>
                  <a:srgbClr val="1E1E1E"/>
                </a:highlight>
                <a:latin typeface="Courier New" panose="02070309020205020404" pitchFamily="49" charset="0"/>
              </a:rPr>
              <a:t>df</a:t>
            </a:r>
            <a:r>
              <a:rPr lang="en-IN" sz="1200" b="0" dirty="0">
                <a:solidFill>
                  <a:srgbClr val="DCDCDC"/>
                </a:solidFill>
                <a:effectLst/>
                <a:highlight>
                  <a:srgbClr val="1E1E1E"/>
                </a:highlight>
                <a:latin typeface="Courier New" panose="02070309020205020404" pitchFamily="49" charset="0"/>
              </a:rPr>
              <a:t>[</a:t>
            </a:r>
            <a:r>
              <a:rPr lang="en-IN" sz="1200" b="0" dirty="0">
                <a:solidFill>
                  <a:srgbClr val="CE9178"/>
                </a:solidFill>
                <a:effectLst/>
                <a:highlight>
                  <a:srgbClr val="1E1E1E"/>
                </a:highlight>
                <a:latin typeface="Courier New" panose="02070309020205020404" pitchFamily="49" charset="0"/>
              </a:rPr>
              <a:t>'</a:t>
            </a:r>
            <a:r>
              <a:rPr lang="en-IN" sz="1200" b="0" dirty="0" err="1">
                <a:solidFill>
                  <a:srgbClr val="CE9178"/>
                </a:solidFill>
                <a:effectLst/>
                <a:highlight>
                  <a:srgbClr val="1E1E1E"/>
                </a:highlight>
                <a:latin typeface="Courier New" panose="02070309020205020404" pitchFamily="49" charset="0"/>
              </a:rPr>
              <a:t>PurchaseDate</a:t>
            </a:r>
            <a:r>
              <a:rPr lang="en-IN" sz="1200" b="0" dirty="0">
                <a:solidFill>
                  <a:srgbClr val="CE9178"/>
                </a:solidFill>
                <a:effectLst/>
                <a:highlight>
                  <a:srgbClr val="1E1E1E"/>
                </a:highlight>
                <a:latin typeface="Courier New" panose="02070309020205020404" pitchFamily="49" charset="0"/>
              </a:rPr>
              <a:t>'</a:t>
            </a:r>
            <a:r>
              <a:rPr lang="en-IN" sz="1200" b="0" dirty="0">
                <a:solidFill>
                  <a:srgbClr val="DCDCDC"/>
                </a:solidFill>
                <a:effectLst/>
                <a:highlight>
                  <a:srgbClr val="1E1E1E"/>
                </a:highlight>
                <a:latin typeface="Courier New" panose="02070309020205020404" pitchFamily="49" charset="0"/>
              </a:rPr>
              <a:t>])</a:t>
            </a:r>
            <a:r>
              <a:rPr lang="en-IN" sz="1200" b="0" dirty="0">
                <a:solidFill>
                  <a:srgbClr val="D4D4D4"/>
                </a:solidFill>
                <a:effectLst/>
                <a:highlight>
                  <a:srgbClr val="1E1E1E"/>
                </a:highlight>
                <a:latin typeface="Courier New" panose="02070309020205020404" pitchFamily="49" charset="0"/>
              </a:rPr>
              <a:t>  </a:t>
            </a:r>
            <a:r>
              <a:rPr lang="en-IN" sz="1200" b="0" dirty="0">
                <a:solidFill>
                  <a:srgbClr val="6AA94F"/>
                </a:solidFill>
                <a:effectLst/>
                <a:highlight>
                  <a:srgbClr val="1E1E1E"/>
                </a:highlight>
                <a:latin typeface="Courier New" panose="02070309020205020404" pitchFamily="49" charset="0"/>
              </a:rPr>
              <a:t># Convert date column</a:t>
            </a:r>
            <a:br>
              <a:rPr lang="en-IN" sz="1200" b="0" dirty="0">
                <a:solidFill>
                  <a:srgbClr val="D4D4D4"/>
                </a:solidFill>
                <a:effectLst/>
                <a:highlight>
                  <a:srgbClr val="1E1E1E"/>
                </a:highlight>
                <a:latin typeface="Courier New" panose="02070309020205020404" pitchFamily="49" charset="0"/>
              </a:rPr>
            </a:br>
            <a:r>
              <a:rPr lang="en-IN" sz="1200" b="0" dirty="0">
                <a:solidFill>
                  <a:srgbClr val="D4D4D4"/>
                </a:solidFill>
                <a:effectLst/>
                <a:highlight>
                  <a:srgbClr val="1E1E1E"/>
                </a:highlight>
                <a:latin typeface="Courier New" panose="02070309020205020404" pitchFamily="49" charset="0"/>
              </a:rPr>
              <a:t>    </a:t>
            </a:r>
            <a:r>
              <a:rPr lang="en-IN" sz="1200" b="0" dirty="0">
                <a:solidFill>
                  <a:srgbClr val="C586C0"/>
                </a:solidFill>
                <a:effectLst/>
                <a:highlight>
                  <a:srgbClr val="1E1E1E"/>
                </a:highlight>
                <a:latin typeface="Courier New" panose="02070309020205020404" pitchFamily="49" charset="0"/>
              </a:rPr>
              <a:t>return</a:t>
            </a:r>
            <a:r>
              <a:rPr lang="en-IN" sz="1200" b="0" dirty="0">
                <a:solidFill>
                  <a:srgbClr val="D4D4D4"/>
                </a:solidFill>
                <a:effectLst/>
                <a:highlight>
                  <a:srgbClr val="1E1E1E"/>
                </a:highlight>
                <a:latin typeface="Courier New" panose="02070309020205020404" pitchFamily="49" charset="0"/>
              </a:rPr>
              <a:t> </a:t>
            </a:r>
            <a:r>
              <a:rPr lang="en-IN" sz="1200" b="0" dirty="0" err="1">
                <a:solidFill>
                  <a:srgbClr val="D4D4D4"/>
                </a:solidFill>
                <a:effectLst/>
                <a:highlight>
                  <a:srgbClr val="1E1E1E"/>
                </a:highlight>
                <a:latin typeface="Courier New" panose="02070309020205020404" pitchFamily="49" charset="0"/>
              </a:rPr>
              <a:t>df</a:t>
            </a:r>
            <a:br>
              <a:rPr lang="en-IN" sz="1200" b="0" dirty="0">
                <a:solidFill>
                  <a:srgbClr val="D4D4D4"/>
                </a:solidFill>
                <a:effectLst/>
                <a:highlight>
                  <a:srgbClr val="1E1E1E"/>
                </a:highlight>
                <a:latin typeface="Courier New" panose="02070309020205020404" pitchFamily="49" charset="0"/>
              </a:rPr>
            </a:br>
            <a:r>
              <a:rPr lang="en-IN" sz="1200" b="0" dirty="0">
                <a:solidFill>
                  <a:srgbClr val="6AA94F"/>
                </a:solidFill>
                <a:effectLst/>
                <a:highlight>
                  <a:srgbClr val="1E1E1E"/>
                </a:highlight>
                <a:latin typeface="Courier New" panose="02070309020205020404" pitchFamily="49" charset="0"/>
              </a:rPr>
              <a:t># Step 3: Data Loading</a:t>
            </a:r>
            <a:br>
              <a:rPr lang="en-IN" sz="1200" b="0" dirty="0">
                <a:solidFill>
                  <a:srgbClr val="D4D4D4"/>
                </a:solidFill>
                <a:effectLst/>
                <a:highlight>
                  <a:srgbClr val="1E1E1E"/>
                </a:highlight>
                <a:latin typeface="Courier New" panose="02070309020205020404" pitchFamily="49" charset="0"/>
              </a:rPr>
            </a:br>
            <a:r>
              <a:rPr lang="en-IN" sz="1200" b="0" dirty="0">
                <a:solidFill>
                  <a:srgbClr val="569CD6"/>
                </a:solidFill>
                <a:effectLst/>
                <a:highlight>
                  <a:srgbClr val="1E1E1E"/>
                </a:highlight>
                <a:latin typeface="Courier New" panose="02070309020205020404" pitchFamily="49" charset="0"/>
              </a:rPr>
              <a:t>def</a:t>
            </a:r>
            <a:r>
              <a:rPr lang="en-IN" sz="1200" b="0" dirty="0">
                <a:solidFill>
                  <a:srgbClr val="D4D4D4"/>
                </a:solidFill>
                <a:effectLst/>
                <a:highlight>
                  <a:srgbClr val="1E1E1E"/>
                </a:highlight>
                <a:latin typeface="Courier New" panose="02070309020205020404" pitchFamily="49" charset="0"/>
              </a:rPr>
              <a:t> </a:t>
            </a:r>
            <a:r>
              <a:rPr lang="en-IN" sz="1200" b="0" dirty="0" err="1">
                <a:solidFill>
                  <a:srgbClr val="DCDCAA"/>
                </a:solidFill>
                <a:effectLst/>
                <a:highlight>
                  <a:srgbClr val="1E1E1E"/>
                </a:highlight>
                <a:latin typeface="Courier New" panose="02070309020205020404" pitchFamily="49" charset="0"/>
              </a:rPr>
              <a:t>load_data</a:t>
            </a:r>
            <a:r>
              <a:rPr lang="en-IN" sz="1200" b="0" dirty="0">
                <a:solidFill>
                  <a:srgbClr val="D4D4D4"/>
                </a:solidFill>
                <a:effectLst/>
                <a:highlight>
                  <a:srgbClr val="1E1E1E"/>
                </a:highlight>
                <a:latin typeface="Courier New" panose="02070309020205020404" pitchFamily="49" charset="0"/>
              </a:rPr>
              <a:t>(</a:t>
            </a:r>
            <a:r>
              <a:rPr lang="en-IN" sz="1200" b="0" dirty="0" err="1">
                <a:solidFill>
                  <a:srgbClr val="9CDCFE"/>
                </a:solidFill>
                <a:effectLst/>
                <a:highlight>
                  <a:srgbClr val="1E1E1E"/>
                </a:highlight>
                <a:latin typeface="Courier New" panose="02070309020205020404" pitchFamily="49" charset="0"/>
              </a:rPr>
              <a:t>df</a:t>
            </a:r>
            <a:r>
              <a:rPr lang="en-IN" sz="1200" b="0" dirty="0">
                <a:solidFill>
                  <a:srgbClr val="D4D4D4"/>
                </a:solidFill>
                <a:effectLst/>
                <a:highlight>
                  <a:srgbClr val="1E1E1E"/>
                </a:highlight>
                <a:latin typeface="Courier New" panose="02070309020205020404" pitchFamily="49" charset="0"/>
              </a:rPr>
              <a:t>, </a:t>
            </a:r>
            <a:r>
              <a:rPr lang="en-IN" sz="1200" b="0" dirty="0" err="1">
                <a:solidFill>
                  <a:srgbClr val="9CDCFE"/>
                </a:solidFill>
                <a:effectLst/>
                <a:highlight>
                  <a:srgbClr val="1E1E1E"/>
                </a:highlight>
                <a:latin typeface="Courier New" panose="02070309020205020404" pitchFamily="49" charset="0"/>
              </a:rPr>
              <a:t>db_engine</a:t>
            </a:r>
            <a:r>
              <a:rPr lang="en-IN" sz="1200" b="0" dirty="0">
                <a:solidFill>
                  <a:srgbClr val="D4D4D4"/>
                </a:solidFill>
                <a:effectLst/>
                <a:highlight>
                  <a:srgbClr val="1E1E1E"/>
                </a:highlight>
                <a:latin typeface="Courier New" panose="02070309020205020404" pitchFamily="49" charset="0"/>
              </a:rPr>
              <a:t>)</a:t>
            </a:r>
            <a:r>
              <a:rPr lang="en-IN" sz="1200" b="0" dirty="0">
                <a:solidFill>
                  <a:srgbClr val="DCDCDC"/>
                </a:solidFill>
                <a:effectLst/>
                <a:highlight>
                  <a:srgbClr val="1E1E1E"/>
                </a:highlight>
                <a:latin typeface="Courier New" panose="02070309020205020404" pitchFamily="49" charset="0"/>
              </a:rPr>
              <a:t>:</a:t>
            </a:r>
            <a:br>
              <a:rPr lang="en-IN" sz="1200" b="0" dirty="0">
                <a:solidFill>
                  <a:srgbClr val="D4D4D4"/>
                </a:solidFill>
                <a:effectLst/>
                <a:highlight>
                  <a:srgbClr val="1E1E1E"/>
                </a:highlight>
                <a:latin typeface="Courier New" panose="02070309020205020404" pitchFamily="49" charset="0"/>
              </a:rPr>
            </a:br>
            <a:r>
              <a:rPr lang="en-IN" sz="1200" b="0" dirty="0">
                <a:solidFill>
                  <a:srgbClr val="D4D4D4"/>
                </a:solidFill>
                <a:effectLst/>
                <a:highlight>
                  <a:srgbClr val="1E1E1E"/>
                </a:highlight>
                <a:latin typeface="Courier New" panose="02070309020205020404" pitchFamily="49" charset="0"/>
              </a:rPr>
              <a:t>    </a:t>
            </a:r>
            <a:r>
              <a:rPr lang="en-IN" sz="1200" b="0" dirty="0">
                <a:solidFill>
                  <a:srgbClr val="6AA94F"/>
                </a:solidFill>
                <a:effectLst/>
                <a:highlight>
                  <a:srgbClr val="1E1E1E"/>
                </a:highlight>
                <a:latin typeface="Courier New" panose="02070309020205020404" pitchFamily="49" charset="0"/>
              </a:rPr>
              <a:t># Load data into SQL database</a:t>
            </a:r>
            <a:br>
              <a:rPr lang="en-IN" sz="1200" b="0" dirty="0">
                <a:solidFill>
                  <a:srgbClr val="D4D4D4"/>
                </a:solidFill>
                <a:effectLst/>
                <a:highlight>
                  <a:srgbClr val="1E1E1E"/>
                </a:highlight>
                <a:latin typeface="Courier New" panose="02070309020205020404" pitchFamily="49" charset="0"/>
              </a:rPr>
            </a:br>
            <a:r>
              <a:rPr lang="en-IN" sz="1200" b="0" dirty="0">
                <a:solidFill>
                  <a:srgbClr val="D4D4D4"/>
                </a:solidFill>
                <a:effectLst/>
                <a:highlight>
                  <a:srgbClr val="1E1E1E"/>
                </a:highlight>
                <a:latin typeface="Courier New" panose="02070309020205020404" pitchFamily="49" charset="0"/>
              </a:rPr>
              <a:t>    </a:t>
            </a:r>
            <a:r>
              <a:rPr lang="en-IN" sz="1200" b="0" dirty="0" err="1">
                <a:solidFill>
                  <a:srgbClr val="D4D4D4"/>
                </a:solidFill>
                <a:effectLst/>
                <a:highlight>
                  <a:srgbClr val="1E1E1E"/>
                </a:highlight>
                <a:latin typeface="Courier New" panose="02070309020205020404" pitchFamily="49" charset="0"/>
              </a:rPr>
              <a:t>df.to_sql</a:t>
            </a:r>
            <a:r>
              <a:rPr lang="en-IN" sz="1200" b="0" dirty="0">
                <a:solidFill>
                  <a:srgbClr val="DCDCDC"/>
                </a:solidFill>
                <a:effectLst/>
                <a:highlight>
                  <a:srgbClr val="1E1E1E"/>
                </a:highlight>
                <a:latin typeface="Courier New" panose="02070309020205020404" pitchFamily="49" charset="0"/>
              </a:rPr>
              <a:t>(</a:t>
            </a:r>
            <a:r>
              <a:rPr lang="en-IN" sz="1200" b="0" dirty="0">
                <a:solidFill>
                  <a:srgbClr val="CE9178"/>
                </a:solidFill>
                <a:effectLst/>
                <a:highlight>
                  <a:srgbClr val="1E1E1E"/>
                </a:highlight>
                <a:latin typeface="Courier New" panose="02070309020205020404" pitchFamily="49" charset="0"/>
              </a:rPr>
              <a:t>'</a:t>
            </a:r>
            <a:r>
              <a:rPr lang="en-IN" sz="1200" b="0" dirty="0" err="1">
                <a:solidFill>
                  <a:srgbClr val="CE9178"/>
                </a:solidFill>
                <a:effectLst/>
                <a:highlight>
                  <a:srgbClr val="1E1E1E"/>
                </a:highlight>
                <a:latin typeface="Courier New" panose="02070309020205020404" pitchFamily="49" charset="0"/>
              </a:rPr>
              <a:t>salesdata</a:t>
            </a:r>
            <a:r>
              <a:rPr lang="en-IN" sz="1200" b="0" dirty="0">
                <a:solidFill>
                  <a:srgbClr val="CE9178"/>
                </a:solidFill>
                <a:effectLst/>
                <a:highlight>
                  <a:srgbClr val="1E1E1E"/>
                </a:highlight>
                <a:latin typeface="Courier New" panose="02070309020205020404" pitchFamily="49" charset="0"/>
              </a:rPr>
              <a:t>'</a:t>
            </a:r>
            <a:r>
              <a:rPr lang="en-IN" sz="1200" b="0" dirty="0">
                <a:solidFill>
                  <a:srgbClr val="DCDCDC"/>
                </a:solidFill>
                <a:effectLst/>
                <a:highlight>
                  <a:srgbClr val="1E1E1E"/>
                </a:highlight>
                <a:latin typeface="Courier New" panose="02070309020205020404" pitchFamily="49" charset="0"/>
              </a:rPr>
              <a:t>,</a:t>
            </a:r>
            <a:r>
              <a:rPr lang="en-IN" sz="1200" b="0" dirty="0">
                <a:solidFill>
                  <a:srgbClr val="D4D4D4"/>
                </a:solidFill>
                <a:effectLst/>
                <a:highlight>
                  <a:srgbClr val="1E1E1E"/>
                </a:highlight>
                <a:latin typeface="Courier New" panose="02070309020205020404" pitchFamily="49" charset="0"/>
              </a:rPr>
              <a:t> </a:t>
            </a:r>
            <a:r>
              <a:rPr lang="en-IN" sz="1200" b="0" dirty="0" err="1">
                <a:solidFill>
                  <a:srgbClr val="D4D4D4"/>
                </a:solidFill>
                <a:effectLst/>
                <a:highlight>
                  <a:srgbClr val="1E1E1E"/>
                </a:highlight>
                <a:latin typeface="Courier New" panose="02070309020205020404" pitchFamily="49" charset="0"/>
              </a:rPr>
              <a:t>db_engine</a:t>
            </a:r>
            <a:r>
              <a:rPr lang="en-IN" sz="1200" b="0" dirty="0">
                <a:solidFill>
                  <a:srgbClr val="DCDCDC"/>
                </a:solidFill>
                <a:effectLst/>
                <a:highlight>
                  <a:srgbClr val="1E1E1E"/>
                </a:highlight>
                <a:latin typeface="Courier New" panose="02070309020205020404" pitchFamily="49" charset="0"/>
              </a:rPr>
              <a:t>,</a:t>
            </a:r>
            <a:r>
              <a:rPr lang="en-IN" sz="1200" b="0" dirty="0">
                <a:solidFill>
                  <a:srgbClr val="D4D4D4"/>
                </a:solidFill>
                <a:effectLst/>
                <a:highlight>
                  <a:srgbClr val="1E1E1E"/>
                </a:highlight>
                <a:latin typeface="Courier New" panose="02070309020205020404" pitchFamily="49" charset="0"/>
              </a:rPr>
              <a:t> </a:t>
            </a:r>
            <a:r>
              <a:rPr lang="en-IN" sz="1200" b="0" dirty="0" err="1">
                <a:solidFill>
                  <a:srgbClr val="D4D4D4"/>
                </a:solidFill>
                <a:effectLst/>
                <a:highlight>
                  <a:srgbClr val="1E1E1E"/>
                </a:highlight>
                <a:latin typeface="Courier New" panose="02070309020205020404" pitchFamily="49" charset="0"/>
              </a:rPr>
              <a:t>if_exists</a:t>
            </a:r>
            <a:r>
              <a:rPr lang="en-IN" sz="1200" b="0" dirty="0">
                <a:solidFill>
                  <a:srgbClr val="D4D4D4"/>
                </a:solidFill>
                <a:effectLst/>
                <a:highlight>
                  <a:srgbClr val="1E1E1E"/>
                </a:highlight>
                <a:latin typeface="Courier New" panose="02070309020205020404" pitchFamily="49" charset="0"/>
              </a:rPr>
              <a:t>=</a:t>
            </a:r>
            <a:r>
              <a:rPr lang="en-IN" sz="1200" b="0" dirty="0">
                <a:solidFill>
                  <a:srgbClr val="CE9178"/>
                </a:solidFill>
                <a:effectLst/>
                <a:highlight>
                  <a:srgbClr val="1E1E1E"/>
                </a:highlight>
                <a:latin typeface="Courier New" panose="02070309020205020404" pitchFamily="49" charset="0"/>
              </a:rPr>
              <a:t>'replace'</a:t>
            </a:r>
            <a:r>
              <a:rPr lang="en-IN" sz="1200" b="0" dirty="0">
                <a:solidFill>
                  <a:srgbClr val="DCDCDC"/>
                </a:solidFill>
                <a:effectLst/>
                <a:highlight>
                  <a:srgbClr val="1E1E1E"/>
                </a:highlight>
                <a:latin typeface="Courier New" panose="02070309020205020404" pitchFamily="49" charset="0"/>
              </a:rPr>
              <a:t>,</a:t>
            </a:r>
            <a:r>
              <a:rPr lang="en-IN" sz="1200" b="0" dirty="0">
                <a:solidFill>
                  <a:srgbClr val="D4D4D4"/>
                </a:solidFill>
                <a:effectLst/>
                <a:highlight>
                  <a:srgbClr val="1E1E1E"/>
                </a:highlight>
                <a:latin typeface="Courier New" panose="02070309020205020404" pitchFamily="49" charset="0"/>
              </a:rPr>
              <a:t> index=</a:t>
            </a:r>
            <a:r>
              <a:rPr lang="en-IN" sz="1200" b="0" dirty="0">
                <a:solidFill>
                  <a:srgbClr val="569CD6"/>
                </a:solidFill>
                <a:effectLst/>
                <a:highlight>
                  <a:srgbClr val="1E1E1E"/>
                </a:highlight>
                <a:latin typeface="Courier New" panose="02070309020205020404" pitchFamily="49" charset="0"/>
              </a:rPr>
              <a:t>False</a:t>
            </a:r>
            <a:r>
              <a:rPr lang="en-IN" sz="1200" b="0" dirty="0">
                <a:solidFill>
                  <a:srgbClr val="DCDCDC"/>
                </a:solidFill>
                <a:effectLst/>
                <a:highlight>
                  <a:srgbClr val="1E1E1E"/>
                </a:highlight>
                <a:latin typeface="Courier New" panose="02070309020205020404" pitchFamily="49" charset="0"/>
              </a:rPr>
              <a:t>)</a:t>
            </a:r>
            <a:br>
              <a:rPr lang="en-IN" sz="1200" b="0" dirty="0">
                <a:solidFill>
                  <a:srgbClr val="D4D4D4"/>
                </a:solidFill>
                <a:effectLst/>
                <a:highlight>
                  <a:srgbClr val="1E1E1E"/>
                </a:highlight>
                <a:latin typeface="Courier New" panose="02070309020205020404" pitchFamily="49" charset="0"/>
              </a:rPr>
            </a:br>
            <a:r>
              <a:rPr lang="en-IN" sz="1200" b="0" dirty="0">
                <a:solidFill>
                  <a:srgbClr val="569CD6"/>
                </a:solidFill>
                <a:effectLst/>
                <a:highlight>
                  <a:srgbClr val="1E1E1E"/>
                </a:highlight>
                <a:latin typeface="Courier New" panose="02070309020205020404" pitchFamily="49" charset="0"/>
              </a:rPr>
              <a:t>def</a:t>
            </a:r>
            <a:r>
              <a:rPr lang="en-IN" sz="1200" b="0" dirty="0">
                <a:solidFill>
                  <a:srgbClr val="D4D4D4"/>
                </a:solidFill>
                <a:effectLst/>
                <a:highlight>
                  <a:srgbClr val="1E1E1E"/>
                </a:highlight>
                <a:latin typeface="Courier New" panose="02070309020205020404" pitchFamily="49" charset="0"/>
              </a:rPr>
              <a:t> </a:t>
            </a:r>
            <a:r>
              <a:rPr lang="en-IN" sz="1200" b="0" dirty="0">
                <a:solidFill>
                  <a:srgbClr val="DCDCAA"/>
                </a:solidFill>
                <a:effectLst/>
                <a:highlight>
                  <a:srgbClr val="1E1E1E"/>
                </a:highlight>
                <a:latin typeface="Courier New" panose="02070309020205020404" pitchFamily="49" charset="0"/>
              </a:rPr>
              <a:t>main</a:t>
            </a:r>
            <a:r>
              <a:rPr lang="en-IN" sz="1200" b="0" dirty="0">
                <a:solidFill>
                  <a:srgbClr val="D4D4D4"/>
                </a:solidFill>
                <a:effectLst/>
                <a:highlight>
                  <a:srgbClr val="1E1E1E"/>
                </a:highlight>
                <a:latin typeface="Courier New" panose="02070309020205020404" pitchFamily="49" charset="0"/>
              </a:rPr>
              <a:t>()</a:t>
            </a:r>
            <a:r>
              <a:rPr lang="en-IN" sz="1200" b="0" dirty="0">
                <a:solidFill>
                  <a:srgbClr val="DCDCDC"/>
                </a:solidFill>
                <a:effectLst/>
                <a:highlight>
                  <a:srgbClr val="1E1E1E"/>
                </a:highlight>
                <a:latin typeface="Courier New" panose="02070309020205020404" pitchFamily="49" charset="0"/>
              </a:rPr>
              <a:t>:</a:t>
            </a:r>
            <a:br>
              <a:rPr lang="en-IN" sz="1200" b="0" dirty="0">
                <a:solidFill>
                  <a:srgbClr val="D4D4D4"/>
                </a:solidFill>
                <a:effectLst/>
                <a:highlight>
                  <a:srgbClr val="1E1E1E"/>
                </a:highlight>
                <a:latin typeface="Courier New" panose="02070309020205020404" pitchFamily="49" charset="0"/>
              </a:rPr>
            </a:br>
            <a:r>
              <a:rPr lang="en-IN" sz="1200" b="0" dirty="0">
                <a:solidFill>
                  <a:srgbClr val="D4D4D4"/>
                </a:solidFill>
                <a:effectLst/>
                <a:highlight>
                  <a:srgbClr val="1E1E1E"/>
                </a:highlight>
                <a:latin typeface="Courier New" panose="02070309020205020404" pitchFamily="49" charset="0"/>
              </a:rPr>
              <a:t>    </a:t>
            </a:r>
            <a:r>
              <a:rPr lang="en-IN" sz="1200" b="0" dirty="0">
                <a:solidFill>
                  <a:srgbClr val="6AA94F"/>
                </a:solidFill>
                <a:effectLst/>
                <a:highlight>
                  <a:srgbClr val="1E1E1E"/>
                </a:highlight>
                <a:latin typeface="Courier New" panose="02070309020205020404" pitchFamily="49" charset="0"/>
              </a:rPr>
              <a:t># File path</a:t>
            </a:r>
            <a:br>
              <a:rPr lang="en-IN" sz="1200" b="0" dirty="0">
                <a:solidFill>
                  <a:srgbClr val="D4D4D4"/>
                </a:solidFill>
                <a:effectLst/>
                <a:highlight>
                  <a:srgbClr val="1E1E1E"/>
                </a:highlight>
                <a:latin typeface="Courier New" panose="02070309020205020404" pitchFamily="49" charset="0"/>
              </a:rPr>
            </a:br>
            <a:r>
              <a:rPr lang="en-IN" sz="1200" b="0" dirty="0">
                <a:solidFill>
                  <a:srgbClr val="D4D4D4"/>
                </a:solidFill>
                <a:effectLst/>
                <a:highlight>
                  <a:srgbClr val="1E1E1E"/>
                </a:highlight>
                <a:latin typeface="Courier New" panose="02070309020205020404" pitchFamily="49" charset="0"/>
              </a:rPr>
              <a:t>    </a:t>
            </a:r>
            <a:r>
              <a:rPr lang="en-IN" sz="1200" b="0" dirty="0" err="1">
                <a:solidFill>
                  <a:srgbClr val="D4D4D4"/>
                </a:solidFill>
                <a:effectLst/>
                <a:highlight>
                  <a:srgbClr val="1E1E1E"/>
                </a:highlight>
                <a:latin typeface="Courier New" panose="02070309020205020404" pitchFamily="49" charset="0"/>
              </a:rPr>
              <a:t>file_path</a:t>
            </a:r>
            <a:r>
              <a:rPr lang="en-IN" sz="1200" b="0" dirty="0">
                <a:solidFill>
                  <a:srgbClr val="D4D4D4"/>
                </a:solidFill>
                <a:effectLst/>
                <a:highlight>
                  <a:srgbClr val="1E1E1E"/>
                </a:highlight>
                <a:latin typeface="Courier New" panose="02070309020205020404" pitchFamily="49" charset="0"/>
              </a:rPr>
              <a:t> = </a:t>
            </a:r>
            <a:r>
              <a:rPr lang="en-IN" sz="1200" b="0" dirty="0">
                <a:solidFill>
                  <a:srgbClr val="CE9178"/>
                </a:solidFill>
                <a:effectLst/>
                <a:highlight>
                  <a:srgbClr val="1E1E1E"/>
                </a:highlight>
                <a:latin typeface="Courier New" panose="02070309020205020404" pitchFamily="49" charset="0"/>
              </a:rPr>
              <a:t>'/</a:t>
            </a:r>
            <a:r>
              <a:rPr lang="en-IN" sz="1200" b="0" dirty="0" err="1">
                <a:solidFill>
                  <a:srgbClr val="CE9178"/>
                </a:solidFill>
                <a:effectLst/>
                <a:highlight>
                  <a:srgbClr val="1E1E1E"/>
                </a:highlight>
                <a:latin typeface="Courier New" panose="02070309020205020404" pitchFamily="49" charset="0"/>
              </a:rPr>
              <a:t>mnt</a:t>
            </a:r>
            <a:r>
              <a:rPr lang="en-IN" sz="1200" b="0" dirty="0">
                <a:solidFill>
                  <a:srgbClr val="CE9178"/>
                </a:solidFill>
                <a:effectLst/>
                <a:highlight>
                  <a:srgbClr val="1E1E1E"/>
                </a:highlight>
                <a:latin typeface="Courier New" panose="02070309020205020404" pitchFamily="49" charset="0"/>
              </a:rPr>
              <a:t>/data/Sales Dataset.csv'</a:t>
            </a:r>
            <a:br>
              <a:rPr lang="en-IN" sz="1200" b="0" dirty="0">
                <a:solidFill>
                  <a:srgbClr val="D4D4D4"/>
                </a:solidFill>
                <a:effectLst/>
                <a:highlight>
                  <a:srgbClr val="1E1E1E"/>
                </a:highlight>
                <a:latin typeface="Courier New" panose="02070309020205020404" pitchFamily="49" charset="0"/>
              </a:rPr>
            </a:br>
            <a:r>
              <a:rPr lang="en-IN" sz="1200" b="0" dirty="0">
                <a:solidFill>
                  <a:srgbClr val="D4D4D4"/>
                </a:solidFill>
                <a:effectLst/>
                <a:highlight>
                  <a:srgbClr val="1E1E1E"/>
                </a:highlight>
                <a:latin typeface="Courier New" panose="02070309020205020404" pitchFamily="49" charset="0"/>
              </a:rPr>
              <a:t>    </a:t>
            </a:r>
            <a:r>
              <a:rPr lang="en-IN" sz="1200" b="0" dirty="0">
                <a:solidFill>
                  <a:srgbClr val="6AA94F"/>
                </a:solidFill>
                <a:effectLst/>
                <a:highlight>
                  <a:srgbClr val="1E1E1E"/>
                </a:highlight>
                <a:latin typeface="Courier New" panose="02070309020205020404" pitchFamily="49" charset="0"/>
              </a:rPr>
              <a:t># Database connection string (using SQLite for simplicity)</a:t>
            </a:r>
            <a:br>
              <a:rPr lang="en-IN" sz="1200" b="0" dirty="0">
                <a:solidFill>
                  <a:srgbClr val="D4D4D4"/>
                </a:solidFill>
                <a:effectLst/>
                <a:highlight>
                  <a:srgbClr val="1E1E1E"/>
                </a:highlight>
                <a:latin typeface="Courier New" panose="02070309020205020404" pitchFamily="49" charset="0"/>
              </a:rPr>
            </a:br>
            <a:r>
              <a:rPr lang="en-IN" sz="1200" b="0" dirty="0">
                <a:solidFill>
                  <a:srgbClr val="D4D4D4"/>
                </a:solidFill>
                <a:effectLst/>
                <a:highlight>
                  <a:srgbClr val="1E1E1E"/>
                </a:highlight>
                <a:latin typeface="Courier New" panose="02070309020205020404" pitchFamily="49" charset="0"/>
              </a:rPr>
              <a:t>    </a:t>
            </a:r>
            <a:r>
              <a:rPr lang="en-IN" sz="1200" b="0" dirty="0" err="1">
                <a:solidFill>
                  <a:srgbClr val="D4D4D4"/>
                </a:solidFill>
                <a:effectLst/>
                <a:highlight>
                  <a:srgbClr val="1E1E1E"/>
                </a:highlight>
                <a:latin typeface="Courier New" panose="02070309020205020404" pitchFamily="49" charset="0"/>
              </a:rPr>
              <a:t>db_engine</a:t>
            </a:r>
            <a:r>
              <a:rPr lang="en-IN" sz="1200" b="0" dirty="0">
                <a:solidFill>
                  <a:srgbClr val="D4D4D4"/>
                </a:solidFill>
                <a:effectLst/>
                <a:highlight>
                  <a:srgbClr val="1E1E1E"/>
                </a:highlight>
                <a:latin typeface="Courier New" panose="02070309020205020404" pitchFamily="49" charset="0"/>
              </a:rPr>
              <a:t> = </a:t>
            </a:r>
            <a:r>
              <a:rPr lang="en-IN" sz="1200" b="0" dirty="0" err="1">
                <a:solidFill>
                  <a:srgbClr val="D4D4D4"/>
                </a:solidFill>
                <a:effectLst/>
                <a:highlight>
                  <a:srgbClr val="1E1E1E"/>
                </a:highlight>
                <a:latin typeface="Courier New" panose="02070309020205020404" pitchFamily="49" charset="0"/>
              </a:rPr>
              <a:t>create_engine</a:t>
            </a:r>
            <a:r>
              <a:rPr lang="en-IN" sz="1200" b="0" dirty="0">
                <a:solidFill>
                  <a:srgbClr val="DCDCDC"/>
                </a:solidFill>
                <a:effectLst/>
                <a:highlight>
                  <a:srgbClr val="1E1E1E"/>
                </a:highlight>
                <a:latin typeface="Courier New" panose="02070309020205020404" pitchFamily="49" charset="0"/>
              </a:rPr>
              <a:t>(</a:t>
            </a:r>
            <a:r>
              <a:rPr lang="en-IN" sz="1200" b="0" dirty="0">
                <a:solidFill>
                  <a:srgbClr val="CE9178"/>
                </a:solidFill>
                <a:effectLst/>
                <a:highlight>
                  <a:srgbClr val="1E1E1E"/>
                </a:highlight>
                <a:latin typeface="Courier New" panose="02070309020205020404" pitchFamily="49" charset="0"/>
              </a:rPr>
              <a:t>'</a:t>
            </a:r>
            <a:r>
              <a:rPr lang="en-IN" sz="1200" b="0" dirty="0" err="1">
                <a:solidFill>
                  <a:srgbClr val="CE9178"/>
                </a:solidFill>
                <a:effectLst/>
                <a:highlight>
                  <a:srgbClr val="1E1E1E"/>
                </a:highlight>
                <a:latin typeface="Courier New" panose="02070309020205020404" pitchFamily="49" charset="0"/>
              </a:rPr>
              <a:t>sqlite</a:t>
            </a:r>
            <a:r>
              <a:rPr lang="en-IN" sz="1200" b="0" dirty="0">
                <a:solidFill>
                  <a:srgbClr val="CE9178"/>
                </a:solidFill>
                <a:effectLst/>
                <a:highlight>
                  <a:srgbClr val="1E1E1E"/>
                </a:highlight>
                <a:latin typeface="Courier New" panose="02070309020205020404" pitchFamily="49" charset="0"/>
              </a:rPr>
              <a:t>:///</a:t>
            </a:r>
            <a:r>
              <a:rPr lang="en-IN" sz="1200" b="0" dirty="0" err="1">
                <a:solidFill>
                  <a:srgbClr val="CE9178"/>
                </a:solidFill>
                <a:effectLst/>
                <a:highlight>
                  <a:srgbClr val="1E1E1E"/>
                </a:highlight>
                <a:latin typeface="Courier New" panose="02070309020205020404" pitchFamily="49" charset="0"/>
              </a:rPr>
              <a:t>sales.db</a:t>
            </a:r>
            <a:r>
              <a:rPr lang="en-IN" sz="1200" b="0" dirty="0">
                <a:solidFill>
                  <a:srgbClr val="CE9178"/>
                </a:solidFill>
                <a:effectLst/>
                <a:highlight>
                  <a:srgbClr val="1E1E1E"/>
                </a:highlight>
                <a:latin typeface="Courier New" panose="02070309020205020404" pitchFamily="49" charset="0"/>
              </a:rPr>
              <a:t>’</a:t>
            </a:r>
            <a:r>
              <a:rPr lang="en-IN" sz="1200" b="0" dirty="0">
                <a:solidFill>
                  <a:srgbClr val="DCDCDC"/>
                </a:solidFill>
                <a:effectLst/>
                <a:highlight>
                  <a:srgbClr val="1E1E1E"/>
                </a:highlight>
                <a:latin typeface="Courier New" panose="02070309020205020404" pitchFamily="49" charset="0"/>
              </a:rPr>
              <a:t>)</a:t>
            </a:r>
            <a:br>
              <a:rPr lang="en-IN" sz="1200" b="0" dirty="0">
                <a:solidFill>
                  <a:srgbClr val="D4D4D4"/>
                </a:solidFill>
                <a:effectLst/>
                <a:highlight>
                  <a:srgbClr val="1E1E1E"/>
                </a:highlight>
                <a:latin typeface="Courier New" panose="02070309020205020404" pitchFamily="49" charset="0"/>
              </a:rPr>
            </a:br>
            <a:r>
              <a:rPr lang="en-IN" sz="1200" b="0" dirty="0">
                <a:solidFill>
                  <a:srgbClr val="D4D4D4"/>
                </a:solidFill>
                <a:effectLst/>
                <a:highlight>
                  <a:srgbClr val="1E1E1E"/>
                </a:highlight>
                <a:latin typeface="Courier New" panose="02070309020205020404" pitchFamily="49" charset="0"/>
              </a:rPr>
              <a:t>    </a:t>
            </a:r>
            <a:r>
              <a:rPr lang="en-IN" sz="1200" b="0" dirty="0">
                <a:solidFill>
                  <a:srgbClr val="6AA94F"/>
                </a:solidFill>
                <a:effectLst/>
                <a:highlight>
                  <a:srgbClr val="1E1E1E"/>
                </a:highlight>
                <a:latin typeface="Courier New" panose="02070309020205020404" pitchFamily="49" charset="0"/>
              </a:rPr>
              <a:t># Run the pipeline</a:t>
            </a:r>
            <a:br>
              <a:rPr lang="en-IN" sz="1200" b="0" dirty="0">
                <a:solidFill>
                  <a:srgbClr val="D4D4D4"/>
                </a:solidFill>
                <a:effectLst/>
                <a:highlight>
                  <a:srgbClr val="1E1E1E"/>
                </a:highlight>
                <a:latin typeface="Courier New" panose="02070309020205020404" pitchFamily="49" charset="0"/>
              </a:rPr>
            </a:br>
            <a:r>
              <a:rPr lang="en-IN" sz="1200" b="0" dirty="0">
                <a:solidFill>
                  <a:srgbClr val="D4D4D4"/>
                </a:solidFill>
                <a:effectLst/>
                <a:highlight>
                  <a:srgbClr val="1E1E1E"/>
                </a:highlight>
                <a:latin typeface="Courier New" panose="02070309020205020404" pitchFamily="49" charset="0"/>
              </a:rPr>
              <a:t>    </a:t>
            </a:r>
            <a:r>
              <a:rPr lang="en-IN" sz="1200" b="0" dirty="0" err="1">
                <a:solidFill>
                  <a:srgbClr val="D4D4D4"/>
                </a:solidFill>
                <a:effectLst/>
                <a:highlight>
                  <a:srgbClr val="1E1E1E"/>
                </a:highlight>
                <a:latin typeface="Courier New" panose="02070309020205020404" pitchFamily="49" charset="0"/>
              </a:rPr>
              <a:t>df</a:t>
            </a:r>
            <a:r>
              <a:rPr lang="en-IN" sz="1200" b="0" dirty="0">
                <a:solidFill>
                  <a:srgbClr val="D4D4D4"/>
                </a:solidFill>
                <a:effectLst/>
                <a:highlight>
                  <a:srgbClr val="1E1E1E"/>
                </a:highlight>
                <a:latin typeface="Courier New" panose="02070309020205020404" pitchFamily="49" charset="0"/>
              </a:rPr>
              <a:t> = </a:t>
            </a:r>
            <a:r>
              <a:rPr lang="en-IN" sz="1200" b="0" dirty="0" err="1">
                <a:solidFill>
                  <a:srgbClr val="D4D4D4"/>
                </a:solidFill>
                <a:effectLst/>
                <a:highlight>
                  <a:srgbClr val="1E1E1E"/>
                </a:highlight>
                <a:latin typeface="Courier New" panose="02070309020205020404" pitchFamily="49" charset="0"/>
              </a:rPr>
              <a:t>extract_data</a:t>
            </a:r>
            <a:r>
              <a:rPr lang="en-IN" sz="1200" b="0" dirty="0">
                <a:solidFill>
                  <a:srgbClr val="DCDCDC"/>
                </a:solidFill>
                <a:effectLst/>
                <a:highlight>
                  <a:srgbClr val="1E1E1E"/>
                </a:highlight>
                <a:latin typeface="Courier New" panose="02070309020205020404" pitchFamily="49" charset="0"/>
              </a:rPr>
              <a:t>(</a:t>
            </a:r>
            <a:r>
              <a:rPr lang="en-IN" sz="1200" b="0" dirty="0" err="1">
                <a:solidFill>
                  <a:srgbClr val="D4D4D4"/>
                </a:solidFill>
                <a:effectLst/>
                <a:highlight>
                  <a:srgbClr val="1E1E1E"/>
                </a:highlight>
                <a:latin typeface="Courier New" panose="02070309020205020404" pitchFamily="49" charset="0"/>
              </a:rPr>
              <a:t>file_path</a:t>
            </a:r>
            <a:r>
              <a:rPr lang="en-IN" sz="1200" b="0" dirty="0">
                <a:solidFill>
                  <a:srgbClr val="DCDCDC"/>
                </a:solidFill>
                <a:effectLst/>
                <a:highlight>
                  <a:srgbClr val="1E1E1E"/>
                </a:highlight>
                <a:latin typeface="Courier New" panose="02070309020205020404" pitchFamily="49" charset="0"/>
              </a:rPr>
              <a:t>)</a:t>
            </a:r>
            <a:br>
              <a:rPr lang="en-IN" sz="1200" b="0" dirty="0">
                <a:solidFill>
                  <a:srgbClr val="D4D4D4"/>
                </a:solidFill>
                <a:effectLst/>
                <a:highlight>
                  <a:srgbClr val="1E1E1E"/>
                </a:highlight>
                <a:latin typeface="Courier New" panose="02070309020205020404" pitchFamily="49" charset="0"/>
              </a:rPr>
            </a:br>
            <a:r>
              <a:rPr lang="en-IN" sz="1200" b="0" dirty="0">
                <a:solidFill>
                  <a:srgbClr val="D4D4D4"/>
                </a:solidFill>
                <a:effectLst/>
                <a:highlight>
                  <a:srgbClr val="1E1E1E"/>
                </a:highlight>
                <a:latin typeface="Courier New" panose="02070309020205020404" pitchFamily="49" charset="0"/>
              </a:rPr>
              <a:t>    </a:t>
            </a:r>
            <a:r>
              <a:rPr lang="en-IN" sz="1200" b="0" dirty="0" err="1">
                <a:solidFill>
                  <a:srgbClr val="D4D4D4"/>
                </a:solidFill>
                <a:effectLst/>
                <a:highlight>
                  <a:srgbClr val="1E1E1E"/>
                </a:highlight>
                <a:latin typeface="Courier New" panose="02070309020205020404" pitchFamily="49" charset="0"/>
              </a:rPr>
              <a:t>df</a:t>
            </a:r>
            <a:r>
              <a:rPr lang="en-IN" sz="1200" b="0" dirty="0">
                <a:solidFill>
                  <a:srgbClr val="D4D4D4"/>
                </a:solidFill>
                <a:effectLst/>
                <a:highlight>
                  <a:srgbClr val="1E1E1E"/>
                </a:highlight>
                <a:latin typeface="Courier New" panose="02070309020205020404" pitchFamily="49" charset="0"/>
              </a:rPr>
              <a:t> = </a:t>
            </a:r>
            <a:r>
              <a:rPr lang="en-IN" sz="1200" b="0" dirty="0" err="1">
                <a:solidFill>
                  <a:srgbClr val="D4D4D4"/>
                </a:solidFill>
                <a:effectLst/>
                <a:highlight>
                  <a:srgbClr val="1E1E1E"/>
                </a:highlight>
                <a:latin typeface="Courier New" panose="02070309020205020404" pitchFamily="49" charset="0"/>
              </a:rPr>
              <a:t>transform_data</a:t>
            </a:r>
            <a:r>
              <a:rPr lang="en-IN" sz="1200" b="0" dirty="0">
                <a:solidFill>
                  <a:srgbClr val="DCDCDC"/>
                </a:solidFill>
                <a:effectLst/>
                <a:highlight>
                  <a:srgbClr val="1E1E1E"/>
                </a:highlight>
                <a:latin typeface="Courier New" panose="02070309020205020404" pitchFamily="49" charset="0"/>
              </a:rPr>
              <a:t>(</a:t>
            </a:r>
            <a:r>
              <a:rPr lang="en-IN" sz="1200" b="0" dirty="0" err="1">
                <a:solidFill>
                  <a:srgbClr val="D4D4D4"/>
                </a:solidFill>
                <a:effectLst/>
                <a:highlight>
                  <a:srgbClr val="1E1E1E"/>
                </a:highlight>
                <a:latin typeface="Courier New" panose="02070309020205020404" pitchFamily="49" charset="0"/>
              </a:rPr>
              <a:t>df</a:t>
            </a:r>
            <a:r>
              <a:rPr lang="en-IN" sz="1200" b="0" dirty="0">
                <a:solidFill>
                  <a:srgbClr val="DCDCDC"/>
                </a:solidFill>
                <a:effectLst/>
                <a:highlight>
                  <a:srgbClr val="1E1E1E"/>
                </a:highlight>
                <a:latin typeface="Courier New" panose="02070309020205020404" pitchFamily="49" charset="0"/>
              </a:rPr>
              <a:t>)</a:t>
            </a:r>
            <a:br>
              <a:rPr lang="en-IN" sz="1200" b="0" dirty="0">
                <a:solidFill>
                  <a:srgbClr val="D4D4D4"/>
                </a:solidFill>
                <a:effectLst/>
                <a:highlight>
                  <a:srgbClr val="1E1E1E"/>
                </a:highlight>
                <a:latin typeface="Courier New" panose="02070309020205020404" pitchFamily="49" charset="0"/>
              </a:rPr>
            </a:br>
            <a:r>
              <a:rPr lang="en-IN" sz="1200" b="0" dirty="0">
                <a:solidFill>
                  <a:srgbClr val="D4D4D4"/>
                </a:solidFill>
                <a:effectLst/>
                <a:highlight>
                  <a:srgbClr val="1E1E1E"/>
                </a:highlight>
                <a:latin typeface="Courier New" panose="02070309020205020404" pitchFamily="49" charset="0"/>
              </a:rPr>
              <a:t>    </a:t>
            </a:r>
            <a:r>
              <a:rPr lang="en-IN" sz="1200" b="0" dirty="0" err="1">
                <a:solidFill>
                  <a:srgbClr val="D4D4D4"/>
                </a:solidFill>
                <a:effectLst/>
                <a:highlight>
                  <a:srgbClr val="1E1E1E"/>
                </a:highlight>
                <a:latin typeface="Courier New" panose="02070309020205020404" pitchFamily="49" charset="0"/>
              </a:rPr>
              <a:t>load_data</a:t>
            </a:r>
            <a:r>
              <a:rPr lang="en-IN" sz="1200" b="0" dirty="0">
                <a:solidFill>
                  <a:srgbClr val="DCDCDC"/>
                </a:solidFill>
                <a:effectLst/>
                <a:highlight>
                  <a:srgbClr val="1E1E1E"/>
                </a:highlight>
                <a:latin typeface="Courier New" panose="02070309020205020404" pitchFamily="49" charset="0"/>
              </a:rPr>
              <a:t>(</a:t>
            </a:r>
            <a:r>
              <a:rPr lang="en-IN" sz="1200" b="0" dirty="0" err="1">
                <a:solidFill>
                  <a:srgbClr val="D4D4D4"/>
                </a:solidFill>
                <a:effectLst/>
                <a:highlight>
                  <a:srgbClr val="1E1E1E"/>
                </a:highlight>
                <a:latin typeface="Courier New" panose="02070309020205020404" pitchFamily="49" charset="0"/>
              </a:rPr>
              <a:t>df</a:t>
            </a:r>
            <a:r>
              <a:rPr lang="en-IN" sz="1200" b="0" dirty="0">
                <a:solidFill>
                  <a:srgbClr val="DCDCDC"/>
                </a:solidFill>
                <a:effectLst/>
                <a:highlight>
                  <a:srgbClr val="1E1E1E"/>
                </a:highlight>
                <a:latin typeface="Courier New" panose="02070309020205020404" pitchFamily="49" charset="0"/>
              </a:rPr>
              <a:t>,</a:t>
            </a:r>
            <a:r>
              <a:rPr lang="en-IN" sz="1200" b="0" dirty="0">
                <a:solidFill>
                  <a:srgbClr val="D4D4D4"/>
                </a:solidFill>
                <a:effectLst/>
                <a:highlight>
                  <a:srgbClr val="1E1E1E"/>
                </a:highlight>
                <a:latin typeface="Courier New" panose="02070309020205020404" pitchFamily="49" charset="0"/>
              </a:rPr>
              <a:t> </a:t>
            </a:r>
            <a:r>
              <a:rPr lang="en-IN" sz="1200" b="0" dirty="0" err="1">
                <a:solidFill>
                  <a:srgbClr val="D4D4D4"/>
                </a:solidFill>
                <a:effectLst/>
                <a:highlight>
                  <a:srgbClr val="1E1E1E"/>
                </a:highlight>
                <a:latin typeface="Courier New" panose="02070309020205020404" pitchFamily="49" charset="0"/>
              </a:rPr>
              <a:t>db_engine</a:t>
            </a:r>
            <a:r>
              <a:rPr lang="en-IN" sz="1200" b="0" dirty="0">
                <a:solidFill>
                  <a:srgbClr val="DCDCDC"/>
                </a:solidFill>
                <a:effectLst/>
                <a:highlight>
                  <a:srgbClr val="1E1E1E"/>
                </a:highlight>
                <a:latin typeface="Courier New" panose="02070309020205020404" pitchFamily="49" charset="0"/>
              </a:rPr>
              <a:t>)</a:t>
            </a:r>
            <a:br>
              <a:rPr lang="en-IN" sz="1200" b="0" dirty="0">
                <a:solidFill>
                  <a:srgbClr val="D4D4D4"/>
                </a:solidFill>
                <a:effectLst/>
                <a:highlight>
                  <a:srgbClr val="1E1E1E"/>
                </a:highlight>
                <a:latin typeface="Courier New" panose="02070309020205020404" pitchFamily="49" charset="0"/>
              </a:rPr>
            </a:br>
            <a:r>
              <a:rPr lang="en-IN" sz="1200" b="0" dirty="0">
                <a:solidFill>
                  <a:srgbClr val="D4D4D4"/>
                </a:solidFill>
                <a:effectLst/>
                <a:highlight>
                  <a:srgbClr val="1E1E1E"/>
                </a:highlight>
                <a:latin typeface="Courier New" panose="02070309020205020404" pitchFamily="49" charset="0"/>
              </a:rPr>
              <a:t>    </a:t>
            </a:r>
            <a:r>
              <a:rPr lang="en-IN" sz="1200" b="0" dirty="0">
                <a:solidFill>
                  <a:srgbClr val="6AA94F"/>
                </a:solidFill>
                <a:effectLst/>
                <a:highlight>
                  <a:srgbClr val="1E1E1E"/>
                </a:highlight>
                <a:latin typeface="Courier New" panose="02070309020205020404" pitchFamily="49" charset="0"/>
              </a:rPr>
              <a:t># Verify the data was loaded</a:t>
            </a:r>
            <a:br>
              <a:rPr lang="en-IN" sz="1200" b="0" dirty="0">
                <a:solidFill>
                  <a:srgbClr val="D4D4D4"/>
                </a:solidFill>
                <a:effectLst/>
                <a:highlight>
                  <a:srgbClr val="1E1E1E"/>
                </a:highlight>
                <a:latin typeface="Courier New" panose="02070309020205020404" pitchFamily="49" charset="0"/>
              </a:rPr>
            </a:br>
            <a:r>
              <a:rPr lang="en-IN" sz="1200" b="0" dirty="0">
                <a:solidFill>
                  <a:srgbClr val="D4D4D4"/>
                </a:solidFill>
                <a:effectLst/>
                <a:highlight>
                  <a:srgbClr val="1E1E1E"/>
                </a:highlight>
                <a:latin typeface="Courier New" panose="02070309020205020404" pitchFamily="49" charset="0"/>
              </a:rPr>
              <a:t>    result = </a:t>
            </a:r>
            <a:r>
              <a:rPr lang="en-IN" sz="1200" b="0" dirty="0" err="1">
                <a:solidFill>
                  <a:srgbClr val="D4D4D4"/>
                </a:solidFill>
                <a:effectLst/>
                <a:highlight>
                  <a:srgbClr val="1E1E1E"/>
                </a:highlight>
                <a:latin typeface="Courier New" panose="02070309020205020404" pitchFamily="49" charset="0"/>
              </a:rPr>
              <a:t>pd.read_sql</a:t>
            </a:r>
            <a:r>
              <a:rPr lang="en-IN" sz="1200" b="0" dirty="0">
                <a:solidFill>
                  <a:srgbClr val="DCDCDC"/>
                </a:solidFill>
                <a:effectLst/>
                <a:highlight>
                  <a:srgbClr val="1E1E1E"/>
                </a:highlight>
                <a:latin typeface="Courier New" panose="02070309020205020404" pitchFamily="49" charset="0"/>
              </a:rPr>
              <a:t>(</a:t>
            </a:r>
            <a:r>
              <a:rPr lang="en-IN" sz="1200" b="0" dirty="0">
                <a:solidFill>
                  <a:srgbClr val="CE9178"/>
                </a:solidFill>
                <a:effectLst/>
                <a:highlight>
                  <a:srgbClr val="1E1E1E"/>
                </a:highlight>
                <a:latin typeface="Courier New" panose="02070309020205020404" pitchFamily="49" charset="0"/>
              </a:rPr>
              <a:t>'SELECT * FROM </a:t>
            </a:r>
            <a:r>
              <a:rPr lang="en-IN" sz="1200" b="0" dirty="0" err="1">
                <a:solidFill>
                  <a:srgbClr val="CE9178"/>
                </a:solidFill>
                <a:effectLst/>
                <a:highlight>
                  <a:srgbClr val="1E1E1E"/>
                </a:highlight>
                <a:latin typeface="Courier New" panose="02070309020205020404" pitchFamily="49" charset="0"/>
              </a:rPr>
              <a:t>salesdata</a:t>
            </a:r>
            <a:r>
              <a:rPr lang="en-IN" sz="1200" b="0" dirty="0">
                <a:solidFill>
                  <a:srgbClr val="CE9178"/>
                </a:solidFill>
                <a:effectLst/>
                <a:highlight>
                  <a:srgbClr val="1E1E1E"/>
                </a:highlight>
                <a:latin typeface="Courier New" panose="02070309020205020404" pitchFamily="49" charset="0"/>
              </a:rPr>
              <a:t> LIMIT 5'</a:t>
            </a:r>
            <a:r>
              <a:rPr lang="en-IN" sz="1200" b="0" dirty="0">
                <a:solidFill>
                  <a:srgbClr val="DCDCDC"/>
                </a:solidFill>
                <a:effectLst/>
                <a:highlight>
                  <a:srgbClr val="1E1E1E"/>
                </a:highlight>
                <a:latin typeface="Courier New" panose="02070309020205020404" pitchFamily="49" charset="0"/>
              </a:rPr>
              <a:t>,</a:t>
            </a:r>
            <a:r>
              <a:rPr lang="en-IN" sz="1200" b="0" dirty="0">
                <a:solidFill>
                  <a:srgbClr val="D4D4D4"/>
                </a:solidFill>
                <a:effectLst/>
                <a:highlight>
                  <a:srgbClr val="1E1E1E"/>
                </a:highlight>
                <a:latin typeface="Courier New" panose="02070309020205020404" pitchFamily="49" charset="0"/>
              </a:rPr>
              <a:t> </a:t>
            </a:r>
            <a:r>
              <a:rPr lang="en-IN" sz="1200" b="0" dirty="0" err="1">
                <a:solidFill>
                  <a:srgbClr val="D4D4D4"/>
                </a:solidFill>
                <a:effectLst/>
                <a:highlight>
                  <a:srgbClr val="1E1E1E"/>
                </a:highlight>
                <a:latin typeface="Courier New" panose="02070309020205020404" pitchFamily="49" charset="0"/>
              </a:rPr>
              <a:t>db_engine</a:t>
            </a:r>
            <a:r>
              <a:rPr lang="en-IN" sz="1200" b="0" dirty="0">
                <a:solidFill>
                  <a:srgbClr val="DCDCDC"/>
                </a:solidFill>
                <a:effectLst/>
                <a:highlight>
                  <a:srgbClr val="1E1E1E"/>
                </a:highlight>
                <a:latin typeface="Courier New" panose="02070309020205020404" pitchFamily="49" charset="0"/>
              </a:rPr>
              <a:t>)</a:t>
            </a:r>
            <a:br>
              <a:rPr lang="en-IN" sz="1200" b="0" dirty="0">
                <a:solidFill>
                  <a:srgbClr val="D4D4D4"/>
                </a:solidFill>
                <a:effectLst/>
                <a:highlight>
                  <a:srgbClr val="1E1E1E"/>
                </a:highlight>
                <a:latin typeface="Courier New" panose="02070309020205020404" pitchFamily="49" charset="0"/>
              </a:rPr>
            </a:br>
            <a:r>
              <a:rPr lang="en-IN" sz="1200" b="0" dirty="0">
                <a:solidFill>
                  <a:srgbClr val="D4D4D4"/>
                </a:solidFill>
                <a:effectLst/>
                <a:highlight>
                  <a:srgbClr val="1E1E1E"/>
                </a:highlight>
                <a:latin typeface="Courier New" panose="02070309020205020404" pitchFamily="49" charset="0"/>
              </a:rPr>
              <a:t>    </a:t>
            </a:r>
            <a:r>
              <a:rPr lang="en-IN" sz="1200" b="0" dirty="0">
                <a:solidFill>
                  <a:srgbClr val="DCDCAA"/>
                </a:solidFill>
                <a:effectLst/>
                <a:highlight>
                  <a:srgbClr val="1E1E1E"/>
                </a:highlight>
                <a:latin typeface="Courier New" panose="02070309020205020404" pitchFamily="49" charset="0"/>
              </a:rPr>
              <a:t>print</a:t>
            </a:r>
            <a:r>
              <a:rPr lang="en-IN" sz="1200" b="0" dirty="0">
                <a:solidFill>
                  <a:srgbClr val="DCDCDC"/>
                </a:solidFill>
                <a:effectLst/>
                <a:highlight>
                  <a:srgbClr val="1E1E1E"/>
                </a:highlight>
                <a:latin typeface="Courier New" panose="02070309020205020404" pitchFamily="49" charset="0"/>
              </a:rPr>
              <a:t>(</a:t>
            </a:r>
            <a:r>
              <a:rPr lang="en-IN" sz="1200" b="0" dirty="0">
                <a:solidFill>
                  <a:srgbClr val="D4D4D4"/>
                </a:solidFill>
                <a:effectLst/>
                <a:highlight>
                  <a:srgbClr val="1E1E1E"/>
                </a:highlight>
                <a:latin typeface="Courier New" panose="02070309020205020404" pitchFamily="49" charset="0"/>
              </a:rPr>
              <a:t>result</a:t>
            </a:r>
            <a:r>
              <a:rPr lang="en-IN" sz="1200" b="0" dirty="0">
                <a:solidFill>
                  <a:srgbClr val="DCDCDC"/>
                </a:solidFill>
                <a:effectLst/>
                <a:highlight>
                  <a:srgbClr val="1E1E1E"/>
                </a:highlight>
                <a:latin typeface="Courier New" panose="02070309020205020404" pitchFamily="49" charset="0"/>
              </a:rPr>
              <a:t>)</a:t>
            </a:r>
            <a:br>
              <a:rPr lang="en-IN" sz="1200" b="0" dirty="0">
                <a:solidFill>
                  <a:srgbClr val="D4D4D4"/>
                </a:solidFill>
                <a:effectLst/>
                <a:highlight>
                  <a:srgbClr val="1E1E1E"/>
                </a:highlight>
                <a:latin typeface="Courier New" panose="02070309020205020404" pitchFamily="49" charset="0"/>
              </a:rPr>
            </a:br>
            <a:r>
              <a:rPr lang="en-IN" sz="1200" b="0" dirty="0">
                <a:solidFill>
                  <a:srgbClr val="C586C0"/>
                </a:solidFill>
                <a:effectLst/>
                <a:highlight>
                  <a:srgbClr val="1E1E1E"/>
                </a:highlight>
                <a:latin typeface="Courier New" panose="02070309020205020404" pitchFamily="49" charset="0"/>
              </a:rPr>
              <a:t>if</a:t>
            </a:r>
            <a:r>
              <a:rPr lang="en-IN" sz="1200" b="0" dirty="0">
                <a:solidFill>
                  <a:srgbClr val="D4D4D4"/>
                </a:solidFill>
                <a:effectLst/>
                <a:highlight>
                  <a:srgbClr val="1E1E1E"/>
                </a:highlight>
                <a:latin typeface="Courier New" panose="02070309020205020404" pitchFamily="49" charset="0"/>
              </a:rPr>
              <a:t> </a:t>
            </a:r>
            <a:r>
              <a:rPr lang="en-IN" sz="1200" b="0" dirty="0">
                <a:solidFill>
                  <a:srgbClr val="9CDCFE"/>
                </a:solidFill>
                <a:effectLst/>
                <a:highlight>
                  <a:srgbClr val="1E1E1E"/>
                </a:highlight>
                <a:latin typeface="Courier New" panose="02070309020205020404" pitchFamily="49" charset="0"/>
              </a:rPr>
              <a:t>__name__</a:t>
            </a:r>
            <a:r>
              <a:rPr lang="en-IN" sz="1200" b="0" dirty="0">
                <a:solidFill>
                  <a:srgbClr val="D4D4D4"/>
                </a:solidFill>
                <a:effectLst/>
                <a:highlight>
                  <a:srgbClr val="1E1E1E"/>
                </a:highlight>
                <a:latin typeface="Courier New" panose="02070309020205020404" pitchFamily="49" charset="0"/>
              </a:rPr>
              <a:t> == </a:t>
            </a:r>
            <a:r>
              <a:rPr lang="en-IN" sz="1200" b="0" dirty="0">
                <a:solidFill>
                  <a:srgbClr val="CE9178"/>
                </a:solidFill>
                <a:effectLst/>
                <a:highlight>
                  <a:srgbClr val="1E1E1E"/>
                </a:highlight>
                <a:latin typeface="Courier New" panose="02070309020205020404" pitchFamily="49" charset="0"/>
              </a:rPr>
              <a:t>'__main__'</a:t>
            </a:r>
            <a:r>
              <a:rPr lang="en-IN" sz="1200" b="0" dirty="0">
                <a:solidFill>
                  <a:srgbClr val="DCDCDC"/>
                </a:solidFill>
                <a:effectLst/>
                <a:highlight>
                  <a:srgbClr val="1E1E1E"/>
                </a:highlight>
                <a:latin typeface="Courier New" panose="02070309020205020404" pitchFamily="49" charset="0"/>
              </a:rPr>
              <a:t>:</a:t>
            </a:r>
            <a:br>
              <a:rPr lang="en-IN" sz="1200" b="0" dirty="0">
                <a:solidFill>
                  <a:srgbClr val="D4D4D4"/>
                </a:solidFill>
                <a:effectLst/>
                <a:highlight>
                  <a:srgbClr val="1E1E1E"/>
                </a:highlight>
                <a:latin typeface="Courier New" panose="02070309020205020404" pitchFamily="49" charset="0"/>
              </a:rPr>
            </a:br>
            <a:r>
              <a:rPr lang="en-IN" sz="1200" b="0" dirty="0">
                <a:solidFill>
                  <a:srgbClr val="D4D4D4"/>
                </a:solidFill>
                <a:effectLst/>
                <a:highlight>
                  <a:srgbClr val="1E1E1E"/>
                </a:highlight>
                <a:latin typeface="Courier New" panose="02070309020205020404" pitchFamily="49" charset="0"/>
              </a:rPr>
              <a:t>    main</a:t>
            </a:r>
            <a:r>
              <a:rPr lang="en-IN" sz="1200" b="0" dirty="0">
                <a:solidFill>
                  <a:srgbClr val="DCDCDC"/>
                </a:solidFill>
                <a:effectLst/>
                <a:highlight>
                  <a:srgbClr val="1E1E1E"/>
                </a:highlight>
                <a:latin typeface="Courier New" panose="02070309020205020404" pitchFamily="49" charset="0"/>
              </a:rPr>
              <a:t>()</a:t>
            </a:r>
            <a:br>
              <a:rPr lang="en-IN" sz="1200" b="0" dirty="0">
                <a:solidFill>
                  <a:srgbClr val="D4D4D4"/>
                </a:solidFill>
                <a:effectLst/>
                <a:highlight>
                  <a:srgbClr val="1E1E1E"/>
                </a:highlight>
                <a:latin typeface="Courier New" panose="02070309020205020404" pitchFamily="49" charset="0"/>
              </a:rPr>
            </a:br>
            <a:br>
              <a:rPr lang="en-IN" sz="1200" b="0" dirty="0">
                <a:solidFill>
                  <a:srgbClr val="D4D4D4"/>
                </a:solidFill>
                <a:effectLst/>
                <a:highlight>
                  <a:srgbClr val="1E1E1E"/>
                </a:highlight>
                <a:latin typeface="Courier New" panose="02070309020205020404" pitchFamily="49" charset="0"/>
              </a:rPr>
            </a:br>
            <a:br>
              <a:rPr lang="en-IN" sz="1200" b="0" dirty="0">
                <a:solidFill>
                  <a:srgbClr val="D4D4D4"/>
                </a:solidFill>
                <a:effectLst/>
                <a:highlight>
                  <a:srgbClr val="1E1E1E"/>
                </a:highlight>
                <a:latin typeface="Courier New" panose="02070309020205020404" pitchFamily="49" charset="0"/>
              </a:rPr>
            </a:br>
            <a:br>
              <a:rPr lang="en-IN" sz="1200" b="0" dirty="0">
                <a:solidFill>
                  <a:srgbClr val="D4D4D4"/>
                </a:solidFill>
                <a:effectLst/>
                <a:highlight>
                  <a:srgbClr val="1E1E1E"/>
                </a:highlight>
                <a:latin typeface="Courier New" panose="02070309020205020404" pitchFamily="49" charset="0"/>
              </a:rPr>
            </a:br>
            <a:br>
              <a:rPr lang="en-IN" sz="1200" b="0" dirty="0">
                <a:solidFill>
                  <a:srgbClr val="D4D4D4"/>
                </a:solidFill>
                <a:effectLst/>
                <a:highlight>
                  <a:srgbClr val="1E1E1E"/>
                </a:highlight>
                <a:latin typeface="Courier New" panose="02070309020205020404" pitchFamily="49" charset="0"/>
              </a:rPr>
            </a:br>
            <a:br>
              <a:rPr lang="en-IN" sz="1200" dirty="0"/>
            </a:br>
            <a:endParaRPr lang="en-IN" sz="1200" dirty="0"/>
          </a:p>
        </p:txBody>
      </p:sp>
    </p:spTree>
    <p:extLst>
      <p:ext uri="{BB962C8B-B14F-4D97-AF65-F5344CB8AC3E}">
        <p14:creationId xmlns:p14="http://schemas.microsoft.com/office/powerpoint/2010/main" val="404327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695F0-A499-3B01-A919-A372926A148A}"/>
              </a:ext>
            </a:extLst>
          </p:cNvPr>
          <p:cNvSpPr>
            <a:spLocks noGrp="1"/>
          </p:cNvSpPr>
          <p:nvPr>
            <p:ph type="title"/>
          </p:nvPr>
        </p:nvSpPr>
        <p:spPr>
          <a:xfrm>
            <a:off x="2333718" y="753036"/>
            <a:ext cx="7524564" cy="1120588"/>
          </a:xfrm>
        </p:spPr>
        <p:txBody>
          <a:bodyPr>
            <a:normAutofit fontScale="90000"/>
          </a:bodyPr>
          <a:lstStyle/>
          <a:p>
            <a:pPr marL="571500" indent="-571500">
              <a:buFont typeface="Arial" panose="020B0604020202020204" pitchFamily="34" charset="0"/>
              <a:buChar char="•"/>
            </a:pPr>
            <a:r>
              <a:rPr lang="en-IN" i="1" u="sng" dirty="0"/>
              <a:t>Results And Graphs:</a:t>
            </a:r>
            <a:br>
              <a:rPr lang="en-IN" i="1" u="sng" dirty="0"/>
            </a:br>
            <a:endParaRPr lang="en-IN" i="1" u="sng" dirty="0"/>
          </a:p>
        </p:txBody>
      </p:sp>
      <p:pic>
        <p:nvPicPr>
          <p:cNvPr id="4" name="Picture 3">
            <a:extLst>
              <a:ext uri="{FF2B5EF4-FFF2-40B4-BE49-F238E27FC236}">
                <a16:creationId xmlns:a16="http://schemas.microsoft.com/office/drawing/2014/main" id="{AADCD178-A05E-08AE-FDEB-BB74C6B6CE53}"/>
              </a:ext>
            </a:extLst>
          </p:cNvPr>
          <p:cNvPicPr>
            <a:picLocks noChangeAspect="1"/>
          </p:cNvPicPr>
          <p:nvPr/>
        </p:nvPicPr>
        <p:blipFill>
          <a:blip r:embed="rId2"/>
          <a:stretch>
            <a:fillRect/>
          </a:stretch>
        </p:blipFill>
        <p:spPr>
          <a:xfrm>
            <a:off x="32491" y="1299882"/>
            <a:ext cx="12127017" cy="1712259"/>
          </a:xfrm>
          <a:prstGeom prst="rect">
            <a:avLst/>
          </a:prstGeom>
        </p:spPr>
      </p:pic>
      <p:pic>
        <p:nvPicPr>
          <p:cNvPr id="6" name="Picture 5">
            <a:extLst>
              <a:ext uri="{FF2B5EF4-FFF2-40B4-BE49-F238E27FC236}">
                <a16:creationId xmlns:a16="http://schemas.microsoft.com/office/drawing/2014/main" id="{703F940A-9692-BAD2-FC74-61DDF6CCAF6D}"/>
              </a:ext>
            </a:extLst>
          </p:cNvPr>
          <p:cNvPicPr>
            <a:picLocks noChangeAspect="1"/>
          </p:cNvPicPr>
          <p:nvPr/>
        </p:nvPicPr>
        <p:blipFill>
          <a:blip r:embed="rId3"/>
          <a:stretch>
            <a:fillRect/>
          </a:stretch>
        </p:blipFill>
        <p:spPr>
          <a:xfrm>
            <a:off x="1945340" y="3110754"/>
            <a:ext cx="8301318" cy="3689544"/>
          </a:xfrm>
          <a:prstGeom prst="rect">
            <a:avLst/>
          </a:prstGeom>
        </p:spPr>
      </p:pic>
    </p:spTree>
    <p:extLst>
      <p:ext uri="{BB962C8B-B14F-4D97-AF65-F5344CB8AC3E}">
        <p14:creationId xmlns:p14="http://schemas.microsoft.com/office/powerpoint/2010/main" val="767005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54E2FB-1C61-7D4B-13CF-9ED2C91F1FA6}"/>
              </a:ext>
            </a:extLst>
          </p:cNvPr>
          <p:cNvSpPr>
            <a:spLocks noGrp="1"/>
          </p:cNvSpPr>
          <p:nvPr>
            <p:ph type="title"/>
          </p:nvPr>
        </p:nvSpPr>
        <p:spPr>
          <a:xfrm>
            <a:off x="2111432" y="919489"/>
            <a:ext cx="7564583" cy="5185476"/>
          </a:xfrm>
        </p:spPr>
        <p:txBody>
          <a:bodyPr/>
          <a:lstStyle/>
          <a:p>
            <a:pPr marL="571500" indent="-571500">
              <a:lnSpc>
                <a:spcPct val="115000"/>
              </a:lnSpc>
              <a:spcBef>
                <a:spcPts val="2400"/>
              </a:spcBef>
              <a:buFont typeface="Arial" panose="020B0604020202020204" pitchFamily="34" charset="0"/>
              <a:buChar char="•"/>
            </a:pPr>
            <a:r>
              <a:rPr lang="en-US" u="sng" dirty="0"/>
              <a:t>CAP STONE PROJECT:</a:t>
            </a:r>
            <a:br>
              <a:rPr lang="en-US" u="sng" dirty="0"/>
            </a:br>
            <a:r>
              <a:rPr lang="en-US" sz="18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rPr>
              <a:t>Year-Long Data Engineering Project: The Journey of a New Data Engineer</a:t>
            </a:r>
            <a:br>
              <a:rPr lang="en-IN" sz="18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rPr>
            </a:br>
            <a:r>
              <a:rPr lang="en-US" sz="1800" dirty="0">
                <a:effectLst/>
                <a:latin typeface="Cambria" panose="02040503050406030204" pitchFamily="18" charset="0"/>
                <a:ea typeface="MS Mincho" panose="020B0400000000000000" pitchFamily="49" charset="-128"/>
                <a:cs typeface="Times New Roman" panose="02020603050405020304" pitchFamily="18" charset="0"/>
              </a:rPr>
              <a:t>Welcome to XYZ Company!</a:t>
            </a:r>
            <a:br>
              <a:rPr lang="en-US" sz="1800" dirty="0">
                <a:effectLst/>
                <a:latin typeface="Cambria" panose="02040503050406030204" pitchFamily="18" charset="0"/>
                <a:ea typeface="MS Mincho" panose="020B0400000000000000" pitchFamily="49" charset="-128"/>
                <a:cs typeface="Times New Roman" panose="02020603050405020304" pitchFamily="18" charset="0"/>
              </a:rPr>
            </a:br>
            <a:br>
              <a:rPr lang="en-US" sz="1800" dirty="0">
                <a:effectLst/>
                <a:latin typeface="Cambria" panose="02040503050406030204" pitchFamily="18" charset="0"/>
                <a:ea typeface="MS Mincho" panose="020B0400000000000000" pitchFamily="49" charset="-128"/>
                <a:cs typeface="Times New Roman" panose="02020603050405020304" pitchFamily="18" charset="0"/>
              </a:rPr>
            </a:br>
            <a:r>
              <a:rPr lang="en-US" sz="1800" dirty="0">
                <a:effectLst/>
                <a:latin typeface="Cambria" panose="02040503050406030204" pitchFamily="18" charset="0"/>
                <a:ea typeface="MS Mincho" panose="020B0400000000000000" pitchFamily="49" charset="-128"/>
                <a:cs typeface="Times New Roman" panose="02020603050405020304" pitchFamily="18" charset="0"/>
              </a:rPr>
              <a:t>You have just joined as a Data Engineer, and your first year will be an exciting journey full of learning and challenges. You'll work on a sales dataset to simulate real-world tasks and projects. This journey will help you hone your skills in data cleaning, data ingestion, transformation, warehousing, and visualization. Let's get started!</a:t>
            </a:r>
            <a:br>
              <a:rPr lang="en-US" sz="1800" dirty="0">
                <a:effectLst/>
                <a:latin typeface="Cambria" panose="02040503050406030204" pitchFamily="18" charset="0"/>
                <a:ea typeface="MS Mincho" panose="020B0400000000000000" pitchFamily="49" charset="-128"/>
                <a:cs typeface="Times New Roman" panose="02020603050405020304" pitchFamily="18" charset="0"/>
              </a:rPr>
            </a:br>
            <a:endParaRPr lang="en-IN" dirty="0"/>
          </a:p>
        </p:txBody>
      </p:sp>
    </p:spTree>
    <p:extLst>
      <p:ext uri="{BB962C8B-B14F-4D97-AF65-F5344CB8AC3E}">
        <p14:creationId xmlns:p14="http://schemas.microsoft.com/office/powerpoint/2010/main" val="5174392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4277A-1C35-06A9-A35A-8C9B14D47FBE}"/>
              </a:ext>
            </a:extLst>
          </p:cNvPr>
          <p:cNvSpPr>
            <a:spLocks noGrp="1"/>
          </p:cNvSpPr>
          <p:nvPr>
            <p:ph type="title"/>
          </p:nvPr>
        </p:nvSpPr>
        <p:spPr>
          <a:xfrm>
            <a:off x="2333718" y="779929"/>
            <a:ext cx="7524564" cy="5665695"/>
          </a:xfrm>
        </p:spPr>
        <p:txBody>
          <a:bodyPr>
            <a:normAutofit/>
          </a:bodyPr>
          <a:lstStyle/>
          <a:p>
            <a:pPr marL="571500" indent="-571500">
              <a:buFont typeface="Arial" panose="020B0604020202020204" pitchFamily="34" charset="0"/>
              <a:buChar char="•"/>
            </a:pPr>
            <a:r>
              <a:rPr lang="en-IN" u="sng" dirty="0"/>
              <a:t>Problem Statement 7:</a:t>
            </a:r>
            <a:br>
              <a:rPr lang="en-IN" u="sng" dirty="0"/>
            </a:br>
            <a:br>
              <a:rPr lang="en-US" sz="3200" u="sng" dirty="0">
                <a:effectLst/>
                <a:latin typeface="Cambria" panose="02040503050406030204" pitchFamily="18" charset="0"/>
                <a:ea typeface="MS Mincho" panose="020B0400000000000000" pitchFamily="49" charset="-128"/>
                <a:cs typeface="Times New Roman" panose="02020603050405020304" pitchFamily="18" charset="0"/>
              </a:rPr>
            </a:br>
            <a:r>
              <a:rPr lang="en-US" sz="3200" dirty="0">
                <a:effectLst/>
                <a:latin typeface="Cambria" panose="02040503050406030204" pitchFamily="18" charset="0"/>
                <a:ea typeface="MS Mincho" panose="020B0400000000000000" pitchFamily="49" charset="-128"/>
                <a:cs typeface="Times New Roman" panose="02020603050405020304" pitchFamily="18" charset="0"/>
              </a:rPr>
              <a:t>Implement the data ingestion pipeline using Python and Pandas, connecting it to a SQL database for data storage.</a:t>
            </a:r>
            <a:br>
              <a:rPr lang="en-US" sz="3200" dirty="0">
                <a:effectLst/>
                <a:latin typeface="Cambria" panose="02040503050406030204" pitchFamily="18" charset="0"/>
                <a:ea typeface="MS Mincho" panose="020B0400000000000000" pitchFamily="49" charset="-128"/>
                <a:cs typeface="Times New Roman" panose="02020603050405020304" pitchFamily="18" charset="0"/>
              </a:rPr>
            </a:br>
            <a:br>
              <a:rPr lang="en-US" sz="3200" dirty="0">
                <a:effectLst/>
                <a:latin typeface="Cambria" panose="02040503050406030204" pitchFamily="18" charset="0"/>
                <a:ea typeface="MS Mincho" panose="020B0400000000000000" pitchFamily="49" charset="-128"/>
                <a:cs typeface="Times New Roman" panose="02020603050405020304" pitchFamily="18" charset="0"/>
              </a:rPr>
            </a:br>
            <a:br>
              <a:rPr lang="en-IN" sz="1800" dirty="0">
                <a:effectLst/>
                <a:latin typeface="Cambria" panose="02040503050406030204" pitchFamily="18" charset="0"/>
                <a:ea typeface="MS Mincho" panose="020B0400000000000000" pitchFamily="49" charset="-128"/>
                <a:cs typeface="Times New Roman" panose="02020603050405020304" pitchFamily="18" charset="0"/>
              </a:rPr>
            </a:br>
            <a:endParaRPr lang="en-IN" dirty="0"/>
          </a:p>
        </p:txBody>
      </p:sp>
    </p:spTree>
    <p:extLst>
      <p:ext uri="{BB962C8B-B14F-4D97-AF65-F5344CB8AC3E}">
        <p14:creationId xmlns:p14="http://schemas.microsoft.com/office/powerpoint/2010/main" val="32265648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BC23B-9871-C3E7-7E15-00B19342FC35}"/>
              </a:ext>
            </a:extLst>
          </p:cNvPr>
          <p:cNvSpPr>
            <a:spLocks noGrp="1"/>
          </p:cNvSpPr>
          <p:nvPr>
            <p:ph type="title"/>
          </p:nvPr>
        </p:nvSpPr>
        <p:spPr>
          <a:xfrm>
            <a:off x="2333718" y="806824"/>
            <a:ext cx="7524564" cy="5540188"/>
          </a:xfrm>
        </p:spPr>
        <p:txBody>
          <a:bodyPr>
            <a:normAutofit/>
          </a:bodyPr>
          <a:lstStyle/>
          <a:p>
            <a:pPr marL="571500" indent="-571500">
              <a:buFont typeface="Arial" panose="020B0604020202020204" pitchFamily="34" charset="0"/>
              <a:buChar char="•"/>
            </a:pPr>
            <a:r>
              <a:rPr lang="en-IN" sz="4900" i="1" u="sng" dirty="0"/>
              <a:t>Description:</a:t>
            </a:r>
            <a:br>
              <a:rPr lang="en-IN" sz="4400" dirty="0"/>
            </a:br>
            <a:r>
              <a:rPr lang="en-IN" sz="4000" dirty="0"/>
              <a:t>To </a:t>
            </a:r>
            <a:r>
              <a:rPr lang="en-US" sz="4000" dirty="0">
                <a:latin typeface="Cambria" panose="02040503050406030204" pitchFamily="18" charset="0"/>
                <a:ea typeface="MS Mincho" panose="020B0400000000000000" pitchFamily="49" charset="-128"/>
                <a:cs typeface="Times New Roman" panose="02020603050405020304" pitchFamily="18" charset="0"/>
              </a:rPr>
              <a:t>i</a:t>
            </a:r>
            <a:r>
              <a:rPr lang="en-US" sz="4000" dirty="0">
                <a:effectLst/>
                <a:latin typeface="Cambria" panose="02040503050406030204" pitchFamily="18" charset="0"/>
                <a:ea typeface="MS Mincho" panose="020B0400000000000000" pitchFamily="49" charset="-128"/>
                <a:cs typeface="Times New Roman" panose="02020603050405020304" pitchFamily="18" charset="0"/>
              </a:rPr>
              <a:t>mplement the data ingestion pipeline using Python and Pandas, connecting it to a SQL database for data storage</a:t>
            </a:r>
            <a:br>
              <a:rPr lang="en-IN" sz="4000" dirty="0"/>
            </a:br>
            <a:endParaRPr lang="en-IN" sz="4000" dirty="0"/>
          </a:p>
        </p:txBody>
      </p:sp>
    </p:spTree>
    <p:extLst>
      <p:ext uri="{BB962C8B-B14F-4D97-AF65-F5344CB8AC3E}">
        <p14:creationId xmlns:p14="http://schemas.microsoft.com/office/powerpoint/2010/main" val="37006247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6D54E-C71E-16CE-74B8-56E54AA856A8}"/>
              </a:ext>
            </a:extLst>
          </p:cNvPr>
          <p:cNvSpPr>
            <a:spLocks noGrp="1"/>
          </p:cNvSpPr>
          <p:nvPr>
            <p:ph type="title"/>
          </p:nvPr>
        </p:nvSpPr>
        <p:spPr>
          <a:xfrm>
            <a:off x="2333718" y="2766218"/>
            <a:ext cx="7524564" cy="2594676"/>
          </a:xfrm>
        </p:spPr>
        <p:txBody>
          <a:bodyPr>
            <a:noAutofit/>
          </a:bodyPr>
          <a:lstStyle/>
          <a:p>
            <a:pPr marL="342900" indent="-342900">
              <a:buFont typeface="Arial" panose="020B0604020202020204" pitchFamily="34" charset="0"/>
              <a:buChar char="•"/>
            </a:pPr>
            <a:r>
              <a:rPr lang="en-IN" sz="3600" i="1" u="sng" dirty="0"/>
              <a:t>Code:</a:t>
            </a:r>
            <a:br>
              <a:rPr lang="en-IN" sz="3600" dirty="0"/>
            </a:br>
            <a:r>
              <a:rPr lang="en-IN" sz="2400" b="0" dirty="0">
                <a:solidFill>
                  <a:srgbClr val="6AA94F"/>
                </a:solidFill>
                <a:effectLst/>
                <a:highlight>
                  <a:srgbClr val="1E1E1E"/>
                </a:highlight>
                <a:latin typeface="Courier New" panose="02070309020205020404" pitchFamily="49" charset="0"/>
              </a:rPr>
              <a:t># problem statement 7</a:t>
            </a:r>
            <a:br>
              <a:rPr lang="en-IN" sz="2400" b="0" dirty="0">
                <a:solidFill>
                  <a:srgbClr val="D4D4D4"/>
                </a:solidFill>
                <a:effectLst/>
                <a:highlight>
                  <a:srgbClr val="1E1E1E"/>
                </a:highlight>
                <a:latin typeface="Courier New" panose="02070309020205020404" pitchFamily="49" charset="0"/>
              </a:rPr>
            </a:br>
            <a:r>
              <a:rPr lang="en-IN" sz="2400" b="0" dirty="0">
                <a:solidFill>
                  <a:srgbClr val="C586C0"/>
                </a:solidFill>
                <a:effectLst/>
                <a:highlight>
                  <a:srgbClr val="1E1E1E"/>
                </a:highlight>
                <a:latin typeface="Courier New" panose="02070309020205020404" pitchFamily="49" charset="0"/>
              </a:rPr>
              <a:t>from</a:t>
            </a:r>
            <a:r>
              <a:rPr lang="en-IN" sz="2400" b="0" dirty="0">
                <a:solidFill>
                  <a:srgbClr val="D4D4D4"/>
                </a:solidFill>
                <a:effectLst/>
                <a:highlight>
                  <a:srgbClr val="1E1E1E"/>
                </a:highlight>
                <a:latin typeface="Courier New" panose="02070309020205020404" pitchFamily="49" charset="0"/>
              </a:rPr>
              <a:t> </a:t>
            </a:r>
            <a:r>
              <a:rPr lang="en-IN" sz="2400" b="0" dirty="0" err="1">
                <a:solidFill>
                  <a:srgbClr val="D4D4D4"/>
                </a:solidFill>
                <a:effectLst/>
                <a:highlight>
                  <a:srgbClr val="1E1E1E"/>
                </a:highlight>
                <a:latin typeface="Courier New" panose="02070309020205020404" pitchFamily="49" charset="0"/>
              </a:rPr>
              <a:t>sqlalchemy</a:t>
            </a:r>
            <a:r>
              <a:rPr lang="en-IN" sz="2400" b="0" dirty="0">
                <a:solidFill>
                  <a:srgbClr val="D4D4D4"/>
                </a:solidFill>
                <a:effectLst/>
                <a:highlight>
                  <a:srgbClr val="1E1E1E"/>
                </a:highlight>
                <a:latin typeface="Courier New" panose="02070309020205020404" pitchFamily="49" charset="0"/>
              </a:rPr>
              <a:t> </a:t>
            </a:r>
            <a:r>
              <a:rPr lang="en-IN" sz="2400" b="0" dirty="0">
                <a:solidFill>
                  <a:srgbClr val="C586C0"/>
                </a:solidFill>
                <a:effectLst/>
                <a:highlight>
                  <a:srgbClr val="1E1E1E"/>
                </a:highlight>
                <a:latin typeface="Courier New" panose="02070309020205020404" pitchFamily="49" charset="0"/>
              </a:rPr>
              <a:t>import</a:t>
            </a:r>
            <a:r>
              <a:rPr lang="en-IN" sz="2400" b="0" dirty="0">
                <a:solidFill>
                  <a:srgbClr val="D4D4D4"/>
                </a:solidFill>
                <a:effectLst/>
                <a:highlight>
                  <a:srgbClr val="1E1E1E"/>
                </a:highlight>
                <a:latin typeface="Courier New" panose="02070309020205020404" pitchFamily="49" charset="0"/>
              </a:rPr>
              <a:t> </a:t>
            </a:r>
            <a:r>
              <a:rPr lang="en-IN" sz="2400" b="0" dirty="0" err="1">
                <a:solidFill>
                  <a:srgbClr val="D4D4D4"/>
                </a:solidFill>
                <a:effectLst/>
                <a:highlight>
                  <a:srgbClr val="1E1E1E"/>
                </a:highlight>
                <a:latin typeface="Courier New" panose="02070309020205020404" pitchFamily="49" charset="0"/>
              </a:rPr>
              <a:t>create_engine</a:t>
            </a:r>
            <a:br>
              <a:rPr lang="en-IN" sz="2400" b="0" dirty="0">
                <a:solidFill>
                  <a:srgbClr val="D4D4D4"/>
                </a:solidFill>
                <a:effectLst/>
                <a:highlight>
                  <a:srgbClr val="1E1E1E"/>
                </a:highlight>
                <a:latin typeface="Courier New" panose="02070309020205020404" pitchFamily="49" charset="0"/>
              </a:rPr>
            </a:br>
            <a:br>
              <a:rPr lang="en-IN" sz="2400" b="0" dirty="0">
                <a:solidFill>
                  <a:srgbClr val="D4D4D4"/>
                </a:solidFill>
                <a:effectLst/>
                <a:highlight>
                  <a:srgbClr val="1E1E1E"/>
                </a:highlight>
                <a:latin typeface="Courier New" panose="02070309020205020404" pitchFamily="49" charset="0"/>
              </a:rPr>
            </a:br>
            <a:r>
              <a:rPr lang="en-IN" sz="2400" b="0" dirty="0">
                <a:solidFill>
                  <a:srgbClr val="6AA94F"/>
                </a:solidFill>
                <a:effectLst/>
                <a:highlight>
                  <a:srgbClr val="1E1E1E"/>
                </a:highlight>
                <a:latin typeface="Courier New" panose="02070309020205020404" pitchFamily="49" charset="0"/>
              </a:rPr>
              <a:t># Example SQL ingestion</a:t>
            </a:r>
            <a:br>
              <a:rPr lang="en-IN" sz="2400" b="0" dirty="0">
                <a:solidFill>
                  <a:srgbClr val="D4D4D4"/>
                </a:solidFill>
                <a:effectLst/>
                <a:highlight>
                  <a:srgbClr val="1E1E1E"/>
                </a:highlight>
                <a:latin typeface="Courier New" panose="02070309020205020404" pitchFamily="49" charset="0"/>
              </a:rPr>
            </a:br>
            <a:r>
              <a:rPr lang="en-IN" sz="2400" b="0" dirty="0">
                <a:solidFill>
                  <a:srgbClr val="6AA94F"/>
                </a:solidFill>
                <a:effectLst/>
                <a:highlight>
                  <a:srgbClr val="1E1E1E"/>
                </a:highlight>
                <a:latin typeface="Courier New" panose="02070309020205020404" pitchFamily="49" charset="0"/>
              </a:rPr>
              <a:t># Adjust the connection string as needed</a:t>
            </a:r>
            <a:br>
              <a:rPr lang="en-IN" sz="2400" b="0" dirty="0">
                <a:solidFill>
                  <a:srgbClr val="D4D4D4"/>
                </a:solidFill>
                <a:effectLst/>
                <a:highlight>
                  <a:srgbClr val="1E1E1E"/>
                </a:highlight>
                <a:latin typeface="Courier New" panose="02070309020205020404" pitchFamily="49" charset="0"/>
              </a:rPr>
            </a:br>
            <a:r>
              <a:rPr lang="en-IN" sz="2400" b="0" dirty="0">
                <a:solidFill>
                  <a:srgbClr val="D4D4D4"/>
                </a:solidFill>
                <a:effectLst/>
                <a:highlight>
                  <a:srgbClr val="1E1E1E"/>
                </a:highlight>
                <a:latin typeface="Courier New" panose="02070309020205020404" pitchFamily="49" charset="0"/>
              </a:rPr>
              <a:t>engine = </a:t>
            </a:r>
            <a:r>
              <a:rPr lang="en-IN" sz="2400" b="0" dirty="0" err="1">
                <a:solidFill>
                  <a:srgbClr val="D4D4D4"/>
                </a:solidFill>
                <a:effectLst/>
                <a:highlight>
                  <a:srgbClr val="1E1E1E"/>
                </a:highlight>
                <a:latin typeface="Courier New" panose="02070309020205020404" pitchFamily="49" charset="0"/>
              </a:rPr>
              <a:t>create_engine</a:t>
            </a:r>
            <a:r>
              <a:rPr lang="en-IN" sz="2400" b="0" dirty="0">
                <a:solidFill>
                  <a:srgbClr val="DCDCDC"/>
                </a:solidFill>
                <a:effectLst/>
                <a:highlight>
                  <a:srgbClr val="1E1E1E"/>
                </a:highlight>
                <a:latin typeface="Courier New" panose="02070309020205020404" pitchFamily="49" charset="0"/>
              </a:rPr>
              <a:t>(</a:t>
            </a:r>
            <a:r>
              <a:rPr lang="en-IN" sz="2400" b="0" dirty="0">
                <a:solidFill>
                  <a:srgbClr val="CE9178"/>
                </a:solidFill>
                <a:effectLst/>
                <a:highlight>
                  <a:srgbClr val="1E1E1E"/>
                </a:highlight>
                <a:latin typeface="Courier New" panose="02070309020205020404" pitchFamily="49" charset="0"/>
              </a:rPr>
              <a:t>'</a:t>
            </a:r>
            <a:r>
              <a:rPr lang="en-IN" sz="2400" b="0" dirty="0" err="1">
                <a:solidFill>
                  <a:srgbClr val="CE9178"/>
                </a:solidFill>
                <a:effectLst/>
                <a:highlight>
                  <a:srgbClr val="1E1E1E"/>
                </a:highlight>
                <a:latin typeface="Courier New" panose="02070309020205020404" pitchFamily="49" charset="0"/>
              </a:rPr>
              <a:t>sqlite</a:t>
            </a:r>
            <a:r>
              <a:rPr lang="en-IN" sz="2400" b="0" dirty="0">
                <a:solidFill>
                  <a:srgbClr val="CE9178"/>
                </a:solidFill>
                <a:effectLst/>
                <a:highlight>
                  <a:srgbClr val="1E1E1E"/>
                </a:highlight>
                <a:latin typeface="Courier New" panose="02070309020205020404" pitchFamily="49" charset="0"/>
              </a:rPr>
              <a:t>:///</a:t>
            </a:r>
            <a:r>
              <a:rPr lang="en-IN" sz="2400" b="0" dirty="0" err="1">
                <a:solidFill>
                  <a:srgbClr val="CE9178"/>
                </a:solidFill>
                <a:effectLst/>
                <a:highlight>
                  <a:srgbClr val="1E1E1E"/>
                </a:highlight>
                <a:latin typeface="Courier New" panose="02070309020205020404" pitchFamily="49" charset="0"/>
              </a:rPr>
              <a:t>sales.db</a:t>
            </a:r>
            <a:r>
              <a:rPr lang="en-IN" sz="2400" b="0" dirty="0">
                <a:solidFill>
                  <a:srgbClr val="CE9178"/>
                </a:solidFill>
                <a:effectLst/>
                <a:highlight>
                  <a:srgbClr val="1E1E1E"/>
                </a:highlight>
                <a:latin typeface="Courier New" panose="02070309020205020404" pitchFamily="49" charset="0"/>
              </a:rPr>
              <a:t>'</a:t>
            </a:r>
            <a:r>
              <a:rPr lang="en-IN" sz="2400" b="0" dirty="0">
                <a:solidFill>
                  <a:srgbClr val="DCDCDC"/>
                </a:solidFill>
                <a:effectLst/>
                <a:highlight>
                  <a:srgbClr val="1E1E1E"/>
                </a:highlight>
                <a:latin typeface="Courier New" panose="02070309020205020404" pitchFamily="49" charset="0"/>
              </a:rPr>
              <a:t>)</a:t>
            </a:r>
            <a:r>
              <a:rPr lang="en-IN" sz="2400" b="0" dirty="0">
                <a:solidFill>
                  <a:srgbClr val="D4D4D4"/>
                </a:solidFill>
                <a:effectLst/>
                <a:highlight>
                  <a:srgbClr val="1E1E1E"/>
                </a:highlight>
                <a:latin typeface="Courier New" panose="02070309020205020404" pitchFamily="49" charset="0"/>
              </a:rPr>
              <a:t>  </a:t>
            </a:r>
            <a:r>
              <a:rPr lang="en-IN" sz="2400" b="0" dirty="0">
                <a:solidFill>
                  <a:srgbClr val="6AA94F"/>
                </a:solidFill>
                <a:effectLst/>
                <a:highlight>
                  <a:srgbClr val="1E1E1E"/>
                </a:highlight>
                <a:latin typeface="Courier New" panose="02070309020205020404" pitchFamily="49" charset="0"/>
              </a:rPr>
              <a:t># Using SQLite for simplicity</a:t>
            </a:r>
            <a:br>
              <a:rPr lang="en-IN" sz="2400" b="0" dirty="0">
                <a:solidFill>
                  <a:srgbClr val="D4D4D4"/>
                </a:solidFill>
                <a:effectLst/>
                <a:highlight>
                  <a:srgbClr val="1E1E1E"/>
                </a:highlight>
                <a:latin typeface="Courier New" panose="02070309020205020404" pitchFamily="49" charset="0"/>
              </a:rPr>
            </a:br>
            <a:r>
              <a:rPr lang="en-IN" sz="2400" b="0" dirty="0" err="1">
                <a:solidFill>
                  <a:srgbClr val="D4D4D4"/>
                </a:solidFill>
                <a:effectLst/>
                <a:highlight>
                  <a:srgbClr val="1E1E1E"/>
                </a:highlight>
                <a:latin typeface="Courier New" panose="02070309020205020404" pitchFamily="49" charset="0"/>
              </a:rPr>
              <a:t>sales_df.to_sql</a:t>
            </a:r>
            <a:r>
              <a:rPr lang="en-IN" sz="2400" b="0" dirty="0">
                <a:solidFill>
                  <a:srgbClr val="DCDCDC"/>
                </a:solidFill>
                <a:effectLst/>
                <a:highlight>
                  <a:srgbClr val="1E1E1E"/>
                </a:highlight>
                <a:latin typeface="Courier New" panose="02070309020205020404" pitchFamily="49" charset="0"/>
              </a:rPr>
              <a:t>(</a:t>
            </a:r>
            <a:r>
              <a:rPr lang="en-IN" sz="2400" b="0" dirty="0">
                <a:solidFill>
                  <a:srgbClr val="CE9178"/>
                </a:solidFill>
                <a:effectLst/>
                <a:highlight>
                  <a:srgbClr val="1E1E1E"/>
                </a:highlight>
                <a:latin typeface="Courier New" panose="02070309020205020404" pitchFamily="49" charset="0"/>
              </a:rPr>
              <a:t>'</a:t>
            </a:r>
            <a:r>
              <a:rPr lang="en-IN" sz="2400" b="0" dirty="0" err="1">
                <a:solidFill>
                  <a:srgbClr val="CE9178"/>
                </a:solidFill>
                <a:effectLst/>
                <a:highlight>
                  <a:srgbClr val="1E1E1E"/>
                </a:highlight>
                <a:latin typeface="Courier New" panose="02070309020205020404" pitchFamily="49" charset="0"/>
              </a:rPr>
              <a:t>salesdata</a:t>
            </a:r>
            <a:r>
              <a:rPr lang="en-IN" sz="2400" b="0" dirty="0">
                <a:solidFill>
                  <a:srgbClr val="CE9178"/>
                </a:solidFill>
                <a:effectLst/>
                <a:highlight>
                  <a:srgbClr val="1E1E1E"/>
                </a:highlight>
                <a:latin typeface="Courier New" panose="02070309020205020404" pitchFamily="49" charset="0"/>
              </a:rPr>
              <a:t>'</a:t>
            </a:r>
            <a:r>
              <a:rPr lang="en-IN" sz="2400" b="0" dirty="0">
                <a:solidFill>
                  <a:srgbClr val="DCDCDC"/>
                </a:solidFill>
                <a:effectLst/>
                <a:highlight>
                  <a:srgbClr val="1E1E1E"/>
                </a:highlight>
                <a:latin typeface="Courier New" panose="02070309020205020404" pitchFamily="49" charset="0"/>
              </a:rPr>
              <a:t>,</a:t>
            </a:r>
            <a:r>
              <a:rPr lang="en-IN" sz="2400" b="0" dirty="0">
                <a:solidFill>
                  <a:srgbClr val="D4D4D4"/>
                </a:solidFill>
                <a:effectLst/>
                <a:highlight>
                  <a:srgbClr val="1E1E1E"/>
                </a:highlight>
                <a:latin typeface="Courier New" panose="02070309020205020404" pitchFamily="49" charset="0"/>
              </a:rPr>
              <a:t> engine</a:t>
            </a:r>
            <a:r>
              <a:rPr lang="en-IN" sz="2400" b="0" dirty="0">
                <a:solidFill>
                  <a:srgbClr val="DCDCDC"/>
                </a:solidFill>
                <a:effectLst/>
                <a:highlight>
                  <a:srgbClr val="1E1E1E"/>
                </a:highlight>
                <a:latin typeface="Courier New" panose="02070309020205020404" pitchFamily="49" charset="0"/>
              </a:rPr>
              <a:t>,</a:t>
            </a:r>
            <a:r>
              <a:rPr lang="en-IN" sz="2400" b="0" dirty="0">
                <a:solidFill>
                  <a:srgbClr val="D4D4D4"/>
                </a:solidFill>
                <a:effectLst/>
                <a:highlight>
                  <a:srgbClr val="1E1E1E"/>
                </a:highlight>
                <a:latin typeface="Courier New" panose="02070309020205020404" pitchFamily="49" charset="0"/>
              </a:rPr>
              <a:t> </a:t>
            </a:r>
            <a:r>
              <a:rPr lang="en-IN" sz="2400" b="0" dirty="0" err="1">
                <a:solidFill>
                  <a:srgbClr val="D4D4D4"/>
                </a:solidFill>
                <a:effectLst/>
                <a:highlight>
                  <a:srgbClr val="1E1E1E"/>
                </a:highlight>
                <a:latin typeface="Courier New" panose="02070309020205020404" pitchFamily="49" charset="0"/>
              </a:rPr>
              <a:t>if_exists</a:t>
            </a:r>
            <a:r>
              <a:rPr lang="en-IN" sz="2400" b="0" dirty="0">
                <a:solidFill>
                  <a:srgbClr val="D4D4D4"/>
                </a:solidFill>
                <a:effectLst/>
                <a:highlight>
                  <a:srgbClr val="1E1E1E"/>
                </a:highlight>
                <a:latin typeface="Courier New" panose="02070309020205020404" pitchFamily="49" charset="0"/>
              </a:rPr>
              <a:t>=</a:t>
            </a:r>
            <a:r>
              <a:rPr lang="en-IN" sz="2400" b="0" dirty="0">
                <a:solidFill>
                  <a:srgbClr val="CE9178"/>
                </a:solidFill>
                <a:effectLst/>
                <a:highlight>
                  <a:srgbClr val="1E1E1E"/>
                </a:highlight>
                <a:latin typeface="Courier New" panose="02070309020205020404" pitchFamily="49" charset="0"/>
              </a:rPr>
              <a:t>'replace'</a:t>
            </a:r>
            <a:r>
              <a:rPr lang="en-IN" sz="2400" b="0" dirty="0">
                <a:solidFill>
                  <a:srgbClr val="DCDCDC"/>
                </a:solidFill>
                <a:effectLst/>
                <a:highlight>
                  <a:srgbClr val="1E1E1E"/>
                </a:highlight>
                <a:latin typeface="Courier New" panose="02070309020205020404" pitchFamily="49" charset="0"/>
              </a:rPr>
              <a:t>,</a:t>
            </a:r>
            <a:r>
              <a:rPr lang="en-IN" sz="2400" b="0" dirty="0">
                <a:solidFill>
                  <a:srgbClr val="D4D4D4"/>
                </a:solidFill>
                <a:effectLst/>
                <a:highlight>
                  <a:srgbClr val="1E1E1E"/>
                </a:highlight>
                <a:latin typeface="Courier New" panose="02070309020205020404" pitchFamily="49" charset="0"/>
              </a:rPr>
              <a:t> index=</a:t>
            </a:r>
            <a:r>
              <a:rPr lang="en-IN" sz="2400" b="0" dirty="0">
                <a:solidFill>
                  <a:srgbClr val="569CD6"/>
                </a:solidFill>
                <a:effectLst/>
                <a:highlight>
                  <a:srgbClr val="1E1E1E"/>
                </a:highlight>
                <a:latin typeface="Courier New" panose="02070309020205020404" pitchFamily="49" charset="0"/>
              </a:rPr>
              <a:t>False</a:t>
            </a:r>
            <a:r>
              <a:rPr lang="en-IN" sz="2400" b="0" dirty="0">
                <a:solidFill>
                  <a:srgbClr val="DCDCDC"/>
                </a:solidFill>
                <a:effectLst/>
                <a:highlight>
                  <a:srgbClr val="1E1E1E"/>
                </a:highlight>
                <a:latin typeface="Courier New" panose="02070309020205020404" pitchFamily="49" charset="0"/>
              </a:rPr>
              <a:t>)</a:t>
            </a:r>
            <a:br>
              <a:rPr lang="en-IN" sz="2400" b="0" dirty="0">
                <a:solidFill>
                  <a:srgbClr val="D4D4D4"/>
                </a:solidFill>
                <a:effectLst/>
                <a:highlight>
                  <a:srgbClr val="1E1E1E"/>
                </a:highlight>
                <a:latin typeface="Courier New" panose="02070309020205020404" pitchFamily="49" charset="0"/>
              </a:rPr>
            </a:br>
            <a:br>
              <a:rPr lang="en-IN" sz="2400" b="0" dirty="0">
                <a:solidFill>
                  <a:srgbClr val="D4D4D4"/>
                </a:solidFill>
                <a:effectLst/>
                <a:highlight>
                  <a:srgbClr val="1E1E1E"/>
                </a:highlight>
                <a:latin typeface="Courier New" panose="02070309020205020404" pitchFamily="49" charset="0"/>
              </a:rPr>
            </a:br>
            <a:r>
              <a:rPr lang="en-IN" sz="2400" b="0" dirty="0">
                <a:solidFill>
                  <a:srgbClr val="6AA94F"/>
                </a:solidFill>
                <a:effectLst/>
                <a:highlight>
                  <a:srgbClr val="1E1E1E"/>
                </a:highlight>
                <a:latin typeface="Courier New" panose="02070309020205020404" pitchFamily="49" charset="0"/>
              </a:rPr>
              <a:t># Verify the data was written</a:t>
            </a:r>
            <a:br>
              <a:rPr lang="en-IN" sz="2400" b="0" dirty="0">
                <a:solidFill>
                  <a:srgbClr val="D4D4D4"/>
                </a:solidFill>
                <a:effectLst/>
                <a:highlight>
                  <a:srgbClr val="1E1E1E"/>
                </a:highlight>
                <a:latin typeface="Courier New" panose="02070309020205020404" pitchFamily="49" charset="0"/>
              </a:rPr>
            </a:br>
            <a:r>
              <a:rPr lang="en-IN" sz="2400" b="0" dirty="0" err="1">
                <a:solidFill>
                  <a:srgbClr val="D4D4D4"/>
                </a:solidFill>
                <a:effectLst/>
                <a:highlight>
                  <a:srgbClr val="1E1E1E"/>
                </a:highlight>
                <a:latin typeface="Courier New" panose="02070309020205020404" pitchFamily="49" charset="0"/>
              </a:rPr>
              <a:t>query_result</a:t>
            </a:r>
            <a:r>
              <a:rPr lang="en-IN" sz="2400" b="0" dirty="0">
                <a:solidFill>
                  <a:srgbClr val="D4D4D4"/>
                </a:solidFill>
                <a:effectLst/>
                <a:highlight>
                  <a:srgbClr val="1E1E1E"/>
                </a:highlight>
                <a:latin typeface="Courier New" panose="02070309020205020404" pitchFamily="49" charset="0"/>
              </a:rPr>
              <a:t> = </a:t>
            </a:r>
            <a:r>
              <a:rPr lang="en-IN" sz="2400" b="0" dirty="0" err="1">
                <a:solidFill>
                  <a:srgbClr val="D4D4D4"/>
                </a:solidFill>
                <a:effectLst/>
                <a:highlight>
                  <a:srgbClr val="1E1E1E"/>
                </a:highlight>
                <a:latin typeface="Courier New" panose="02070309020205020404" pitchFamily="49" charset="0"/>
              </a:rPr>
              <a:t>pd.read_sql</a:t>
            </a:r>
            <a:r>
              <a:rPr lang="en-IN" sz="2400" b="0" dirty="0">
                <a:solidFill>
                  <a:srgbClr val="DCDCDC"/>
                </a:solidFill>
                <a:effectLst/>
                <a:highlight>
                  <a:srgbClr val="1E1E1E"/>
                </a:highlight>
                <a:latin typeface="Courier New" panose="02070309020205020404" pitchFamily="49" charset="0"/>
              </a:rPr>
              <a:t>(</a:t>
            </a:r>
            <a:r>
              <a:rPr lang="en-IN" sz="2400" b="0" dirty="0">
                <a:solidFill>
                  <a:srgbClr val="CE9178"/>
                </a:solidFill>
                <a:effectLst/>
                <a:highlight>
                  <a:srgbClr val="1E1E1E"/>
                </a:highlight>
                <a:latin typeface="Courier New" panose="02070309020205020404" pitchFamily="49" charset="0"/>
              </a:rPr>
              <a:t>'SELECT * FROM </a:t>
            </a:r>
            <a:r>
              <a:rPr lang="en-IN" sz="2400" b="0" dirty="0" err="1">
                <a:solidFill>
                  <a:srgbClr val="CE9178"/>
                </a:solidFill>
                <a:effectLst/>
                <a:highlight>
                  <a:srgbClr val="1E1E1E"/>
                </a:highlight>
                <a:latin typeface="Courier New" panose="02070309020205020404" pitchFamily="49" charset="0"/>
              </a:rPr>
              <a:t>salesdata</a:t>
            </a:r>
            <a:r>
              <a:rPr lang="en-IN" sz="2400" b="0" dirty="0">
                <a:solidFill>
                  <a:srgbClr val="CE9178"/>
                </a:solidFill>
                <a:effectLst/>
                <a:highlight>
                  <a:srgbClr val="1E1E1E"/>
                </a:highlight>
                <a:latin typeface="Courier New" panose="02070309020205020404" pitchFamily="49" charset="0"/>
              </a:rPr>
              <a:t> LIMIT 5'</a:t>
            </a:r>
            <a:r>
              <a:rPr lang="en-IN" sz="2400" b="0" dirty="0">
                <a:solidFill>
                  <a:srgbClr val="DCDCDC"/>
                </a:solidFill>
                <a:effectLst/>
                <a:highlight>
                  <a:srgbClr val="1E1E1E"/>
                </a:highlight>
                <a:latin typeface="Courier New" panose="02070309020205020404" pitchFamily="49" charset="0"/>
              </a:rPr>
              <a:t>,</a:t>
            </a:r>
            <a:r>
              <a:rPr lang="en-IN" sz="2400" b="0" dirty="0">
                <a:solidFill>
                  <a:srgbClr val="D4D4D4"/>
                </a:solidFill>
                <a:effectLst/>
                <a:highlight>
                  <a:srgbClr val="1E1E1E"/>
                </a:highlight>
                <a:latin typeface="Courier New" panose="02070309020205020404" pitchFamily="49" charset="0"/>
              </a:rPr>
              <a:t> engine</a:t>
            </a:r>
            <a:r>
              <a:rPr lang="en-IN" sz="2400" b="0" dirty="0">
                <a:solidFill>
                  <a:srgbClr val="DCDCDC"/>
                </a:solidFill>
                <a:effectLst/>
                <a:highlight>
                  <a:srgbClr val="1E1E1E"/>
                </a:highlight>
                <a:latin typeface="Courier New" panose="02070309020205020404" pitchFamily="49" charset="0"/>
              </a:rPr>
              <a:t>)</a:t>
            </a:r>
            <a:br>
              <a:rPr lang="en-IN" sz="2400" b="0" dirty="0">
                <a:solidFill>
                  <a:srgbClr val="D4D4D4"/>
                </a:solidFill>
                <a:effectLst/>
                <a:highlight>
                  <a:srgbClr val="1E1E1E"/>
                </a:highlight>
                <a:latin typeface="Courier New" panose="02070309020205020404" pitchFamily="49" charset="0"/>
              </a:rPr>
            </a:br>
            <a:r>
              <a:rPr lang="en-IN" sz="2400" b="0" dirty="0">
                <a:solidFill>
                  <a:srgbClr val="DCDCAA"/>
                </a:solidFill>
                <a:effectLst/>
                <a:highlight>
                  <a:srgbClr val="1E1E1E"/>
                </a:highlight>
                <a:latin typeface="Courier New" panose="02070309020205020404" pitchFamily="49" charset="0"/>
              </a:rPr>
              <a:t>print</a:t>
            </a:r>
            <a:r>
              <a:rPr lang="en-IN" sz="2400" b="0" dirty="0">
                <a:solidFill>
                  <a:srgbClr val="DCDCDC"/>
                </a:solidFill>
                <a:effectLst/>
                <a:highlight>
                  <a:srgbClr val="1E1E1E"/>
                </a:highlight>
                <a:latin typeface="Courier New" panose="02070309020205020404" pitchFamily="49" charset="0"/>
              </a:rPr>
              <a:t>(</a:t>
            </a:r>
            <a:r>
              <a:rPr lang="en-IN" sz="2400" b="0" dirty="0" err="1">
                <a:solidFill>
                  <a:srgbClr val="D4D4D4"/>
                </a:solidFill>
                <a:effectLst/>
                <a:highlight>
                  <a:srgbClr val="1E1E1E"/>
                </a:highlight>
                <a:latin typeface="Courier New" panose="02070309020205020404" pitchFamily="49" charset="0"/>
              </a:rPr>
              <a:t>query_result</a:t>
            </a:r>
            <a:r>
              <a:rPr lang="en-IN" sz="2400" b="0" dirty="0">
                <a:solidFill>
                  <a:srgbClr val="DCDCDC"/>
                </a:solidFill>
                <a:effectLst/>
                <a:highlight>
                  <a:srgbClr val="1E1E1E"/>
                </a:highlight>
                <a:latin typeface="Courier New" panose="02070309020205020404" pitchFamily="49" charset="0"/>
              </a:rPr>
              <a:t>)</a:t>
            </a:r>
            <a:br>
              <a:rPr lang="en-IN" sz="2400" b="0" dirty="0">
                <a:solidFill>
                  <a:srgbClr val="D4D4D4"/>
                </a:solidFill>
                <a:effectLst/>
                <a:highlight>
                  <a:srgbClr val="1E1E1E"/>
                </a:highlight>
                <a:latin typeface="Courier New" panose="02070309020205020404" pitchFamily="49" charset="0"/>
              </a:rPr>
            </a:br>
            <a:br>
              <a:rPr lang="en-IN" sz="2400" b="0" dirty="0">
                <a:solidFill>
                  <a:srgbClr val="D4D4D4"/>
                </a:solidFill>
                <a:effectLst/>
                <a:highlight>
                  <a:srgbClr val="1E1E1E"/>
                </a:highlight>
                <a:latin typeface="Courier New" panose="02070309020205020404" pitchFamily="49" charset="0"/>
              </a:rPr>
            </a:br>
            <a:br>
              <a:rPr lang="en-IN" sz="2400" b="0" dirty="0">
                <a:solidFill>
                  <a:srgbClr val="D4D4D4"/>
                </a:solidFill>
                <a:effectLst/>
                <a:highlight>
                  <a:srgbClr val="1E1E1E"/>
                </a:highlight>
                <a:latin typeface="Courier New" panose="02070309020205020404" pitchFamily="49" charset="0"/>
              </a:rPr>
            </a:br>
            <a:endParaRPr lang="en-IN" sz="2400" dirty="0"/>
          </a:p>
        </p:txBody>
      </p:sp>
    </p:spTree>
    <p:extLst>
      <p:ext uri="{BB962C8B-B14F-4D97-AF65-F5344CB8AC3E}">
        <p14:creationId xmlns:p14="http://schemas.microsoft.com/office/powerpoint/2010/main" val="12043166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6051A-863B-E706-9196-6AD9A0A6BB15}"/>
              </a:ext>
            </a:extLst>
          </p:cNvPr>
          <p:cNvSpPr>
            <a:spLocks noGrp="1"/>
          </p:cNvSpPr>
          <p:nvPr>
            <p:ph type="title"/>
          </p:nvPr>
        </p:nvSpPr>
        <p:spPr>
          <a:xfrm>
            <a:off x="2333718" y="788894"/>
            <a:ext cx="7524564" cy="1021977"/>
          </a:xfrm>
        </p:spPr>
        <p:txBody>
          <a:bodyPr>
            <a:normAutofit fontScale="90000"/>
          </a:bodyPr>
          <a:lstStyle/>
          <a:p>
            <a:pPr marL="571500" indent="-571500">
              <a:buFont typeface="Arial" panose="020B0604020202020204" pitchFamily="34" charset="0"/>
              <a:buChar char="•"/>
            </a:pPr>
            <a:r>
              <a:rPr lang="en-IN" i="1" u="sng" dirty="0"/>
              <a:t>Results And Graphs:</a:t>
            </a:r>
            <a:br>
              <a:rPr lang="en-IN" i="1" u="sng" dirty="0"/>
            </a:br>
            <a:endParaRPr lang="en-IN" i="1" u="sng" dirty="0"/>
          </a:p>
        </p:txBody>
      </p:sp>
      <p:pic>
        <p:nvPicPr>
          <p:cNvPr id="4" name="Picture 3">
            <a:extLst>
              <a:ext uri="{FF2B5EF4-FFF2-40B4-BE49-F238E27FC236}">
                <a16:creationId xmlns:a16="http://schemas.microsoft.com/office/drawing/2014/main" id="{A50097EE-C814-4143-9CEE-DC81A112C68C}"/>
              </a:ext>
            </a:extLst>
          </p:cNvPr>
          <p:cNvPicPr>
            <a:picLocks noChangeAspect="1"/>
          </p:cNvPicPr>
          <p:nvPr/>
        </p:nvPicPr>
        <p:blipFill>
          <a:blip r:embed="rId2"/>
          <a:stretch>
            <a:fillRect/>
          </a:stretch>
        </p:blipFill>
        <p:spPr>
          <a:xfrm>
            <a:off x="2409310" y="1416424"/>
            <a:ext cx="7373379" cy="4899054"/>
          </a:xfrm>
          <a:prstGeom prst="rect">
            <a:avLst/>
          </a:prstGeom>
        </p:spPr>
      </p:pic>
    </p:spTree>
    <p:extLst>
      <p:ext uri="{BB962C8B-B14F-4D97-AF65-F5344CB8AC3E}">
        <p14:creationId xmlns:p14="http://schemas.microsoft.com/office/powerpoint/2010/main" val="36764266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8D1FA-9C61-9656-996C-6C4928C92673}"/>
              </a:ext>
            </a:extLst>
          </p:cNvPr>
          <p:cNvSpPr>
            <a:spLocks noGrp="1"/>
          </p:cNvSpPr>
          <p:nvPr>
            <p:ph type="title"/>
          </p:nvPr>
        </p:nvSpPr>
        <p:spPr>
          <a:xfrm>
            <a:off x="2333718" y="753035"/>
            <a:ext cx="7524564" cy="5585011"/>
          </a:xfrm>
        </p:spPr>
        <p:txBody>
          <a:bodyPr>
            <a:normAutofit/>
          </a:bodyPr>
          <a:lstStyle/>
          <a:p>
            <a:pPr marL="285750" indent="-285750">
              <a:buFont typeface="Arial" panose="020B0604020202020204" pitchFamily="34" charset="0"/>
              <a:buChar char="•"/>
            </a:pPr>
            <a:r>
              <a:rPr lang="en-US" u="sng" dirty="0">
                <a:effectLst/>
                <a:latin typeface="Cambria" panose="02040503050406030204" pitchFamily="18" charset="0"/>
                <a:ea typeface="MS Mincho" panose="020B0400000000000000" pitchFamily="49" charset="-128"/>
                <a:cs typeface="Times New Roman" panose="02020603050405020304" pitchFamily="18" charset="0"/>
              </a:rPr>
              <a:t>Problem Statement 8:</a:t>
            </a:r>
            <a:br>
              <a:rPr lang="en-US" u="sng" dirty="0">
                <a:effectLst/>
                <a:latin typeface="Cambria" panose="02040503050406030204" pitchFamily="18" charset="0"/>
                <a:ea typeface="MS Mincho" panose="020B0400000000000000" pitchFamily="49" charset="-128"/>
                <a:cs typeface="Times New Roman" panose="02020603050405020304" pitchFamily="18" charset="0"/>
              </a:rPr>
            </a:br>
            <a:br>
              <a:rPr lang="en-US" sz="1800" dirty="0">
                <a:effectLst/>
                <a:latin typeface="Cambria" panose="02040503050406030204" pitchFamily="18" charset="0"/>
                <a:ea typeface="MS Mincho" panose="020B0400000000000000" pitchFamily="49" charset="-128"/>
                <a:cs typeface="Times New Roman" panose="02020603050405020304" pitchFamily="18" charset="0"/>
              </a:rPr>
            </a:br>
            <a:r>
              <a:rPr lang="en-US" sz="3100" dirty="0">
                <a:effectLst/>
                <a:latin typeface="Cambria" panose="02040503050406030204" pitchFamily="18" charset="0"/>
                <a:ea typeface="MS Mincho" panose="020B0400000000000000" pitchFamily="49" charset="-128"/>
                <a:cs typeface="Times New Roman" panose="02020603050405020304" pitchFamily="18" charset="0"/>
              </a:rPr>
              <a:t>Optimize the ingestion pipeline for performance and storage efficiency. Document the optimization techniques used.</a:t>
            </a:r>
            <a:br>
              <a:rPr lang="en-US" sz="3100" dirty="0">
                <a:effectLst/>
                <a:latin typeface="Cambria" panose="02040503050406030204" pitchFamily="18" charset="0"/>
                <a:ea typeface="MS Mincho" panose="020B0400000000000000" pitchFamily="49" charset="-128"/>
                <a:cs typeface="Times New Roman" panose="02020603050405020304" pitchFamily="18" charset="0"/>
              </a:rPr>
            </a:br>
            <a:endParaRPr lang="en-IN" sz="3100" dirty="0"/>
          </a:p>
        </p:txBody>
      </p:sp>
    </p:spTree>
    <p:extLst>
      <p:ext uri="{BB962C8B-B14F-4D97-AF65-F5344CB8AC3E}">
        <p14:creationId xmlns:p14="http://schemas.microsoft.com/office/powerpoint/2010/main" val="21185174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2CB09-CC6F-270A-D42F-FB9A7EF4932A}"/>
              </a:ext>
            </a:extLst>
          </p:cNvPr>
          <p:cNvSpPr>
            <a:spLocks noGrp="1"/>
          </p:cNvSpPr>
          <p:nvPr>
            <p:ph type="title"/>
          </p:nvPr>
        </p:nvSpPr>
        <p:spPr>
          <a:xfrm>
            <a:off x="2333718" y="860612"/>
            <a:ext cx="7524564" cy="5540188"/>
          </a:xfrm>
        </p:spPr>
        <p:txBody>
          <a:bodyPr>
            <a:normAutofit/>
          </a:bodyPr>
          <a:lstStyle/>
          <a:p>
            <a:pPr marL="571500" indent="-571500">
              <a:buFont typeface="Arial" panose="020B0604020202020204" pitchFamily="34" charset="0"/>
              <a:buChar char="•"/>
            </a:pPr>
            <a:r>
              <a:rPr lang="en-IN" sz="4900" i="1" u="sng" dirty="0"/>
              <a:t>Description:</a:t>
            </a:r>
            <a:br>
              <a:rPr lang="en-IN" sz="4900" i="1" u="sng" dirty="0"/>
            </a:br>
            <a:r>
              <a:rPr lang="en-IN" sz="3600" dirty="0"/>
              <a:t>1)To </a:t>
            </a:r>
            <a:r>
              <a:rPr lang="en-US" sz="3600" dirty="0">
                <a:latin typeface="Cambria" panose="02040503050406030204" pitchFamily="18" charset="0"/>
                <a:ea typeface="MS Mincho" panose="020B0400000000000000" pitchFamily="49" charset="-128"/>
                <a:cs typeface="Times New Roman" panose="02020603050405020304" pitchFamily="18" charset="0"/>
              </a:rPr>
              <a:t>o</a:t>
            </a:r>
            <a:r>
              <a:rPr lang="en-US" sz="3600" dirty="0">
                <a:effectLst/>
                <a:latin typeface="Cambria" panose="02040503050406030204" pitchFamily="18" charset="0"/>
                <a:ea typeface="MS Mincho" panose="020B0400000000000000" pitchFamily="49" charset="-128"/>
                <a:cs typeface="Times New Roman" panose="02020603050405020304" pitchFamily="18" charset="0"/>
              </a:rPr>
              <a:t>ptimize the ingestion pipeline for performance and storage efficiency. Document the optimization techniques used.</a:t>
            </a:r>
            <a:br>
              <a:rPr lang="en-US" sz="4400" dirty="0">
                <a:effectLst/>
                <a:latin typeface="Cambria" panose="02040503050406030204" pitchFamily="18" charset="0"/>
                <a:ea typeface="MS Mincho" panose="020B0400000000000000" pitchFamily="49" charset="-128"/>
                <a:cs typeface="Times New Roman" panose="02020603050405020304" pitchFamily="18" charset="0"/>
              </a:rPr>
            </a:br>
            <a:endParaRPr lang="en-IN" dirty="0"/>
          </a:p>
        </p:txBody>
      </p:sp>
    </p:spTree>
    <p:extLst>
      <p:ext uri="{BB962C8B-B14F-4D97-AF65-F5344CB8AC3E}">
        <p14:creationId xmlns:p14="http://schemas.microsoft.com/office/powerpoint/2010/main" val="13425777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C5CA6-DBFF-D974-D075-3F954B6A3E4B}"/>
              </a:ext>
            </a:extLst>
          </p:cNvPr>
          <p:cNvSpPr>
            <a:spLocks noGrp="1"/>
          </p:cNvSpPr>
          <p:nvPr>
            <p:ph type="title"/>
          </p:nvPr>
        </p:nvSpPr>
        <p:spPr>
          <a:xfrm>
            <a:off x="2333718" y="2766218"/>
            <a:ext cx="7524564" cy="2612606"/>
          </a:xfrm>
        </p:spPr>
        <p:txBody>
          <a:bodyPr>
            <a:noAutofit/>
          </a:bodyPr>
          <a:lstStyle/>
          <a:p>
            <a:pPr marL="285750" indent="-285750">
              <a:buFont typeface="Arial" panose="020B0604020202020204" pitchFamily="34" charset="0"/>
              <a:buChar char="•"/>
            </a:pPr>
            <a:r>
              <a:rPr lang="en-IN" sz="4000" i="1" u="sng" dirty="0"/>
              <a:t>Code:</a:t>
            </a:r>
            <a:br>
              <a:rPr lang="en-IN" sz="1800" dirty="0"/>
            </a:br>
            <a:r>
              <a:rPr lang="en-IN" sz="1800" b="0" dirty="0">
                <a:solidFill>
                  <a:srgbClr val="6AA94F"/>
                </a:solidFill>
                <a:effectLst/>
                <a:highlight>
                  <a:srgbClr val="1E1E1E"/>
                </a:highlight>
                <a:latin typeface="Courier New" panose="02070309020205020404" pitchFamily="49" charset="0"/>
              </a:rPr>
              <a:t># problem statement 8</a:t>
            </a:r>
            <a:br>
              <a:rPr lang="en-IN" sz="1800" b="0" dirty="0">
                <a:solidFill>
                  <a:srgbClr val="D4D4D4"/>
                </a:solidFill>
                <a:effectLst/>
                <a:highlight>
                  <a:srgbClr val="1E1E1E"/>
                </a:highlight>
                <a:latin typeface="Courier New" panose="02070309020205020404" pitchFamily="49" charset="0"/>
              </a:rPr>
            </a:br>
            <a:r>
              <a:rPr lang="en-IN" sz="1800" b="0" dirty="0">
                <a:solidFill>
                  <a:srgbClr val="6AA94F"/>
                </a:solidFill>
                <a:effectLst/>
                <a:highlight>
                  <a:srgbClr val="1E1E1E"/>
                </a:highlight>
                <a:latin typeface="Courier New" panose="02070309020205020404" pitchFamily="49" charset="0"/>
              </a:rPr>
              <a:t># Example of chunking CSV ingestion</a:t>
            </a:r>
            <a:br>
              <a:rPr lang="en-IN" sz="1800" b="0" dirty="0">
                <a:solidFill>
                  <a:srgbClr val="D4D4D4"/>
                </a:solidFill>
                <a:effectLst/>
                <a:highlight>
                  <a:srgbClr val="1E1E1E"/>
                </a:highlight>
                <a:latin typeface="Courier New" panose="02070309020205020404" pitchFamily="49" charset="0"/>
              </a:rPr>
            </a:br>
            <a:r>
              <a:rPr lang="en-IN" sz="1800" b="0" dirty="0" err="1">
                <a:solidFill>
                  <a:srgbClr val="D4D4D4"/>
                </a:solidFill>
                <a:effectLst/>
                <a:highlight>
                  <a:srgbClr val="1E1E1E"/>
                </a:highlight>
                <a:latin typeface="Courier New" panose="02070309020205020404" pitchFamily="49" charset="0"/>
              </a:rPr>
              <a:t>chunk_size</a:t>
            </a:r>
            <a:r>
              <a:rPr lang="en-IN" sz="1800" b="0" dirty="0">
                <a:solidFill>
                  <a:srgbClr val="D4D4D4"/>
                </a:solidFill>
                <a:effectLst/>
                <a:highlight>
                  <a:srgbClr val="1E1E1E"/>
                </a:highlight>
                <a:latin typeface="Courier New" panose="02070309020205020404" pitchFamily="49" charset="0"/>
              </a:rPr>
              <a:t> = </a:t>
            </a:r>
            <a:r>
              <a:rPr lang="en-IN" sz="1800" b="0" dirty="0">
                <a:solidFill>
                  <a:srgbClr val="B5CEA8"/>
                </a:solidFill>
                <a:effectLst/>
                <a:highlight>
                  <a:srgbClr val="1E1E1E"/>
                </a:highlight>
                <a:latin typeface="Courier New" panose="02070309020205020404" pitchFamily="49" charset="0"/>
              </a:rPr>
              <a:t>10000</a:t>
            </a:r>
            <a:br>
              <a:rPr lang="en-IN" sz="1800" b="0" dirty="0">
                <a:solidFill>
                  <a:srgbClr val="D4D4D4"/>
                </a:solidFill>
                <a:effectLst/>
                <a:highlight>
                  <a:srgbClr val="1E1E1E"/>
                </a:highlight>
                <a:latin typeface="Courier New" panose="02070309020205020404" pitchFamily="49" charset="0"/>
              </a:rPr>
            </a:br>
            <a:r>
              <a:rPr lang="en-IN" sz="1800" b="0" dirty="0">
                <a:solidFill>
                  <a:srgbClr val="D4D4D4"/>
                </a:solidFill>
                <a:effectLst/>
                <a:highlight>
                  <a:srgbClr val="1E1E1E"/>
                </a:highlight>
                <a:latin typeface="Courier New" panose="02070309020205020404" pitchFamily="49" charset="0"/>
              </a:rPr>
              <a:t>chunks = </a:t>
            </a:r>
            <a:r>
              <a:rPr lang="en-IN" sz="1800" b="0" dirty="0" err="1">
                <a:solidFill>
                  <a:srgbClr val="D4D4D4"/>
                </a:solidFill>
                <a:effectLst/>
                <a:highlight>
                  <a:srgbClr val="1E1E1E"/>
                </a:highlight>
                <a:latin typeface="Courier New" panose="02070309020205020404" pitchFamily="49" charset="0"/>
              </a:rPr>
              <a:t>pd.read_csv</a:t>
            </a:r>
            <a:r>
              <a:rPr lang="en-IN" sz="1800" b="0" dirty="0">
                <a:solidFill>
                  <a:srgbClr val="DCDCDC"/>
                </a:solidFill>
                <a:effectLst/>
                <a:highlight>
                  <a:srgbClr val="1E1E1E"/>
                </a:highlight>
                <a:latin typeface="Courier New" panose="02070309020205020404" pitchFamily="49" charset="0"/>
              </a:rPr>
              <a:t>(</a:t>
            </a:r>
            <a:r>
              <a:rPr lang="en-IN" sz="1800" b="0" dirty="0">
                <a:solidFill>
                  <a:srgbClr val="CE9178"/>
                </a:solidFill>
                <a:effectLst/>
                <a:highlight>
                  <a:srgbClr val="1E1E1E"/>
                </a:highlight>
                <a:latin typeface="Courier New" panose="02070309020205020404" pitchFamily="49" charset="0"/>
              </a:rPr>
              <a:t>'Sales Dataset.csv'</a:t>
            </a:r>
            <a:r>
              <a:rPr lang="en-IN" sz="1800" b="0" dirty="0">
                <a:solidFill>
                  <a:srgbClr val="DCDCDC"/>
                </a:solidFill>
                <a:effectLst/>
                <a:highlight>
                  <a:srgbClr val="1E1E1E"/>
                </a:highlight>
                <a:latin typeface="Courier New" panose="02070309020205020404" pitchFamily="49" charset="0"/>
              </a:rPr>
              <a:t>,</a:t>
            </a:r>
            <a:r>
              <a:rPr lang="en-IN" sz="1800" b="0" dirty="0">
                <a:solidFill>
                  <a:srgbClr val="D4D4D4"/>
                </a:solidFill>
                <a:effectLst/>
                <a:highlight>
                  <a:srgbClr val="1E1E1E"/>
                </a:highlight>
                <a:latin typeface="Courier New" panose="02070309020205020404" pitchFamily="49" charset="0"/>
              </a:rPr>
              <a:t> </a:t>
            </a:r>
            <a:r>
              <a:rPr lang="en-IN" sz="1800" b="0" dirty="0" err="1">
                <a:solidFill>
                  <a:srgbClr val="D4D4D4"/>
                </a:solidFill>
                <a:effectLst/>
                <a:highlight>
                  <a:srgbClr val="1E1E1E"/>
                </a:highlight>
                <a:latin typeface="Courier New" panose="02070309020205020404" pitchFamily="49" charset="0"/>
              </a:rPr>
              <a:t>chunksize</a:t>
            </a:r>
            <a:r>
              <a:rPr lang="en-IN" sz="1800" b="0" dirty="0">
                <a:solidFill>
                  <a:srgbClr val="D4D4D4"/>
                </a:solidFill>
                <a:effectLst/>
                <a:highlight>
                  <a:srgbClr val="1E1E1E"/>
                </a:highlight>
                <a:latin typeface="Courier New" panose="02070309020205020404" pitchFamily="49" charset="0"/>
              </a:rPr>
              <a:t>=</a:t>
            </a:r>
            <a:r>
              <a:rPr lang="en-IN" sz="1800" b="0" dirty="0" err="1">
                <a:solidFill>
                  <a:srgbClr val="D4D4D4"/>
                </a:solidFill>
                <a:effectLst/>
                <a:highlight>
                  <a:srgbClr val="1E1E1E"/>
                </a:highlight>
                <a:latin typeface="Courier New" panose="02070309020205020404" pitchFamily="49" charset="0"/>
              </a:rPr>
              <a:t>chunk_size</a:t>
            </a:r>
            <a:r>
              <a:rPr lang="en-IN" sz="1800" b="0" dirty="0">
                <a:solidFill>
                  <a:srgbClr val="DCDCDC"/>
                </a:solidFill>
                <a:effectLst/>
                <a:highlight>
                  <a:srgbClr val="1E1E1E"/>
                </a:highlight>
                <a:latin typeface="Courier New" panose="02070309020205020404" pitchFamily="49" charset="0"/>
              </a:rPr>
              <a:t>)</a:t>
            </a:r>
            <a:br>
              <a:rPr lang="en-IN" sz="1800" b="0" dirty="0">
                <a:solidFill>
                  <a:srgbClr val="D4D4D4"/>
                </a:solidFill>
                <a:effectLst/>
                <a:highlight>
                  <a:srgbClr val="1E1E1E"/>
                </a:highlight>
                <a:latin typeface="Courier New" panose="02070309020205020404" pitchFamily="49" charset="0"/>
              </a:rPr>
            </a:br>
            <a:r>
              <a:rPr lang="en-IN" sz="1800" b="0" dirty="0">
                <a:solidFill>
                  <a:srgbClr val="C586C0"/>
                </a:solidFill>
                <a:effectLst/>
                <a:highlight>
                  <a:srgbClr val="1E1E1E"/>
                </a:highlight>
                <a:latin typeface="Courier New" panose="02070309020205020404" pitchFamily="49" charset="0"/>
              </a:rPr>
              <a:t>for</a:t>
            </a:r>
            <a:r>
              <a:rPr lang="en-IN" sz="1800" b="0" dirty="0">
                <a:solidFill>
                  <a:srgbClr val="D4D4D4"/>
                </a:solidFill>
                <a:effectLst/>
                <a:highlight>
                  <a:srgbClr val="1E1E1E"/>
                </a:highlight>
                <a:latin typeface="Courier New" panose="02070309020205020404" pitchFamily="49" charset="0"/>
              </a:rPr>
              <a:t> chunk </a:t>
            </a:r>
            <a:r>
              <a:rPr lang="en-IN" sz="1800" b="0" dirty="0">
                <a:solidFill>
                  <a:srgbClr val="82C6FF"/>
                </a:solidFill>
                <a:effectLst/>
                <a:highlight>
                  <a:srgbClr val="1E1E1E"/>
                </a:highlight>
                <a:latin typeface="Courier New" panose="02070309020205020404" pitchFamily="49" charset="0"/>
              </a:rPr>
              <a:t>in</a:t>
            </a:r>
            <a:r>
              <a:rPr lang="en-IN" sz="1800" b="0" dirty="0">
                <a:solidFill>
                  <a:srgbClr val="D4D4D4"/>
                </a:solidFill>
                <a:effectLst/>
                <a:highlight>
                  <a:srgbClr val="1E1E1E"/>
                </a:highlight>
                <a:latin typeface="Courier New" panose="02070309020205020404" pitchFamily="49" charset="0"/>
              </a:rPr>
              <a:t> chunks</a:t>
            </a:r>
            <a:r>
              <a:rPr lang="en-IN" sz="1800" b="0" dirty="0">
                <a:solidFill>
                  <a:srgbClr val="DCDCDC"/>
                </a:solidFill>
                <a:effectLst/>
                <a:highlight>
                  <a:srgbClr val="1E1E1E"/>
                </a:highlight>
                <a:latin typeface="Courier New" panose="02070309020205020404" pitchFamily="49" charset="0"/>
              </a:rPr>
              <a:t>:</a:t>
            </a:r>
            <a:br>
              <a:rPr lang="en-IN" sz="1800" b="0" dirty="0">
                <a:solidFill>
                  <a:srgbClr val="D4D4D4"/>
                </a:solidFill>
                <a:effectLst/>
                <a:highlight>
                  <a:srgbClr val="1E1E1E"/>
                </a:highlight>
                <a:latin typeface="Courier New" panose="02070309020205020404" pitchFamily="49" charset="0"/>
              </a:rPr>
            </a:br>
            <a:r>
              <a:rPr lang="en-IN" sz="1800" b="0" dirty="0">
                <a:solidFill>
                  <a:srgbClr val="D4D4D4"/>
                </a:solidFill>
                <a:effectLst/>
                <a:highlight>
                  <a:srgbClr val="1E1E1E"/>
                </a:highlight>
                <a:latin typeface="Courier New" panose="02070309020205020404" pitchFamily="49" charset="0"/>
              </a:rPr>
              <a:t>    </a:t>
            </a:r>
            <a:r>
              <a:rPr lang="en-IN" sz="1800" b="0" dirty="0" err="1">
                <a:solidFill>
                  <a:srgbClr val="D4D4D4"/>
                </a:solidFill>
                <a:effectLst/>
                <a:highlight>
                  <a:srgbClr val="1E1E1E"/>
                </a:highlight>
                <a:latin typeface="Courier New" panose="02070309020205020404" pitchFamily="49" charset="0"/>
              </a:rPr>
              <a:t>chunk.to_sql</a:t>
            </a:r>
            <a:r>
              <a:rPr lang="en-IN" sz="1800" b="0" dirty="0">
                <a:solidFill>
                  <a:srgbClr val="DCDCDC"/>
                </a:solidFill>
                <a:effectLst/>
                <a:highlight>
                  <a:srgbClr val="1E1E1E"/>
                </a:highlight>
                <a:latin typeface="Courier New" panose="02070309020205020404" pitchFamily="49" charset="0"/>
              </a:rPr>
              <a:t>(</a:t>
            </a:r>
            <a:r>
              <a:rPr lang="en-IN" sz="1800" b="0" dirty="0">
                <a:solidFill>
                  <a:srgbClr val="CE9178"/>
                </a:solidFill>
                <a:effectLst/>
                <a:highlight>
                  <a:srgbClr val="1E1E1E"/>
                </a:highlight>
                <a:latin typeface="Courier New" panose="02070309020205020404" pitchFamily="49" charset="0"/>
              </a:rPr>
              <a:t>'</a:t>
            </a:r>
            <a:r>
              <a:rPr lang="en-IN" sz="1800" b="0" dirty="0" err="1">
                <a:solidFill>
                  <a:srgbClr val="CE9178"/>
                </a:solidFill>
                <a:effectLst/>
                <a:highlight>
                  <a:srgbClr val="1E1E1E"/>
                </a:highlight>
                <a:latin typeface="Courier New" panose="02070309020205020404" pitchFamily="49" charset="0"/>
              </a:rPr>
              <a:t>salesdata</a:t>
            </a:r>
            <a:r>
              <a:rPr lang="en-IN" sz="1800" b="0" dirty="0">
                <a:solidFill>
                  <a:srgbClr val="CE9178"/>
                </a:solidFill>
                <a:effectLst/>
                <a:highlight>
                  <a:srgbClr val="1E1E1E"/>
                </a:highlight>
                <a:latin typeface="Courier New" panose="02070309020205020404" pitchFamily="49" charset="0"/>
              </a:rPr>
              <a:t>'</a:t>
            </a:r>
            <a:r>
              <a:rPr lang="en-IN" sz="1800" b="0" dirty="0">
                <a:solidFill>
                  <a:srgbClr val="DCDCDC"/>
                </a:solidFill>
                <a:effectLst/>
                <a:highlight>
                  <a:srgbClr val="1E1E1E"/>
                </a:highlight>
                <a:latin typeface="Courier New" panose="02070309020205020404" pitchFamily="49" charset="0"/>
              </a:rPr>
              <a:t>,</a:t>
            </a:r>
            <a:r>
              <a:rPr lang="en-IN" sz="1800" b="0" dirty="0">
                <a:solidFill>
                  <a:srgbClr val="D4D4D4"/>
                </a:solidFill>
                <a:effectLst/>
                <a:highlight>
                  <a:srgbClr val="1E1E1E"/>
                </a:highlight>
                <a:latin typeface="Courier New" panose="02070309020205020404" pitchFamily="49" charset="0"/>
              </a:rPr>
              <a:t> engine</a:t>
            </a:r>
            <a:r>
              <a:rPr lang="en-IN" sz="1800" b="0" dirty="0">
                <a:solidFill>
                  <a:srgbClr val="DCDCDC"/>
                </a:solidFill>
                <a:effectLst/>
                <a:highlight>
                  <a:srgbClr val="1E1E1E"/>
                </a:highlight>
                <a:latin typeface="Courier New" panose="02070309020205020404" pitchFamily="49" charset="0"/>
              </a:rPr>
              <a:t>,</a:t>
            </a:r>
            <a:r>
              <a:rPr lang="en-IN" sz="1800" b="0" dirty="0">
                <a:solidFill>
                  <a:srgbClr val="D4D4D4"/>
                </a:solidFill>
                <a:effectLst/>
                <a:highlight>
                  <a:srgbClr val="1E1E1E"/>
                </a:highlight>
                <a:latin typeface="Courier New" panose="02070309020205020404" pitchFamily="49" charset="0"/>
              </a:rPr>
              <a:t> </a:t>
            </a:r>
            <a:r>
              <a:rPr lang="en-IN" sz="1800" b="0" dirty="0" err="1">
                <a:solidFill>
                  <a:srgbClr val="D4D4D4"/>
                </a:solidFill>
                <a:effectLst/>
                <a:highlight>
                  <a:srgbClr val="1E1E1E"/>
                </a:highlight>
                <a:latin typeface="Courier New" panose="02070309020205020404" pitchFamily="49" charset="0"/>
              </a:rPr>
              <a:t>if_exists</a:t>
            </a:r>
            <a:r>
              <a:rPr lang="en-IN" sz="1800" b="0" dirty="0">
                <a:solidFill>
                  <a:srgbClr val="D4D4D4"/>
                </a:solidFill>
                <a:effectLst/>
                <a:highlight>
                  <a:srgbClr val="1E1E1E"/>
                </a:highlight>
                <a:latin typeface="Courier New" panose="02070309020205020404" pitchFamily="49" charset="0"/>
              </a:rPr>
              <a:t>=</a:t>
            </a:r>
            <a:r>
              <a:rPr lang="en-IN" sz="1800" b="0" dirty="0">
                <a:solidFill>
                  <a:srgbClr val="CE9178"/>
                </a:solidFill>
                <a:effectLst/>
                <a:highlight>
                  <a:srgbClr val="1E1E1E"/>
                </a:highlight>
                <a:latin typeface="Courier New" panose="02070309020205020404" pitchFamily="49" charset="0"/>
              </a:rPr>
              <a:t>'append'</a:t>
            </a:r>
            <a:r>
              <a:rPr lang="en-IN" sz="1800" b="0" dirty="0">
                <a:solidFill>
                  <a:srgbClr val="DCDCDC"/>
                </a:solidFill>
                <a:effectLst/>
                <a:highlight>
                  <a:srgbClr val="1E1E1E"/>
                </a:highlight>
                <a:latin typeface="Courier New" panose="02070309020205020404" pitchFamily="49" charset="0"/>
              </a:rPr>
              <a:t>,</a:t>
            </a:r>
            <a:r>
              <a:rPr lang="en-IN" sz="1800" b="0" dirty="0">
                <a:solidFill>
                  <a:srgbClr val="D4D4D4"/>
                </a:solidFill>
                <a:effectLst/>
                <a:highlight>
                  <a:srgbClr val="1E1E1E"/>
                </a:highlight>
                <a:latin typeface="Courier New" panose="02070309020205020404" pitchFamily="49" charset="0"/>
              </a:rPr>
              <a:t> index=</a:t>
            </a:r>
            <a:r>
              <a:rPr lang="en-IN" sz="1800" b="0" dirty="0">
                <a:solidFill>
                  <a:srgbClr val="569CD6"/>
                </a:solidFill>
                <a:effectLst/>
                <a:highlight>
                  <a:srgbClr val="1E1E1E"/>
                </a:highlight>
                <a:latin typeface="Courier New" panose="02070309020205020404" pitchFamily="49" charset="0"/>
              </a:rPr>
              <a:t>False</a:t>
            </a:r>
            <a:r>
              <a:rPr lang="en-IN" sz="1800" b="0" dirty="0">
                <a:solidFill>
                  <a:srgbClr val="DCDCDC"/>
                </a:solidFill>
                <a:effectLst/>
                <a:highlight>
                  <a:srgbClr val="1E1E1E"/>
                </a:highlight>
                <a:latin typeface="Courier New" panose="02070309020205020404" pitchFamily="49" charset="0"/>
              </a:rPr>
              <a:t>)</a:t>
            </a:r>
            <a:br>
              <a:rPr lang="en-IN" sz="1800" b="0" dirty="0">
                <a:solidFill>
                  <a:srgbClr val="D4D4D4"/>
                </a:solidFill>
                <a:effectLst/>
                <a:highlight>
                  <a:srgbClr val="1E1E1E"/>
                </a:highlight>
                <a:latin typeface="Courier New" panose="02070309020205020404" pitchFamily="49" charset="0"/>
              </a:rPr>
            </a:br>
            <a:br>
              <a:rPr lang="en-IN" sz="1800" b="0" dirty="0">
                <a:solidFill>
                  <a:srgbClr val="D4D4D4"/>
                </a:solidFill>
                <a:effectLst/>
                <a:highlight>
                  <a:srgbClr val="1E1E1E"/>
                </a:highlight>
                <a:latin typeface="Courier New" panose="02070309020205020404" pitchFamily="49" charset="0"/>
              </a:rPr>
            </a:br>
            <a:r>
              <a:rPr lang="en-IN" sz="1800" b="0" dirty="0">
                <a:solidFill>
                  <a:srgbClr val="6AA94F"/>
                </a:solidFill>
                <a:effectLst/>
                <a:highlight>
                  <a:srgbClr val="1E1E1E"/>
                </a:highlight>
                <a:latin typeface="Courier New" panose="02070309020205020404" pitchFamily="49" charset="0"/>
              </a:rPr>
              <a:t># Document optimization techniques:</a:t>
            </a:r>
            <a:br>
              <a:rPr lang="en-IN" sz="1800" b="0" dirty="0">
                <a:solidFill>
                  <a:srgbClr val="D4D4D4"/>
                </a:solidFill>
                <a:effectLst/>
                <a:highlight>
                  <a:srgbClr val="1E1E1E"/>
                </a:highlight>
                <a:latin typeface="Courier New" panose="02070309020205020404" pitchFamily="49" charset="0"/>
              </a:rPr>
            </a:br>
            <a:r>
              <a:rPr lang="en-IN" sz="1800" b="0" dirty="0">
                <a:solidFill>
                  <a:srgbClr val="6AA94F"/>
                </a:solidFill>
                <a:effectLst/>
                <a:highlight>
                  <a:srgbClr val="1E1E1E"/>
                </a:highlight>
                <a:latin typeface="Courier New" panose="02070309020205020404" pitchFamily="49" charset="0"/>
              </a:rPr>
              <a:t># 1. Use chunking for large CSV files to avoid memory overload.</a:t>
            </a:r>
            <a:br>
              <a:rPr lang="en-IN" sz="1800" b="0" dirty="0">
                <a:solidFill>
                  <a:srgbClr val="D4D4D4"/>
                </a:solidFill>
                <a:effectLst/>
                <a:highlight>
                  <a:srgbClr val="1E1E1E"/>
                </a:highlight>
                <a:latin typeface="Courier New" panose="02070309020205020404" pitchFamily="49" charset="0"/>
              </a:rPr>
            </a:br>
            <a:r>
              <a:rPr lang="en-IN" sz="1800" b="0" dirty="0">
                <a:solidFill>
                  <a:srgbClr val="6AA94F"/>
                </a:solidFill>
                <a:effectLst/>
                <a:highlight>
                  <a:srgbClr val="1E1E1E"/>
                </a:highlight>
                <a:latin typeface="Courier New" panose="02070309020205020404" pitchFamily="49" charset="0"/>
              </a:rPr>
              <a:t># 2. Use multiprocessing to parallelize API calls.</a:t>
            </a:r>
            <a:br>
              <a:rPr lang="en-IN" sz="1800" b="0" dirty="0">
                <a:solidFill>
                  <a:srgbClr val="D4D4D4"/>
                </a:solidFill>
                <a:effectLst/>
                <a:highlight>
                  <a:srgbClr val="1E1E1E"/>
                </a:highlight>
                <a:latin typeface="Courier New" panose="02070309020205020404" pitchFamily="49" charset="0"/>
              </a:rPr>
            </a:br>
            <a:r>
              <a:rPr lang="en-IN" sz="1800" b="0" dirty="0">
                <a:solidFill>
                  <a:srgbClr val="6AA94F"/>
                </a:solidFill>
                <a:effectLst/>
                <a:highlight>
                  <a:srgbClr val="1E1E1E"/>
                </a:highlight>
                <a:latin typeface="Courier New" panose="02070309020205020404" pitchFamily="49" charset="0"/>
              </a:rPr>
              <a:t># 3. Optimize SQL queries to fetch only necessary columns and rows.</a:t>
            </a:r>
            <a:br>
              <a:rPr lang="en-IN" sz="1800" b="0" dirty="0">
                <a:solidFill>
                  <a:srgbClr val="D4D4D4"/>
                </a:solidFill>
                <a:effectLst/>
                <a:highlight>
                  <a:srgbClr val="1E1E1E"/>
                </a:highlight>
                <a:latin typeface="Courier New" panose="02070309020205020404" pitchFamily="49" charset="0"/>
              </a:rPr>
            </a:br>
            <a:r>
              <a:rPr lang="en-IN" sz="1800" b="0" dirty="0">
                <a:solidFill>
                  <a:srgbClr val="6AA94F"/>
                </a:solidFill>
                <a:effectLst/>
                <a:highlight>
                  <a:srgbClr val="1E1E1E"/>
                </a:highlight>
                <a:latin typeface="Courier New" panose="02070309020205020404" pitchFamily="49" charset="0"/>
              </a:rPr>
              <a:t># 4. Compress data before storing in the data lake.</a:t>
            </a:r>
            <a:br>
              <a:rPr lang="en-IN" sz="1800" b="0" dirty="0">
                <a:solidFill>
                  <a:srgbClr val="D4D4D4"/>
                </a:solidFill>
                <a:effectLst/>
                <a:highlight>
                  <a:srgbClr val="1E1E1E"/>
                </a:highlight>
                <a:latin typeface="Courier New" panose="02070309020205020404" pitchFamily="49" charset="0"/>
              </a:rPr>
            </a:br>
            <a:r>
              <a:rPr lang="en-IN" sz="1800" b="0" dirty="0">
                <a:solidFill>
                  <a:srgbClr val="6AA94F"/>
                </a:solidFill>
                <a:effectLst/>
                <a:highlight>
                  <a:srgbClr val="1E1E1E"/>
                </a:highlight>
                <a:latin typeface="Courier New" panose="02070309020205020404" pitchFamily="49" charset="0"/>
              </a:rPr>
              <a:t># 5. Use efficient data formats like Parquet for storage.</a:t>
            </a:r>
            <a:br>
              <a:rPr lang="en-IN" sz="1800" b="0" dirty="0">
                <a:solidFill>
                  <a:srgbClr val="D4D4D4"/>
                </a:solidFill>
                <a:effectLst/>
                <a:highlight>
                  <a:srgbClr val="1E1E1E"/>
                </a:highlight>
                <a:latin typeface="Courier New" panose="02070309020205020404" pitchFamily="49" charset="0"/>
              </a:rPr>
            </a:br>
            <a:r>
              <a:rPr lang="en-IN" sz="1800" b="0" dirty="0">
                <a:solidFill>
                  <a:srgbClr val="6AA94F"/>
                </a:solidFill>
                <a:effectLst/>
                <a:highlight>
                  <a:srgbClr val="1E1E1E"/>
                </a:highlight>
                <a:latin typeface="Courier New" panose="02070309020205020404" pitchFamily="49" charset="0"/>
              </a:rPr>
              <a:t># 6. Implement indexing in the SQL database for faster queries.</a:t>
            </a:r>
            <a:br>
              <a:rPr lang="en-IN" sz="1800" b="0" dirty="0">
                <a:solidFill>
                  <a:srgbClr val="D4D4D4"/>
                </a:solidFill>
                <a:effectLst/>
                <a:highlight>
                  <a:srgbClr val="1E1E1E"/>
                </a:highlight>
                <a:latin typeface="Courier New" panose="02070309020205020404" pitchFamily="49" charset="0"/>
              </a:rPr>
            </a:br>
            <a:br>
              <a:rPr lang="en-IN" sz="1800" b="0" dirty="0">
                <a:solidFill>
                  <a:srgbClr val="D4D4D4"/>
                </a:solidFill>
                <a:effectLst/>
                <a:highlight>
                  <a:srgbClr val="1E1E1E"/>
                </a:highlight>
                <a:latin typeface="Courier New" panose="02070309020205020404" pitchFamily="49" charset="0"/>
              </a:rPr>
            </a:br>
            <a:br>
              <a:rPr lang="en-IN" sz="1800" b="0" dirty="0">
                <a:solidFill>
                  <a:srgbClr val="D4D4D4"/>
                </a:solidFill>
                <a:effectLst/>
                <a:highlight>
                  <a:srgbClr val="1E1E1E"/>
                </a:highlight>
                <a:latin typeface="Courier New" panose="02070309020205020404" pitchFamily="49" charset="0"/>
              </a:rPr>
            </a:br>
            <a:endParaRPr lang="en-IN" sz="1800" dirty="0"/>
          </a:p>
        </p:txBody>
      </p:sp>
    </p:spTree>
    <p:extLst>
      <p:ext uri="{BB962C8B-B14F-4D97-AF65-F5344CB8AC3E}">
        <p14:creationId xmlns:p14="http://schemas.microsoft.com/office/powerpoint/2010/main" val="31530759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E571A-CF98-5B6C-0113-62769221973C}"/>
              </a:ext>
            </a:extLst>
          </p:cNvPr>
          <p:cNvSpPr>
            <a:spLocks noGrp="1"/>
          </p:cNvSpPr>
          <p:nvPr>
            <p:ph type="title"/>
          </p:nvPr>
        </p:nvSpPr>
        <p:spPr>
          <a:xfrm>
            <a:off x="2333718" y="2766218"/>
            <a:ext cx="7524564" cy="3625617"/>
          </a:xfrm>
        </p:spPr>
        <p:txBody>
          <a:bodyPr>
            <a:normAutofit fontScale="90000"/>
          </a:bodyPr>
          <a:lstStyle/>
          <a:p>
            <a:pPr marL="571500" indent="-571500">
              <a:lnSpc>
                <a:spcPct val="115000"/>
              </a:lnSpc>
              <a:spcBef>
                <a:spcPts val="1000"/>
              </a:spcBef>
              <a:buFont typeface="Arial" panose="020B0604020202020204" pitchFamily="34" charset="0"/>
              <a:buChar char="•"/>
            </a:pPr>
            <a:r>
              <a:rPr lang="en-US" u="sng" dirty="0">
                <a:effectLst/>
                <a:latin typeface="Cambria" panose="02040503050406030204" pitchFamily="18" charset="0"/>
                <a:ea typeface="MS Mincho" panose="020B0400000000000000" pitchFamily="49" charset="-128"/>
                <a:cs typeface="Times New Roman" panose="02020603050405020304" pitchFamily="18" charset="0"/>
              </a:rPr>
              <a:t>Problem Statement 9:</a:t>
            </a:r>
            <a:br>
              <a:rPr lang="en-US" u="sng" dirty="0">
                <a:effectLst/>
                <a:latin typeface="Cambria" panose="02040503050406030204" pitchFamily="18" charset="0"/>
                <a:ea typeface="MS Mincho" panose="020B0400000000000000" pitchFamily="49" charset="-128"/>
                <a:cs typeface="Times New Roman" panose="02020603050405020304" pitchFamily="18" charset="0"/>
              </a:rPr>
            </a:br>
            <a:r>
              <a:rPr lang="en-US" sz="36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rPr>
              <a:t>Phase 3: Data Transformation:</a:t>
            </a:r>
            <a:br>
              <a:rPr lang="en-US" sz="3600" dirty="0">
                <a:effectLst/>
                <a:latin typeface="Cambria" panose="02040503050406030204" pitchFamily="18" charset="0"/>
                <a:ea typeface="MS Mincho" panose="020B0400000000000000" pitchFamily="49" charset="-128"/>
                <a:cs typeface="Times New Roman" panose="02020603050405020304" pitchFamily="18" charset="0"/>
              </a:rPr>
            </a:br>
            <a:br>
              <a:rPr lang="en-US" sz="3600" dirty="0">
                <a:effectLst/>
                <a:latin typeface="Cambria" panose="02040503050406030204" pitchFamily="18" charset="0"/>
                <a:ea typeface="MS Mincho" panose="020B0400000000000000" pitchFamily="49" charset="-128"/>
                <a:cs typeface="Times New Roman" panose="02020603050405020304" pitchFamily="18" charset="0"/>
              </a:rPr>
            </a:br>
            <a:r>
              <a:rPr lang="en-US" sz="3600" dirty="0">
                <a:effectLst/>
                <a:latin typeface="Cambria" panose="02040503050406030204" pitchFamily="18" charset="0"/>
                <a:ea typeface="MS Mincho" panose="020B0400000000000000" pitchFamily="49" charset="-128"/>
                <a:cs typeface="Times New Roman" panose="02020603050405020304" pitchFamily="18" charset="0"/>
              </a:rPr>
              <a:t>Calculate the average shipping duration for each location. What are the different locations available in the dataset? Create a bar plot to compare average shipping durations.</a:t>
            </a:r>
            <a:br>
              <a:rPr lang="en-US" sz="3600" dirty="0">
                <a:effectLst/>
                <a:latin typeface="Cambria" panose="02040503050406030204" pitchFamily="18" charset="0"/>
                <a:ea typeface="MS Mincho" panose="020B0400000000000000" pitchFamily="49" charset="-128"/>
                <a:cs typeface="Times New Roman" panose="02020603050405020304" pitchFamily="18" charset="0"/>
              </a:rPr>
            </a:br>
            <a:br>
              <a:rPr lang="en-US" sz="3600" dirty="0">
                <a:effectLst/>
                <a:latin typeface="Cambria" panose="02040503050406030204" pitchFamily="18" charset="0"/>
                <a:ea typeface="MS Mincho" panose="020B0400000000000000" pitchFamily="49" charset="-128"/>
                <a:cs typeface="Times New Roman" panose="02020603050405020304" pitchFamily="18" charset="0"/>
              </a:rPr>
            </a:br>
            <a:br>
              <a:rPr lang="en-IN" sz="1800" dirty="0">
                <a:effectLst/>
                <a:latin typeface="Cambria" panose="02040503050406030204" pitchFamily="18" charset="0"/>
                <a:ea typeface="MS Mincho" panose="020B0400000000000000" pitchFamily="49" charset="-128"/>
                <a:cs typeface="Times New Roman" panose="02020603050405020304" pitchFamily="18" charset="0"/>
              </a:rPr>
            </a:br>
            <a:br>
              <a:rPr lang="en-US" dirty="0">
                <a:effectLst/>
                <a:latin typeface="Cambria" panose="02040503050406030204" pitchFamily="18" charset="0"/>
                <a:ea typeface="MS Mincho" panose="020B0400000000000000" pitchFamily="49" charset="-128"/>
                <a:cs typeface="Times New Roman" panose="02020603050405020304" pitchFamily="18" charset="0"/>
              </a:rPr>
            </a:br>
            <a:endParaRPr lang="en-IN" dirty="0"/>
          </a:p>
        </p:txBody>
      </p:sp>
    </p:spTree>
    <p:extLst>
      <p:ext uri="{BB962C8B-B14F-4D97-AF65-F5344CB8AC3E}">
        <p14:creationId xmlns:p14="http://schemas.microsoft.com/office/powerpoint/2010/main" val="28550040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C2CD6-6A92-1EE4-A088-B3C7CEF72571}"/>
              </a:ext>
            </a:extLst>
          </p:cNvPr>
          <p:cNvSpPr>
            <a:spLocks noGrp="1"/>
          </p:cNvSpPr>
          <p:nvPr>
            <p:ph type="title"/>
          </p:nvPr>
        </p:nvSpPr>
        <p:spPr>
          <a:xfrm>
            <a:off x="2333718" y="869576"/>
            <a:ext cx="7524564" cy="5405718"/>
          </a:xfrm>
        </p:spPr>
        <p:txBody>
          <a:bodyPr>
            <a:normAutofit/>
          </a:bodyPr>
          <a:lstStyle/>
          <a:p>
            <a:pPr marL="571500" indent="-571500">
              <a:buFont typeface="Arial" panose="020B0604020202020204" pitchFamily="34" charset="0"/>
              <a:buChar char="•"/>
            </a:pPr>
            <a:r>
              <a:rPr lang="en-IN" i="1" u="sng" dirty="0"/>
              <a:t>Description:</a:t>
            </a:r>
            <a:br>
              <a:rPr lang="en-IN" sz="3600" dirty="0"/>
            </a:br>
            <a:r>
              <a:rPr lang="en-IN" sz="3600" dirty="0"/>
              <a:t>1)To</a:t>
            </a:r>
            <a:r>
              <a:rPr lang="en-US" sz="3600" dirty="0">
                <a:effectLst/>
                <a:latin typeface="Cambria" panose="02040503050406030204" pitchFamily="18" charset="0"/>
                <a:ea typeface="MS Mincho" panose="020B0400000000000000" pitchFamily="49" charset="-128"/>
                <a:cs typeface="Times New Roman" panose="02020603050405020304" pitchFamily="18" charset="0"/>
              </a:rPr>
              <a:t> </a:t>
            </a:r>
            <a:r>
              <a:rPr lang="en-US" sz="3600" dirty="0">
                <a:latin typeface="Cambria" panose="02040503050406030204" pitchFamily="18" charset="0"/>
                <a:ea typeface="MS Mincho" panose="020B0400000000000000" pitchFamily="49" charset="-128"/>
                <a:cs typeface="Times New Roman" panose="02020603050405020304" pitchFamily="18" charset="0"/>
              </a:rPr>
              <a:t>c</a:t>
            </a:r>
            <a:r>
              <a:rPr lang="en-US" sz="3600" dirty="0">
                <a:effectLst/>
                <a:latin typeface="Cambria" panose="02040503050406030204" pitchFamily="18" charset="0"/>
                <a:ea typeface="MS Mincho" panose="020B0400000000000000" pitchFamily="49" charset="-128"/>
                <a:cs typeface="Times New Roman" panose="02020603050405020304" pitchFamily="18" charset="0"/>
              </a:rPr>
              <a:t>alculate the average shipping duration for each location.</a:t>
            </a:r>
            <a:br>
              <a:rPr lang="en-US" sz="3600" dirty="0">
                <a:effectLst/>
                <a:latin typeface="Cambria" panose="02040503050406030204" pitchFamily="18" charset="0"/>
                <a:ea typeface="MS Mincho" panose="020B0400000000000000" pitchFamily="49" charset="-128"/>
                <a:cs typeface="Times New Roman" panose="02020603050405020304" pitchFamily="18" charset="0"/>
              </a:rPr>
            </a:br>
            <a:r>
              <a:rPr lang="en-US" sz="3600" dirty="0">
                <a:effectLst/>
                <a:latin typeface="Cambria" panose="02040503050406030204" pitchFamily="18" charset="0"/>
                <a:ea typeface="MS Mincho" panose="020B0400000000000000" pitchFamily="49" charset="-128"/>
                <a:cs typeface="Times New Roman" panose="02020603050405020304" pitchFamily="18" charset="0"/>
              </a:rPr>
              <a:t>2) To know what are the different locations available in the dataset</a:t>
            </a:r>
            <a:br>
              <a:rPr lang="en-US" sz="3600" dirty="0">
                <a:effectLst/>
                <a:latin typeface="Cambria" panose="02040503050406030204" pitchFamily="18" charset="0"/>
                <a:ea typeface="MS Mincho" panose="020B0400000000000000" pitchFamily="49" charset="-128"/>
                <a:cs typeface="Times New Roman" panose="02020603050405020304" pitchFamily="18" charset="0"/>
              </a:rPr>
            </a:br>
            <a:r>
              <a:rPr lang="en-US" sz="3600" dirty="0">
                <a:effectLst/>
                <a:latin typeface="Cambria" panose="02040503050406030204" pitchFamily="18" charset="0"/>
                <a:ea typeface="MS Mincho" panose="020B0400000000000000" pitchFamily="49" charset="-128"/>
                <a:cs typeface="Times New Roman" panose="02020603050405020304" pitchFamily="18" charset="0"/>
              </a:rPr>
              <a:t>3) To create a bar plot to compare average shipping durations.</a:t>
            </a:r>
            <a:br>
              <a:rPr lang="en-US" sz="3600" dirty="0">
                <a:effectLst/>
                <a:latin typeface="Cambria" panose="02040503050406030204" pitchFamily="18" charset="0"/>
                <a:ea typeface="MS Mincho" panose="020B0400000000000000" pitchFamily="49" charset="-128"/>
                <a:cs typeface="Times New Roman" panose="02020603050405020304" pitchFamily="18" charset="0"/>
              </a:rPr>
            </a:br>
            <a:br>
              <a:rPr lang="en-IN" sz="4400" dirty="0"/>
            </a:br>
            <a:endParaRPr lang="en-IN" dirty="0"/>
          </a:p>
        </p:txBody>
      </p:sp>
    </p:spTree>
    <p:extLst>
      <p:ext uri="{BB962C8B-B14F-4D97-AF65-F5344CB8AC3E}">
        <p14:creationId xmlns:p14="http://schemas.microsoft.com/office/powerpoint/2010/main" val="23482658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A28E0-9BD7-DA98-E4FB-6F0B790F9A75}"/>
              </a:ext>
            </a:extLst>
          </p:cNvPr>
          <p:cNvSpPr>
            <a:spLocks noGrp="1"/>
          </p:cNvSpPr>
          <p:nvPr>
            <p:ph type="title"/>
          </p:nvPr>
        </p:nvSpPr>
        <p:spPr>
          <a:xfrm>
            <a:off x="2333718" y="1828800"/>
            <a:ext cx="7524564" cy="3836894"/>
          </a:xfrm>
        </p:spPr>
        <p:txBody>
          <a:bodyPr>
            <a:noAutofit/>
          </a:bodyPr>
          <a:lstStyle/>
          <a:p>
            <a:pPr marL="342900" indent="-342900">
              <a:buFont typeface="Arial" panose="020B0604020202020204" pitchFamily="34" charset="0"/>
              <a:buChar char="•"/>
            </a:pPr>
            <a:r>
              <a:rPr lang="en-IN" sz="4000" i="1" u="sng" dirty="0"/>
              <a:t>Code:</a:t>
            </a:r>
            <a:br>
              <a:rPr lang="en-IN" sz="2000" dirty="0"/>
            </a:br>
            <a:r>
              <a:rPr lang="en-IN" sz="2000" b="0" dirty="0">
                <a:solidFill>
                  <a:srgbClr val="6AA94F"/>
                </a:solidFill>
                <a:effectLst/>
                <a:highlight>
                  <a:srgbClr val="1E1E1E"/>
                </a:highlight>
                <a:latin typeface="Courier New" panose="02070309020205020404" pitchFamily="49" charset="0"/>
              </a:rPr>
              <a:t># problem statement 9</a:t>
            </a:r>
            <a:br>
              <a:rPr lang="en-IN" sz="2000" b="0" dirty="0">
                <a:solidFill>
                  <a:srgbClr val="D4D4D4"/>
                </a:solidFill>
                <a:effectLst/>
                <a:highlight>
                  <a:srgbClr val="1E1E1E"/>
                </a:highlight>
                <a:latin typeface="Courier New" panose="02070309020205020404" pitchFamily="49" charset="0"/>
              </a:rPr>
            </a:br>
            <a:r>
              <a:rPr lang="en-IN" sz="2000" b="0" dirty="0">
                <a:solidFill>
                  <a:srgbClr val="6AA94F"/>
                </a:solidFill>
                <a:effectLst/>
                <a:highlight>
                  <a:srgbClr val="1E1E1E"/>
                </a:highlight>
                <a:latin typeface="Courier New" panose="02070309020205020404" pitchFamily="49" charset="0"/>
              </a:rPr>
              <a:t># Average shipping duration per location</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avg_shipping_duration_per_location</a:t>
            </a:r>
            <a:r>
              <a:rPr lang="en-IN" sz="2000" b="0" dirty="0">
                <a:solidFill>
                  <a:srgbClr val="D4D4D4"/>
                </a:solidFill>
                <a:effectLst/>
                <a:highlight>
                  <a:srgbClr val="1E1E1E"/>
                </a:highlight>
                <a:latin typeface="Courier New" panose="02070309020205020404" pitchFamily="49" charset="0"/>
              </a:rPr>
              <a:t> = </a:t>
            </a:r>
            <a:r>
              <a:rPr lang="en-IN" sz="2000" b="0" dirty="0" err="1">
                <a:solidFill>
                  <a:srgbClr val="D4D4D4"/>
                </a:solidFill>
                <a:effectLst/>
                <a:highlight>
                  <a:srgbClr val="1E1E1E"/>
                </a:highlight>
                <a:latin typeface="Courier New" panose="02070309020205020404" pitchFamily="49" charset="0"/>
              </a:rPr>
              <a:t>sales_df.groupby</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'Location'</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a:t>
            </a:r>
            <a:r>
              <a:rPr lang="en-IN" sz="2000" b="0" dirty="0" err="1">
                <a:solidFill>
                  <a:srgbClr val="CE9178"/>
                </a:solidFill>
                <a:effectLst/>
                <a:highlight>
                  <a:srgbClr val="1E1E1E"/>
                </a:highlight>
                <a:latin typeface="Courier New" panose="02070309020205020404" pitchFamily="49" charset="0"/>
              </a:rPr>
              <a:t>ShippingDuration</a:t>
            </a:r>
            <a:r>
              <a:rPr lang="en-IN" sz="2000" b="0" dirty="0">
                <a:solidFill>
                  <a:srgbClr val="CE9178"/>
                </a:solidFill>
                <a:effectLst/>
                <a:highlight>
                  <a:srgbClr val="1E1E1E"/>
                </a:highlight>
                <a:latin typeface="Courier New" panose="02070309020205020404" pitchFamily="49" charset="0"/>
              </a:rPr>
              <a:t>'</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.mean</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plt.figure</a:t>
            </a:r>
            <a:r>
              <a:rPr lang="en-IN" sz="2000" b="0" dirty="0">
                <a:solidFill>
                  <a:srgbClr val="DCDCDC"/>
                </a:solidFill>
                <a:effectLst/>
                <a:highlight>
                  <a:srgbClr val="1E1E1E"/>
                </a:highlight>
                <a:latin typeface="Courier New" panose="02070309020205020404" pitchFamily="49" charset="0"/>
              </a:rPr>
              <a:t>(</a:t>
            </a:r>
            <a:r>
              <a:rPr lang="en-IN" sz="2000" b="0" dirty="0" err="1">
                <a:solidFill>
                  <a:srgbClr val="D4D4D4"/>
                </a:solidFill>
                <a:effectLst/>
                <a:highlight>
                  <a:srgbClr val="1E1E1E"/>
                </a:highlight>
                <a:latin typeface="Courier New" panose="02070309020205020404" pitchFamily="49" charset="0"/>
              </a:rPr>
              <a:t>figsize</a:t>
            </a:r>
            <a:r>
              <a:rPr lang="en-IN" sz="2000" b="0" dirty="0">
                <a:solidFill>
                  <a:srgbClr val="D4D4D4"/>
                </a:solidFill>
                <a:effectLst/>
                <a:highlight>
                  <a:srgbClr val="1E1E1E"/>
                </a:highlight>
                <a:latin typeface="Courier New" panose="02070309020205020404" pitchFamily="49" charset="0"/>
              </a:rPr>
              <a:t>=</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B5CEA8"/>
                </a:solidFill>
                <a:effectLst/>
                <a:highlight>
                  <a:srgbClr val="1E1E1E"/>
                </a:highlight>
                <a:latin typeface="Courier New" panose="02070309020205020404" pitchFamily="49" charset="0"/>
              </a:rPr>
              <a:t>10</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 </a:t>
            </a:r>
            <a:r>
              <a:rPr lang="en-IN" sz="2000" b="0" dirty="0">
                <a:solidFill>
                  <a:srgbClr val="B5CEA8"/>
                </a:solidFill>
                <a:effectLst/>
                <a:highlight>
                  <a:srgbClr val="1E1E1E"/>
                </a:highlight>
                <a:latin typeface="Courier New" panose="02070309020205020404" pitchFamily="49" charset="0"/>
              </a:rPr>
              <a:t>6</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avg_shipping_duration_per_location.plot</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kind=</a:t>
            </a:r>
            <a:r>
              <a:rPr lang="en-IN" sz="2000" b="0" dirty="0">
                <a:solidFill>
                  <a:srgbClr val="CE9178"/>
                </a:solidFill>
                <a:effectLst/>
                <a:highlight>
                  <a:srgbClr val="1E1E1E"/>
                </a:highlight>
                <a:latin typeface="Courier New" panose="02070309020205020404" pitchFamily="49" charset="0"/>
              </a:rPr>
              <a:t>'bar'</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plt.title</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'Average Shipping Duration by Location'</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plt.ylabel</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'Average Shipping Duration (days)'</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plt.show</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br>
              <a:rPr lang="en-IN" sz="2000" b="0" dirty="0">
                <a:solidFill>
                  <a:srgbClr val="D4D4D4"/>
                </a:solidFill>
                <a:effectLst/>
                <a:highlight>
                  <a:srgbClr val="1E1E1E"/>
                </a:highlight>
                <a:latin typeface="Courier New" panose="02070309020205020404" pitchFamily="49" charset="0"/>
              </a:rPr>
            </a:br>
            <a:r>
              <a:rPr lang="en-IN" sz="2000" b="0" dirty="0">
                <a:solidFill>
                  <a:srgbClr val="DCDCAA"/>
                </a:solidFill>
                <a:effectLst/>
                <a:highlight>
                  <a:srgbClr val="1E1E1E"/>
                </a:highlight>
                <a:latin typeface="Courier New" panose="02070309020205020404" pitchFamily="49" charset="0"/>
              </a:rPr>
              <a:t>print</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"Average Shipping Duration per Location:\n"</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 </a:t>
            </a:r>
            <a:r>
              <a:rPr lang="en-IN" sz="2000" b="0" dirty="0" err="1">
                <a:solidFill>
                  <a:srgbClr val="D4D4D4"/>
                </a:solidFill>
                <a:effectLst/>
                <a:highlight>
                  <a:srgbClr val="1E1E1E"/>
                </a:highlight>
                <a:latin typeface="Courier New" panose="02070309020205020404" pitchFamily="49" charset="0"/>
              </a:rPr>
              <a:t>avg_shipping_duration_per_location</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br>
              <a:rPr lang="en-IN" sz="2000" b="0" dirty="0">
                <a:solidFill>
                  <a:srgbClr val="D4D4D4"/>
                </a:solidFill>
                <a:effectLst/>
                <a:highlight>
                  <a:srgbClr val="1E1E1E"/>
                </a:highlight>
                <a:latin typeface="Courier New" panose="02070309020205020404" pitchFamily="49" charset="0"/>
              </a:rPr>
            </a:br>
            <a:br>
              <a:rPr lang="en-IN" sz="2000" b="0" dirty="0">
                <a:solidFill>
                  <a:srgbClr val="D4D4D4"/>
                </a:solidFill>
                <a:effectLst/>
                <a:highlight>
                  <a:srgbClr val="1E1E1E"/>
                </a:highlight>
                <a:latin typeface="Courier New" panose="02070309020205020404" pitchFamily="49" charset="0"/>
              </a:rPr>
            </a:br>
            <a:endParaRPr lang="en-IN" sz="2000" dirty="0"/>
          </a:p>
        </p:txBody>
      </p:sp>
    </p:spTree>
    <p:extLst>
      <p:ext uri="{BB962C8B-B14F-4D97-AF65-F5344CB8AC3E}">
        <p14:creationId xmlns:p14="http://schemas.microsoft.com/office/powerpoint/2010/main" val="2079378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40"/>
            <a:ext cx="7524564" cy="6127060"/>
          </a:xfrm>
        </p:spPr>
        <p:txBody>
          <a:bodyPr>
            <a:normAutofit fontScale="90000"/>
          </a:bodyPr>
          <a:lstStyle/>
          <a:p>
            <a:pPr marL="571500" indent="-571500">
              <a:lnSpc>
                <a:spcPct val="115000"/>
              </a:lnSpc>
              <a:spcBef>
                <a:spcPts val="1000"/>
              </a:spcBef>
              <a:buFont typeface="Arial" panose="020B0604020202020204" pitchFamily="34" charset="0"/>
              <a:buChar char="•"/>
            </a:pPr>
            <a:r>
              <a:rPr lang="en-US" u="sng" dirty="0"/>
              <a:t>PROBLEM STATEMENT 1:</a:t>
            </a:r>
            <a:br>
              <a:rPr lang="en-US" u="sng" dirty="0"/>
            </a:br>
            <a:r>
              <a:rPr lang="en-US" sz="24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rPr>
              <a:t>Phase 1: Initial Data Understanding and Cleaning :</a:t>
            </a:r>
            <a:br>
              <a:rPr lang="en-US" sz="24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rPr>
            </a:br>
            <a:br>
              <a:rPr lang="en-IN" sz="24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rPr>
            </a:br>
            <a:r>
              <a:rPr lang="en-US" sz="2400" dirty="0">
                <a:effectLst/>
                <a:latin typeface="Cambria" panose="02040503050406030204" pitchFamily="18" charset="0"/>
                <a:ea typeface="MS Mincho" panose="020B0400000000000000" pitchFamily="49" charset="-128"/>
                <a:cs typeface="Times New Roman" panose="02020603050405020304" pitchFamily="18" charset="0"/>
              </a:rPr>
              <a:t>How is the distribution of Purchase amounts across different product categories? What is the average purchase amount for each product category? Visualize the same using plots. Which product category has the highest and the lowest purchase amounts?</a:t>
            </a:r>
            <a:br>
              <a:rPr lang="en-US" sz="2400" dirty="0">
                <a:effectLst/>
                <a:latin typeface="Cambria" panose="02040503050406030204" pitchFamily="18" charset="0"/>
                <a:ea typeface="MS Mincho" panose="020B0400000000000000" pitchFamily="49" charset="-128"/>
                <a:cs typeface="Times New Roman" panose="02020603050405020304" pitchFamily="18" charset="0"/>
              </a:rPr>
            </a:br>
            <a:br>
              <a:rPr lang="en-US" sz="1800" dirty="0">
                <a:effectLst/>
                <a:latin typeface="Cambria" panose="02040503050406030204" pitchFamily="18" charset="0"/>
                <a:ea typeface="MS Mincho" panose="020B0400000000000000" pitchFamily="49" charset="-128"/>
                <a:cs typeface="Times New Roman" panose="02020603050405020304" pitchFamily="18" charset="0"/>
              </a:rPr>
            </a:br>
            <a:br>
              <a:rPr lang="en-IN" sz="1800" dirty="0">
                <a:effectLst/>
                <a:latin typeface="Cambria" panose="02040503050406030204" pitchFamily="18" charset="0"/>
                <a:ea typeface="MS Mincho" panose="020B0400000000000000" pitchFamily="49" charset="-128"/>
                <a:cs typeface="Times New Roman" panose="02020603050405020304" pitchFamily="18" charset="0"/>
              </a:rPr>
            </a:br>
            <a:endParaRPr lang="en-IN" dirty="0"/>
          </a:p>
        </p:txBody>
      </p:sp>
    </p:spTree>
    <p:extLst>
      <p:ext uri="{BB962C8B-B14F-4D97-AF65-F5344CB8AC3E}">
        <p14:creationId xmlns:p14="http://schemas.microsoft.com/office/powerpoint/2010/main" val="1074905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00844-F4AF-9933-1F0F-30D595BD44F5}"/>
              </a:ext>
            </a:extLst>
          </p:cNvPr>
          <p:cNvSpPr>
            <a:spLocks noGrp="1"/>
          </p:cNvSpPr>
          <p:nvPr>
            <p:ph type="title"/>
          </p:nvPr>
        </p:nvSpPr>
        <p:spPr>
          <a:xfrm>
            <a:off x="2333718" y="744071"/>
            <a:ext cx="7524564" cy="1093694"/>
          </a:xfrm>
        </p:spPr>
        <p:txBody>
          <a:bodyPr>
            <a:normAutofit fontScale="90000"/>
          </a:bodyPr>
          <a:lstStyle/>
          <a:p>
            <a:pPr marL="571500" indent="-571500">
              <a:buFont typeface="Arial" panose="020B0604020202020204" pitchFamily="34" charset="0"/>
              <a:buChar char="•"/>
            </a:pPr>
            <a:r>
              <a:rPr lang="en-IN" i="1" u="sng" dirty="0"/>
              <a:t>Results And Graphs:</a:t>
            </a:r>
            <a:br>
              <a:rPr lang="en-IN" i="1" u="sng" dirty="0"/>
            </a:br>
            <a:endParaRPr lang="en-IN" i="1" u="sng" dirty="0"/>
          </a:p>
        </p:txBody>
      </p:sp>
      <p:pic>
        <p:nvPicPr>
          <p:cNvPr id="4" name="Picture 3">
            <a:extLst>
              <a:ext uri="{FF2B5EF4-FFF2-40B4-BE49-F238E27FC236}">
                <a16:creationId xmlns:a16="http://schemas.microsoft.com/office/drawing/2014/main" id="{4E2869D5-ED6B-0014-0E67-4941E8E6F357}"/>
              </a:ext>
            </a:extLst>
          </p:cNvPr>
          <p:cNvPicPr>
            <a:picLocks noChangeAspect="1"/>
          </p:cNvPicPr>
          <p:nvPr/>
        </p:nvPicPr>
        <p:blipFill>
          <a:blip r:embed="rId2"/>
          <a:stretch>
            <a:fillRect/>
          </a:stretch>
        </p:blipFill>
        <p:spPr>
          <a:xfrm>
            <a:off x="1649506" y="1290918"/>
            <a:ext cx="8740588" cy="3953435"/>
          </a:xfrm>
          <a:prstGeom prst="rect">
            <a:avLst/>
          </a:prstGeom>
        </p:spPr>
      </p:pic>
      <p:pic>
        <p:nvPicPr>
          <p:cNvPr id="6" name="Picture 5">
            <a:extLst>
              <a:ext uri="{FF2B5EF4-FFF2-40B4-BE49-F238E27FC236}">
                <a16:creationId xmlns:a16="http://schemas.microsoft.com/office/drawing/2014/main" id="{A5640864-A19A-262D-BDCE-93693EBA0218}"/>
              </a:ext>
            </a:extLst>
          </p:cNvPr>
          <p:cNvPicPr>
            <a:picLocks noChangeAspect="1"/>
          </p:cNvPicPr>
          <p:nvPr/>
        </p:nvPicPr>
        <p:blipFill>
          <a:blip r:embed="rId3"/>
          <a:stretch>
            <a:fillRect/>
          </a:stretch>
        </p:blipFill>
        <p:spPr>
          <a:xfrm>
            <a:off x="1649506" y="5244353"/>
            <a:ext cx="8740586" cy="1425387"/>
          </a:xfrm>
          <a:prstGeom prst="rect">
            <a:avLst/>
          </a:prstGeom>
        </p:spPr>
      </p:pic>
    </p:spTree>
    <p:extLst>
      <p:ext uri="{BB962C8B-B14F-4D97-AF65-F5344CB8AC3E}">
        <p14:creationId xmlns:p14="http://schemas.microsoft.com/office/powerpoint/2010/main" val="26424667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105D1-D41E-5B66-4C49-D9B2032F8F6A}"/>
              </a:ext>
            </a:extLst>
          </p:cNvPr>
          <p:cNvSpPr>
            <a:spLocks noGrp="1"/>
          </p:cNvSpPr>
          <p:nvPr>
            <p:ph type="title"/>
          </p:nvPr>
        </p:nvSpPr>
        <p:spPr>
          <a:xfrm>
            <a:off x="2333718" y="887506"/>
            <a:ext cx="7524564" cy="5468470"/>
          </a:xfrm>
        </p:spPr>
        <p:txBody>
          <a:bodyPr>
            <a:normAutofit/>
          </a:bodyPr>
          <a:lstStyle/>
          <a:p>
            <a:pPr marL="571500" indent="-571500">
              <a:buFont typeface="Arial" panose="020B0604020202020204" pitchFamily="34" charset="0"/>
              <a:buChar char="•"/>
            </a:pPr>
            <a:r>
              <a:rPr lang="en-IN" sz="4900" u="sng" dirty="0"/>
              <a:t>Problem Statement 10:</a:t>
            </a:r>
            <a:br>
              <a:rPr lang="en-IN" sz="4900" u="sng" dirty="0"/>
            </a:br>
            <a:r>
              <a:rPr lang="en-US" sz="3600" dirty="0">
                <a:effectLst/>
                <a:latin typeface="Cambria" panose="02040503050406030204" pitchFamily="18" charset="0"/>
                <a:ea typeface="MS Mincho" panose="020B0400000000000000" pitchFamily="49" charset="-128"/>
                <a:cs typeface="Times New Roman" panose="02020603050405020304" pitchFamily="18" charset="0"/>
              </a:rPr>
              <a:t>What is the return rate for each product category? Calculate the percentage of purchases returned and visualize the findings.</a:t>
            </a:r>
            <a:br>
              <a:rPr lang="en-US" sz="3600" dirty="0">
                <a:effectLst/>
                <a:latin typeface="Cambria" panose="02040503050406030204" pitchFamily="18" charset="0"/>
                <a:ea typeface="MS Mincho" panose="020B0400000000000000" pitchFamily="49" charset="-128"/>
                <a:cs typeface="Times New Roman" panose="02020603050405020304" pitchFamily="18" charset="0"/>
              </a:rPr>
            </a:br>
            <a:endParaRPr lang="en-IN" sz="3600" dirty="0"/>
          </a:p>
        </p:txBody>
      </p:sp>
    </p:spTree>
    <p:extLst>
      <p:ext uri="{BB962C8B-B14F-4D97-AF65-F5344CB8AC3E}">
        <p14:creationId xmlns:p14="http://schemas.microsoft.com/office/powerpoint/2010/main" val="33377091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1EF78-DE51-1EB8-6AC5-0F232C43D3A6}"/>
              </a:ext>
            </a:extLst>
          </p:cNvPr>
          <p:cNvSpPr>
            <a:spLocks noGrp="1"/>
          </p:cNvSpPr>
          <p:nvPr>
            <p:ph type="title"/>
          </p:nvPr>
        </p:nvSpPr>
        <p:spPr>
          <a:xfrm>
            <a:off x="2333718" y="995082"/>
            <a:ext cx="7524564" cy="5378824"/>
          </a:xfrm>
        </p:spPr>
        <p:txBody>
          <a:bodyPr>
            <a:normAutofit/>
          </a:bodyPr>
          <a:lstStyle/>
          <a:p>
            <a:pPr marL="571500" indent="-571500">
              <a:buFont typeface="Arial" panose="020B0604020202020204" pitchFamily="34" charset="0"/>
              <a:buChar char="•"/>
            </a:pPr>
            <a:r>
              <a:rPr lang="en-IN" sz="4900" i="1" u="sng" dirty="0"/>
              <a:t>Description:</a:t>
            </a:r>
            <a:br>
              <a:rPr lang="en-IN" dirty="0"/>
            </a:br>
            <a:r>
              <a:rPr lang="en-IN" sz="3600" dirty="0"/>
              <a:t>1)To find </a:t>
            </a:r>
            <a:r>
              <a:rPr lang="en-US" sz="3600" dirty="0">
                <a:latin typeface="Cambria" panose="02040503050406030204" pitchFamily="18" charset="0"/>
                <a:ea typeface="MS Mincho" panose="020B0400000000000000" pitchFamily="49" charset="-128"/>
                <a:cs typeface="Times New Roman" panose="02020603050405020304" pitchFamily="18" charset="0"/>
              </a:rPr>
              <a:t>w</a:t>
            </a:r>
            <a:r>
              <a:rPr lang="en-US" sz="3600" dirty="0">
                <a:effectLst/>
                <a:latin typeface="Cambria" panose="02040503050406030204" pitchFamily="18" charset="0"/>
                <a:ea typeface="MS Mincho" panose="020B0400000000000000" pitchFamily="49" charset="-128"/>
                <a:cs typeface="Times New Roman" panose="02020603050405020304" pitchFamily="18" charset="0"/>
              </a:rPr>
              <a:t>hat is the return rate for each product category.</a:t>
            </a:r>
            <a:br>
              <a:rPr lang="en-US" sz="3600" dirty="0">
                <a:effectLst/>
                <a:latin typeface="Cambria" panose="02040503050406030204" pitchFamily="18" charset="0"/>
                <a:ea typeface="MS Mincho" panose="020B0400000000000000" pitchFamily="49" charset="-128"/>
                <a:cs typeface="Times New Roman" panose="02020603050405020304" pitchFamily="18" charset="0"/>
              </a:rPr>
            </a:br>
            <a:r>
              <a:rPr lang="en-US" sz="3600" dirty="0">
                <a:effectLst/>
                <a:latin typeface="Cambria" panose="02040503050406030204" pitchFamily="18" charset="0"/>
                <a:ea typeface="MS Mincho" panose="020B0400000000000000" pitchFamily="49" charset="-128"/>
                <a:cs typeface="Times New Roman" panose="02020603050405020304" pitchFamily="18" charset="0"/>
              </a:rPr>
              <a:t>2) To Calculate the percentage of purchases returned and visualize the findings.</a:t>
            </a:r>
            <a:br>
              <a:rPr lang="en-IN" sz="3600" dirty="0"/>
            </a:br>
            <a:endParaRPr lang="en-IN" sz="3600" dirty="0"/>
          </a:p>
        </p:txBody>
      </p:sp>
    </p:spTree>
    <p:extLst>
      <p:ext uri="{BB962C8B-B14F-4D97-AF65-F5344CB8AC3E}">
        <p14:creationId xmlns:p14="http://schemas.microsoft.com/office/powerpoint/2010/main" val="1023240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ECDDD-BC26-C057-8ED8-0FAE33DB3CF3}"/>
              </a:ext>
            </a:extLst>
          </p:cNvPr>
          <p:cNvSpPr>
            <a:spLocks noGrp="1"/>
          </p:cNvSpPr>
          <p:nvPr>
            <p:ph type="title"/>
          </p:nvPr>
        </p:nvSpPr>
        <p:spPr>
          <a:xfrm>
            <a:off x="1694329" y="2766218"/>
            <a:ext cx="8444753" cy="2549853"/>
          </a:xfrm>
        </p:spPr>
        <p:txBody>
          <a:bodyPr>
            <a:noAutofit/>
          </a:bodyPr>
          <a:lstStyle/>
          <a:p>
            <a:pPr marL="571500" indent="-571500">
              <a:buFont typeface="Arial" panose="020B0604020202020204" pitchFamily="34" charset="0"/>
              <a:buChar char="•"/>
            </a:pPr>
            <a:r>
              <a:rPr lang="en-IN" sz="4000" i="1" u="sng" dirty="0"/>
              <a:t>Code:</a:t>
            </a:r>
            <a:br>
              <a:rPr lang="en-IN" sz="2400" dirty="0"/>
            </a:br>
            <a:r>
              <a:rPr lang="en-IN" sz="2400" b="0" dirty="0">
                <a:solidFill>
                  <a:srgbClr val="6AA94F"/>
                </a:solidFill>
                <a:effectLst/>
                <a:highlight>
                  <a:srgbClr val="1E1E1E"/>
                </a:highlight>
                <a:latin typeface="Courier New" panose="02070309020205020404" pitchFamily="49" charset="0"/>
              </a:rPr>
              <a:t> # problem statement 10</a:t>
            </a:r>
            <a:br>
              <a:rPr lang="en-IN" sz="2400" b="0" dirty="0">
                <a:solidFill>
                  <a:srgbClr val="D4D4D4"/>
                </a:solidFill>
                <a:effectLst/>
                <a:highlight>
                  <a:srgbClr val="1E1E1E"/>
                </a:highlight>
                <a:latin typeface="Courier New" panose="02070309020205020404" pitchFamily="49" charset="0"/>
              </a:rPr>
            </a:br>
            <a:r>
              <a:rPr lang="en-IN" sz="2400" b="0" dirty="0">
                <a:solidFill>
                  <a:srgbClr val="6AA94F"/>
                </a:solidFill>
                <a:effectLst/>
                <a:highlight>
                  <a:srgbClr val="1E1E1E"/>
                </a:highlight>
                <a:latin typeface="Courier New" panose="02070309020205020404" pitchFamily="49" charset="0"/>
              </a:rPr>
              <a:t># Return rate per product category</a:t>
            </a:r>
            <a:br>
              <a:rPr lang="en-IN" sz="2400" b="0" dirty="0">
                <a:solidFill>
                  <a:srgbClr val="D4D4D4"/>
                </a:solidFill>
                <a:effectLst/>
                <a:highlight>
                  <a:srgbClr val="1E1E1E"/>
                </a:highlight>
                <a:latin typeface="Courier New" panose="02070309020205020404" pitchFamily="49" charset="0"/>
              </a:rPr>
            </a:br>
            <a:r>
              <a:rPr lang="en-IN" sz="2400" b="0" dirty="0" err="1">
                <a:solidFill>
                  <a:srgbClr val="D4D4D4"/>
                </a:solidFill>
                <a:effectLst/>
                <a:highlight>
                  <a:srgbClr val="1E1E1E"/>
                </a:highlight>
                <a:latin typeface="Courier New" panose="02070309020205020404" pitchFamily="49" charset="0"/>
              </a:rPr>
              <a:t>return_rate_per_category</a:t>
            </a:r>
            <a:r>
              <a:rPr lang="en-IN" sz="2400" b="0" dirty="0">
                <a:solidFill>
                  <a:srgbClr val="D4D4D4"/>
                </a:solidFill>
                <a:effectLst/>
                <a:highlight>
                  <a:srgbClr val="1E1E1E"/>
                </a:highlight>
                <a:latin typeface="Courier New" panose="02070309020205020404" pitchFamily="49" charset="0"/>
              </a:rPr>
              <a:t> = </a:t>
            </a:r>
            <a:r>
              <a:rPr lang="en-IN" sz="2400" b="0" dirty="0" err="1">
                <a:solidFill>
                  <a:srgbClr val="D4D4D4"/>
                </a:solidFill>
                <a:effectLst/>
                <a:highlight>
                  <a:srgbClr val="1E1E1E"/>
                </a:highlight>
                <a:latin typeface="Courier New" panose="02070309020205020404" pitchFamily="49" charset="0"/>
              </a:rPr>
              <a:t>sales_df.groupby</a:t>
            </a:r>
            <a:r>
              <a:rPr lang="en-IN" sz="2400" b="0" dirty="0">
                <a:solidFill>
                  <a:srgbClr val="DCDCDC"/>
                </a:solidFill>
                <a:effectLst/>
                <a:highlight>
                  <a:srgbClr val="1E1E1E"/>
                </a:highlight>
                <a:latin typeface="Courier New" panose="02070309020205020404" pitchFamily="49" charset="0"/>
              </a:rPr>
              <a:t>(</a:t>
            </a:r>
            <a:r>
              <a:rPr lang="en-IN" sz="2400" b="0" dirty="0">
                <a:solidFill>
                  <a:srgbClr val="CE9178"/>
                </a:solidFill>
                <a:effectLst/>
                <a:highlight>
                  <a:srgbClr val="1E1E1E"/>
                </a:highlight>
                <a:latin typeface="Courier New" panose="02070309020205020404" pitchFamily="49" charset="0"/>
              </a:rPr>
              <a:t>'</a:t>
            </a:r>
            <a:r>
              <a:rPr lang="en-IN" sz="2400" b="0" dirty="0" err="1">
                <a:solidFill>
                  <a:srgbClr val="CE9178"/>
                </a:solidFill>
                <a:effectLst/>
                <a:highlight>
                  <a:srgbClr val="1E1E1E"/>
                </a:highlight>
                <a:latin typeface="Courier New" panose="02070309020205020404" pitchFamily="49" charset="0"/>
              </a:rPr>
              <a:t>ProductCategory</a:t>
            </a:r>
            <a:r>
              <a:rPr lang="en-IN" sz="2400" b="0" dirty="0">
                <a:solidFill>
                  <a:srgbClr val="CE9178"/>
                </a:solidFill>
                <a:effectLst/>
                <a:highlight>
                  <a:srgbClr val="1E1E1E"/>
                </a:highlight>
                <a:latin typeface="Courier New" panose="02070309020205020404" pitchFamily="49" charset="0"/>
              </a:rPr>
              <a:t>'</a:t>
            </a:r>
            <a:r>
              <a:rPr lang="en-IN" sz="2400" b="0" dirty="0">
                <a:solidFill>
                  <a:srgbClr val="DCDCDC"/>
                </a:solidFill>
                <a:effectLst/>
                <a:highlight>
                  <a:srgbClr val="1E1E1E"/>
                </a:highlight>
                <a:latin typeface="Courier New" panose="02070309020205020404" pitchFamily="49" charset="0"/>
              </a:rPr>
              <a:t>)[</a:t>
            </a:r>
            <a:r>
              <a:rPr lang="en-IN" sz="2400" b="0" dirty="0">
                <a:solidFill>
                  <a:srgbClr val="CE9178"/>
                </a:solidFill>
                <a:effectLst/>
                <a:highlight>
                  <a:srgbClr val="1E1E1E"/>
                </a:highlight>
                <a:latin typeface="Courier New" panose="02070309020205020404" pitchFamily="49" charset="0"/>
              </a:rPr>
              <a:t>'</a:t>
            </a:r>
            <a:r>
              <a:rPr lang="en-IN" sz="2400" b="0" dirty="0" err="1">
                <a:solidFill>
                  <a:srgbClr val="CE9178"/>
                </a:solidFill>
                <a:effectLst/>
                <a:highlight>
                  <a:srgbClr val="1E1E1E"/>
                </a:highlight>
                <a:latin typeface="Courier New" panose="02070309020205020404" pitchFamily="49" charset="0"/>
              </a:rPr>
              <a:t>IsReturned</a:t>
            </a:r>
            <a:r>
              <a:rPr lang="en-IN" sz="2400" b="0" dirty="0">
                <a:solidFill>
                  <a:srgbClr val="CE9178"/>
                </a:solidFill>
                <a:effectLst/>
                <a:highlight>
                  <a:srgbClr val="1E1E1E"/>
                </a:highlight>
                <a:latin typeface="Courier New" panose="02070309020205020404" pitchFamily="49" charset="0"/>
              </a:rPr>
              <a:t>'</a:t>
            </a:r>
            <a:r>
              <a:rPr lang="en-IN" sz="2400" b="0" dirty="0">
                <a:solidFill>
                  <a:srgbClr val="DCDCDC"/>
                </a:solidFill>
                <a:effectLst/>
                <a:highlight>
                  <a:srgbClr val="1E1E1E"/>
                </a:highlight>
                <a:latin typeface="Courier New" panose="02070309020205020404" pitchFamily="49" charset="0"/>
              </a:rPr>
              <a:t>]</a:t>
            </a:r>
            <a:r>
              <a:rPr lang="en-IN" sz="2400" b="0" dirty="0">
                <a:solidFill>
                  <a:srgbClr val="D4D4D4"/>
                </a:solidFill>
                <a:effectLst/>
                <a:highlight>
                  <a:srgbClr val="1E1E1E"/>
                </a:highlight>
                <a:latin typeface="Courier New" panose="02070309020205020404" pitchFamily="49" charset="0"/>
              </a:rPr>
              <a:t>.mean</a:t>
            </a:r>
            <a:r>
              <a:rPr lang="en-IN" sz="2400" b="0" dirty="0">
                <a:solidFill>
                  <a:srgbClr val="DCDCDC"/>
                </a:solidFill>
                <a:effectLst/>
                <a:highlight>
                  <a:srgbClr val="1E1E1E"/>
                </a:highlight>
                <a:latin typeface="Courier New" panose="02070309020205020404" pitchFamily="49" charset="0"/>
              </a:rPr>
              <a:t>()</a:t>
            </a:r>
            <a:r>
              <a:rPr lang="en-IN" sz="2400" b="0" dirty="0">
                <a:solidFill>
                  <a:srgbClr val="D4D4D4"/>
                </a:solidFill>
                <a:effectLst/>
                <a:highlight>
                  <a:srgbClr val="1E1E1E"/>
                </a:highlight>
                <a:latin typeface="Courier New" panose="02070309020205020404" pitchFamily="49" charset="0"/>
              </a:rPr>
              <a:t> * </a:t>
            </a:r>
            <a:r>
              <a:rPr lang="en-IN" sz="2400" b="0" dirty="0">
                <a:solidFill>
                  <a:srgbClr val="B5CEA8"/>
                </a:solidFill>
                <a:effectLst/>
                <a:highlight>
                  <a:srgbClr val="1E1E1E"/>
                </a:highlight>
                <a:latin typeface="Courier New" panose="02070309020205020404" pitchFamily="49" charset="0"/>
              </a:rPr>
              <a:t>100</a:t>
            </a:r>
            <a:br>
              <a:rPr lang="en-IN" sz="2400" b="0" dirty="0">
                <a:solidFill>
                  <a:srgbClr val="D4D4D4"/>
                </a:solidFill>
                <a:effectLst/>
                <a:highlight>
                  <a:srgbClr val="1E1E1E"/>
                </a:highlight>
                <a:latin typeface="Courier New" panose="02070309020205020404" pitchFamily="49" charset="0"/>
              </a:rPr>
            </a:br>
            <a:r>
              <a:rPr lang="en-IN" sz="2400" b="0" dirty="0" err="1">
                <a:solidFill>
                  <a:srgbClr val="D4D4D4"/>
                </a:solidFill>
                <a:effectLst/>
                <a:highlight>
                  <a:srgbClr val="1E1E1E"/>
                </a:highlight>
                <a:latin typeface="Courier New" panose="02070309020205020404" pitchFamily="49" charset="0"/>
              </a:rPr>
              <a:t>plt.figure</a:t>
            </a:r>
            <a:r>
              <a:rPr lang="en-IN" sz="2400" b="0" dirty="0">
                <a:solidFill>
                  <a:srgbClr val="DCDCDC"/>
                </a:solidFill>
                <a:effectLst/>
                <a:highlight>
                  <a:srgbClr val="1E1E1E"/>
                </a:highlight>
                <a:latin typeface="Courier New" panose="02070309020205020404" pitchFamily="49" charset="0"/>
              </a:rPr>
              <a:t>(</a:t>
            </a:r>
            <a:r>
              <a:rPr lang="en-IN" sz="2400" b="0" dirty="0" err="1">
                <a:solidFill>
                  <a:srgbClr val="D4D4D4"/>
                </a:solidFill>
                <a:effectLst/>
                <a:highlight>
                  <a:srgbClr val="1E1E1E"/>
                </a:highlight>
                <a:latin typeface="Courier New" panose="02070309020205020404" pitchFamily="49" charset="0"/>
              </a:rPr>
              <a:t>figsize</a:t>
            </a:r>
            <a:r>
              <a:rPr lang="en-IN" sz="2400" b="0" dirty="0">
                <a:solidFill>
                  <a:srgbClr val="D4D4D4"/>
                </a:solidFill>
                <a:effectLst/>
                <a:highlight>
                  <a:srgbClr val="1E1E1E"/>
                </a:highlight>
                <a:latin typeface="Courier New" panose="02070309020205020404" pitchFamily="49" charset="0"/>
              </a:rPr>
              <a:t>=</a:t>
            </a:r>
            <a:r>
              <a:rPr lang="en-IN" sz="2400" b="0" dirty="0">
                <a:solidFill>
                  <a:srgbClr val="DCDCDC"/>
                </a:solidFill>
                <a:effectLst/>
                <a:highlight>
                  <a:srgbClr val="1E1E1E"/>
                </a:highlight>
                <a:latin typeface="Courier New" panose="02070309020205020404" pitchFamily="49" charset="0"/>
              </a:rPr>
              <a:t>(</a:t>
            </a:r>
            <a:r>
              <a:rPr lang="en-IN" sz="2400" b="0" dirty="0">
                <a:solidFill>
                  <a:srgbClr val="B5CEA8"/>
                </a:solidFill>
                <a:effectLst/>
                <a:highlight>
                  <a:srgbClr val="1E1E1E"/>
                </a:highlight>
                <a:latin typeface="Courier New" panose="02070309020205020404" pitchFamily="49" charset="0"/>
              </a:rPr>
              <a:t>10</a:t>
            </a:r>
            <a:r>
              <a:rPr lang="en-IN" sz="2400" b="0" dirty="0">
                <a:solidFill>
                  <a:srgbClr val="DCDCDC"/>
                </a:solidFill>
                <a:effectLst/>
                <a:highlight>
                  <a:srgbClr val="1E1E1E"/>
                </a:highlight>
                <a:latin typeface="Courier New" panose="02070309020205020404" pitchFamily="49" charset="0"/>
              </a:rPr>
              <a:t>,</a:t>
            </a:r>
            <a:r>
              <a:rPr lang="en-IN" sz="2400" b="0" dirty="0">
                <a:solidFill>
                  <a:srgbClr val="D4D4D4"/>
                </a:solidFill>
                <a:effectLst/>
                <a:highlight>
                  <a:srgbClr val="1E1E1E"/>
                </a:highlight>
                <a:latin typeface="Courier New" panose="02070309020205020404" pitchFamily="49" charset="0"/>
              </a:rPr>
              <a:t> </a:t>
            </a:r>
            <a:r>
              <a:rPr lang="en-IN" sz="2400" b="0" dirty="0">
                <a:solidFill>
                  <a:srgbClr val="B5CEA8"/>
                </a:solidFill>
                <a:effectLst/>
                <a:highlight>
                  <a:srgbClr val="1E1E1E"/>
                </a:highlight>
                <a:latin typeface="Courier New" panose="02070309020205020404" pitchFamily="49" charset="0"/>
              </a:rPr>
              <a:t>6</a:t>
            </a:r>
            <a:r>
              <a:rPr lang="en-IN" sz="2400" b="0" dirty="0">
                <a:solidFill>
                  <a:srgbClr val="DCDCDC"/>
                </a:solidFill>
                <a:effectLst/>
                <a:highlight>
                  <a:srgbClr val="1E1E1E"/>
                </a:highlight>
                <a:latin typeface="Courier New" panose="02070309020205020404" pitchFamily="49" charset="0"/>
              </a:rPr>
              <a:t>))</a:t>
            </a:r>
            <a:br>
              <a:rPr lang="en-IN" sz="2400" b="0" dirty="0">
                <a:solidFill>
                  <a:srgbClr val="D4D4D4"/>
                </a:solidFill>
                <a:effectLst/>
                <a:highlight>
                  <a:srgbClr val="1E1E1E"/>
                </a:highlight>
                <a:latin typeface="Courier New" panose="02070309020205020404" pitchFamily="49" charset="0"/>
              </a:rPr>
            </a:br>
            <a:r>
              <a:rPr lang="en-IN" sz="2400" b="0" dirty="0" err="1">
                <a:solidFill>
                  <a:srgbClr val="D4D4D4"/>
                </a:solidFill>
                <a:effectLst/>
                <a:highlight>
                  <a:srgbClr val="1E1E1E"/>
                </a:highlight>
                <a:latin typeface="Courier New" panose="02070309020205020404" pitchFamily="49" charset="0"/>
              </a:rPr>
              <a:t>return_rate_per_category.plot</a:t>
            </a:r>
            <a:r>
              <a:rPr lang="en-IN" sz="2400" b="0" dirty="0">
                <a:solidFill>
                  <a:srgbClr val="DCDCDC"/>
                </a:solidFill>
                <a:effectLst/>
                <a:highlight>
                  <a:srgbClr val="1E1E1E"/>
                </a:highlight>
                <a:latin typeface="Courier New" panose="02070309020205020404" pitchFamily="49" charset="0"/>
              </a:rPr>
              <a:t>(</a:t>
            </a:r>
            <a:r>
              <a:rPr lang="en-IN" sz="2400" b="0" dirty="0">
                <a:solidFill>
                  <a:srgbClr val="D4D4D4"/>
                </a:solidFill>
                <a:effectLst/>
                <a:highlight>
                  <a:srgbClr val="1E1E1E"/>
                </a:highlight>
                <a:latin typeface="Courier New" panose="02070309020205020404" pitchFamily="49" charset="0"/>
              </a:rPr>
              <a:t>kind=</a:t>
            </a:r>
            <a:r>
              <a:rPr lang="en-IN" sz="2400" b="0" dirty="0">
                <a:solidFill>
                  <a:srgbClr val="CE9178"/>
                </a:solidFill>
                <a:effectLst/>
                <a:highlight>
                  <a:srgbClr val="1E1E1E"/>
                </a:highlight>
                <a:latin typeface="Courier New" panose="02070309020205020404" pitchFamily="49" charset="0"/>
              </a:rPr>
              <a:t>'bar'</a:t>
            </a:r>
            <a:r>
              <a:rPr lang="en-IN" sz="2400" b="0" dirty="0">
                <a:solidFill>
                  <a:srgbClr val="DCDCDC"/>
                </a:solidFill>
                <a:effectLst/>
                <a:highlight>
                  <a:srgbClr val="1E1E1E"/>
                </a:highlight>
                <a:latin typeface="Courier New" panose="02070309020205020404" pitchFamily="49" charset="0"/>
              </a:rPr>
              <a:t>)</a:t>
            </a:r>
            <a:br>
              <a:rPr lang="en-IN" sz="2400" b="0" dirty="0">
                <a:solidFill>
                  <a:srgbClr val="D4D4D4"/>
                </a:solidFill>
                <a:effectLst/>
                <a:highlight>
                  <a:srgbClr val="1E1E1E"/>
                </a:highlight>
                <a:latin typeface="Courier New" panose="02070309020205020404" pitchFamily="49" charset="0"/>
              </a:rPr>
            </a:br>
            <a:r>
              <a:rPr lang="en-IN" sz="2400" b="0" dirty="0" err="1">
                <a:solidFill>
                  <a:srgbClr val="D4D4D4"/>
                </a:solidFill>
                <a:effectLst/>
                <a:highlight>
                  <a:srgbClr val="1E1E1E"/>
                </a:highlight>
                <a:latin typeface="Courier New" panose="02070309020205020404" pitchFamily="49" charset="0"/>
              </a:rPr>
              <a:t>plt.title</a:t>
            </a:r>
            <a:r>
              <a:rPr lang="en-IN" sz="2400" b="0" dirty="0">
                <a:solidFill>
                  <a:srgbClr val="DCDCDC"/>
                </a:solidFill>
                <a:effectLst/>
                <a:highlight>
                  <a:srgbClr val="1E1E1E"/>
                </a:highlight>
                <a:latin typeface="Courier New" panose="02070309020205020404" pitchFamily="49" charset="0"/>
              </a:rPr>
              <a:t>(</a:t>
            </a:r>
            <a:r>
              <a:rPr lang="en-IN" sz="2400" b="0" dirty="0">
                <a:solidFill>
                  <a:srgbClr val="CE9178"/>
                </a:solidFill>
                <a:effectLst/>
                <a:highlight>
                  <a:srgbClr val="1E1E1E"/>
                </a:highlight>
                <a:latin typeface="Courier New" panose="02070309020205020404" pitchFamily="49" charset="0"/>
              </a:rPr>
              <a:t>'Return Rate by Product Category'</a:t>
            </a:r>
            <a:r>
              <a:rPr lang="en-IN" sz="2400" b="0" dirty="0">
                <a:solidFill>
                  <a:srgbClr val="DCDCDC"/>
                </a:solidFill>
                <a:effectLst/>
                <a:highlight>
                  <a:srgbClr val="1E1E1E"/>
                </a:highlight>
                <a:latin typeface="Courier New" panose="02070309020205020404" pitchFamily="49" charset="0"/>
              </a:rPr>
              <a:t>)</a:t>
            </a:r>
            <a:br>
              <a:rPr lang="en-IN" sz="2400" b="0" dirty="0">
                <a:solidFill>
                  <a:srgbClr val="D4D4D4"/>
                </a:solidFill>
                <a:effectLst/>
                <a:highlight>
                  <a:srgbClr val="1E1E1E"/>
                </a:highlight>
                <a:latin typeface="Courier New" panose="02070309020205020404" pitchFamily="49" charset="0"/>
              </a:rPr>
            </a:br>
            <a:r>
              <a:rPr lang="en-IN" sz="2400" b="0" dirty="0" err="1">
                <a:solidFill>
                  <a:srgbClr val="D4D4D4"/>
                </a:solidFill>
                <a:effectLst/>
                <a:highlight>
                  <a:srgbClr val="1E1E1E"/>
                </a:highlight>
                <a:latin typeface="Courier New" panose="02070309020205020404" pitchFamily="49" charset="0"/>
              </a:rPr>
              <a:t>plt.ylabel</a:t>
            </a:r>
            <a:r>
              <a:rPr lang="en-IN" sz="2400" b="0" dirty="0">
                <a:solidFill>
                  <a:srgbClr val="DCDCDC"/>
                </a:solidFill>
                <a:effectLst/>
                <a:highlight>
                  <a:srgbClr val="1E1E1E"/>
                </a:highlight>
                <a:latin typeface="Courier New" panose="02070309020205020404" pitchFamily="49" charset="0"/>
              </a:rPr>
              <a:t>(</a:t>
            </a:r>
            <a:r>
              <a:rPr lang="en-IN" sz="2400" b="0" dirty="0">
                <a:solidFill>
                  <a:srgbClr val="CE9178"/>
                </a:solidFill>
                <a:effectLst/>
                <a:highlight>
                  <a:srgbClr val="1E1E1E"/>
                </a:highlight>
                <a:latin typeface="Courier New" panose="02070309020205020404" pitchFamily="49" charset="0"/>
              </a:rPr>
              <a:t>'Return Rate (%)'</a:t>
            </a:r>
            <a:r>
              <a:rPr lang="en-IN" sz="2400" b="0" dirty="0">
                <a:solidFill>
                  <a:srgbClr val="DCDCDC"/>
                </a:solidFill>
                <a:effectLst/>
                <a:highlight>
                  <a:srgbClr val="1E1E1E"/>
                </a:highlight>
                <a:latin typeface="Courier New" panose="02070309020205020404" pitchFamily="49" charset="0"/>
              </a:rPr>
              <a:t>)</a:t>
            </a:r>
            <a:br>
              <a:rPr lang="en-IN" sz="2400" b="0" dirty="0">
                <a:solidFill>
                  <a:srgbClr val="D4D4D4"/>
                </a:solidFill>
                <a:effectLst/>
                <a:highlight>
                  <a:srgbClr val="1E1E1E"/>
                </a:highlight>
                <a:latin typeface="Courier New" panose="02070309020205020404" pitchFamily="49" charset="0"/>
              </a:rPr>
            </a:br>
            <a:r>
              <a:rPr lang="en-IN" sz="2400" b="0" dirty="0" err="1">
                <a:solidFill>
                  <a:srgbClr val="D4D4D4"/>
                </a:solidFill>
                <a:effectLst/>
                <a:highlight>
                  <a:srgbClr val="1E1E1E"/>
                </a:highlight>
                <a:latin typeface="Courier New" panose="02070309020205020404" pitchFamily="49" charset="0"/>
              </a:rPr>
              <a:t>plt.show</a:t>
            </a:r>
            <a:r>
              <a:rPr lang="en-IN" sz="2400" b="0" dirty="0">
                <a:solidFill>
                  <a:srgbClr val="DCDCDC"/>
                </a:solidFill>
                <a:effectLst/>
                <a:highlight>
                  <a:srgbClr val="1E1E1E"/>
                </a:highlight>
                <a:latin typeface="Courier New" panose="02070309020205020404" pitchFamily="49" charset="0"/>
              </a:rPr>
              <a:t>()</a:t>
            </a:r>
            <a:br>
              <a:rPr lang="en-IN" sz="2400" b="0" dirty="0">
                <a:solidFill>
                  <a:srgbClr val="D4D4D4"/>
                </a:solidFill>
                <a:effectLst/>
                <a:highlight>
                  <a:srgbClr val="1E1E1E"/>
                </a:highlight>
                <a:latin typeface="Courier New" panose="02070309020205020404" pitchFamily="49" charset="0"/>
              </a:rPr>
            </a:br>
            <a:br>
              <a:rPr lang="en-IN" sz="2400" b="0" dirty="0">
                <a:solidFill>
                  <a:srgbClr val="D4D4D4"/>
                </a:solidFill>
                <a:effectLst/>
                <a:highlight>
                  <a:srgbClr val="1E1E1E"/>
                </a:highlight>
                <a:latin typeface="Courier New" panose="02070309020205020404" pitchFamily="49" charset="0"/>
              </a:rPr>
            </a:br>
            <a:r>
              <a:rPr lang="en-IN" sz="2400" b="0" dirty="0">
                <a:solidFill>
                  <a:srgbClr val="DCDCAA"/>
                </a:solidFill>
                <a:effectLst/>
                <a:highlight>
                  <a:srgbClr val="1E1E1E"/>
                </a:highlight>
                <a:latin typeface="Courier New" panose="02070309020205020404" pitchFamily="49" charset="0"/>
              </a:rPr>
              <a:t>print</a:t>
            </a:r>
            <a:r>
              <a:rPr lang="en-IN" sz="2400" b="0" dirty="0">
                <a:solidFill>
                  <a:srgbClr val="DCDCDC"/>
                </a:solidFill>
                <a:effectLst/>
                <a:highlight>
                  <a:srgbClr val="1E1E1E"/>
                </a:highlight>
                <a:latin typeface="Courier New" panose="02070309020205020404" pitchFamily="49" charset="0"/>
              </a:rPr>
              <a:t>(</a:t>
            </a:r>
            <a:r>
              <a:rPr lang="en-IN" sz="2400" b="0" dirty="0">
                <a:solidFill>
                  <a:srgbClr val="CE9178"/>
                </a:solidFill>
                <a:effectLst/>
                <a:highlight>
                  <a:srgbClr val="1E1E1E"/>
                </a:highlight>
                <a:latin typeface="Courier New" panose="02070309020205020404" pitchFamily="49" charset="0"/>
              </a:rPr>
              <a:t>"Return Rate per Product Category:\n"</a:t>
            </a:r>
            <a:r>
              <a:rPr lang="en-IN" sz="2400" b="0" dirty="0">
                <a:solidFill>
                  <a:srgbClr val="DCDCDC"/>
                </a:solidFill>
                <a:effectLst/>
                <a:highlight>
                  <a:srgbClr val="1E1E1E"/>
                </a:highlight>
                <a:latin typeface="Courier New" panose="02070309020205020404" pitchFamily="49" charset="0"/>
              </a:rPr>
              <a:t>,</a:t>
            </a:r>
            <a:r>
              <a:rPr lang="en-IN" sz="2400" b="0" dirty="0">
                <a:solidFill>
                  <a:srgbClr val="D4D4D4"/>
                </a:solidFill>
                <a:effectLst/>
                <a:highlight>
                  <a:srgbClr val="1E1E1E"/>
                </a:highlight>
                <a:latin typeface="Courier New" panose="02070309020205020404" pitchFamily="49" charset="0"/>
              </a:rPr>
              <a:t> </a:t>
            </a:r>
            <a:r>
              <a:rPr lang="en-IN" sz="2400" b="0" dirty="0" err="1">
                <a:solidFill>
                  <a:srgbClr val="D4D4D4"/>
                </a:solidFill>
                <a:effectLst/>
                <a:highlight>
                  <a:srgbClr val="1E1E1E"/>
                </a:highlight>
                <a:latin typeface="Courier New" panose="02070309020205020404" pitchFamily="49" charset="0"/>
              </a:rPr>
              <a:t>return_rate_per_category</a:t>
            </a:r>
            <a:r>
              <a:rPr lang="en-IN" sz="2400" b="0" dirty="0">
                <a:solidFill>
                  <a:srgbClr val="DCDCDC"/>
                </a:solidFill>
                <a:effectLst/>
                <a:highlight>
                  <a:srgbClr val="1E1E1E"/>
                </a:highlight>
                <a:latin typeface="Courier New" panose="02070309020205020404" pitchFamily="49" charset="0"/>
              </a:rPr>
              <a:t>)</a:t>
            </a:r>
            <a:br>
              <a:rPr lang="en-IN" sz="2400" b="0" dirty="0">
                <a:solidFill>
                  <a:srgbClr val="D4D4D4"/>
                </a:solidFill>
                <a:effectLst/>
                <a:highlight>
                  <a:srgbClr val="1E1E1E"/>
                </a:highlight>
                <a:latin typeface="Courier New" panose="02070309020205020404" pitchFamily="49" charset="0"/>
              </a:rPr>
            </a:br>
            <a:br>
              <a:rPr lang="en-IN" sz="2400" b="0" dirty="0">
                <a:solidFill>
                  <a:srgbClr val="D4D4D4"/>
                </a:solidFill>
                <a:effectLst/>
                <a:highlight>
                  <a:srgbClr val="1E1E1E"/>
                </a:highlight>
                <a:latin typeface="Courier New" panose="02070309020205020404" pitchFamily="49" charset="0"/>
              </a:rPr>
            </a:br>
            <a:br>
              <a:rPr lang="en-IN" sz="2400" b="0" dirty="0">
                <a:solidFill>
                  <a:srgbClr val="D4D4D4"/>
                </a:solidFill>
                <a:effectLst/>
                <a:highlight>
                  <a:srgbClr val="1E1E1E"/>
                </a:highlight>
                <a:latin typeface="Courier New" panose="02070309020205020404" pitchFamily="49" charset="0"/>
              </a:rPr>
            </a:br>
            <a:endParaRPr lang="en-IN" sz="2400" dirty="0"/>
          </a:p>
        </p:txBody>
      </p:sp>
    </p:spTree>
    <p:extLst>
      <p:ext uri="{BB962C8B-B14F-4D97-AF65-F5344CB8AC3E}">
        <p14:creationId xmlns:p14="http://schemas.microsoft.com/office/powerpoint/2010/main" val="36045325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62A90-67FC-E62E-E178-5EFE812429CB}"/>
              </a:ext>
            </a:extLst>
          </p:cNvPr>
          <p:cNvSpPr>
            <a:spLocks noGrp="1"/>
          </p:cNvSpPr>
          <p:nvPr>
            <p:ph type="title"/>
          </p:nvPr>
        </p:nvSpPr>
        <p:spPr>
          <a:xfrm>
            <a:off x="2333718" y="636495"/>
            <a:ext cx="7524564" cy="762000"/>
          </a:xfrm>
        </p:spPr>
        <p:txBody>
          <a:bodyPr/>
          <a:lstStyle/>
          <a:p>
            <a:pPr marL="571500" indent="-571500">
              <a:buFont typeface="Arial" panose="020B0604020202020204" pitchFamily="34" charset="0"/>
              <a:buChar char="•"/>
            </a:pPr>
            <a:r>
              <a:rPr lang="en-IN" i="1" u="sng" dirty="0"/>
              <a:t>Result And Graph</a:t>
            </a:r>
            <a:r>
              <a:rPr lang="en-IN" dirty="0"/>
              <a:t>:</a:t>
            </a:r>
          </a:p>
        </p:txBody>
      </p:sp>
      <p:pic>
        <p:nvPicPr>
          <p:cNvPr id="4" name="Picture 3">
            <a:extLst>
              <a:ext uri="{FF2B5EF4-FFF2-40B4-BE49-F238E27FC236}">
                <a16:creationId xmlns:a16="http://schemas.microsoft.com/office/drawing/2014/main" id="{AF747502-F0C2-B34F-0EEC-EC8F6C20545A}"/>
              </a:ext>
            </a:extLst>
          </p:cNvPr>
          <p:cNvPicPr>
            <a:picLocks noChangeAspect="1"/>
          </p:cNvPicPr>
          <p:nvPr/>
        </p:nvPicPr>
        <p:blipFill>
          <a:blip r:embed="rId2"/>
          <a:stretch>
            <a:fillRect/>
          </a:stretch>
        </p:blipFill>
        <p:spPr>
          <a:xfrm>
            <a:off x="1261928" y="1308846"/>
            <a:ext cx="9469654" cy="4069977"/>
          </a:xfrm>
          <a:prstGeom prst="rect">
            <a:avLst/>
          </a:prstGeom>
        </p:spPr>
      </p:pic>
      <p:pic>
        <p:nvPicPr>
          <p:cNvPr id="6" name="Picture 5">
            <a:extLst>
              <a:ext uri="{FF2B5EF4-FFF2-40B4-BE49-F238E27FC236}">
                <a16:creationId xmlns:a16="http://schemas.microsoft.com/office/drawing/2014/main" id="{11D46ADC-FBB2-1241-2DDB-68A6F19B0A35}"/>
              </a:ext>
            </a:extLst>
          </p:cNvPr>
          <p:cNvPicPr>
            <a:picLocks noChangeAspect="1"/>
          </p:cNvPicPr>
          <p:nvPr/>
        </p:nvPicPr>
        <p:blipFill>
          <a:blip r:embed="rId3"/>
          <a:stretch>
            <a:fillRect/>
          </a:stretch>
        </p:blipFill>
        <p:spPr>
          <a:xfrm>
            <a:off x="1261928" y="5378823"/>
            <a:ext cx="9469654" cy="1390326"/>
          </a:xfrm>
          <a:prstGeom prst="rect">
            <a:avLst/>
          </a:prstGeom>
        </p:spPr>
      </p:pic>
    </p:spTree>
    <p:extLst>
      <p:ext uri="{BB962C8B-B14F-4D97-AF65-F5344CB8AC3E}">
        <p14:creationId xmlns:p14="http://schemas.microsoft.com/office/powerpoint/2010/main" val="18388044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C7F18-DAD5-A167-1A35-1D275EC0A64F}"/>
              </a:ext>
            </a:extLst>
          </p:cNvPr>
          <p:cNvSpPr>
            <a:spLocks noGrp="1"/>
          </p:cNvSpPr>
          <p:nvPr>
            <p:ph type="title"/>
          </p:nvPr>
        </p:nvSpPr>
        <p:spPr>
          <a:xfrm>
            <a:off x="2333718" y="869576"/>
            <a:ext cx="7524564" cy="5513295"/>
          </a:xfrm>
        </p:spPr>
        <p:txBody>
          <a:bodyPr>
            <a:noAutofit/>
          </a:bodyPr>
          <a:lstStyle/>
          <a:p>
            <a:pPr marL="571500" indent="-571500">
              <a:buFont typeface="Arial" panose="020B0604020202020204" pitchFamily="34" charset="0"/>
              <a:buChar char="•"/>
            </a:pPr>
            <a:r>
              <a:rPr lang="en-IN" u="sng" dirty="0"/>
              <a:t>Problem Statement 11:</a:t>
            </a:r>
            <a:br>
              <a:rPr lang="en-IN" u="sng" dirty="0"/>
            </a:br>
            <a:r>
              <a:rPr lang="en-US" sz="3200" dirty="0">
                <a:effectLst/>
                <a:latin typeface="Cambria" panose="02040503050406030204" pitchFamily="18" charset="0"/>
                <a:ea typeface="MS Mincho" panose="020B0400000000000000" pitchFamily="49" charset="-128"/>
                <a:cs typeface="Times New Roman" panose="02020603050405020304" pitchFamily="18" charset="0"/>
              </a:rPr>
              <a:t>Analyze purchase amounts for male and female customers. Perform a statistical test to determine if there's a significant difference between the two groups.</a:t>
            </a:r>
            <a:br>
              <a:rPr lang="en-US" sz="3200" dirty="0">
                <a:effectLst/>
                <a:latin typeface="Cambria" panose="02040503050406030204" pitchFamily="18" charset="0"/>
                <a:ea typeface="MS Mincho" panose="020B0400000000000000" pitchFamily="49" charset="-128"/>
                <a:cs typeface="Times New Roman" panose="02020603050405020304" pitchFamily="18" charset="0"/>
              </a:rPr>
            </a:br>
            <a:endParaRPr lang="en-IN" sz="3200" dirty="0"/>
          </a:p>
        </p:txBody>
      </p:sp>
    </p:spTree>
    <p:extLst>
      <p:ext uri="{BB962C8B-B14F-4D97-AF65-F5344CB8AC3E}">
        <p14:creationId xmlns:p14="http://schemas.microsoft.com/office/powerpoint/2010/main" val="31695025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2F320-3EF4-BE85-10DC-5FED24012A6B}"/>
              </a:ext>
            </a:extLst>
          </p:cNvPr>
          <p:cNvSpPr>
            <a:spLocks noGrp="1"/>
          </p:cNvSpPr>
          <p:nvPr>
            <p:ph type="title"/>
          </p:nvPr>
        </p:nvSpPr>
        <p:spPr>
          <a:xfrm>
            <a:off x="2333718" y="1192306"/>
            <a:ext cx="7524564" cy="5226423"/>
          </a:xfrm>
        </p:spPr>
        <p:txBody>
          <a:bodyPr>
            <a:normAutofit/>
          </a:bodyPr>
          <a:lstStyle/>
          <a:p>
            <a:pPr marL="571500" indent="-571500">
              <a:buFont typeface="Arial" panose="020B0604020202020204" pitchFamily="34" charset="0"/>
              <a:buChar char="•"/>
            </a:pPr>
            <a:r>
              <a:rPr lang="en-IN" sz="4900" i="1" u="sng" dirty="0"/>
              <a:t>Description:</a:t>
            </a:r>
            <a:br>
              <a:rPr lang="en-IN" sz="4400" i="1" u="sng" dirty="0"/>
            </a:br>
            <a:r>
              <a:rPr lang="en-IN" sz="3600" dirty="0"/>
              <a:t>1)</a:t>
            </a:r>
            <a:r>
              <a:rPr lang="en-US" sz="3600" dirty="0">
                <a:effectLst/>
                <a:latin typeface="Cambria" panose="02040503050406030204" pitchFamily="18" charset="0"/>
                <a:ea typeface="MS Mincho" panose="020B0400000000000000" pitchFamily="49" charset="-128"/>
                <a:cs typeface="Times New Roman" panose="02020603050405020304" pitchFamily="18" charset="0"/>
              </a:rPr>
              <a:t> To analyze purchase amounts for male and female customers.</a:t>
            </a:r>
            <a:br>
              <a:rPr lang="en-US" sz="3600" dirty="0">
                <a:effectLst/>
                <a:latin typeface="Cambria" panose="02040503050406030204" pitchFamily="18" charset="0"/>
                <a:ea typeface="MS Mincho" panose="020B0400000000000000" pitchFamily="49" charset="-128"/>
                <a:cs typeface="Times New Roman" panose="02020603050405020304" pitchFamily="18" charset="0"/>
              </a:rPr>
            </a:br>
            <a:r>
              <a:rPr lang="en-US" sz="3600" dirty="0">
                <a:effectLst/>
                <a:latin typeface="Cambria" panose="02040503050406030204" pitchFamily="18" charset="0"/>
                <a:ea typeface="MS Mincho" panose="020B0400000000000000" pitchFamily="49" charset="-128"/>
                <a:cs typeface="Times New Roman" panose="02020603050405020304" pitchFamily="18" charset="0"/>
              </a:rPr>
              <a:t>2)To perform a statistical test to determine if there's a significant difference between the two groups.</a:t>
            </a:r>
            <a:br>
              <a:rPr lang="en-US" sz="3600" dirty="0">
                <a:effectLst/>
                <a:latin typeface="Cambria" panose="02040503050406030204" pitchFamily="18" charset="0"/>
                <a:ea typeface="MS Mincho" panose="020B0400000000000000" pitchFamily="49" charset="-128"/>
                <a:cs typeface="Times New Roman" panose="02020603050405020304" pitchFamily="18" charset="0"/>
              </a:rPr>
            </a:br>
            <a:br>
              <a:rPr lang="en-IN" sz="3600" dirty="0"/>
            </a:br>
            <a:endParaRPr lang="en-IN" sz="3600" dirty="0"/>
          </a:p>
        </p:txBody>
      </p:sp>
    </p:spTree>
    <p:extLst>
      <p:ext uri="{BB962C8B-B14F-4D97-AF65-F5344CB8AC3E}">
        <p14:creationId xmlns:p14="http://schemas.microsoft.com/office/powerpoint/2010/main" val="16641953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8B09A-78C9-E8CF-982A-FE38E16B7B4F}"/>
              </a:ext>
            </a:extLst>
          </p:cNvPr>
          <p:cNvSpPr>
            <a:spLocks noGrp="1"/>
          </p:cNvSpPr>
          <p:nvPr>
            <p:ph type="title"/>
          </p:nvPr>
        </p:nvSpPr>
        <p:spPr>
          <a:xfrm>
            <a:off x="2333717" y="2766218"/>
            <a:ext cx="7841223" cy="2469170"/>
          </a:xfrm>
        </p:spPr>
        <p:txBody>
          <a:bodyPr>
            <a:noAutofit/>
          </a:bodyPr>
          <a:lstStyle/>
          <a:p>
            <a:pPr marL="285750" indent="-285750">
              <a:buFont typeface="Arial" panose="020B0604020202020204" pitchFamily="34" charset="0"/>
              <a:buChar char="•"/>
            </a:pPr>
            <a:r>
              <a:rPr lang="en-IN" sz="4000" i="1" u="sng" dirty="0"/>
              <a:t>Code:</a:t>
            </a:r>
            <a:br>
              <a:rPr lang="en-IN" sz="4000" dirty="0"/>
            </a:br>
            <a:r>
              <a:rPr lang="en-IN" sz="2000" b="0" dirty="0">
                <a:solidFill>
                  <a:srgbClr val="6AA94F"/>
                </a:solidFill>
                <a:effectLst/>
                <a:highlight>
                  <a:srgbClr val="1E1E1E"/>
                </a:highlight>
                <a:latin typeface="Courier New" panose="02070309020205020404" pitchFamily="49" charset="0"/>
              </a:rPr>
              <a:t># problem statement 11</a:t>
            </a:r>
            <a:br>
              <a:rPr lang="en-IN" sz="2000" b="0" dirty="0">
                <a:solidFill>
                  <a:srgbClr val="D4D4D4"/>
                </a:solidFill>
                <a:effectLst/>
                <a:highlight>
                  <a:srgbClr val="1E1E1E"/>
                </a:highlight>
                <a:latin typeface="Courier New" panose="02070309020205020404" pitchFamily="49" charset="0"/>
              </a:rPr>
            </a:br>
            <a:r>
              <a:rPr lang="en-IN" sz="2000" b="0" dirty="0">
                <a:solidFill>
                  <a:srgbClr val="C586C0"/>
                </a:solidFill>
                <a:effectLst/>
                <a:highlight>
                  <a:srgbClr val="1E1E1E"/>
                </a:highlight>
                <a:latin typeface="Courier New" panose="02070309020205020404" pitchFamily="49" charset="0"/>
              </a:rPr>
              <a:t>from</a:t>
            </a:r>
            <a:r>
              <a:rPr lang="en-IN" sz="2000" b="0" dirty="0">
                <a:solidFill>
                  <a:srgbClr val="D4D4D4"/>
                </a:solidFill>
                <a:effectLst/>
                <a:highlight>
                  <a:srgbClr val="1E1E1E"/>
                </a:highlight>
                <a:latin typeface="Courier New" panose="02070309020205020404" pitchFamily="49" charset="0"/>
              </a:rPr>
              <a:t> </a:t>
            </a:r>
            <a:r>
              <a:rPr lang="en-IN" sz="2000" b="0" dirty="0" err="1">
                <a:solidFill>
                  <a:srgbClr val="D4D4D4"/>
                </a:solidFill>
                <a:effectLst/>
                <a:highlight>
                  <a:srgbClr val="1E1E1E"/>
                </a:highlight>
                <a:latin typeface="Courier New" panose="02070309020205020404" pitchFamily="49" charset="0"/>
              </a:rPr>
              <a:t>scipy.stats</a:t>
            </a:r>
            <a:r>
              <a:rPr lang="en-IN" sz="2000" b="0" dirty="0">
                <a:solidFill>
                  <a:srgbClr val="D4D4D4"/>
                </a:solidFill>
                <a:effectLst/>
                <a:highlight>
                  <a:srgbClr val="1E1E1E"/>
                </a:highlight>
                <a:latin typeface="Courier New" panose="02070309020205020404" pitchFamily="49" charset="0"/>
              </a:rPr>
              <a:t> </a:t>
            </a:r>
            <a:r>
              <a:rPr lang="en-IN" sz="2000" b="0" dirty="0">
                <a:solidFill>
                  <a:srgbClr val="C586C0"/>
                </a:solidFill>
                <a:effectLst/>
                <a:highlight>
                  <a:srgbClr val="1E1E1E"/>
                </a:highlight>
                <a:latin typeface="Courier New" panose="02070309020205020404" pitchFamily="49" charset="0"/>
              </a:rPr>
              <a:t>import</a:t>
            </a:r>
            <a:r>
              <a:rPr lang="en-IN" sz="2000" b="0" dirty="0">
                <a:solidFill>
                  <a:srgbClr val="D4D4D4"/>
                </a:solidFill>
                <a:effectLst/>
                <a:highlight>
                  <a:srgbClr val="1E1E1E"/>
                </a:highlight>
                <a:latin typeface="Courier New" panose="02070309020205020404" pitchFamily="49" charset="0"/>
              </a:rPr>
              <a:t> </a:t>
            </a:r>
            <a:r>
              <a:rPr lang="en-IN" sz="2000" b="0" dirty="0" err="1">
                <a:solidFill>
                  <a:srgbClr val="D4D4D4"/>
                </a:solidFill>
                <a:effectLst/>
                <a:highlight>
                  <a:srgbClr val="1E1E1E"/>
                </a:highlight>
                <a:latin typeface="Courier New" panose="02070309020205020404" pitchFamily="49" charset="0"/>
              </a:rPr>
              <a:t>ttest_ind</a:t>
            </a:r>
            <a:br>
              <a:rPr lang="en-IN" sz="2000" b="0" dirty="0">
                <a:solidFill>
                  <a:srgbClr val="D4D4D4"/>
                </a:solidFill>
                <a:effectLst/>
                <a:highlight>
                  <a:srgbClr val="1E1E1E"/>
                </a:highlight>
                <a:latin typeface="Courier New" panose="02070309020205020404" pitchFamily="49" charset="0"/>
              </a:rPr>
            </a:br>
            <a:br>
              <a:rPr lang="en-IN" sz="2000" b="0" dirty="0">
                <a:solidFill>
                  <a:srgbClr val="D4D4D4"/>
                </a:solidFill>
                <a:effectLst/>
                <a:highlight>
                  <a:srgbClr val="1E1E1E"/>
                </a:highlight>
                <a:latin typeface="Courier New" panose="02070309020205020404" pitchFamily="49" charset="0"/>
              </a:rPr>
            </a:br>
            <a:r>
              <a:rPr lang="en-IN" sz="2000" b="0" dirty="0">
                <a:solidFill>
                  <a:srgbClr val="6AA94F"/>
                </a:solidFill>
                <a:effectLst/>
                <a:highlight>
                  <a:srgbClr val="1E1E1E"/>
                </a:highlight>
                <a:latin typeface="Courier New" panose="02070309020205020404" pitchFamily="49" charset="0"/>
              </a:rPr>
              <a:t># </a:t>
            </a:r>
            <a:r>
              <a:rPr lang="en-IN" sz="2000" b="0" dirty="0" err="1">
                <a:solidFill>
                  <a:srgbClr val="6AA94F"/>
                </a:solidFill>
                <a:effectLst/>
                <a:highlight>
                  <a:srgbClr val="1E1E1E"/>
                </a:highlight>
                <a:latin typeface="Courier New" panose="02070309020205020404" pitchFamily="49" charset="0"/>
              </a:rPr>
              <a:t>Barplot</a:t>
            </a:r>
            <a:r>
              <a:rPr lang="en-IN" sz="2000" b="0" dirty="0">
                <a:solidFill>
                  <a:srgbClr val="6AA94F"/>
                </a:solidFill>
                <a:effectLst/>
                <a:highlight>
                  <a:srgbClr val="1E1E1E"/>
                </a:highlight>
                <a:latin typeface="Courier New" panose="02070309020205020404" pitchFamily="49" charset="0"/>
              </a:rPr>
              <a:t> for purchase amounts by gender</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plt.figure</a:t>
            </a:r>
            <a:r>
              <a:rPr lang="en-IN" sz="2000" b="0" dirty="0">
                <a:solidFill>
                  <a:srgbClr val="DCDCDC"/>
                </a:solidFill>
                <a:effectLst/>
                <a:highlight>
                  <a:srgbClr val="1E1E1E"/>
                </a:highlight>
                <a:latin typeface="Courier New" panose="02070309020205020404" pitchFamily="49" charset="0"/>
              </a:rPr>
              <a:t>(</a:t>
            </a:r>
            <a:r>
              <a:rPr lang="en-IN" sz="2000" b="0" dirty="0" err="1">
                <a:solidFill>
                  <a:srgbClr val="D4D4D4"/>
                </a:solidFill>
                <a:effectLst/>
                <a:highlight>
                  <a:srgbClr val="1E1E1E"/>
                </a:highlight>
                <a:latin typeface="Courier New" panose="02070309020205020404" pitchFamily="49" charset="0"/>
              </a:rPr>
              <a:t>figsize</a:t>
            </a:r>
            <a:r>
              <a:rPr lang="en-IN" sz="2000" b="0" dirty="0">
                <a:solidFill>
                  <a:srgbClr val="D4D4D4"/>
                </a:solidFill>
                <a:effectLst/>
                <a:highlight>
                  <a:srgbClr val="1E1E1E"/>
                </a:highlight>
                <a:latin typeface="Courier New" panose="02070309020205020404" pitchFamily="49" charset="0"/>
              </a:rPr>
              <a:t>=</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B5CEA8"/>
                </a:solidFill>
                <a:effectLst/>
                <a:highlight>
                  <a:srgbClr val="1E1E1E"/>
                </a:highlight>
                <a:latin typeface="Courier New" panose="02070309020205020404" pitchFamily="49" charset="0"/>
              </a:rPr>
              <a:t>10</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 </a:t>
            </a:r>
            <a:r>
              <a:rPr lang="en-IN" sz="2000" b="0" dirty="0">
                <a:solidFill>
                  <a:srgbClr val="B5CEA8"/>
                </a:solidFill>
                <a:effectLst/>
                <a:highlight>
                  <a:srgbClr val="1E1E1E"/>
                </a:highlight>
                <a:latin typeface="Courier New" panose="02070309020205020404" pitchFamily="49" charset="0"/>
              </a:rPr>
              <a:t>6</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sns.barplot</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x=</a:t>
            </a:r>
            <a:r>
              <a:rPr lang="en-IN" sz="2000" b="0" dirty="0">
                <a:solidFill>
                  <a:srgbClr val="CE9178"/>
                </a:solidFill>
                <a:effectLst/>
                <a:highlight>
                  <a:srgbClr val="1E1E1E"/>
                </a:highlight>
                <a:latin typeface="Courier New" panose="02070309020205020404" pitchFamily="49" charset="0"/>
              </a:rPr>
              <a:t>'Gender'</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 y=</a:t>
            </a:r>
            <a:r>
              <a:rPr lang="en-IN" sz="2000" b="0" dirty="0">
                <a:solidFill>
                  <a:srgbClr val="CE9178"/>
                </a:solidFill>
                <a:effectLst/>
                <a:highlight>
                  <a:srgbClr val="1E1E1E"/>
                </a:highlight>
                <a:latin typeface="Courier New" panose="02070309020205020404" pitchFamily="49" charset="0"/>
              </a:rPr>
              <a:t>'</a:t>
            </a:r>
            <a:r>
              <a:rPr lang="en-IN" sz="2000" b="0" dirty="0" err="1">
                <a:solidFill>
                  <a:srgbClr val="CE9178"/>
                </a:solidFill>
                <a:effectLst/>
                <a:highlight>
                  <a:srgbClr val="1E1E1E"/>
                </a:highlight>
                <a:latin typeface="Courier New" panose="02070309020205020404" pitchFamily="49" charset="0"/>
              </a:rPr>
              <a:t>PurchaseAmount</a:t>
            </a:r>
            <a:r>
              <a:rPr lang="en-IN" sz="2000" b="0" dirty="0">
                <a:solidFill>
                  <a:srgbClr val="CE9178"/>
                </a:solidFill>
                <a:effectLst/>
                <a:highlight>
                  <a:srgbClr val="1E1E1E"/>
                </a:highlight>
                <a:latin typeface="Courier New" panose="02070309020205020404" pitchFamily="49" charset="0"/>
              </a:rPr>
              <a:t>'</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 data=</a:t>
            </a:r>
            <a:r>
              <a:rPr lang="en-IN" sz="2000" b="0" dirty="0" err="1">
                <a:solidFill>
                  <a:srgbClr val="D4D4D4"/>
                </a:solidFill>
                <a:effectLst/>
                <a:highlight>
                  <a:srgbClr val="1E1E1E"/>
                </a:highlight>
                <a:latin typeface="Courier New" panose="02070309020205020404" pitchFamily="49" charset="0"/>
              </a:rPr>
              <a:t>sales_df</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plt.title</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'Purchase Amounts by Gender'</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plt.show</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br>
              <a:rPr lang="en-IN" sz="2000" b="0" dirty="0">
                <a:solidFill>
                  <a:srgbClr val="D4D4D4"/>
                </a:solidFill>
                <a:effectLst/>
                <a:highlight>
                  <a:srgbClr val="1E1E1E"/>
                </a:highlight>
                <a:latin typeface="Courier New" panose="02070309020205020404" pitchFamily="49" charset="0"/>
              </a:rPr>
            </a:br>
            <a:r>
              <a:rPr lang="en-IN" sz="2000" b="0" dirty="0">
                <a:solidFill>
                  <a:srgbClr val="6AA94F"/>
                </a:solidFill>
                <a:effectLst/>
                <a:highlight>
                  <a:srgbClr val="1E1E1E"/>
                </a:highlight>
                <a:latin typeface="Courier New" panose="02070309020205020404" pitchFamily="49" charset="0"/>
              </a:rPr>
              <a:t># Statistical test (t-test)</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male_purchase</a:t>
            </a:r>
            <a:r>
              <a:rPr lang="en-IN" sz="2000" b="0" dirty="0">
                <a:solidFill>
                  <a:srgbClr val="D4D4D4"/>
                </a:solidFill>
                <a:effectLst/>
                <a:highlight>
                  <a:srgbClr val="1E1E1E"/>
                </a:highlight>
                <a:latin typeface="Courier New" panose="02070309020205020404" pitchFamily="49" charset="0"/>
              </a:rPr>
              <a:t> = </a:t>
            </a:r>
            <a:r>
              <a:rPr lang="en-IN" sz="2000" b="0" dirty="0" err="1">
                <a:solidFill>
                  <a:srgbClr val="D4D4D4"/>
                </a:solidFill>
                <a:effectLst/>
                <a:highlight>
                  <a:srgbClr val="1E1E1E"/>
                </a:highlight>
                <a:latin typeface="Courier New" panose="02070309020205020404" pitchFamily="49" charset="0"/>
              </a:rPr>
              <a:t>sales_df</a:t>
            </a:r>
            <a:r>
              <a:rPr lang="en-IN" sz="2000" b="0" dirty="0">
                <a:solidFill>
                  <a:srgbClr val="DCDCDC"/>
                </a:solidFill>
                <a:effectLst/>
                <a:highlight>
                  <a:srgbClr val="1E1E1E"/>
                </a:highlight>
                <a:latin typeface="Courier New" panose="02070309020205020404" pitchFamily="49" charset="0"/>
              </a:rPr>
              <a:t>[</a:t>
            </a:r>
            <a:r>
              <a:rPr lang="en-IN" sz="2000" b="0" dirty="0" err="1">
                <a:solidFill>
                  <a:srgbClr val="D4D4D4"/>
                </a:solidFill>
                <a:effectLst/>
                <a:highlight>
                  <a:srgbClr val="1E1E1E"/>
                </a:highlight>
                <a:latin typeface="Courier New" panose="02070309020205020404" pitchFamily="49" charset="0"/>
              </a:rPr>
              <a:t>sales_df</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'Gender'</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 == </a:t>
            </a:r>
            <a:r>
              <a:rPr lang="en-IN" sz="2000" b="0" dirty="0">
                <a:solidFill>
                  <a:srgbClr val="CE9178"/>
                </a:solidFill>
                <a:effectLst/>
                <a:highlight>
                  <a:srgbClr val="1E1E1E"/>
                </a:highlight>
                <a:latin typeface="Courier New" panose="02070309020205020404" pitchFamily="49" charset="0"/>
              </a:rPr>
              <a:t>'Male'</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a:t>
            </a:r>
            <a:r>
              <a:rPr lang="en-IN" sz="2000" b="0" dirty="0" err="1">
                <a:solidFill>
                  <a:srgbClr val="CE9178"/>
                </a:solidFill>
                <a:effectLst/>
                <a:highlight>
                  <a:srgbClr val="1E1E1E"/>
                </a:highlight>
                <a:latin typeface="Courier New" panose="02070309020205020404" pitchFamily="49" charset="0"/>
              </a:rPr>
              <a:t>PurchaseAmount</a:t>
            </a:r>
            <a:r>
              <a:rPr lang="en-IN" sz="2000" b="0" dirty="0">
                <a:solidFill>
                  <a:srgbClr val="CE9178"/>
                </a:solidFill>
                <a:effectLst/>
                <a:highlight>
                  <a:srgbClr val="1E1E1E"/>
                </a:highlight>
                <a:latin typeface="Courier New" panose="02070309020205020404" pitchFamily="49" charset="0"/>
              </a:rPr>
              <a:t>'</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female_purchase</a:t>
            </a:r>
            <a:r>
              <a:rPr lang="en-IN" sz="2000" b="0" dirty="0">
                <a:solidFill>
                  <a:srgbClr val="D4D4D4"/>
                </a:solidFill>
                <a:effectLst/>
                <a:highlight>
                  <a:srgbClr val="1E1E1E"/>
                </a:highlight>
                <a:latin typeface="Courier New" panose="02070309020205020404" pitchFamily="49" charset="0"/>
              </a:rPr>
              <a:t> = </a:t>
            </a:r>
            <a:r>
              <a:rPr lang="en-IN" sz="2000" b="0" dirty="0" err="1">
                <a:solidFill>
                  <a:srgbClr val="D4D4D4"/>
                </a:solidFill>
                <a:effectLst/>
                <a:highlight>
                  <a:srgbClr val="1E1E1E"/>
                </a:highlight>
                <a:latin typeface="Courier New" panose="02070309020205020404" pitchFamily="49" charset="0"/>
              </a:rPr>
              <a:t>sales_df</a:t>
            </a:r>
            <a:r>
              <a:rPr lang="en-IN" sz="2000" b="0" dirty="0">
                <a:solidFill>
                  <a:srgbClr val="DCDCDC"/>
                </a:solidFill>
                <a:effectLst/>
                <a:highlight>
                  <a:srgbClr val="1E1E1E"/>
                </a:highlight>
                <a:latin typeface="Courier New" panose="02070309020205020404" pitchFamily="49" charset="0"/>
              </a:rPr>
              <a:t>[</a:t>
            </a:r>
            <a:r>
              <a:rPr lang="en-IN" sz="2000" b="0" dirty="0" err="1">
                <a:solidFill>
                  <a:srgbClr val="D4D4D4"/>
                </a:solidFill>
                <a:effectLst/>
                <a:highlight>
                  <a:srgbClr val="1E1E1E"/>
                </a:highlight>
                <a:latin typeface="Courier New" panose="02070309020205020404" pitchFamily="49" charset="0"/>
              </a:rPr>
              <a:t>sales_df</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'Gender'</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 == </a:t>
            </a:r>
            <a:r>
              <a:rPr lang="en-IN" sz="2000" b="0" dirty="0">
                <a:solidFill>
                  <a:srgbClr val="CE9178"/>
                </a:solidFill>
                <a:effectLst/>
                <a:highlight>
                  <a:srgbClr val="1E1E1E"/>
                </a:highlight>
                <a:latin typeface="Courier New" panose="02070309020205020404" pitchFamily="49" charset="0"/>
              </a:rPr>
              <a:t>'Female'</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a:t>
            </a:r>
            <a:r>
              <a:rPr lang="en-IN" sz="2000" b="0" dirty="0" err="1">
                <a:solidFill>
                  <a:srgbClr val="CE9178"/>
                </a:solidFill>
                <a:effectLst/>
                <a:highlight>
                  <a:srgbClr val="1E1E1E"/>
                </a:highlight>
                <a:latin typeface="Courier New" panose="02070309020205020404" pitchFamily="49" charset="0"/>
              </a:rPr>
              <a:t>PurchaseAmount</a:t>
            </a:r>
            <a:r>
              <a:rPr lang="en-IN" sz="2000" b="0" dirty="0">
                <a:solidFill>
                  <a:srgbClr val="CE9178"/>
                </a:solidFill>
                <a:effectLst/>
                <a:highlight>
                  <a:srgbClr val="1E1E1E"/>
                </a:highlight>
                <a:latin typeface="Courier New" panose="02070309020205020404" pitchFamily="49" charset="0"/>
              </a:rPr>
              <a:t>'</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t_stat</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 </a:t>
            </a:r>
            <a:r>
              <a:rPr lang="en-IN" sz="2000" b="0" dirty="0" err="1">
                <a:solidFill>
                  <a:srgbClr val="D4D4D4"/>
                </a:solidFill>
                <a:effectLst/>
                <a:highlight>
                  <a:srgbClr val="1E1E1E"/>
                </a:highlight>
                <a:latin typeface="Courier New" panose="02070309020205020404" pitchFamily="49" charset="0"/>
              </a:rPr>
              <a:t>p_value</a:t>
            </a:r>
            <a:r>
              <a:rPr lang="en-IN" sz="2000" b="0" dirty="0">
                <a:solidFill>
                  <a:srgbClr val="D4D4D4"/>
                </a:solidFill>
                <a:effectLst/>
                <a:highlight>
                  <a:srgbClr val="1E1E1E"/>
                </a:highlight>
                <a:latin typeface="Courier New" panose="02070309020205020404" pitchFamily="49" charset="0"/>
              </a:rPr>
              <a:t> = </a:t>
            </a:r>
            <a:r>
              <a:rPr lang="en-IN" sz="2000" b="0" dirty="0" err="1">
                <a:solidFill>
                  <a:srgbClr val="D4D4D4"/>
                </a:solidFill>
                <a:effectLst/>
                <a:highlight>
                  <a:srgbClr val="1E1E1E"/>
                </a:highlight>
                <a:latin typeface="Courier New" panose="02070309020205020404" pitchFamily="49" charset="0"/>
              </a:rPr>
              <a:t>ttest_ind</a:t>
            </a:r>
            <a:r>
              <a:rPr lang="en-IN" sz="2000" b="0" dirty="0">
                <a:solidFill>
                  <a:srgbClr val="DCDCDC"/>
                </a:solidFill>
                <a:effectLst/>
                <a:highlight>
                  <a:srgbClr val="1E1E1E"/>
                </a:highlight>
                <a:latin typeface="Courier New" panose="02070309020205020404" pitchFamily="49" charset="0"/>
              </a:rPr>
              <a:t>(</a:t>
            </a:r>
            <a:r>
              <a:rPr lang="en-IN" sz="2000" b="0" dirty="0" err="1">
                <a:solidFill>
                  <a:srgbClr val="D4D4D4"/>
                </a:solidFill>
                <a:effectLst/>
                <a:highlight>
                  <a:srgbClr val="1E1E1E"/>
                </a:highlight>
                <a:latin typeface="Courier New" panose="02070309020205020404" pitchFamily="49" charset="0"/>
              </a:rPr>
              <a:t>male_purchase</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 </a:t>
            </a:r>
            <a:r>
              <a:rPr lang="en-IN" sz="2000" b="0" dirty="0" err="1">
                <a:solidFill>
                  <a:srgbClr val="D4D4D4"/>
                </a:solidFill>
                <a:effectLst/>
                <a:highlight>
                  <a:srgbClr val="1E1E1E"/>
                </a:highlight>
                <a:latin typeface="Courier New" panose="02070309020205020404" pitchFamily="49" charset="0"/>
              </a:rPr>
              <a:t>female_purchase</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a:solidFill>
                  <a:srgbClr val="DCDCAA"/>
                </a:solidFill>
                <a:effectLst/>
                <a:highlight>
                  <a:srgbClr val="1E1E1E"/>
                </a:highlight>
                <a:latin typeface="Courier New" panose="02070309020205020404" pitchFamily="49" charset="0"/>
              </a:rPr>
              <a:t>print</a:t>
            </a:r>
            <a:r>
              <a:rPr lang="en-IN" sz="2000" b="0" dirty="0">
                <a:solidFill>
                  <a:srgbClr val="DCDCDC"/>
                </a:solidFill>
                <a:effectLst/>
                <a:highlight>
                  <a:srgbClr val="1E1E1E"/>
                </a:highlight>
                <a:latin typeface="Courier New" panose="02070309020205020404" pitchFamily="49" charset="0"/>
              </a:rPr>
              <a:t>(</a:t>
            </a:r>
            <a:r>
              <a:rPr lang="en-IN" sz="2000" b="0" dirty="0" err="1">
                <a:solidFill>
                  <a:srgbClr val="569CD6"/>
                </a:solidFill>
                <a:effectLst/>
                <a:highlight>
                  <a:srgbClr val="1E1E1E"/>
                </a:highlight>
                <a:latin typeface="Courier New" panose="02070309020205020404" pitchFamily="49" charset="0"/>
              </a:rPr>
              <a:t>f</a:t>
            </a:r>
            <a:r>
              <a:rPr lang="en-IN" sz="2000" b="0" dirty="0" err="1">
                <a:solidFill>
                  <a:srgbClr val="CE9178"/>
                </a:solidFill>
                <a:effectLst/>
                <a:highlight>
                  <a:srgbClr val="1E1E1E"/>
                </a:highlight>
                <a:latin typeface="Courier New" panose="02070309020205020404" pitchFamily="49" charset="0"/>
              </a:rPr>
              <a:t>"T</a:t>
            </a:r>
            <a:r>
              <a:rPr lang="en-IN" sz="2000" b="0" dirty="0">
                <a:solidFill>
                  <a:srgbClr val="CE9178"/>
                </a:solidFill>
                <a:effectLst/>
                <a:highlight>
                  <a:srgbClr val="1E1E1E"/>
                </a:highlight>
                <a:latin typeface="Courier New" panose="02070309020205020404" pitchFamily="49" charset="0"/>
              </a:rPr>
              <a:t>-statistic: </a:t>
            </a:r>
            <a:r>
              <a:rPr lang="en-IN" sz="2000" b="0" dirty="0">
                <a:solidFill>
                  <a:srgbClr val="DCDCDC"/>
                </a:solidFill>
                <a:effectLst/>
                <a:highlight>
                  <a:srgbClr val="1E1E1E"/>
                </a:highlight>
                <a:latin typeface="Courier New" panose="02070309020205020404" pitchFamily="49" charset="0"/>
              </a:rPr>
              <a:t>{</a:t>
            </a:r>
            <a:r>
              <a:rPr lang="en-IN" sz="2000" b="0" dirty="0" err="1">
                <a:solidFill>
                  <a:srgbClr val="D4D4D4"/>
                </a:solidFill>
                <a:effectLst/>
                <a:highlight>
                  <a:srgbClr val="1E1E1E"/>
                </a:highlight>
                <a:latin typeface="Courier New" panose="02070309020205020404" pitchFamily="49" charset="0"/>
              </a:rPr>
              <a:t>t_stat</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 P-value: </a:t>
            </a:r>
            <a:r>
              <a:rPr lang="en-IN" sz="2000" b="0" dirty="0">
                <a:solidFill>
                  <a:srgbClr val="DCDCDC"/>
                </a:solidFill>
                <a:effectLst/>
                <a:highlight>
                  <a:srgbClr val="1E1E1E"/>
                </a:highlight>
                <a:latin typeface="Courier New" panose="02070309020205020404" pitchFamily="49" charset="0"/>
              </a:rPr>
              <a:t>{</a:t>
            </a:r>
            <a:r>
              <a:rPr lang="en-IN" sz="2000" b="0" dirty="0" err="1">
                <a:solidFill>
                  <a:srgbClr val="D4D4D4"/>
                </a:solidFill>
                <a:effectLst/>
                <a:highlight>
                  <a:srgbClr val="1E1E1E"/>
                </a:highlight>
                <a:latin typeface="Courier New" panose="02070309020205020404" pitchFamily="49" charset="0"/>
              </a:rPr>
              <a:t>p_value</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br>
              <a:rPr lang="en-IN" sz="2000" b="0" dirty="0">
                <a:solidFill>
                  <a:srgbClr val="D4D4D4"/>
                </a:solidFill>
                <a:effectLst/>
                <a:highlight>
                  <a:srgbClr val="1E1E1E"/>
                </a:highlight>
                <a:latin typeface="Courier New" panose="02070309020205020404" pitchFamily="49" charset="0"/>
              </a:rPr>
            </a:br>
            <a:br>
              <a:rPr lang="en-IN" sz="2000" b="0" dirty="0">
                <a:solidFill>
                  <a:srgbClr val="D4D4D4"/>
                </a:solidFill>
                <a:effectLst/>
                <a:highlight>
                  <a:srgbClr val="1E1E1E"/>
                </a:highlight>
                <a:latin typeface="Courier New" panose="02070309020205020404" pitchFamily="49" charset="0"/>
              </a:rPr>
            </a:br>
            <a:endParaRPr lang="en-IN" sz="2000" dirty="0"/>
          </a:p>
        </p:txBody>
      </p:sp>
    </p:spTree>
    <p:extLst>
      <p:ext uri="{BB962C8B-B14F-4D97-AF65-F5344CB8AC3E}">
        <p14:creationId xmlns:p14="http://schemas.microsoft.com/office/powerpoint/2010/main" val="10891721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EBDDF-2DC3-F87A-AC4E-8E22309BD82E}"/>
              </a:ext>
            </a:extLst>
          </p:cNvPr>
          <p:cNvSpPr>
            <a:spLocks noGrp="1"/>
          </p:cNvSpPr>
          <p:nvPr>
            <p:ph type="title"/>
          </p:nvPr>
        </p:nvSpPr>
        <p:spPr>
          <a:xfrm>
            <a:off x="2333718" y="708212"/>
            <a:ext cx="7524564" cy="699247"/>
          </a:xfrm>
        </p:spPr>
        <p:txBody>
          <a:bodyPr/>
          <a:lstStyle/>
          <a:p>
            <a:pPr marL="571500" indent="-571500">
              <a:buFont typeface="Arial" panose="020B0604020202020204" pitchFamily="34" charset="0"/>
              <a:buChar char="•"/>
            </a:pPr>
            <a:r>
              <a:rPr lang="en-IN" i="1" u="sng" dirty="0"/>
              <a:t>Result And Graph:</a:t>
            </a:r>
          </a:p>
        </p:txBody>
      </p:sp>
      <p:pic>
        <p:nvPicPr>
          <p:cNvPr id="4" name="Picture 3">
            <a:extLst>
              <a:ext uri="{FF2B5EF4-FFF2-40B4-BE49-F238E27FC236}">
                <a16:creationId xmlns:a16="http://schemas.microsoft.com/office/drawing/2014/main" id="{BF548B2A-80E6-3219-5A08-8B87425B2C74}"/>
              </a:ext>
            </a:extLst>
          </p:cNvPr>
          <p:cNvPicPr>
            <a:picLocks noChangeAspect="1"/>
          </p:cNvPicPr>
          <p:nvPr/>
        </p:nvPicPr>
        <p:blipFill>
          <a:blip r:embed="rId2"/>
          <a:stretch>
            <a:fillRect/>
          </a:stretch>
        </p:blipFill>
        <p:spPr>
          <a:xfrm>
            <a:off x="1138518" y="1299882"/>
            <a:ext cx="9852211" cy="4993342"/>
          </a:xfrm>
          <a:prstGeom prst="rect">
            <a:avLst/>
          </a:prstGeom>
        </p:spPr>
      </p:pic>
    </p:spTree>
    <p:extLst>
      <p:ext uri="{BB962C8B-B14F-4D97-AF65-F5344CB8AC3E}">
        <p14:creationId xmlns:p14="http://schemas.microsoft.com/office/powerpoint/2010/main" val="24485014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D365D-2549-EF4B-32D2-9335B67E5826}"/>
              </a:ext>
            </a:extLst>
          </p:cNvPr>
          <p:cNvSpPr>
            <a:spLocks noGrp="1"/>
          </p:cNvSpPr>
          <p:nvPr>
            <p:ph type="title"/>
          </p:nvPr>
        </p:nvSpPr>
        <p:spPr>
          <a:xfrm>
            <a:off x="2333718" y="788893"/>
            <a:ext cx="7524564" cy="5602941"/>
          </a:xfrm>
        </p:spPr>
        <p:txBody>
          <a:bodyPr>
            <a:normAutofit/>
          </a:bodyPr>
          <a:lstStyle/>
          <a:p>
            <a:pPr marL="571500" indent="-571500">
              <a:buFont typeface="Arial" panose="020B0604020202020204" pitchFamily="34" charset="0"/>
              <a:buChar char="•"/>
            </a:pPr>
            <a:r>
              <a:rPr lang="en-IN" sz="4900" u="sng" dirty="0"/>
              <a:t>Problem Statement 12:</a:t>
            </a:r>
            <a:br>
              <a:rPr lang="en-IN" sz="4900" u="sng" dirty="0"/>
            </a:br>
            <a:r>
              <a:rPr lang="en-US" sz="3600" dirty="0">
                <a:effectLst/>
                <a:latin typeface="Cambria" panose="02040503050406030204" pitchFamily="18" charset="0"/>
                <a:ea typeface="MS Mincho" panose="020B0400000000000000" pitchFamily="49" charset="-128"/>
                <a:cs typeface="Times New Roman" panose="02020603050405020304" pitchFamily="18" charset="0"/>
              </a:rPr>
              <a:t>Analyze how purchase amounts vary based on the day of the week. Create a plot to visualize the trends and compare weekends versus weekdays.</a:t>
            </a:r>
            <a:br>
              <a:rPr lang="en-US" sz="3600" dirty="0">
                <a:effectLst/>
                <a:latin typeface="Cambria" panose="02040503050406030204" pitchFamily="18" charset="0"/>
                <a:ea typeface="MS Mincho" panose="020B0400000000000000" pitchFamily="49" charset="-128"/>
                <a:cs typeface="Times New Roman" panose="02020603050405020304" pitchFamily="18" charset="0"/>
              </a:rPr>
            </a:br>
            <a:br>
              <a:rPr lang="en-US" sz="3600" dirty="0">
                <a:effectLst/>
                <a:latin typeface="Cambria" panose="02040503050406030204" pitchFamily="18" charset="0"/>
                <a:ea typeface="MS Mincho" panose="020B0400000000000000" pitchFamily="49" charset="-128"/>
                <a:cs typeface="Times New Roman" panose="02020603050405020304" pitchFamily="18" charset="0"/>
              </a:rPr>
            </a:br>
            <a:endParaRPr lang="en-IN" sz="3600" dirty="0"/>
          </a:p>
        </p:txBody>
      </p:sp>
    </p:spTree>
    <p:extLst>
      <p:ext uri="{BB962C8B-B14F-4D97-AF65-F5344CB8AC3E}">
        <p14:creationId xmlns:p14="http://schemas.microsoft.com/office/powerpoint/2010/main" val="3743953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40"/>
            <a:ext cx="7524564" cy="5660895"/>
          </a:xfrm>
        </p:spPr>
        <p:txBody>
          <a:bodyPr>
            <a:normAutofit fontScale="90000"/>
          </a:bodyPr>
          <a:lstStyle/>
          <a:p>
            <a:pPr marL="571500" indent="-571500">
              <a:buFont typeface="Arial" panose="020B0604020202020204" pitchFamily="34" charset="0"/>
              <a:buChar char="•"/>
            </a:pPr>
            <a:r>
              <a:rPr lang="en-US" i="1" u="sng" dirty="0"/>
              <a:t>Description:</a:t>
            </a:r>
            <a:br>
              <a:rPr lang="en-US" i="1" u="sng" dirty="0"/>
            </a:br>
            <a:r>
              <a:rPr lang="en-US" sz="3600" dirty="0"/>
              <a:t>1)To discuss the distribution of product amounts across different product categories.</a:t>
            </a:r>
            <a:br>
              <a:rPr lang="en-US" sz="3600" dirty="0"/>
            </a:br>
            <a:r>
              <a:rPr lang="en-US" sz="3600" dirty="0"/>
              <a:t>2)</a:t>
            </a:r>
            <a:r>
              <a:rPr lang="en-US" sz="3600" dirty="0">
                <a:effectLst/>
                <a:latin typeface="Cambria" panose="02040503050406030204" pitchFamily="18" charset="0"/>
                <a:ea typeface="MS Mincho" panose="020B0400000000000000" pitchFamily="49" charset="-128"/>
                <a:cs typeface="Times New Roman" panose="02020603050405020304" pitchFamily="18" charset="0"/>
              </a:rPr>
              <a:t> The average purchase amount for each product category.</a:t>
            </a:r>
            <a:br>
              <a:rPr lang="en-US" sz="3600" dirty="0">
                <a:effectLst/>
                <a:latin typeface="Cambria" panose="02040503050406030204" pitchFamily="18" charset="0"/>
                <a:ea typeface="MS Mincho" panose="020B0400000000000000" pitchFamily="49" charset="-128"/>
                <a:cs typeface="Times New Roman" panose="02020603050405020304" pitchFamily="18" charset="0"/>
              </a:rPr>
            </a:br>
            <a:r>
              <a:rPr lang="en-US" sz="3600" dirty="0">
                <a:effectLst/>
                <a:latin typeface="Cambria" panose="02040503050406030204" pitchFamily="18" charset="0"/>
                <a:ea typeface="MS Mincho" panose="020B0400000000000000" pitchFamily="49" charset="-128"/>
                <a:cs typeface="Times New Roman" panose="02020603050405020304" pitchFamily="18" charset="0"/>
              </a:rPr>
              <a:t>3) Visualize the same using plots. Which product category has the highest and the lowest purchase amounts.</a:t>
            </a:r>
            <a:br>
              <a:rPr lang="en-US" sz="3600" dirty="0"/>
            </a:br>
            <a:r>
              <a:rPr lang="en-US" dirty="0"/>
              <a:t> </a:t>
            </a:r>
            <a:endParaRPr lang="en-IN" dirty="0"/>
          </a:p>
        </p:txBody>
      </p:sp>
    </p:spTree>
    <p:extLst>
      <p:ext uri="{BB962C8B-B14F-4D97-AF65-F5344CB8AC3E}">
        <p14:creationId xmlns:p14="http://schemas.microsoft.com/office/powerpoint/2010/main" val="3783534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B5507-244C-CDD9-D715-91EBCE52E578}"/>
              </a:ext>
            </a:extLst>
          </p:cNvPr>
          <p:cNvSpPr>
            <a:spLocks noGrp="1"/>
          </p:cNvSpPr>
          <p:nvPr>
            <p:ph type="title"/>
          </p:nvPr>
        </p:nvSpPr>
        <p:spPr>
          <a:xfrm>
            <a:off x="2333718" y="726141"/>
            <a:ext cx="7524564" cy="5773271"/>
          </a:xfrm>
        </p:spPr>
        <p:txBody>
          <a:bodyPr>
            <a:normAutofit/>
          </a:bodyPr>
          <a:lstStyle/>
          <a:p>
            <a:pPr marL="571500" indent="-571500">
              <a:buFont typeface="Arial" panose="020B0604020202020204" pitchFamily="34" charset="0"/>
              <a:buChar char="•"/>
            </a:pPr>
            <a:r>
              <a:rPr lang="en-IN" sz="4400" i="1" u="sng" dirty="0"/>
              <a:t>Description:</a:t>
            </a:r>
            <a:br>
              <a:rPr lang="en-IN" sz="4400" i="1" u="sng" dirty="0"/>
            </a:br>
            <a:r>
              <a:rPr lang="en-IN" sz="3600" dirty="0"/>
              <a:t>1)</a:t>
            </a:r>
            <a:r>
              <a:rPr lang="en-US" sz="3600" dirty="0">
                <a:effectLst/>
                <a:latin typeface="Cambria" panose="02040503050406030204" pitchFamily="18" charset="0"/>
                <a:ea typeface="MS Mincho" panose="020B0400000000000000" pitchFamily="49" charset="-128"/>
                <a:cs typeface="Times New Roman" panose="02020603050405020304" pitchFamily="18" charset="0"/>
              </a:rPr>
              <a:t> To analyze how purchase amounts vary based on the day of the week.</a:t>
            </a:r>
            <a:br>
              <a:rPr lang="en-US" sz="3600" dirty="0">
                <a:effectLst/>
                <a:latin typeface="Cambria" panose="02040503050406030204" pitchFamily="18" charset="0"/>
                <a:ea typeface="MS Mincho" panose="020B0400000000000000" pitchFamily="49" charset="-128"/>
                <a:cs typeface="Times New Roman" panose="02020603050405020304" pitchFamily="18" charset="0"/>
              </a:rPr>
            </a:br>
            <a:r>
              <a:rPr lang="en-US" sz="3600" dirty="0">
                <a:effectLst/>
                <a:latin typeface="Cambria" panose="02040503050406030204" pitchFamily="18" charset="0"/>
                <a:ea typeface="MS Mincho" panose="020B0400000000000000" pitchFamily="49" charset="-128"/>
                <a:cs typeface="Times New Roman" panose="02020603050405020304" pitchFamily="18" charset="0"/>
              </a:rPr>
              <a:t>2)To </a:t>
            </a:r>
            <a:r>
              <a:rPr lang="en-US" sz="3600" dirty="0">
                <a:latin typeface="Cambria" panose="02040503050406030204" pitchFamily="18" charset="0"/>
                <a:ea typeface="MS Mincho" panose="020B0400000000000000" pitchFamily="49" charset="-128"/>
                <a:cs typeface="Times New Roman" panose="02020603050405020304" pitchFamily="18" charset="0"/>
              </a:rPr>
              <a:t>c</a:t>
            </a:r>
            <a:r>
              <a:rPr lang="en-US" sz="3600" dirty="0">
                <a:effectLst/>
                <a:latin typeface="Cambria" panose="02040503050406030204" pitchFamily="18" charset="0"/>
                <a:ea typeface="MS Mincho" panose="020B0400000000000000" pitchFamily="49" charset="-128"/>
                <a:cs typeface="Times New Roman" panose="02020603050405020304" pitchFamily="18" charset="0"/>
              </a:rPr>
              <a:t>reate a plot to visualize the trends and compare weekends versus weekdays.</a:t>
            </a:r>
            <a:br>
              <a:rPr lang="en-US" sz="3600" dirty="0">
                <a:effectLst/>
                <a:latin typeface="Cambria" panose="02040503050406030204" pitchFamily="18" charset="0"/>
                <a:ea typeface="MS Mincho" panose="020B0400000000000000" pitchFamily="49" charset="-128"/>
                <a:cs typeface="Times New Roman" panose="02020603050405020304" pitchFamily="18" charset="0"/>
              </a:rPr>
            </a:br>
            <a:br>
              <a:rPr lang="en-US" sz="4400" dirty="0">
                <a:effectLst/>
                <a:latin typeface="Cambria" panose="02040503050406030204" pitchFamily="18" charset="0"/>
                <a:ea typeface="MS Mincho" panose="020B0400000000000000" pitchFamily="49" charset="-128"/>
                <a:cs typeface="Times New Roman" panose="02020603050405020304" pitchFamily="18" charset="0"/>
              </a:rPr>
            </a:br>
            <a:br>
              <a:rPr lang="en-IN" sz="4400" dirty="0"/>
            </a:br>
            <a:endParaRPr lang="en-IN" dirty="0"/>
          </a:p>
        </p:txBody>
      </p:sp>
    </p:spTree>
    <p:extLst>
      <p:ext uri="{BB962C8B-B14F-4D97-AF65-F5344CB8AC3E}">
        <p14:creationId xmlns:p14="http://schemas.microsoft.com/office/powerpoint/2010/main" val="39048712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C231E-A162-5A4E-4AB8-E916EEC21BAC}"/>
              </a:ext>
            </a:extLst>
          </p:cNvPr>
          <p:cNvSpPr>
            <a:spLocks noGrp="1"/>
          </p:cNvSpPr>
          <p:nvPr>
            <p:ph type="title"/>
          </p:nvPr>
        </p:nvSpPr>
        <p:spPr>
          <a:xfrm>
            <a:off x="2333718" y="824752"/>
            <a:ext cx="7524564" cy="5620871"/>
          </a:xfrm>
        </p:spPr>
        <p:txBody>
          <a:bodyPr>
            <a:noAutofit/>
          </a:bodyPr>
          <a:lstStyle/>
          <a:p>
            <a:pPr marL="285750" indent="-285750">
              <a:buFont typeface="Arial" panose="020B0604020202020204" pitchFamily="34" charset="0"/>
              <a:buChar char="•"/>
            </a:pPr>
            <a:r>
              <a:rPr lang="en-IN" sz="4000" i="1" u="sng" dirty="0"/>
              <a:t>Code:</a:t>
            </a:r>
            <a:br>
              <a:rPr lang="en-IN" sz="1800" dirty="0"/>
            </a:br>
            <a:r>
              <a:rPr lang="en-US" sz="1600" b="0" dirty="0">
                <a:solidFill>
                  <a:srgbClr val="6AA94F"/>
                </a:solidFill>
                <a:effectLst/>
                <a:highlight>
                  <a:srgbClr val="1E1E1E"/>
                </a:highlight>
                <a:latin typeface="Courier New" panose="02070309020205020404" pitchFamily="49" charset="0"/>
              </a:rPr>
              <a:t># problem statement 12</a:t>
            </a:r>
            <a:br>
              <a:rPr lang="en-US" sz="1600" b="0" dirty="0">
                <a:solidFill>
                  <a:srgbClr val="D4D4D4"/>
                </a:solidFill>
                <a:effectLst/>
                <a:highlight>
                  <a:srgbClr val="1E1E1E"/>
                </a:highlight>
                <a:latin typeface="Courier New" panose="02070309020205020404" pitchFamily="49" charset="0"/>
              </a:rPr>
            </a:br>
            <a:r>
              <a:rPr lang="en-US" sz="1600" b="0" dirty="0">
                <a:solidFill>
                  <a:srgbClr val="6AA94F"/>
                </a:solidFill>
                <a:effectLst/>
                <a:highlight>
                  <a:srgbClr val="1E1E1E"/>
                </a:highlight>
                <a:latin typeface="Courier New" panose="02070309020205020404" pitchFamily="49" charset="0"/>
              </a:rPr>
              <a:t># Assuming there's a '</a:t>
            </a:r>
            <a:r>
              <a:rPr lang="en-US" sz="1600" b="0" dirty="0" err="1">
                <a:solidFill>
                  <a:srgbClr val="6AA94F"/>
                </a:solidFill>
                <a:effectLst/>
                <a:highlight>
                  <a:srgbClr val="1E1E1E"/>
                </a:highlight>
                <a:latin typeface="Courier New" panose="02070309020205020404" pitchFamily="49" charset="0"/>
              </a:rPr>
              <a:t>PurchaseDate</a:t>
            </a:r>
            <a:r>
              <a:rPr lang="en-US" sz="1600" b="0" dirty="0">
                <a:solidFill>
                  <a:srgbClr val="6AA94F"/>
                </a:solidFill>
                <a:effectLst/>
                <a:highlight>
                  <a:srgbClr val="1E1E1E"/>
                </a:highlight>
                <a:latin typeface="Courier New" panose="02070309020205020404" pitchFamily="49" charset="0"/>
              </a:rPr>
              <a:t>' column in the dataset</a:t>
            </a:r>
            <a:br>
              <a:rPr lang="en-US" sz="1600" b="0" dirty="0">
                <a:solidFill>
                  <a:srgbClr val="D4D4D4"/>
                </a:solidFill>
                <a:effectLst/>
                <a:highlight>
                  <a:srgbClr val="1E1E1E"/>
                </a:highlight>
                <a:latin typeface="Courier New" panose="02070309020205020404" pitchFamily="49" charset="0"/>
              </a:rPr>
            </a:br>
            <a:r>
              <a:rPr lang="en-US" sz="1600" b="0" dirty="0" err="1">
                <a:solidFill>
                  <a:srgbClr val="D4D4D4"/>
                </a:solidFill>
                <a:effectLst/>
                <a:highlight>
                  <a:srgbClr val="1E1E1E"/>
                </a:highlight>
                <a:latin typeface="Courier New" panose="02070309020205020404" pitchFamily="49" charset="0"/>
              </a:rPr>
              <a:t>sales_df</a:t>
            </a:r>
            <a:r>
              <a:rPr lang="en-US" sz="1600" b="0" dirty="0">
                <a:solidFill>
                  <a:srgbClr val="DCDCDC"/>
                </a:solidFill>
                <a:effectLst/>
                <a:highlight>
                  <a:srgbClr val="1E1E1E"/>
                </a:highlight>
                <a:latin typeface="Courier New" panose="02070309020205020404" pitchFamily="49" charset="0"/>
              </a:rPr>
              <a:t>[</a:t>
            </a:r>
            <a:r>
              <a:rPr lang="en-US" sz="1600" b="0" dirty="0">
                <a:solidFill>
                  <a:srgbClr val="CE9178"/>
                </a:solidFill>
                <a:effectLst/>
                <a:highlight>
                  <a:srgbClr val="1E1E1E"/>
                </a:highlight>
                <a:latin typeface="Courier New" panose="02070309020205020404" pitchFamily="49" charset="0"/>
              </a:rPr>
              <a:t>'</a:t>
            </a:r>
            <a:r>
              <a:rPr lang="en-US" sz="1600" b="0" dirty="0" err="1">
                <a:solidFill>
                  <a:srgbClr val="CE9178"/>
                </a:solidFill>
                <a:effectLst/>
                <a:highlight>
                  <a:srgbClr val="1E1E1E"/>
                </a:highlight>
                <a:latin typeface="Courier New" panose="02070309020205020404" pitchFamily="49" charset="0"/>
              </a:rPr>
              <a:t>PurchaseDate</a:t>
            </a:r>
            <a:r>
              <a:rPr lang="en-US" sz="1600" b="0" dirty="0">
                <a:solidFill>
                  <a:srgbClr val="CE9178"/>
                </a:solidFill>
                <a:effectLst/>
                <a:highlight>
                  <a:srgbClr val="1E1E1E"/>
                </a:highlight>
                <a:latin typeface="Courier New" panose="02070309020205020404" pitchFamily="49" charset="0"/>
              </a:rPr>
              <a:t>'</a:t>
            </a:r>
            <a:r>
              <a:rPr lang="en-US" sz="1600" b="0" dirty="0">
                <a:solidFill>
                  <a:srgbClr val="DCDCDC"/>
                </a:solidFill>
                <a:effectLst/>
                <a:highlight>
                  <a:srgbClr val="1E1E1E"/>
                </a:highlight>
                <a:latin typeface="Courier New" panose="02070309020205020404" pitchFamily="49" charset="0"/>
              </a:rPr>
              <a:t>]</a:t>
            </a:r>
            <a:r>
              <a:rPr lang="en-US" sz="1600" b="0" dirty="0">
                <a:solidFill>
                  <a:srgbClr val="D4D4D4"/>
                </a:solidFill>
                <a:effectLst/>
                <a:highlight>
                  <a:srgbClr val="1E1E1E"/>
                </a:highlight>
                <a:latin typeface="Courier New" panose="02070309020205020404" pitchFamily="49" charset="0"/>
              </a:rPr>
              <a:t> = </a:t>
            </a:r>
            <a:r>
              <a:rPr lang="en-US" sz="1600" b="0" dirty="0" err="1">
                <a:solidFill>
                  <a:srgbClr val="D4D4D4"/>
                </a:solidFill>
                <a:effectLst/>
                <a:highlight>
                  <a:srgbClr val="1E1E1E"/>
                </a:highlight>
                <a:latin typeface="Courier New" panose="02070309020205020404" pitchFamily="49" charset="0"/>
              </a:rPr>
              <a:t>pd.to_datetime</a:t>
            </a:r>
            <a:r>
              <a:rPr lang="en-US" sz="1600" b="0" dirty="0">
                <a:solidFill>
                  <a:srgbClr val="DCDCDC"/>
                </a:solidFill>
                <a:effectLst/>
                <a:highlight>
                  <a:srgbClr val="1E1E1E"/>
                </a:highlight>
                <a:latin typeface="Courier New" panose="02070309020205020404" pitchFamily="49" charset="0"/>
              </a:rPr>
              <a:t>(</a:t>
            </a:r>
            <a:r>
              <a:rPr lang="en-US" sz="1600" b="0" dirty="0" err="1">
                <a:solidFill>
                  <a:srgbClr val="D4D4D4"/>
                </a:solidFill>
                <a:effectLst/>
                <a:highlight>
                  <a:srgbClr val="1E1E1E"/>
                </a:highlight>
                <a:latin typeface="Courier New" panose="02070309020205020404" pitchFamily="49" charset="0"/>
              </a:rPr>
              <a:t>sales_df</a:t>
            </a:r>
            <a:r>
              <a:rPr lang="en-US" sz="1600" b="0" dirty="0">
                <a:solidFill>
                  <a:srgbClr val="DCDCDC"/>
                </a:solidFill>
                <a:effectLst/>
                <a:highlight>
                  <a:srgbClr val="1E1E1E"/>
                </a:highlight>
                <a:latin typeface="Courier New" panose="02070309020205020404" pitchFamily="49" charset="0"/>
              </a:rPr>
              <a:t>[</a:t>
            </a:r>
            <a:r>
              <a:rPr lang="en-US" sz="1600" b="0" dirty="0">
                <a:solidFill>
                  <a:srgbClr val="CE9178"/>
                </a:solidFill>
                <a:effectLst/>
                <a:highlight>
                  <a:srgbClr val="1E1E1E"/>
                </a:highlight>
                <a:latin typeface="Courier New" panose="02070309020205020404" pitchFamily="49" charset="0"/>
              </a:rPr>
              <a:t>'</a:t>
            </a:r>
            <a:r>
              <a:rPr lang="en-US" sz="1600" b="0" dirty="0" err="1">
                <a:solidFill>
                  <a:srgbClr val="CE9178"/>
                </a:solidFill>
                <a:effectLst/>
                <a:highlight>
                  <a:srgbClr val="1E1E1E"/>
                </a:highlight>
                <a:latin typeface="Courier New" panose="02070309020205020404" pitchFamily="49" charset="0"/>
              </a:rPr>
              <a:t>PurchaseDate</a:t>
            </a:r>
            <a:r>
              <a:rPr lang="en-US" sz="1600" b="0" dirty="0">
                <a:solidFill>
                  <a:srgbClr val="CE9178"/>
                </a:solidFill>
                <a:effectLst/>
                <a:highlight>
                  <a:srgbClr val="1E1E1E"/>
                </a:highlight>
                <a:latin typeface="Courier New" panose="02070309020205020404" pitchFamily="49" charset="0"/>
              </a:rPr>
              <a:t>'</a:t>
            </a:r>
            <a:r>
              <a:rPr lang="en-US" sz="1600" b="0" dirty="0">
                <a:solidFill>
                  <a:srgbClr val="DCDCDC"/>
                </a:solidFill>
                <a:effectLst/>
                <a:highlight>
                  <a:srgbClr val="1E1E1E"/>
                </a:highlight>
                <a:latin typeface="Courier New" panose="02070309020205020404" pitchFamily="49" charset="0"/>
              </a:rPr>
              <a:t>])</a:t>
            </a:r>
            <a:br>
              <a:rPr lang="en-US" sz="1600" b="0" dirty="0">
                <a:solidFill>
                  <a:srgbClr val="D4D4D4"/>
                </a:solidFill>
                <a:effectLst/>
                <a:highlight>
                  <a:srgbClr val="1E1E1E"/>
                </a:highlight>
                <a:latin typeface="Courier New" panose="02070309020205020404" pitchFamily="49" charset="0"/>
              </a:rPr>
            </a:br>
            <a:r>
              <a:rPr lang="en-US" sz="1600" b="0" dirty="0" err="1">
                <a:solidFill>
                  <a:srgbClr val="D4D4D4"/>
                </a:solidFill>
                <a:effectLst/>
                <a:highlight>
                  <a:srgbClr val="1E1E1E"/>
                </a:highlight>
                <a:latin typeface="Courier New" panose="02070309020205020404" pitchFamily="49" charset="0"/>
              </a:rPr>
              <a:t>sales_df</a:t>
            </a:r>
            <a:r>
              <a:rPr lang="en-US" sz="1600" b="0" dirty="0">
                <a:solidFill>
                  <a:srgbClr val="DCDCDC"/>
                </a:solidFill>
                <a:effectLst/>
                <a:highlight>
                  <a:srgbClr val="1E1E1E"/>
                </a:highlight>
                <a:latin typeface="Courier New" panose="02070309020205020404" pitchFamily="49" charset="0"/>
              </a:rPr>
              <a:t>[</a:t>
            </a:r>
            <a:r>
              <a:rPr lang="en-US" sz="1600" b="0" dirty="0">
                <a:solidFill>
                  <a:srgbClr val="CE9178"/>
                </a:solidFill>
                <a:effectLst/>
                <a:highlight>
                  <a:srgbClr val="1E1E1E"/>
                </a:highlight>
                <a:latin typeface="Courier New" panose="02070309020205020404" pitchFamily="49" charset="0"/>
              </a:rPr>
              <a:t>'</a:t>
            </a:r>
            <a:r>
              <a:rPr lang="en-US" sz="1600" b="0" dirty="0" err="1">
                <a:solidFill>
                  <a:srgbClr val="CE9178"/>
                </a:solidFill>
                <a:effectLst/>
                <a:highlight>
                  <a:srgbClr val="1E1E1E"/>
                </a:highlight>
                <a:latin typeface="Courier New" panose="02070309020205020404" pitchFamily="49" charset="0"/>
              </a:rPr>
              <a:t>Day_of_Week</a:t>
            </a:r>
            <a:r>
              <a:rPr lang="en-US" sz="1600" b="0" dirty="0">
                <a:solidFill>
                  <a:srgbClr val="CE9178"/>
                </a:solidFill>
                <a:effectLst/>
                <a:highlight>
                  <a:srgbClr val="1E1E1E"/>
                </a:highlight>
                <a:latin typeface="Courier New" panose="02070309020205020404" pitchFamily="49" charset="0"/>
              </a:rPr>
              <a:t>'</a:t>
            </a:r>
            <a:r>
              <a:rPr lang="en-US" sz="1600" b="0" dirty="0">
                <a:solidFill>
                  <a:srgbClr val="DCDCDC"/>
                </a:solidFill>
                <a:effectLst/>
                <a:highlight>
                  <a:srgbClr val="1E1E1E"/>
                </a:highlight>
                <a:latin typeface="Courier New" panose="02070309020205020404" pitchFamily="49" charset="0"/>
              </a:rPr>
              <a:t>]</a:t>
            </a:r>
            <a:r>
              <a:rPr lang="en-US" sz="1600" b="0" dirty="0">
                <a:solidFill>
                  <a:srgbClr val="D4D4D4"/>
                </a:solidFill>
                <a:effectLst/>
                <a:highlight>
                  <a:srgbClr val="1E1E1E"/>
                </a:highlight>
                <a:latin typeface="Courier New" panose="02070309020205020404" pitchFamily="49" charset="0"/>
              </a:rPr>
              <a:t> = </a:t>
            </a:r>
            <a:r>
              <a:rPr lang="en-US" sz="1600" b="0" dirty="0" err="1">
                <a:solidFill>
                  <a:srgbClr val="D4D4D4"/>
                </a:solidFill>
                <a:effectLst/>
                <a:highlight>
                  <a:srgbClr val="1E1E1E"/>
                </a:highlight>
                <a:latin typeface="Courier New" panose="02070309020205020404" pitchFamily="49" charset="0"/>
              </a:rPr>
              <a:t>sales_df</a:t>
            </a:r>
            <a:r>
              <a:rPr lang="en-US" sz="1600" b="0" dirty="0">
                <a:solidFill>
                  <a:srgbClr val="DCDCDC"/>
                </a:solidFill>
                <a:effectLst/>
                <a:highlight>
                  <a:srgbClr val="1E1E1E"/>
                </a:highlight>
                <a:latin typeface="Courier New" panose="02070309020205020404" pitchFamily="49" charset="0"/>
              </a:rPr>
              <a:t>[</a:t>
            </a:r>
            <a:r>
              <a:rPr lang="en-US" sz="1600" b="0" dirty="0">
                <a:solidFill>
                  <a:srgbClr val="CE9178"/>
                </a:solidFill>
                <a:effectLst/>
                <a:highlight>
                  <a:srgbClr val="1E1E1E"/>
                </a:highlight>
                <a:latin typeface="Courier New" panose="02070309020205020404" pitchFamily="49" charset="0"/>
              </a:rPr>
              <a:t>'</a:t>
            </a:r>
            <a:r>
              <a:rPr lang="en-US" sz="1600" b="0" dirty="0" err="1">
                <a:solidFill>
                  <a:srgbClr val="CE9178"/>
                </a:solidFill>
                <a:effectLst/>
                <a:highlight>
                  <a:srgbClr val="1E1E1E"/>
                </a:highlight>
                <a:latin typeface="Courier New" panose="02070309020205020404" pitchFamily="49" charset="0"/>
              </a:rPr>
              <a:t>PurchaseDate</a:t>
            </a:r>
            <a:r>
              <a:rPr lang="en-US" sz="1600" b="0" dirty="0">
                <a:solidFill>
                  <a:srgbClr val="CE9178"/>
                </a:solidFill>
                <a:effectLst/>
                <a:highlight>
                  <a:srgbClr val="1E1E1E"/>
                </a:highlight>
                <a:latin typeface="Courier New" panose="02070309020205020404" pitchFamily="49" charset="0"/>
              </a:rPr>
              <a:t>'</a:t>
            </a:r>
            <a:r>
              <a:rPr lang="en-US" sz="1600" b="0" dirty="0">
                <a:solidFill>
                  <a:srgbClr val="DCDCDC"/>
                </a:solidFill>
                <a:effectLst/>
                <a:highlight>
                  <a:srgbClr val="1E1E1E"/>
                </a:highlight>
                <a:latin typeface="Courier New" panose="02070309020205020404" pitchFamily="49" charset="0"/>
              </a:rPr>
              <a:t>]</a:t>
            </a:r>
            <a:r>
              <a:rPr lang="en-US" sz="1600" b="0" dirty="0">
                <a:solidFill>
                  <a:srgbClr val="D4D4D4"/>
                </a:solidFill>
                <a:effectLst/>
                <a:highlight>
                  <a:srgbClr val="1E1E1E"/>
                </a:highlight>
                <a:latin typeface="Courier New" panose="02070309020205020404" pitchFamily="49" charset="0"/>
              </a:rPr>
              <a:t>.</a:t>
            </a:r>
            <a:r>
              <a:rPr lang="en-US" sz="1600" b="0" dirty="0" err="1">
                <a:solidFill>
                  <a:srgbClr val="D4D4D4"/>
                </a:solidFill>
                <a:effectLst/>
                <a:highlight>
                  <a:srgbClr val="1E1E1E"/>
                </a:highlight>
                <a:latin typeface="Courier New" panose="02070309020205020404" pitchFamily="49" charset="0"/>
              </a:rPr>
              <a:t>dt.day_name</a:t>
            </a:r>
            <a:r>
              <a:rPr lang="en-US" sz="1600" b="0" dirty="0">
                <a:solidFill>
                  <a:srgbClr val="DCDCDC"/>
                </a:solidFill>
                <a:effectLst/>
                <a:highlight>
                  <a:srgbClr val="1E1E1E"/>
                </a:highlight>
                <a:latin typeface="Courier New" panose="02070309020205020404" pitchFamily="49" charset="0"/>
              </a:rPr>
              <a:t>()</a:t>
            </a:r>
            <a:br>
              <a:rPr lang="en-US" sz="1600" b="0" dirty="0">
                <a:solidFill>
                  <a:srgbClr val="D4D4D4"/>
                </a:solidFill>
                <a:effectLst/>
                <a:highlight>
                  <a:srgbClr val="1E1E1E"/>
                </a:highlight>
                <a:latin typeface="Courier New" panose="02070309020205020404" pitchFamily="49" charset="0"/>
              </a:rPr>
            </a:br>
            <a:br>
              <a:rPr lang="en-US" sz="1600" b="0" dirty="0">
                <a:solidFill>
                  <a:srgbClr val="D4D4D4"/>
                </a:solidFill>
                <a:effectLst/>
                <a:highlight>
                  <a:srgbClr val="1E1E1E"/>
                </a:highlight>
                <a:latin typeface="Courier New" panose="02070309020205020404" pitchFamily="49" charset="0"/>
              </a:rPr>
            </a:br>
            <a:r>
              <a:rPr lang="en-US" sz="1600" b="0" dirty="0">
                <a:solidFill>
                  <a:srgbClr val="6AA94F"/>
                </a:solidFill>
                <a:effectLst/>
                <a:highlight>
                  <a:srgbClr val="1E1E1E"/>
                </a:highlight>
                <a:latin typeface="Courier New" panose="02070309020205020404" pitchFamily="49" charset="0"/>
              </a:rPr>
              <a:t># </a:t>
            </a:r>
            <a:r>
              <a:rPr lang="en-US" sz="1600" b="0" dirty="0" err="1">
                <a:solidFill>
                  <a:srgbClr val="6AA94F"/>
                </a:solidFill>
                <a:effectLst/>
                <a:highlight>
                  <a:srgbClr val="1E1E1E"/>
                </a:highlight>
                <a:latin typeface="Courier New" panose="02070309020205020404" pitchFamily="49" charset="0"/>
              </a:rPr>
              <a:t>Barplot</a:t>
            </a:r>
            <a:r>
              <a:rPr lang="en-US" sz="1600" b="0" dirty="0">
                <a:solidFill>
                  <a:srgbClr val="6AA94F"/>
                </a:solidFill>
                <a:effectLst/>
                <a:highlight>
                  <a:srgbClr val="1E1E1E"/>
                </a:highlight>
                <a:latin typeface="Courier New" panose="02070309020205020404" pitchFamily="49" charset="0"/>
              </a:rPr>
              <a:t> for purchase amounts by day of the week</a:t>
            </a:r>
            <a:br>
              <a:rPr lang="en-US" sz="1600" b="0" dirty="0">
                <a:solidFill>
                  <a:srgbClr val="D4D4D4"/>
                </a:solidFill>
                <a:effectLst/>
                <a:highlight>
                  <a:srgbClr val="1E1E1E"/>
                </a:highlight>
                <a:latin typeface="Courier New" panose="02070309020205020404" pitchFamily="49" charset="0"/>
              </a:rPr>
            </a:br>
            <a:r>
              <a:rPr lang="en-US" sz="1600" b="0" dirty="0" err="1">
                <a:solidFill>
                  <a:srgbClr val="D4D4D4"/>
                </a:solidFill>
                <a:effectLst/>
                <a:highlight>
                  <a:srgbClr val="1E1E1E"/>
                </a:highlight>
                <a:latin typeface="Courier New" panose="02070309020205020404" pitchFamily="49" charset="0"/>
              </a:rPr>
              <a:t>plt.figure</a:t>
            </a:r>
            <a:r>
              <a:rPr lang="en-US" sz="1600" b="0" dirty="0">
                <a:solidFill>
                  <a:srgbClr val="DCDCDC"/>
                </a:solidFill>
                <a:effectLst/>
                <a:highlight>
                  <a:srgbClr val="1E1E1E"/>
                </a:highlight>
                <a:latin typeface="Courier New" panose="02070309020205020404" pitchFamily="49" charset="0"/>
              </a:rPr>
              <a:t>(</a:t>
            </a:r>
            <a:r>
              <a:rPr lang="en-US" sz="1600" b="0" dirty="0" err="1">
                <a:solidFill>
                  <a:srgbClr val="D4D4D4"/>
                </a:solidFill>
                <a:effectLst/>
                <a:highlight>
                  <a:srgbClr val="1E1E1E"/>
                </a:highlight>
                <a:latin typeface="Courier New" panose="02070309020205020404" pitchFamily="49" charset="0"/>
              </a:rPr>
              <a:t>figsize</a:t>
            </a:r>
            <a:r>
              <a:rPr lang="en-US" sz="1600" b="0" dirty="0">
                <a:solidFill>
                  <a:srgbClr val="D4D4D4"/>
                </a:solidFill>
                <a:effectLst/>
                <a:highlight>
                  <a:srgbClr val="1E1E1E"/>
                </a:highlight>
                <a:latin typeface="Courier New" panose="02070309020205020404" pitchFamily="49" charset="0"/>
              </a:rPr>
              <a:t>=</a:t>
            </a:r>
            <a:r>
              <a:rPr lang="en-US" sz="1600" b="0" dirty="0">
                <a:solidFill>
                  <a:srgbClr val="DCDCDC"/>
                </a:solidFill>
                <a:effectLst/>
                <a:highlight>
                  <a:srgbClr val="1E1E1E"/>
                </a:highlight>
                <a:latin typeface="Courier New" panose="02070309020205020404" pitchFamily="49" charset="0"/>
              </a:rPr>
              <a:t>(</a:t>
            </a:r>
            <a:r>
              <a:rPr lang="en-US" sz="1600" b="0" dirty="0">
                <a:solidFill>
                  <a:srgbClr val="B5CEA8"/>
                </a:solidFill>
                <a:effectLst/>
                <a:highlight>
                  <a:srgbClr val="1E1E1E"/>
                </a:highlight>
                <a:latin typeface="Courier New" panose="02070309020205020404" pitchFamily="49" charset="0"/>
              </a:rPr>
              <a:t>10</a:t>
            </a:r>
            <a:r>
              <a:rPr lang="en-US" sz="1600" b="0" dirty="0">
                <a:solidFill>
                  <a:srgbClr val="DCDCDC"/>
                </a:solidFill>
                <a:effectLst/>
                <a:highlight>
                  <a:srgbClr val="1E1E1E"/>
                </a:highlight>
                <a:latin typeface="Courier New" panose="02070309020205020404" pitchFamily="49" charset="0"/>
              </a:rPr>
              <a:t>,</a:t>
            </a:r>
            <a:r>
              <a:rPr lang="en-US" sz="1600" b="0" dirty="0">
                <a:solidFill>
                  <a:srgbClr val="D4D4D4"/>
                </a:solidFill>
                <a:effectLst/>
                <a:highlight>
                  <a:srgbClr val="1E1E1E"/>
                </a:highlight>
                <a:latin typeface="Courier New" panose="02070309020205020404" pitchFamily="49" charset="0"/>
              </a:rPr>
              <a:t> </a:t>
            </a:r>
            <a:r>
              <a:rPr lang="en-US" sz="1600" b="0" dirty="0">
                <a:solidFill>
                  <a:srgbClr val="B5CEA8"/>
                </a:solidFill>
                <a:effectLst/>
                <a:highlight>
                  <a:srgbClr val="1E1E1E"/>
                </a:highlight>
                <a:latin typeface="Courier New" panose="02070309020205020404" pitchFamily="49" charset="0"/>
              </a:rPr>
              <a:t>6</a:t>
            </a:r>
            <a:r>
              <a:rPr lang="en-US" sz="1600" b="0" dirty="0">
                <a:solidFill>
                  <a:srgbClr val="DCDCDC"/>
                </a:solidFill>
                <a:effectLst/>
                <a:highlight>
                  <a:srgbClr val="1E1E1E"/>
                </a:highlight>
                <a:latin typeface="Courier New" panose="02070309020205020404" pitchFamily="49" charset="0"/>
              </a:rPr>
              <a:t>))</a:t>
            </a:r>
            <a:br>
              <a:rPr lang="en-US" sz="1600" b="0" dirty="0">
                <a:solidFill>
                  <a:srgbClr val="D4D4D4"/>
                </a:solidFill>
                <a:effectLst/>
                <a:highlight>
                  <a:srgbClr val="1E1E1E"/>
                </a:highlight>
                <a:latin typeface="Courier New" panose="02070309020205020404" pitchFamily="49" charset="0"/>
              </a:rPr>
            </a:br>
            <a:r>
              <a:rPr lang="en-US" sz="1600" b="0" dirty="0" err="1">
                <a:solidFill>
                  <a:srgbClr val="D4D4D4"/>
                </a:solidFill>
                <a:effectLst/>
                <a:highlight>
                  <a:srgbClr val="1E1E1E"/>
                </a:highlight>
                <a:latin typeface="Courier New" panose="02070309020205020404" pitchFamily="49" charset="0"/>
              </a:rPr>
              <a:t>sns.barplot</a:t>
            </a:r>
            <a:r>
              <a:rPr lang="en-US" sz="1600" b="0" dirty="0">
                <a:solidFill>
                  <a:srgbClr val="DCDCDC"/>
                </a:solidFill>
                <a:effectLst/>
                <a:highlight>
                  <a:srgbClr val="1E1E1E"/>
                </a:highlight>
                <a:latin typeface="Courier New" panose="02070309020205020404" pitchFamily="49" charset="0"/>
              </a:rPr>
              <a:t>(</a:t>
            </a:r>
            <a:r>
              <a:rPr lang="en-US" sz="1600" b="0" dirty="0">
                <a:solidFill>
                  <a:srgbClr val="D4D4D4"/>
                </a:solidFill>
                <a:effectLst/>
                <a:highlight>
                  <a:srgbClr val="1E1E1E"/>
                </a:highlight>
                <a:latin typeface="Courier New" panose="02070309020205020404" pitchFamily="49" charset="0"/>
              </a:rPr>
              <a:t>x=</a:t>
            </a:r>
            <a:r>
              <a:rPr lang="en-US" sz="1600" b="0" dirty="0">
                <a:solidFill>
                  <a:srgbClr val="CE9178"/>
                </a:solidFill>
                <a:effectLst/>
                <a:highlight>
                  <a:srgbClr val="1E1E1E"/>
                </a:highlight>
                <a:latin typeface="Courier New" panose="02070309020205020404" pitchFamily="49" charset="0"/>
              </a:rPr>
              <a:t>'</a:t>
            </a:r>
            <a:r>
              <a:rPr lang="en-US" sz="1600" b="0" dirty="0" err="1">
                <a:solidFill>
                  <a:srgbClr val="CE9178"/>
                </a:solidFill>
                <a:effectLst/>
                <a:highlight>
                  <a:srgbClr val="1E1E1E"/>
                </a:highlight>
                <a:latin typeface="Courier New" panose="02070309020205020404" pitchFamily="49" charset="0"/>
              </a:rPr>
              <a:t>Day_of_Week</a:t>
            </a:r>
            <a:r>
              <a:rPr lang="en-US" sz="1600" b="0" dirty="0">
                <a:solidFill>
                  <a:srgbClr val="CE9178"/>
                </a:solidFill>
                <a:effectLst/>
                <a:highlight>
                  <a:srgbClr val="1E1E1E"/>
                </a:highlight>
                <a:latin typeface="Courier New" panose="02070309020205020404" pitchFamily="49" charset="0"/>
              </a:rPr>
              <a:t>'</a:t>
            </a:r>
            <a:r>
              <a:rPr lang="en-US" sz="1600" b="0" dirty="0">
                <a:solidFill>
                  <a:srgbClr val="DCDCDC"/>
                </a:solidFill>
                <a:effectLst/>
                <a:highlight>
                  <a:srgbClr val="1E1E1E"/>
                </a:highlight>
                <a:latin typeface="Courier New" panose="02070309020205020404" pitchFamily="49" charset="0"/>
              </a:rPr>
              <a:t>,</a:t>
            </a:r>
            <a:r>
              <a:rPr lang="en-US" sz="1600" b="0" dirty="0">
                <a:solidFill>
                  <a:srgbClr val="D4D4D4"/>
                </a:solidFill>
                <a:effectLst/>
                <a:highlight>
                  <a:srgbClr val="1E1E1E"/>
                </a:highlight>
                <a:latin typeface="Courier New" panose="02070309020205020404" pitchFamily="49" charset="0"/>
              </a:rPr>
              <a:t> y=</a:t>
            </a:r>
            <a:r>
              <a:rPr lang="en-US" sz="1600" b="0" dirty="0">
                <a:solidFill>
                  <a:srgbClr val="CE9178"/>
                </a:solidFill>
                <a:effectLst/>
                <a:highlight>
                  <a:srgbClr val="1E1E1E"/>
                </a:highlight>
                <a:latin typeface="Courier New" panose="02070309020205020404" pitchFamily="49" charset="0"/>
              </a:rPr>
              <a:t>'</a:t>
            </a:r>
            <a:r>
              <a:rPr lang="en-US" sz="1600" b="0" dirty="0" err="1">
                <a:solidFill>
                  <a:srgbClr val="CE9178"/>
                </a:solidFill>
                <a:effectLst/>
                <a:highlight>
                  <a:srgbClr val="1E1E1E"/>
                </a:highlight>
                <a:latin typeface="Courier New" panose="02070309020205020404" pitchFamily="49" charset="0"/>
              </a:rPr>
              <a:t>PurchaseAmount</a:t>
            </a:r>
            <a:r>
              <a:rPr lang="en-US" sz="1600" b="0" dirty="0">
                <a:solidFill>
                  <a:srgbClr val="CE9178"/>
                </a:solidFill>
                <a:effectLst/>
                <a:highlight>
                  <a:srgbClr val="1E1E1E"/>
                </a:highlight>
                <a:latin typeface="Courier New" panose="02070309020205020404" pitchFamily="49" charset="0"/>
              </a:rPr>
              <a:t>'</a:t>
            </a:r>
            <a:r>
              <a:rPr lang="en-US" sz="1600" b="0" dirty="0">
                <a:solidFill>
                  <a:srgbClr val="DCDCDC"/>
                </a:solidFill>
                <a:effectLst/>
                <a:highlight>
                  <a:srgbClr val="1E1E1E"/>
                </a:highlight>
                <a:latin typeface="Courier New" panose="02070309020205020404" pitchFamily="49" charset="0"/>
              </a:rPr>
              <a:t>,</a:t>
            </a:r>
            <a:r>
              <a:rPr lang="en-US" sz="1600" b="0" dirty="0">
                <a:solidFill>
                  <a:srgbClr val="D4D4D4"/>
                </a:solidFill>
                <a:effectLst/>
                <a:highlight>
                  <a:srgbClr val="1E1E1E"/>
                </a:highlight>
                <a:latin typeface="Courier New" panose="02070309020205020404" pitchFamily="49" charset="0"/>
              </a:rPr>
              <a:t> data=</a:t>
            </a:r>
            <a:r>
              <a:rPr lang="en-US" sz="1600" b="0" dirty="0" err="1">
                <a:solidFill>
                  <a:srgbClr val="D4D4D4"/>
                </a:solidFill>
                <a:effectLst/>
                <a:highlight>
                  <a:srgbClr val="1E1E1E"/>
                </a:highlight>
                <a:latin typeface="Courier New" panose="02070309020205020404" pitchFamily="49" charset="0"/>
              </a:rPr>
              <a:t>sales_df</a:t>
            </a:r>
            <a:r>
              <a:rPr lang="en-US" sz="1600" b="0" dirty="0">
                <a:solidFill>
                  <a:srgbClr val="DCDCDC"/>
                </a:solidFill>
                <a:effectLst/>
                <a:highlight>
                  <a:srgbClr val="1E1E1E"/>
                </a:highlight>
                <a:latin typeface="Courier New" panose="02070309020205020404" pitchFamily="49" charset="0"/>
              </a:rPr>
              <a:t>)</a:t>
            </a:r>
            <a:br>
              <a:rPr lang="en-US" sz="1600" b="0" dirty="0">
                <a:solidFill>
                  <a:srgbClr val="D4D4D4"/>
                </a:solidFill>
                <a:effectLst/>
                <a:highlight>
                  <a:srgbClr val="1E1E1E"/>
                </a:highlight>
                <a:latin typeface="Courier New" panose="02070309020205020404" pitchFamily="49" charset="0"/>
              </a:rPr>
            </a:br>
            <a:r>
              <a:rPr lang="en-US" sz="1600" b="0" dirty="0" err="1">
                <a:solidFill>
                  <a:srgbClr val="D4D4D4"/>
                </a:solidFill>
                <a:effectLst/>
                <a:highlight>
                  <a:srgbClr val="1E1E1E"/>
                </a:highlight>
                <a:latin typeface="Courier New" panose="02070309020205020404" pitchFamily="49" charset="0"/>
              </a:rPr>
              <a:t>plt.title</a:t>
            </a:r>
            <a:r>
              <a:rPr lang="en-US" sz="1600" b="0" dirty="0">
                <a:solidFill>
                  <a:srgbClr val="DCDCDC"/>
                </a:solidFill>
                <a:effectLst/>
                <a:highlight>
                  <a:srgbClr val="1E1E1E"/>
                </a:highlight>
                <a:latin typeface="Courier New" panose="02070309020205020404" pitchFamily="49" charset="0"/>
              </a:rPr>
              <a:t>(</a:t>
            </a:r>
            <a:r>
              <a:rPr lang="en-US" sz="1600" b="0" dirty="0">
                <a:solidFill>
                  <a:srgbClr val="CE9178"/>
                </a:solidFill>
                <a:effectLst/>
                <a:highlight>
                  <a:srgbClr val="1E1E1E"/>
                </a:highlight>
                <a:latin typeface="Courier New" panose="02070309020205020404" pitchFamily="49" charset="0"/>
              </a:rPr>
              <a:t>'Purchase Amounts by Day of the Week'</a:t>
            </a:r>
            <a:r>
              <a:rPr lang="en-US" sz="1600" b="0" dirty="0">
                <a:solidFill>
                  <a:srgbClr val="DCDCDC"/>
                </a:solidFill>
                <a:effectLst/>
                <a:highlight>
                  <a:srgbClr val="1E1E1E"/>
                </a:highlight>
                <a:latin typeface="Courier New" panose="02070309020205020404" pitchFamily="49" charset="0"/>
              </a:rPr>
              <a:t>)</a:t>
            </a:r>
            <a:br>
              <a:rPr lang="en-US" sz="1600" b="0" dirty="0">
                <a:solidFill>
                  <a:srgbClr val="D4D4D4"/>
                </a:solidFill>
                <a:effectLst/>
                <a:highlight>
                  <a:srgbClr val="1E1E1E"/>
                </a:highlight>
                <a:latin typeface="Courier New" panose="02070309020205020404" pitchFamily="49" charset="0"/>
              </a:rPr>
            </a:br>
            <a:r>
              <a:rPr lang="en-US" sz="1600" b="0" dirty="0" err="1">
                <a:solidFill>
                  <a:srgbClr val="D4D4D4"/>
                </a:solidFill>
                <a:effectLst/>
                <a:highlight>
                  <a:srgbClr val="1E1E1E"/>
                </a:highlight>
                <a:latin typeface="Courier New" panose="02070309020205020404" pitchFamily="49" charset="0"/>
              </a:rPr>
              <a:t>plt.show</a:t>
            </a:r>
            <a:r>
              <a:rPr lang="en-US" sz="1600" b="0" dirty="0">
                <a:solidFill>
                  <a:srgbClr val="DCDCDC"/>
                </a:solidFill>
                <a:effectLst/>
                <a:highlight>
                  <a:srgbClr val="1E1E1E"/>
                </a:highlight>
                <a:latin typeface="Courier New" panose="02070309020205020404" pitchFamily="49" charset="0"/>
              </a:rPr>
              <a:t>()</a:t>
            </a:r>
            <a:br>
              <a:rPr lang="en-US" sz="1600" b="0" dirty="0">
                <a:solidFill>
                  <a:srgbClr val="D4D4D4"/>
                </a:solidFill>
                <a:effectLst/>
                <a:highlight>
                  <a:srgbClr val="1E1E1E"/>
                </a:highlight>
                <a:latin typeface="Courier New" panose="02070309020205020404" pitchFamily="49" charset="0"/>
              </a:rPr>
            </a:br>
            <a:br>
              <a:rPr lang="en-US" sz="1600" b="0" dirty="0">
                <a:solidFill>
                  <a:srgbClr val="D4D4D4"/>
                </a:solidFill>
                <a:effectLst/>
                <a:highlight>
                  <a:srgbClr val="1E1E1E"/>
                </a:highlight>
                <a:latin typeface="Courier New" panose="02070309020205020404" pitchFamily="49" charset="0"/>
              </a:rPr>
            </a:br>
            <a:r>
              <a:rPr lang="en-US" sz="1600" b="0" dirty="0">
                <a:solidFill>
                  <a:srgbClr val="6AA94F"/>
                </a:solidFill>
                <a:effectLst/>
                <a:highlight>
                  <a:srgbClr val="1E1E1E"/>
                </a:highlight>
                <a:latin typeface="Courier New" panose="02070309020205020404" pitchFamily="49" charset="0"/>
              </a:rPr>
              <a:t># Compare weekends vs weekdays</a:t>
            </a:r>
            <a:br>
              <a:rPr lang="en-US" sz="1600" b="0" dirty="0">
                <a:solidFill>
                  <a:srgbClr val="D4D4D4"/>
                </a:solidFill>
                <a:effectLst/>
                <a:highlight>
                  <a:srgbClr val="1E1E1E"/>
                </a:highlight>
                <a:latin typeface="Courier New" panose="02070309020205020404" pitchFamily="49" charset="0"/>
              </a:rPr>
            </a:br>
            <a:r>
              <a:rPr lang="en-US" sz="1600" b="0" dirty="0" err="1">
                <a:solidFill>
                  <a:srgbClr val="D4D4D4"/>
                </a:solidFill>
                <a:effectLst/>
                <a:highlight>
                  <a:srgbClr val="1E1E1E"/>
                </a:highlight>
                <a:latin typeface="Courier New" panose="02070309020205020404" pitchFamily="49" charset="0"/>
              </a:rPr>
              <a:t>sales_df</a:t>
            </a:r>
            <a:r>
              <a:rPr lang="en-US" sz="1600" b="0" dirty="0">
                <a:solidFill>
                  <a:srgbClr val="DCDCDC"/>
                </a:solidFill>
                <a:effectLst/>
                <a:highlight>
                  <a:srgbClr val="1E1E1E"/>
                </a:highlight>
                <a:latin typeface="Courier New" panose="02070309020205020404" pitchFamily="49" charset="0"/>
              </a:rPr>
              <a:t>[</a:t>
            </a:r>
            <a:r>
              <a:rPr lang="en-US" sz="1600" b="0" dirty="0">
                <a:solidFill>
                  <a:srgbClr val="CE9178"/>
                </a:solidFill>
                <a:effectLst/>
                <a:highlight>
                  <a:srgbClr val="1E1E1E"/>
                </a:highlight>
                <a:latin typeface="Courier New" panose="02070309020205020404" pitchFamily="49" charset="0"/>
              </a:rPr>
              <a:t>'</a:t>
            </a:r>
            <a:r>
              <a:rPr lang="en-US" sz="1600" b="0" dirty="0" err="1">
                <a:solidFill>
                  <a:srgbClr val="CE9178"/>
                </a:solidFill>
                <a:effectLst/>
                <a:highlight>
                  <a:srgbClr val="1E1E1E"/>
                </a:highlight>
                <a:latin typeface="Courier New" panose="02070309020205020404" pitchFamily="49" charset="0"/>
              </a:rPr>
              <a:t>IsWeekend</a:t>
            </a:r>
            <a:r>
              <a:rPr lang="en-US" sz="1600" b="0" dirty="0">
                <a:solidFill>
                  <a:srgbClr val="CE9178"/>
                </a:solidFill>
                <a:effectLst/>
                <a:highlight>
                  <a:srgbClr val="1E1E1E"/>
                </a:highlight>
                <a:latin typeface="Courier New" panose="02070309020205020404" pitchFamily="49" charset="0"/>
              </a:rPr>
              <a:t>'</a:t>
            </a:r>
            <a:r>
              <a:rPr lang="en-US" sz="1600" b="0" dirty="0">
                <a:solidFill>
                  <a:srgbClr val="DCDCDC"/>
                </a:solidFill>
                <a:effectLst/>
                <a:highlight>
                  <a:srgbClr val="1E1E1E"/>
                </a:highlight>
                <a:latin typeface="Courier New" panose="02070309020205020404" pitchFamily="49" charset="0"/>
              </a:rPr>
              <a:t>]</a:t>
            </a:r>
            <a:r>
              <a:rPr lang="en-US" sz="1600" b="0" dirty="0">
                <a:solidFill>
                  <a:srgbClr val="D4D4D4"/>
                </a:solidFill>
                <a:effectLst/>
                <a:highlight>
                  <a:srgbClr val="1E1E1E"/>
                </a:highlight>
                <a:latin typeface="Courier New" panose="02070309020205020404" pitchFamily="49" charset="0"/>
              </a:rPr>
              <a:t> = </a:t>
            </a:r>
            <a:r>
              <a:rPr lang="en-US" sz="1600" b="0" dirty="0" err="1">
                <a:solidFill>
                  <a:srgbClr val="D4D4D4"/>
                </a:solidFill>
                <a:effectLst/>
                <a:highlight>
                  <a:srgbClr val="1E1E1E"/>
                </a:highlight>
                <a:latin typeface="Courier New" panose="02070309020205020404" pitchFamily="49" charset="0"/>
              </a:rPr>
              <a:t>sales_df</a:t>
            </a:r>
            <a:r>
              <a:rPr lang="en-US" sz="1600" b="0" dirty="0">
                <a:solidFill>
                  <a:srgbClr val="DCDCDC"/>
                </a:solidFill>
                <a:effectLst/>
                <a:highlight>
                  <a:srgbClr val="1E1E1E"/>
                </a:highlight>
                <a:latin typeface="Courier New" panose="02070309020205020404" pitchFamily="49" charset="0"/>
              </a:rPr>
              <a:t>[</a:t>
            </a:r>
            <a:r>
              <a:rPr lang="en-US" sz="1600" b="0" dirty="0">
                <a:solidFill>
                  <a:srgbClr val="CE9178"/>
                </a:solidFill>
                <a:effectLst/>
                <a:highlight>
                  <a:srgbClr val="1E1E1E"/>
                </a:highlight>
                <a:latin typeface="Courier New" panose="02070309020205020404" pitchFamily="49" charset="0"/>
              </a:rPr>
              <a:t>'</a:t>
            </a:r>
            <a:r>
              <a:rPr lang="en-US" sz="1600" b="0" dirty="0" err="1">
                <a:solidFill>
                  <a:srgbClr val="CE9178"/>
                </a:solidFill>
                <a:effectLst/>
                <a:highlight>
                  <a:srgbClr val="1E1E1E"/>
                </a:highlight>
                <a:latin typeface="Courier New" panose="02070309020205020404" pitchFamily="49" charset="0"/>
              </a:rPr>
              <a:t>Day_of_Week</a:t>
            </a:r>
            <a:r>
              <a:rPr lang="en-US" sz="1600" b="0" dirty="0">
                <a:solidFill>
                  <a:srgbClr val="CE9178"/>
                </a:solidFill>
                <a:effectLst/>
                <a:highlight>
                  <a:srgbClr val="1E1E1E"/>
                </a:highlight>
                <a:latin typeface="Courier New" panose="02070309020205020404" pitchFamily="49" charset="0"/>
              </a:rPr>
              <a:t>'</a:t>
            </a:r>
            <a:r>
              <a:rPr lang="en-US" sz="1600" b="0" dirty="0">
                <a:solidFill>
                  <a:srgbClr val="DCDCDC"/>
                </a:solidFill>
                <a:effectLst/>
                <a:highlight>
                  <a:srgbClr val="1E1E1E"/>
                </a:highlight>
                <a:latin typeface="Courier New" panose="02070309020205020404" pitchFamily="49" charset="0"/>
              </a:rPr>
              <a:t>]</a:t>
            </a:r>
            <a:r>
              <a:rPr lang="en-US" sz="1600" b="0" dirty="0">
                <a:solidFill>
                  <a:srgbClr val="D4D4D4"/>
                </a:solidFill>
                <a:effectLst/>
                <a:highlight>
                  <a:srgbClr val="1E1E1E"/>
                </a:highlight>
                <a:latin typeface="Courier New" panose="02070309020205020404" pitchFamily="49" charset="0"/>
              </a:rPr>
              <a:t>.</a:t>
            </a:r>
            <a:r>
              <a:rPr lang="en-US" sz="1600" b="0" dirty="0" err="1">
                <a:solidFill>
                  <a:srgbClr val="D4D4D4"/>
                </a:solidFill>
                <a:effectLst/>
                <a:highlight>
                  <a:srgbClr val="1E1E1E"/>
                </a:highlight>
                <a:latin typeface="Courier New" panose="02070309020205020404" pitchFamily="49" charset="0"/>
              </a:rPr>
              <a:t>isin</a:t>
            </a:r>
            <a:r>
              <a:rPr lang="en-US" sz="1600" b="0" dirty="0">
                <a:solidFill>
                  <a:srgbClr val="DCDCDC"/>
                </a:solidFill>
                <a:effectLst/>
                <a:highlight>
                  <a:srgbClr val="1E1E1E"/>
                </a:highlight>
                <a:latin typeface="Courier New" panose="02070309020205020404" pitchFamily="49" charset="0"/>
              </a:rPr>
              <a:t>([</a:t>
            </a:r>
            <a:r>
              <a:rPr lang="en-US" sz="1600" b="0" dirty="0">
                <a:solidFill>
                  <a:srgbClr val="CE9178"/>
                </a:solidFill>
                <a:effectLst/>
                <a:highlight>
                  <a:srgbClr val="1E1E1E"/>
                </a:highlight>
                <a:latin typeface="Courier New" panose="02070309020205020404" pitchFamily="49" charset="0"/>
              </a:rPr>
              <a:t>'Saturday'</a:t>
            </a:r>
            <a:r>
              <a:rPr lang="en-US" sz="1600" b="0" dirty="0">
                <a:solidFill>
                  <a:srgbClr val="DCDCDC"/>
                </a:solidFill>
                <a:effectLst/>
                <a:highlight>
                  <a:srgbClr val="1E1E1E"/>
                </a:highlight>
                <a:latin typeface="Courier New" panose="02070309020205020404" pitchFamily="49" charset="0"/>
              </a:rPr>
              <a:t>,</a:t>
            </a:r>
            <a:r>
              <a:rPr lang="en-US" sz="1600" b="0" dirty="0">
                <a:solidFill>
                  <a:srgbClr val="D4D4D4"/>
                </a:solidFill>
                <a:effectLst/>
                <a:highlight>
                  <a:srgbClr val="1E1E1E"/>
                </a:highlight>
                <a:latin typeface="Courier New" panose="02070309020205020404" pitchFamily="49" charset="0"/>
              </a:rPr>
              <a:t> </a:t>
            </a:r>
            <a:r>
              <a:rPr lang="en-US" sz="1600" b="0" dirty="0">
                <a:solidFill>
                  <a:srgbClr val="CE9178"/>
                </a:solidFill>
                <a:effectLst/>
                <a:highlight>
                  <a:srgbClr val="1E1E1E"/>
                </a:highlight>
                <a:latin typeface="Courier New" panose="02070309020205020404" pitchFamily="49" charset="0"/>
              </a:rPr>
              <a:t>'Sunday'</a:t>
            </a:r>
            <a:r>
              <a:rPr lang="en-US" sz="1600" b="0" dirty="0">
                <a:solidFill>
                  <a:srgbClr val="DCDCDC"/>
                </a:solidFill>
                <a:effectLst/>
                <a:highlight>
                  <a:srgbClr val="1E1E1E"/>
                </a:highlight>
                <a:latin typeface="Courier New" panose="02070309020205020404" pitchFamily="49" charset="0"/>
              </a:rPr>
              <a:t>])</a:t>
            </a:r>
            <a:br>
              <a:rPr lang="en-US" sz="1600" b="0" dirty="0">
                <a:solidFill>
                  <a:srgbClr val="D4D4D4"/>
                </a:solidFill>
                <a:effectLst/>
                <a:highlight>
                  <a:srgbClr val="1E1E1E"/>
                </a:highlight>
                <a:latin typeface="Courier New" panose="02070309020205020404" pitchFamily="49" charset="0"/>
              </a:rPr>
            </a:br>
            <a:r>
              <a:rPr lang="en-US" sz="1600" b="0" dirty="0" err="1">
                <a:solidFill>
                  <a:srgbClr val="D4D4D4"/>
                </a:solidFill>
                <a:effectLst/>
                <a:highlight>
                  <a:srgbClr val="1E1E1E"/>
                </a:highlight>
                <a:latin typeface="Courier New" panose="02070309020205020404" pitchFamily="49" charset="0"/>
              </a:rPr>
              <a:t>avg_purchase_weekend</a:t>
            </a:r>
            <a:r>
              <a:rPr lang="en-US" sz="1600" b="0" dirty="0">
                <a:solidFill>
                  <a:srgbClr val="D4D4D4"/>
                </a:solidFill>
                <a:effectLst/>
                <a:highlight>
                  <a:srgbClr val="1E1E1E"/>
                </a:highlight>
                <a:latin typeface="Courier New" panose="02070309020205020404" pitchFamily="49" charset="0"/>
              </a:rPr>
              <a:t> = </a:t>
            </a:r>
            <a:r>
              <a:rPr lang="en-US" sz="1600" b="0" dirty="0" err="1">
                <a:solidFill>
                  <a:srgbClr val="D4D4D4"/>
                </a:solidFill>
                <a:effectLst/>
                <a:highlight>
                  <a:srgbClr val="1E1E1E"/>
                </a:highlight>
                <a:latin typeface="Courier New" panose="02070309020205020404" pitchFamily="49" charset="0"/>
              </a:rPr>
              <a:t>sales_df.groupby</a:t>
            </a:r>
            <a:r>
              <a:rPr lang="en-US" sz="1600" b="0" dirty="0">
                <a:solidFill>
                  <a:srgbClr val="DCDCDC"/>
                </a:solidFill>
                <a:effectLst/>
                <a:highlight>
                  <a:srgbClr val="1E1E1E"/>
                </a:highlight>
                <a:latin typeface="Courier New" panose="02070309020205020404" pitchFamily="49" charset="0"/>
              </a:rPr>
              <a:t>(</a:t>
            </a:r>
            <a:r>
              <a:rPr lang="en-US" sz="1600" b="0" dirty="0">
                <a:solidFill>
                  <a:srgbClr val="CE9178"/>
                </a:solidFill>
                <a:effectLst/>
                <a:highlight>
                  <a:srgbClr val="1E1E1E"/>
                </a:highlight>
                <a:latin typeface="Courier New" panose="02070309020205020404" pitchFamily="49" charset="0"/>
              </a:rPr>
              <a:t>'</a:t>
            </a:r>
            <a:r>
              <a:rPr lang="en-US" sz="1600" b="0" dirty="0" err="1">
                <a:solidFill>
                  <a:srgbClr val="CE9178"/>
                </a:solidFill>
                <a:effectLst/>
                <a:highlight>
                  <a:srgbClr val="1E1E1E"/>
                </a:highlight>
                <a:latin typeface="Courier New" panose="02070309020205020404" pitchFamily="49" charset="0"/>
              </a:rPr>
              <a:t>IsWeekend</a:t>
            </a:r>
            <a:r>
              <a:rPr lang="en-US" sz="1600" b="0" dirty="0">
                <a:solidFill>
                  <a:srgbClr val="CE9178"/>
                </a:solidFill>
                <a:effectLst/>
                <a:highlight>
                  <a:srgbClr val="1E1E1E"/>
                </a:highlight>
                <a:latin typeface="Courier New" panose="02070309020205020404" pitchFamily="49" charset="0"/>
              </a:rPr>
              <a:t>'</a:t>
            </a:r>
            <a:r>
              <a:rPr lang="en-US" sz="1600" b="0" dirty="0">
                <a:solidFill>
                  <a:srgbClr val="DCDCDC"/>
                </a:solidFill>
                <a:effectLst/>
                <a:highlight>
                  <a:srgbClr val="1E1E1E"/>
                </a:highlight>
                <a:latin typeface="Courier New" panose="02070309020205020404" pitchFamily="49" charset="0"/>
              </a:rPr>
              <a:t>)[</a:t>
            </a:r>
            <a:r>
              <a:rPr lang="en-US" sz="1600" b="0" dirty="0">
                <a:solidFill>
                  <a:srgbClr val="CE9178"/>
                </a:solidFill>
                <a:effectLst/>
                <a:highlight>
                  <a:srgbClr val="1E1E1E"/>
                </a:highlight>
                <a:latin typeface="Courier New" panose="02070309020205020404" pitchFamily="49" charset="0"/>
              </a:rPr>
              <a:t>'</a:t>
            </a:r>
            <a:r>
              <a:rPr lang="en-US" sz="1600" b="0" dirty="0" err="1">
                <a:solidFill>
                  <a:srgbClr val="CE9178"/>
                </a:solidFill>
                <a:effectLst/>
                <a:highlight>
                  <a:srgbClr val="1E1E1E"/>
                </a:highlight>
                <a:latin typeface="Courier New" panose="02070309020205020404" pitchFamily="49" charset="0"/>
              </a:rPr>
              <a:t>PurchaseAmount</a:t>
            </a:r>
            <a:r>
              <a:rPr lang="en-US" sz="1600" b="0" dirty="0">
                <a:solidFill>
                  <a:srgbClr val="CE9178"/>
                </a:solidFill>
                <a:effectLst/>
                <a:highlight>
                  <a:srgbClr val="1E1E1E"/>
                </a:highlight>
                <a:latin typeface="Courier New" panose="02070309020205020404" pitchFamily="49" charset="0"/>
              </a:rPr>
              <a:t>'</a:t>
            </a:r>
            <a:r>
              <a:rPr lang="en-US" sz="1600" b="0" dirty="0">
                <a:solidFill>
                  <a:srgbClr val="DCDCDC"/>
                </a:solidFill>
                <a:effectLst/>
                <a:highlight>
                  <a:srgbClr val="1E1E1E"/>
                </a:highlight>
                <a:latin typeface="Courier New" panose="02070309020205020404" pitchFamily="49" charset="0"/>
              </a:rPr>
              <a:t>]</a:t>
            </a:r>
            <a:r>
              <a:rPr lang="en-US" sz="1600" b="0" dirty="0">
                <a:solidFill>
                  <a:srgbClr val="D4D4D4"/>
                </a:solidFill>
                <a:effectLst/>
                <a:highlight>
                  <a:srgbClr val="1E1E1E"/>
                </a:highlight>
                <a:latin typeface="Courier New" panose="02070309020205020404" pitchFamily="49" charset="0"/>
              </a:rPr>
              <a:t>.mean</a:t>
            </a:r>
            <a:r>
              <a:rPr lang="en-US" sz="1600" b="0" dirty="0">
                <a:solidFill>
                  <a:srgbClr val="DCDCDC"/>
                </a:solidFill>
                <a:effectLst/>
                <a:highlight>
                  <a:srgbClr val="1E1E1E"/>
                </a:highlight>
                <a:latin typeface="Courier New" panose="02070309020205020404" pitchFamily="49" charset="0"/>
              </a:rPr>
              <a:t>()</a:t>
            </a:r>
            <a:br>
              <a:rPr lang="en-US" sz="1600" b="0" dirty="0">
                <a:solidFill>
                  <a:srgbClr val="D4D4D4"/>
                </a:solidFill>
                <a:effectLst/>
                <a:highlight>
                  <a:srgbClr val="1E1E1E"/>
                </a:highlight>
                <a:latin typeface="Courier New" panose="02070309020205020404" pitchFamily="49" charset="0"/>
              </a:rPr>
            </a:br>
            <a:r>
              <a:rPr lang="en-US" sz="1600" b="0" dirty="0">
                <a:solidFill>
                  <a:srgbClr val="DCDCAA"/>
                </a:solidFill>
                <a:effectLst/>
                <a:highlight>
                  <a:srgbClr val="1E1E1E"/>
                </a:highlight>
                <a:latin typeface="Courier New" panose="02070309020205020404" pitchFamily="49" charset="0"/>
              </a:rPr>
              <a:t>print</a:t>
            </a:r>
            <a:r>
              <a:rPr lang="en-US" sz="1600" b="0" dirty="0">
                <a:solidFill>
                  <a:srgbClr val="DCDCDC"/>
                </a:solidFill>
                <a:effectLst/>
                <a:highlight>
                  <a:srgbClr val="1E1E1E"/>
                </a:highlight>
                <a:latin typeface="Courier New" panose="02070309020205020404" pitchFamily="49" charset="0"/>
              </a:rPr>
              <a:t>(</a:t>
            </a:r>
            <a:r>
              <a:rPr lang="en-US" sz="1600" b="0" dirty="0">
                <a:solidFill>
                  <a:srgbClr val="CE9178"/>
                </a:solidFill>
                <a:effectLst/>
                <a:highlight>
                  <a:srgbClr val="1E1E1E"/>
                </a:highlight>
                <a:latin typeface="Courier New" panose="02070309020205020404" pitchFamily="49" charset="0"/>
              </a:rPr>
              <a:t>"Average Purchase Amount (Weekends vs Weekdays):\n"</a:t>
            </a:r>
            <a:r>
              <a:rPr lang="en-US" sz="1600" b="0" dirty="0">
                <a:solidFill>
                  <a:srgbClr val="DCDCDC"/>
                </a:solidFill>
                <a:effectLst/>
                <a:highlight>
                  <a:srgbClr val="1E1E1E"/>
                </a:highlight>
                <a:latin typeface="Courier New" panose="02070309020205020404" pitchFamily="49" charset="0"/>
              </a:rPr>
              <a:t>,</a:t>
            </a:r>
            <a:r>
              <a:rPr lang="en-US" sz="1600" b="0" dirty="0">
                <a:solidFill>
                  <a:srgbClr val="D4D4D4"/>
                </a:solidFill>
                <a:effectLst/>
                <a:highlight>
                  <a:srgbClr val="1E1E1E"/>
                </a:highlight>
                <a:latin typeface="Courier New" panose="02070309020205020404" pitchFamily="49" charset="0"/>
              </a:rPr>
              <a:t> </a:t>
            </a:r>
            <a:r>
              <a:rPr lang="en-US" sz="1600" b="0" dirty="0" err="1">
                <a:solidFill>
                  <a:srgbClr val="D4D4D4"/>
                </a:solidFill>
                <a:effectLst/>
                <a:highlight>
                  <a:srgbClr val="1E1E1E"/>
                </a:highlight>
                <a:latin typeface="Courier New" panose="02070309020205020404" pitchFamily="49" charset="0"/>
              </a:rPr>
              <a:t>avg_purchase_weekend</a:t>
            </a:r>
            <a:r>
              <a:rPr lang="en-US" sz="1600" b="0" dirty="0">
                <a:solidFill>
                  <a:srgbClr val="DCDCDC"/>
                </a:solidFill>
                <a:effectLst/>
                <a:highlight>
                  <a:srgbClr val="1E1E1E"/>
                </a:highlight>
                <a:latin typeface="Courier New" panose="02070309020205020404" pitchFamily="49" charset="0"/>
              </a:rPr>
              <a:t>)</a:t>
            </a:r>
            <a:br>
              <a:rPr lang="en-US" sz="1600" b="0" dirty="0">
                <a:solidFill>
                  <a:srgbClr val="D4D4D4"/>
                </a:solidFill>
                <a:effectLst/>
                <a:highlight>
                  <a:srgbClr val="1E1E1E"/>
                </a:highlight>
                <a:latin typeface="Courier New" panose="02070309020205020404" pitchFamily="49" charset="0"/>
              </a:rPr>
            </a:br>
            <a:br>
              <a:rPr lang="en-US" sz="1800" b="0" dirty="0">
                <a:solidFill>
                  <a:srgbClr val="D4D4D4"/>
                </a:solidFill>
                <a:effectLst/>
                <a:highlight>
                  <a:srgbClr val="1E1E1E"/>
                </a:highlight>
                <a:latin typeface="Courier New" panose="02070309020205020404" pitchFamily="49" charset="0"/>
              </a:rPr>
            </a:br>
            <a:br>
              <a:rPr lang="en-US" sz="1800" b="0" dirty="0">
                <a:solidFill>
                  <a:srgbClr val="D4D4D4"/>
                </a:solidFill>
                <a:effectLst/>
                <a:highlight>
                  <a:srgbClr val="1E1E1E"/>
                </a:highlight>
                <a:latin typeface="Courier New" panose="02070309020205020404" pitchFamily="49" charset="0"/>
              </a:rPr>
            </a:br>
            <a:endParaRPr lang="en-IN" sz="1800" dirty="0"/>
          </a:p>
        </p:txBody>
      </p:sp>
    </p:spTree>
    <p:extLst>
      <p:ext uri="{BB962C8B-B14F-4D97-AF65-F5344CB8AC3E}">
        <p14:creationId xmlns:p14="http://schemas.microsoft.com/office/powerpoint/2010/main" val="7675003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879B1-AE08-6B3E-12E7-1FB7D9E112D3}"/>
              </a:ext>
            </a:extLst>
          </p:cNvPr>
          <p:cNvSpPr>
            <a:spLocks noGrp="1"/>
          </p:cNvSpPr>
          <p:nvPr>
            <p:ph type="title"/>
          </p:nvPr>
        </p:nvSpPr>
        <p:spPr>
          <a:xfrm>
            <a:off x="2333718" y="726142"/>
            <a:ext cx="7524564" cy="717176"/>
          </a:xfrm>
        </p:spPr>
        <p:txBody>
          <a:bodyPr/>
          <a:lstStyle/>
          <a:p>
            <a:pPr marL="571500" indent="-571500">
              <a:buFont typeface="Arial" panose="020B0604020202020204" pitchFamily="34" charset="0"/>
              <a:buChar char="•"/>
            </a:pPr>
            <a:r>
              <a:rPr lang="en-IN" i="1" u="sng" dirty="0"/>
              <a:t>Result And Graph:</a:t>
            </a:r>
          </a:p>
        </p:txBody>
      </p:sp>
      <p:pic>
        <p:nvPicPr>
          <p:cNvPr id="4" name="Picture 3">
            <a:extLst>
              <a:ext uri="{FF2B5EF4-FFF2-40B4-BE49-F238E27FC236}">
                <a16:creationId xmlns:a16="http://schemas.microsoft.com/office/drawing/2014/main" id="{82BBC44D-A553-F74E-8FE1-D55E91DFA549}"/>
              </a:ext>
            </a:extLst>
          </p:cNvPr>
          <p:cNvPicPr>
            <a:picLocks noChangeAspect="1"/>
          </p:cNvPicPr>
          <p:nvPr/>
        </p:nvPicPr>
        <p:blipFill>
          <a:blip r:embed="rId2"/>
          <a:stretch>
            <a:fillRect/>
          </a:stretch>
        </p:blipFill>
        <p:spPr>
          <a:xfrm>
            <a:off x="2026024" y="1443318"/>
            <a:ext cx="8077200" cy="5056094"/>
          </a:xfrm>
          <a:prstGeom prst="rect">
            <a:avLst/>
          </a:prstGeom>
        </p:spPr>
      </p:pic>
    </p:spTree>
    <p:extLst>
      <p:ext uri="{BB962C8B-B14F-4D97-AF65-F5344CB8AC3E}">
        <p14:creationId xmlns:p14="http://schemas.microsoft.com/office/powerpoint/2010/main" val="23659638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6A40-E643-9D5D-0009-EED3A85A19EB}"/>
              </a:ext>
            </a:extLst>
          </p:cNvPr>
          <p:cNvSpPr>
            <a:spLocks noGrp="1"/>
          </p:cNvSpPr>
          <p:nvPr>
            <p:ph type="title"/>
          </p:nvPr>
        </p:nvSpPr>
        <p:spPr>
          <a:xfrm>
            <a:off x="2333718" y="726141"/>
            <a:ext cx="7524564" cy="5701553"/>
          </a:xfrm>
        </p:spPr>
        <p:txBody>
          <a:bodyPr>
            <a:normAutofit/>
          </a:bodyPr>
          <a:lstStyle/>
          <a:p>
            <a:pPr marL="571500" indent="-571500">
              <a:lnSpc>
                <a:spcPct val="115000"/>
              </a:lnSpc>
              <a:spcBef>
                <a:spcPts val="1000"/>
              </a:spcBef>
              <a:buFont typeface="Arial" panose="020B0604020202020204" pitchFamily="34" charset="0"/>
              <a:buChar char="•"/>
            </a:pPr>
            <a:r>
              <a:rPr lang="en-IN" sz="4900" u="sng" dirty="0"/>
              <a:t>Problem Statement 13:</a:t>
            </a:r>
            <a:br>
              <a:rPr lang="en-IN" sz="4900" u="sng" dirty="0"/>
            </a:br>
            <a:r>
              <a:rPr lang="en-US" sz="36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rPr>
              <a:t>Phase 4: Data Warehousing:</a:t>
            </a:r>
            <a:br>
              <a:rPr lang="en-IN" sz="36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rPr>
            </a:br>
            <a:r>
              <a:rPr lang="en-US" sz="3600" dirty="0">
                <a:effectLst/>
                <a:latin typeface="Cambria" panose="02040503050406030204" pitchFamily="18" charset="0"/>
                <a:ea typeface="MS Mincho" panose="020B0400000000000000" pitchFamily="49" charset="-128"/>
                <a:cs typeface="Times New Roman" panose="02020603050405020304" pitchFamily="18" charset="0"/>
              </a:rPr>
              <a:t>Design the data warehouse schema. Document the strategy, including tables, relationships, and indexing</a:t>
            </a:r>
            <a:r>
              <a:rPr lang="en-US" sz="1800" dirty="0">
                <a:latin typeface="Cambria" panose="02040503050406030204" pitchFamily="18" charset="0"/>
                <a:ea typeface="MS Mincho" panose="020B0400000000000000" pitchFamily="49" charset="-128"/>
                <a:cs typeface="Times New Roman" panose="02020603050405020304" pitchFamily="18" charset="0"/>
              </a:rPr>
              <a:t>.</a:t>
            </a:r>
            <a:br>
              <a:rPr lang="en-US" sz="1800" dirty="0">
                <a:effectLst/>
                <a:latin typeface="Cambria" panose="02040503050406030204" pitchFamily="18" charset="0"/>
                <a:ea typeface="MS Mincho" panose="020B0400000000000000" pitchFamily="49" charset="-128"/>
                <a:cs typeface="Times New Roman" panose="02020603050405020304" pitchFamily="18" charset="0"/>
              </a:rPr>
            </a:br>
            <a:br>
              <a:rPr lang="en-US" sz="1800" dirty="0">
                <a:effectLst/>
                <a:latin typeface="Cambria" panose="02040503050406030204" pitchFamily="18" charset="0"/>
                <a:ea typeface="MS Mincho" panose="020B0400000000000000" pitchFamily="49" charset="-128"/>
                <a:cs typeface="Times New Roman" panose="02020603050405020304" pitchFamily="18" charset="0"/>
              </a:rPr>
            </a:br>
            <a:br>
              <a:rPr lang="en-IN" sz="1800" dirty="0">
                <a:effectLst/>
                <a:latin typeface="Cambria" panose="02040503050406030204" pitchFamily="18" charset="0"/>
                <a:ea typeface="MS Mincho" panose="020B0400000000000000" pitchFamily="49" charset="-128"/>
                <a:cs typeface="Times New Roman" panose="02020603050405020304" pitchFamily="18" charset="0"/>
              </a:rPr>
            </a:br>
            <a:endParaRPr lang="en-IN" dirty="0"/>
          </a:p>
        </p:txBody>
      </p:sp>
    </p:spTree>
    <p:extLst>
      <p:ext uri="{BB962C8B-B14F-4D97-AF65-F5344CB8AC3E}">
        <p14:creationId xmlns:p14="http://schemas.microsoft.com/office/powerpoint/2010/main" val="13711913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31A1-BBA4-4275-E77B-0C0DB678A8F3}"/>
              </a:ext>
            </a:extLst>
          </p:cNvPr>
          <p:cNvSpPr>
            <a:spLocks noGrp="1"/>
          </p:cNvSpPr>
          <p:nvPr>
            <p:ph type="title"/>
          </p:nvPr>
        </p:nvSpPr>
        <p:spPr>
          <a:xfrm>
            <a:off x="2333718" y="717177"/>
            <a:ext cx="7524564" cy="5647764"/>
          </a:xfrm>
        </p:spPr>
        <p:txBody>
          <a:bodyPr>
            <a:normAutofit/>
          </a:bodyPr>
          <a:lstStyle/>
          <a:p>
            <a:pPr marL="571500" indent="-571500">
              <a:buFont typeface="Arial" panose="020B0604020202020204" pitchFamily="34" charset="0"/>
              <a:buChar char="•"/>
            </a:pPr>
            <a:r>
              <a:rPr lang="en-IN" sz="4900" i="1" u="sng" dirty="0"/>
              <a:t>Description:</a:t>
            </a:r>
            <a:br>
              <a:rPr lang="en-IN" sz="4400" dirty="0"/>
            </a:br>
            <a:r>
              <a:rPr lang="en-IN" sz="3600" dirty="0"/>
              <a:t>1)To </a:t>
            </a:r>
            <a:r>
              <a:rPr lang="en-US" sz="3600" dirty="0">
                <a:latin typeface="Cambria" panose="02040503050406030204" pitchFamily="18" charset="0"/>
                <a:ea typeface="MS Mincho" panose="020B0400000000000000" pitchFamily="49" charset="-128"/>
                <a:cs typeface="Times New Roman" panose="02020603050405020304" pitchFamily="18" charset="0"/>
              </a:rPr>
              <a:t>d</a:t>
            </a:r>
            <a:r>
              <a:rPr lang="en-US" sz="3600" dirty="0">
                <a:effectLst/>
                <a:latin typeface="Cambria" panose="02040503050406030204" pitchFamily="18" charset="0"/>
                <a:ea typeface="MS Mincho" panose="020B0400000000000000" pitchFamily="49" charset="-128"/>
                <a:cs typeface="Times New Roman" panose="02020603050405020304" pitchFamily="18" charset="0"/>
              </a:rPr>
              <a:t>esign the data warehouse schema. Document the strategy, including tables, relationships, and indexing</a:t>
            </a:r>
            <a:r>
              <a:rPr lang="en-US" sz="3600" dirty="0">
                <a:latin typeface="Cambria" panose="02040503050406030204" pitchFamily="18" charset="0"/>
                <a:ea typeface="MS Mincho" panose="020B0400000000000000" pitchFamily="49" charset="-128"/>
                <a:cs typeface="Times New Roman" panose="02020603050405020304" pitchFamily="18" charset="0"/>
              </a:rPr>
              <a:t>.</a:t>
            </a:r>
            <a:br>
              <a:rPr lang="en-US" sz="3600" dirty="0">
                <a:effectLst/>
                <a:latin typeface="Cambria" panose="02040503050406030204" pitchFamily="18" charset="0"/>
                <a:ea typeface="MS Mincho" panose="020B0400000000000000" pitchFamily="49" charset="-128"/>
                <a:cs typeface="Times New Roman" panose="02020603050405020304" pitchFamily="18" charset="0"/>
              </a:rPr>
            </a:br>
            <a:br>
              <a:rPr lang="en-US" sz="3600" dirty="0">
                <a:effectLst/>
                <a:latin typeface="Cambria" panose="02040503050406030204" pitchFamily="18" charset="0"/>
                <a:ea typeface="MS Mincho" panose="020B0400000000000000" pitchFamily="49" charset="-128"/>
                <a:cs typeface="Times New Roman" panose="02020603050405020304" pitchFamily="18" charset="0"/>
              </a:rPr>
            </a:br>
            <a:br>
              <a:rPr lang="en-IN" sz="4400" dirty="0"/>
            </a:br>
            <a:endParaRPr lang="en-IN" dirty="0"/>
          </a:p>
        </p:txBody>
      </p:sp>
    </p:spTree>
    <p:extLst>
      <p:ext uri="{BB962C8B-B14F-4D97-AF65-F5344CB8AC3E}">
        <p14:creationId xmlns:p14="http://schemas.microsoft.com/office/powerpoint/2010/main" val="1566026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AFE3D-7D20-B44C-F23F-75A082D73039}"/>
              </a:ext>
            </a:extLst>
          </p:cNvPr>
          <p:cNvSpPr>
            <a:spLocks noGrp="1"/>
          </p:cNvSpPr>
          <p:nvPr>
            <p:ph type="title"/>
          </p:nvPr>
        </p:nvSpPr>
        <p:spPr>
          <a:xfrm>
            <a:off x="2333718" y="3514165"/>
            <a:ext cx="7524564" cy="555811"/>
          </a:xfrm>
        </p:spPr>
        <p:txBody>
          <a:bodyPr>
            <a:noAutofit/>
          </a:bodyPr>
          <a:lstStyle/>
          <a:p>
            <a:pPr marL="285750" indent="-285750">
              <a:buFont typeface="Arial" panose="020B0604020202020204" pitchFamily="34" charset="0"/>
              <a:buChar char="•"/>
            </a:pPr>
            <a:r>
              <a:rPr lang="en-IN" sz="4000" i="1" u="sng" dirty="0"/>
              <a:t>Code:</a:t>
            </a:r>
            <a:br>
              <a:rPr lang="en-IN" sz="1800" dirty="0"/>
            </a:br>
            <a:r>
              <a:rPr lang="en-US" sz="1800" i="1" u="sng" dirty="0"/>
              <a:t>-- Create the Customers table:</a:t>
            </a:r>
            <a:br>
              <a:rPr lang="en-US" sz="1800" i="1" u="sng" dirty="0"/>
            </a:br>
            <a:r>
              <a:rPr lang="en-US" sz="1800" dirty="0"/>
              <a:t>CREATE TABLE Customers (    </a:t>
            </a:r>
            <a:r>
              <a:rPr lang="en-US" sz="1800" dirty="0" err="1"/>
              <a:t>customer_id</a:t>
            </a:r>
            <a:r>
              <a:rPr lang="en-US" sz="1800" dirty="0"/>
              <a:t> INT PRIMARY KEY,    name VARCHAR(100),    age INT,    gender VARCHAR(10),    segment VARCHAR(50),    region VARCHAR(50));</a:t>
            </a:r>
            <a:br>
              <a:rPr lang="en-US" sz="1800" dirty="0"/>
            </a:br>
            <a:br>
              <a:rPr lang="en-US" sz="1800" dirty="0"/>
            </a:br>
            <a:r>
              <a:rPr lang="en-US" sz="1800" i="1" u="sng" dirty="0"/>
              <a:t>-- Create the Products table</a:t>
            </a:r>
            <a:r>
              <a:rPr lang="en-US" sz="1800" i="1" dirty="0"/>
              <a:t>:</a:t>
            </a:r>
            <a:br>
              <a:rPr lang="en-US" sz="1800" i="1" dirty="0"/>
            </a:br>
            <a:r>
              <a:rPr lang="en-US" sz="1800" dirty="0"/>
              <a:t>CREATE TABLE Products (    </a:t>
            </a:r>
            <a:r>
              <a:rPr lang="en-US" sz="1800" dirty="0" err="1"/>
              <a:t>product_id</a:t>
            </a:r>
            <a:r>
              <a:rPr lang="en-US" sz="1800" dirty="0"/>
              <a:t> INT PRIMARY KEY,    </a:t>
            </a:r>
            <a:r>
              <a:rPr lang="en-US" sz="1800" dirty="0" err="1"/>
              <a:t>product_name</a:t>
            </a:r>
            <a:r>
              <a:rPr lang="en-US" sz="1800" dirty="0"/>
              <a:t> VARCHAR(100),    category VARCHAR(50));</a:t>
            </a:r>
            <a:br>
              <a:rPr lang="en-US" sz="1800" dirty="0"/>
            </a:br>
            <a:br>
              <a:rPr lang="en-US" sz="1800" dirty="0"/>
            </a:br>
            <a:r>
              <a:rPr lang="en-US" sz="1800" i="1" u="sng" dirty="0"/>
              <a:t>-- Create the Sales table:</a:t>
            </a:r>
            <a:br>
              <a:rPr lang="en-US" sz="1800" i="1" u="sng" dirty="0"/>
            </a:br>
            <a:r>
              <a:rPr lang="en-US" sz="1800" dirty="0"/>
              <a:t>CREATE TABLE Sales (    </a:t>
            </a:r>
            <a:r>
              <a:rPr lang="en-US" sz="1800" dirty="0" err="1"/>
              <a:t>sale_id</a:t>
            </a:r>
            <a:r>
              <a:rPr lang="en-US" sz="1800" dirty="0"/>
              <a:t> INT PRIMARY KEY,    </a:t>
            </a:r>
            <a:r>
              <a:rPr lang="en-US" sz="1800" dirty="0" err="1"/>
              <a:t>purchase_date</a:t>
            </a:r>
            <a:r>
              <a:rPr lang="en-US" sz="1800" dirty="0"/>
              <a:t> DATE,    </a:t>
            </a:r>
            <a:r>
              <a:rPr lang="en-US" sz="1800" dirty="0" err="1"/>
              <a:t>purchase_amount</a:t>
            </a:r>
            <a:r>
              <a:rPr lang="en-US" sz="1800" dirty="0"/>
              <a:t> DECIMAL(10, 2),    </a:t>
            </a:r>
            <a:r>
              <a:rPr lang="en-US" sz="1800" dirty="0" err="1"/>
              <a:t>customer_id</a:t>
            </a:r>
            <a:r>
              <a:rPr lang="en-US" sz="1800" dirty="0"/>
              <a:t> INT,    </a:t>
            </a:r>
            <a:r>
              <a:rPr lang="en-US" sz="1800" dirty="0" err="1"/>
              <a:t>product_id</a:t>
            </a:r>
            <a:r>
              <a:rPr lang="en-US" sz="1800" dirty="0"/>
              <a:t> INT,    </a:t>
            </a:r>
            <a:r>
              <a:rPr lang="en-US" sz="1800" dirty="0" err="1"/>
              <a:t>payment_method</a:t>
            </a:r>
            <a:r>
              <a:rPr lang="en-US" sz="1800" dirty="0"/>
              <a:t> VARCHAR(50),    rating DECIMAL(3, 2),    </a:t>
            </a:r>
            <a:r>
              <a:rPr lang="en-US" sz="1800" dirty="0" err="1"/>
              <a:t>is_returned</a:t>
            </a:r>
            <a:r>
              <a:rPr lang="en-US" sz="1800" dirty="0"/>
              <a:t> BOOLEAN,    FOREIGN KEY (</a:t>
            </a:r>
            <a:r>
              <a:rPr lang="en-US" sz="1800" dirty="0" err="1"/>
              <a:t>customer_id</a:t>
            </a:r>
            <a:r>
              <a:rPr lang="en-US" sz="1800" dirty="0"/>
              <a:t>) REFERENCES Customers(</a:t>
            </a:r>
            <a:r>
              <a:rPr lang="en-US" sz="1800" dirty="0" err="1"/>
              <a:t>customer_id</a:t>
            </a:r>
            <a:r>
              <a:rPr lang="en-US" sz="1800" dirty="0"/>
              <a:t>),    FOREIGN KEY (</a:t>
            </a:r>
            <a:r>
              <a:rPr lang="en-US" sz="1800" dirty="0" err="1"/>
              <a:t>product_id</a:t>
            </a:r>
            <a:r>
              <a:rPr lang="en-US" sz="1800" dirty="0"/>
              <a:t>) REFERENCES Products(</a:t>
            </a:r>
            <a:r>
              <a:rPr lang="en-US" sz="1800" dirty="0" err="1"/>
              <a:t>product_id</a:t>
            </a:r>
            <a:r>
              <a:rPr lang="en-US" sz="1800" dirty="0"/>
              <a:t>));</a:t>
            </a:r>
            <a:br>
              <a:rPr lang="en-US" sz="1800" dirty="0"/>
            </a:br>
            <a:br>
              <a:rPr lang="en-US" sz="1800" dirty="0"/>
            </a:br>
            <a:r>
              <a:rPr lang="en-US" sz="1800" i="1" u="sng" dirty="0"/>
              <a:t>-- Create indexes for performance optimization:</a:t>
            </a:r>
            <a:br>
              <a:rPr lang="en-US" sz="1800" i="1" u="sng" dirty="0"/>
            </a:br>
            <a:r>
              <a:rPr lang="en-US" sz="1800" dirty="0"/>
              <a:t>CREATE INDEX </a:t>
            </a:r>
            <a:r>
              <a:rPr lang="en-US" sz="1800" dirty="0" err="1"/>
              <a:t>idx_customer_id</a:t>
            </a:r>
            <a:r>
              <a:rPr lang="en-US" sz="1800" dirty="0"/>
              <a:t> ON Sales(</a:t>
            </a:r>
            <a:r>
              <a:rPr lang="en-US" sz="1800" dirty="0" err="1"/>
              <a:t>customer_id</a:t>
            </a:r>
            <a:r>
              <a:rPr lang="en-US" sz="1800" dirty="0"/>
              <a:t>);</a:t>
            </a:r>
            <a:br>
              <a:rPr lang="en-US" sz="1800" dirty="0"/>
            </a:br>
            <a:r>
              <a:rPr lang="en-US" sz="1800" dirty="0"/>
              <a:t>CREATE INDEX </a:t>
            </a:r>
            <a:r>
              <a:rPr lang="en-US" sz="1800" dirty="0" err="1"/>
              <a:t>idx_product_id</a:t>
            </a:r>
            <a:r>
              <a:rPr lang="en-US" sz="1800" dirty="0"/>
              <a:t> ON Sales(</a:t>
            </a:r>
            <a:r>
              <a:rPr lang="en-US" sz="1800" dirty="0" err="1"/>
              <a:t>product_id</a:t>
            </a:r>
            <a:r>
              <a:rPr lang="en-US" sz="1800" dirty="0"/>
              <a:t>);</a:t>
            </a:r>
            <a:br>
              <a:rPr lang="en-US" sz="1800" dirty="0"/>
            </a:br>
            <a:r>
              <a:rPr lang="en-US" sz="1800" dirty="0"/>
              <a:t>CREATE INDEX </a:t>
            </a:r>
            <a:r>
              <a:rPr lang="en-US" sz="1800" dirty="0" err="1"/>
              <a:t>idx_purchase_date</a:t>
            </a:r>
            <a:r>
              <a:rPr lang="en-US" sz="1800" dirty="0"/>
              <a:t> ON Sales(</a:t>
            </a:r>
            <a:r>
              <a:rPr lang="en-US" sz="1800" dirty="0" err="1"/>
              <a:t>purchase_date</a:t>
            </a:r>
            <a:r>
              <a:rPr lang="en-US" sz="1800" dirty="0"/>
              <a:t>);</a:t>
            </a:r>
            <a:br>
              <a:rPr lang="en-IN" sz="1800" dirty="0"/>
            </a:br>
            <a:endParaRPr lang="en-IN" sz="1800" dirty="0"/>
          </a:p>
        </p:txBody>
      </p:sp>
    </p:spTree>
    <p:extLst>
      <p:ext uri="{BB962C8B-B14F-4D97-AF65-F5344CB8AC3E}">
        <p14:creationId xmlns:p14="http://schemas.microsoft.com/office/powerpoint/2010/main" val="9487384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A4272-A22F-3633-F164-7BD4F532E261}"/>
              </a:ext>
            </a:extLst>
          </p:cNvPr>
          <p:cNvSpPr>
            <a:spLocks noGrp="1"/>
          </p:cNvSpPr>
          <p:nvPr>
            <p:ph type="title"/>
          </p:nvPr>
        </p:nvSpPr>
        <p:spPr>
          <a:xfrm>
            <a:off x="2333718" y="1093694"/>
            <a:ext cx="7524564" cy="520387"/>
          </a:xfrm>
        </p:spPr>
        <p:txBody>
          <a:bodyPr>
            <a:normAutofit fontScale="90000"/>
          </a:bodyPr>
          <a:lstStyle/>
          <a:p>
            <a:pPr marL="571500" indent="-571500">
              <a:buFont typeface="Arial" panose="020B0604020202020204" pitchFamily="34" charset="0"/>
              <a:buChar char="•"/>
            </a:pPr>
            <a:r>
              <a:rPr lang="en-IN" i="1" u="sng" dirty="0"/>
              <a:t>Result And Graph:</a:t>
            </a:r>
            <a:br>
              <a:rPr lang="en-IN" i="1" u="sng" dirty="0"/>
            </a:br>
            <a:endParaRPr lang="en-IN" i="1" u="sng" dirty="0"/>
          </a:p>
        </p:txBody>
      </p:sp>
      <p:pic>
        <p:nvPicPr>
          <p:cNvPr id="4" name="Picture 3">
            <a:extLst>
              <a:ext uri="{FF2B5EF4-FFF2-40B4-BE49-F238E27FC236}">
                <a16:creationId xmlns:a16="http://schemas.microsoft.com/office/drawing/2014/main" id="{EA5682A1-E7D6-A0B2-A9F2-66D88415A680}"/>
              </a:ext>
            </a:extLst>
          </p:cNvPr>
          <p:cNvPicPr>
            <a:picLocks noChangeAspect="1"/>
          </p:cNvPicPr>
          <p:nvPr/>
        </p:nvPicPr>
        <p:blipFill>
          <a:blip r:embed="rId2"/>
          <a:stretch>
            <a:fillRect/>
          </a:stretch>
        </p:blipFill>
        <p:spPr>
          <a:xfrm>
            <a:off x="2105086" y="1518817"/>
            <a:ext cx="6335009" cy="1381318"/>
          </a:xfrm>
          <a:prstGeom prst="rect">
            <a:avLst/>
          </a:prstGeom>
        </p:spPr>
      </p:pic>
      <p:pic>
        <p:nvPicPr>
          <p:cNvPr id="6" name="Picture 5">
            <a:extLst>
              <a:ext uri="{FF2B5EF4-FFF2-40B4-BE49-F238E27FC236}">
                <a16:creationId xmlns:a16="http://schemas.microsoft.com/office/drawing/2014/main" id="{05CC834C-BAC4-48AF-7F0F-AC4C46AFB53A}"/>
              </a:ext>
            </a:extLst>
          </p:cNvPr>
          <p:cNvPicPr>
            <a:picLocks noChangeAspect="1"/>
          </p:cNvPicPr>
          <p:nvPr/>
        </p:nvPicPr>
        <p:blipFill>
          <a:blip r:embed="rId3"/>
          <a:stretch>
            <a:fillRect/>
          </a:stretch>
        </p:blipFill>
        <p:spPr>
          <a:xfrm>
            <a:off x="2105086" y="2734989"/>
            <a:ext cx="6335009" cy="1286054"/>
          </a:xfrm>
          <a:prstGeom prst="rect">
            <a:avLst/>
          </a:prstGeom>
        </p:spPr>
      </p:pic>
      <p:pic>
        <p:nvPicPr>
          <p:cNvPr id="8" name="Picture 7">
            <a:extLst>
              <a:ext uri="{FF2B5EF4-FFF2-40B4-BE49-F238E27FC236}">
                <a16:creationId xmlns:a16="http://schemas.microsoft.com/office/drawing/2014/main" id="{33697D9B-09A1-93BA-6102-77B89C4B28EB}"/>
              </a:ext>
            </a:extLst>
          </p:cNvPr>
          <p:cNvPicPr>
            <a:picLocks noChangeAspect="1"/>
          </p:cNvPicPr>
          <p:nvPr/>
        </p:nvPicPr>
        <p:blipFill>
          <a:blip r:embed="rId4"/>
          <a:stretch>
            <a:fillRect/>
          </a:stretch>
        </p:blipFill>
        <p:spPr>
          <a:xfrm>
            <a:off x="2105086" y="4021043"/>
            <a:ext cx="6335009" cy="1216172"/>
          </a:xfrm>
          <a:prstGeom prst="rect">
            <a:avLst/>
          </a:prstGeom>
        </p:spPr>
      </p:pic>
    </p:spTree>
    <p:extLst>
      <p:ext uri="{BB962C8B-B14F-4D97-AF65-F5344CB8AC3E}">
        <p14:creationId xmlns:p14="http://schemas.microsoft.com/office/powerpoint/2010/main" val="4953582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C8658-2238-BCDB-4D3D-196444C9AE70}"/>
              </a:ext>
            </a:extLst>
          </p:cNvPr>
          <p:cNvSpPr>
            <a:spLocks noGrp="1"/>
          </p:cNvSpPr>
          <p:nvPr>
            <p:ph type="title"/>
          </p:nvPr>
        </p:nvSpPr>
        <p:spPr>
          <a:xfrm>
            <a:off x="2333718" y="779929"/>
            <a:ext cx="7524564" cy="5638799"/>
          </a:xfrm>
        </p:spPr>
        <p:txBody>
          <a:bodyPr>
            <a:normAutofit/>
          </a:bodyPr>
          <a:lstStyle/>
          <a:p>
            <a:pPr marL="571500" indent="-571500">
              <a:buFont typeface="Arial" panose="020B0604020202020204" pitchFamily="34" charset="0"/>
              <a:buChar char="•"/>
            </a:pPr>
            <a:r>
              <a:rPr lang="en-IN" sz="4900" u="sng" dirty="0"/>
              <a:t>Problem Statement 14:</a:t>
            </a:r>
            <a:br>
              <a:rPr lang="en-IN" sz="4900" u="sng" dirty="0"/>
            </a:br>
            <a:r>
              <a:rPr lang="en-US" sz="3600" dirty="0">
                <a:effectLst/>
                <a:latin typeface="Cambria" panose="02040503050406030204" pitchFamily="18" charset="0"/>
                <a:ea typeface="MS Mincho" panose="020B0400000000000000" pitchFamily="49" charset="-128"/>
                <a:cs typeface="Times New Roman" panose="02020603050405020304" pitchFamily="18" charset="0"/>
              </a:rPr>
              <a:t>Implement the data warehouse using SQL. Optionally, use a cloud-based solution like Amazon RDS for better persistence.</a:t>
            </a:r>
            <a:br>
              <a:rPr lang="en-US" sz="3600" dirty="0">
                <a:effectLst/>
                <a:latin typeface="Cambria" panose="02040503050406030204" pitchFamily="18" charset="0"/>
                <a:ea typeface="MS Mincho" panose="020B0400000000000000" pitchFamily="49" charset="-128"/>
                <a:cs typeface="Times New Roman" panose="02020603050405020304" pitchFamily="18" charset="0"/>
              </a:rPr>
            </a:br>
            <a:br>
              <a:rPr lang="en-US" sz="1800" dirty="0">
                <a:effectLst/>
                <a:latin typeface="Cambria" panose="02040503050406030204" pitchFamily="18" charset="0"/>
                <a:ea typeface="MS Mincho" panose="020B0400000000000000" pitchFamily="49" charset="-128"/>
                <a:cs typeface="Times New Roman" panose="02020603050405020304" pitchFamily="18" charset="0"/>
              </a:rPr>
            </a:br>
            <a:br>
              <a:rPr lang="en-IN" sz="1800" dirty="0">
                <a:effectLst/>
                <a:latin typeface="Cambria" panose="02040503050406030204" pitchFamily="18" charset="0"/>
                <a:ea typeface="MS Mincho" panose="020B0400000000000000" pitchFamily="49" charset="-128"/>
                <a:cs typeface="Times New Roman" panose="02020603050405020304" pitchFamily="18" charset="0"/>
              </a:rPr>
            </a:br>
            <a:endParaRPr lang="en-IN" dirty="0"/>
          </a:p>
        </p:txBody>
      </p:sp>
    </p:spTree>
    <p:extLst>
      <p:ext uri="{BB962C8B-B14F-4D97-AF65-F5344CB8AC3E}">
        <p14:creationId xmlns:p14="http://schemas.microsoft.com/office/powerpoint/2010/main" val="25129886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8DCBD-17E0-4830-14E3-B6F04FA3A812}"/>
              </a:ext>
            </a:extLst>
          </p:cNvPr>
          <p:cNvSpPr>
            <a:spLocks noGrp="1"/>
          </p:cNvSpPr>
          <p:nvPr>
            <p:ph type="title"/>
          </p:nvPr>
        </p:nvSpPr>
        <p:spPr>
          <a:xfrm>
            <a:off x="2333718" y="806824"/>
            <a:ext cx="7524564" cy="5620870"/>
          </a:xfrm>
        </p:spPr>
        <p:txBody>
          <a:bodyPr>
            <a:normAutofit/>
          </a:bodyPr>
          <a:lstStyle/>
          <a:p>
            <a:pPr marL="571500" indent="-571500">
              <a:buFont typeface="Arial" panose="020B0604020202020204" pitchFamily="34" charset="0"/>
              <a:buChar char="•"/>
            </a:pPr>
            <a:r>
              <a:rPr lang="en-IN" sz="4900" i="1" u="sng" dirty="0"/>
              <a:t>Description:</a:t>
            </a:r>
            <a:br>
              <a:rPr lang="en-IN" sz="4400" dirty="0"/>
            </a:br>
            <a:r>
              <a:rPr lang="en-IN" sz="3600" dirty="0"/>
              <a:t>1)To </a:t>
            </a:r>
            <a:r>
              <a:rPr lang="en-US" sz="3600" dirty="0">
                <a:latin typeface="Cambria" panose="02040503050406030204" pitchFamily="18" charset="0"/>
                <a:ea typeface="MS Mincho" panose="020B0400000000000000" pitchFamily="49" charset="-128"/>
                <a:cs typeface="Times New Roman" panose="02020603050405020304" pitchFamily="18" charset="0"/>
              </a:rPr>
              <a:t>i</a:t>
            </a:r>
            <a:r>
              <a:rPr lang="en-US" sz="3600" dirty="0">
                <a:effectLst/>
                <a:latin typeface="Cambria" panose="02040503050406030204" pitchFamily="18" charset="0"/>
                <a:ea typeface="MS Mincho" panose="020B0400000000000000" pitchFamily="49" charset="-128"/>
                <a:cs typeface="Times New Roman" panose="02020603050405020304" pitchFamily="18" charset="0"/>
              </a:rPr>
              <a:t>mplement the data warehouse using SQL. Optionally, use a cloud-based solution like Amazon RDS for better persistence.</a:t>
            </a:r>
            <a:br>
              <a:rPr lang="en-US" sz="3600" dirty="0">
                <a:effectLst/>
                <a:latin typeface="Cambria" panose="02040503050406030204" pitchFamily="18" charset="0"/>
                <a:ea typeface="MS Mincho" panose="020B0400000000000000" pitchFamily="49" charset="-128"/>
                <a:cs typeface="Times New Roman" panose="02020603050405020304" pitchFamily="18" charset="0"/>
              </a:rPr>
            </a:br>
            <a:endParaRPr lang="en-IN" sz="3600" dirty="0"/>
          </a:p>
        </p:txBody>
      </p:sp>
    </p:spTree>
    <p:extLst>
      <p:ext uri="{BB962C8B-B14F-4D97-AF65-F5344CB8AC3E}">
        <p14:creationId xmlns:p14="http://schemas.microsoft.com/office/powerpoint/2010/main" val="19610355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6E4B0-BECC-A6E2-6D9F-7BAF34A4867F}"/>
              </a:ext>
            </a:extLst>
          </p:cNvPr>
          <p:cNvSpPr>
            <a:spLocks noGrp="1"/>
          </p:cNvSpPr>
          <p:nvPr>
            <p:ph type="title"/>
          </p:nvPr>
        </p:nvSpPr>
        <p:spPr>
          <a:xfrm>
            <a:off x="2333718" y="1075764"/>
            <a:ext cx="7524564" cy="5423647"/>
          </a:xfrm>
        </p:spPr>
        <p:txBody>
          <a:bodyPr>
            <a:noAutofit/>
          </a:bodyPr>
          <a:lstStyle/>
          <a:p>
            <a:pPr marL="285750" indent="-285750">
              <a:buFont typeface="Arial" panose="020B0604020202020204" pitchFamily="34" charset="0"/>
              <a:buChar char="•"/>
            </a:pPr>
            <a:r>
              <a:rPr lang="en-IN" sz="4000" i="1" u="sng" dirty="0"/>
              <a:t>Code:</a:t>
            </a:r>
            <a:br>
              <a:rPr lang="en-IN" sz="1800" dirty="0"/>
            </a:br>
            <a:r>
              <a:rPr lang="en-IN" sz="2000" b="0" dirty="0">
                <a:solidFill>
                  <a:srgbClr val="6AA94F"/>
                </a:solidFill>
                <a:effectLst/>
                <a:highlight>
                  <a:srgbClr val="1E1E1E"/>
                </a:highlight>
                <a:latin typeface="Courier New" panose="02070309020205020404" pitchFamily="49" charset="0"/>
              </a:rPr>
              <a:t># problem statement 14</a:t>
            </a:r>
            <a:br>
              <a:rPr lang="en-IN" sz="2000" b="0" dirty="0">
                <a:solidFill>
                  <a:srgbClr val="D4D4D4"/>
                </a:solidFill>
                <a:effectLst/>
                <a:highlight>
                  <a:srgbClr val="1E1E1E"/>
                </a:highlight>
                <a:latin typeface="Courier New" panose="02070309020205020404" pitchFamily="49" charset="0"/>
              </a:rPr>
            </a:br>
            <a:r>
              <a:rPr lang="en-IN" sz="2000" b="0" dirty="0">
                <a:solidFill>
                  <a:srgbClr val="6AA94F"/>
                </a:solidFill>
                <a:effectLst/>
                <a:highlight>
                  <a:srgbClr val="1E1E1E"/>
                </a:highlight>
                <a:latin typeface="Courier New" panose="02070309020205020404" pitchFamily="49" charset="0"/>
              </a:rPr>
              <a:t># Implement the data warehouse using SQL (example using SQLite)</a:t>
            </a:r>
            <a:br>
              <a:rPr lang="en-IN" sz="2000" b="0" dirty="0">
                <a:solidFill>
                  <a:srgbClr val="D4D4D4"/>
                </a:solidFill>
                <a:effectLst/>
                <a:highlight>
                  <a:srgbClr val="1E1E1E"/>
                </a:highlight>
                <a:latin typeface="Courier New" panose="02070309020205020404" pitchFamily="49" charset="0"/>
              </a:rPr>
            </a:br>
            <a:r>
              <a:rPr lang="en-IN" sz="2000" b="0" dirty="0">
                <a:solidFill>
                  <a:srgbClr val="6AA94F"/>
                </a:solidFill>
                <a:effectLst/>
                <a:highlight>
                  <a:srgbClr val="1E1E1E"/>
                </a:highlight>
                <a:latin typeface="Courier New" panose="02070309020205020404" pitchFamily="49" charset="0"/>
              </a:rPr>
              <a:t># Assuming transformed data is in '</a:t>
            </a:r>
            <a:r>
              <a:rPr lang="en-IN" sz="2000" b="0" dirty="0" err="1">
                <a:solidFill>
                  <a:srgbClr val="6AA94F"/>
                </a:solidFill>
                <a:effectLst/>
                <a:highlight>
                  <a:srgbClr val="1E1E1E"/>
                </a:highlight>
                <a:latin typeface="Courier New" panose="02070309020205020404" pitchFamily="49" charset="0"/>
              </a:rPr>
              <a:t>transformed_sales_df</a:t>
            </a:r>
            <a:r>
              <a:rPr lang="en-IN" sz="2000" b="0" dirty="0">
                <a:solidFill>
                  <a:srgbClr val="6AA94F"/>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transformed_sales_df</a:t>
            </a:r>
            <a:r>
              <a:rPr lang="en-IN" sz="2000" b="0" dirty="0">
                <a:solidFill>
                  <a:srgbClr val="D4D4D4"/>
                </a:solidFill>
                <a:effectLst/>
                <a:highlight>
                  <a:srgbClr val="1E1E1E"/>
                </a:highlight>
                <a:latin typeface="Courier New" panose="02070309020205020404" pitchFamily="49" charset="0"/>
              </a:rPr>
              <a:t> = </a:t>
            </a:r>
            <a:r>
              <a:rPr lang="en-IN" sz="2000" b="0" dirty="0" err="1">
                <a:solidFill>
                  <a:srgbClr val="D4D4D4"/>
                </a:solidFill>
                <a:effectLst/>
                <a:highlight>
                  <a:srgbClr val="1E1E1E"/>
                </a:highlight>
                <a:latin typeface="Courier New" panose="02070309020205020404" pitchFamily="49" charset="0"/>
              </a:rPr>
              <a:t>sales_df</a:t>
            </a:r>
            <a:r>
              <a:rPr lang="en-IN" sz="2000" b="0" dirty="0">
                <a:solidFill>
                  <a:srgbClr val="D4D4D4"/>
                </a:solidFill>
                <a:effectLst/>
                <a:highlight>
                  <a:srgbClr val="1E1E1E"/>
                </a:highlight>
                <a:latin typeface="Courier New" panose="02070309020205020404" pitchFamily="49" charset="0"/>
              </a:rPr>
              <a:t>  </a:t>
            </a:r>
            <a:r>
              <a:rPr lang="en-IN" sz="2000" b="0" dirty="0">
                <a:solidFill>
                  <a:srgbClr val="6AA94F"/>
                </a:solidFill>
                <a:effectLst/>
                <a:highlight>
                  <a:srgbClr val="1E1E1E"/>
                </a:highlight>
                <a:latin typeface="Courier New" panose="02070309020205020404" pitchFamily="49" charset="0"/>
              </a:rPr>
              <a:t># Placeholder for transformed data</a:t>
            </a:r>
            <a:br>
              <a:rPr lang="en-IN" sz="2000" b="0" dirty="0">
                <a:solidFill>
                  <a:srgbClr val="D4D4D4"/>
                </a:solidFill>
                <a:effectLst/>
                <a:highlight>
                  <a:srgbClr val="1E1E1E"/>
                </a:highlight>
                <a:latin typeface="Courier New" panose="02070309020205020404" pitchFamily="49" charset="0"/>
              </a:rPr>
            </a:br>
            <a:br>
              <a:rPr lang="en-IN" sz="2000" b="0" dirty="0">
                <a:solidFill>
                  <a:srgbClr val="D4D4D4"/>
                </a:solidFill>
                <a:effectLst/>
                <a:highlight>
                  <a:srgbClr val="1E1E1E"/>
                </a:highlight>
                <a:latin typeface="Courier New" panose="02070309020205020404" pitchFamily="49" charset="0"/>
              </a:rPr>
            </a:br>
            <a:r>
              <a:rPr lang="en-IN" sz="2000" b="0" dirty="0">
                <a:solidFill>
                  <a:srgbClr val="D4D4D4"/>
                </a:solidFill>
                <a:effectLst/>
                <a:highlight>
                  <a:srgbClr val="1E1E1E"/>
                </a:highlight>
                <a:latin typeface="Courier New" panose="02070309020205020404" pitchFamily="49" charset="0"/>
              </a:rPr>
              <a:t>engine = </a:t>
            </a:r>
            <a:r>
              <a:rPr lang="en-IN" sz="2000" b="0" dirty="0" err="1">
                <a:solidFill>
                  <a:srgbClr val="D4D4D4"/>
                </a:solidFill>
                <a:effectLst/>
                <a:highlight>
                  <a:srgbClr val="1E1E1E"/>
                </a:highlight>
                <a:latin typeface="Courier New" panose="02070309020205020404" pitchFamily="49" charset="0"/>
              </a:rPr>
              <a:t>create_engine</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a:t>
            </a:r>
            <a:r>
              <a:rPr lang="en-IN" sz="2000" b="0" dirty="0" err="1">
                <a:solidFill>
                  <a:srgbClr val="CE9178"/>
                </a:solidFill>
                <a:effectLst/>
                <a:highlight>
                  <a:srgbClr val="1E1E1E"/>
                </a:highlight>
                <a:latin typeface="Courier New" panose="02070309020205020404" pitchFamily="49" charset="0"/>
              </a:rPr>
              <a:t>sqlite</a:t>
            </a:r>
            <a:r>
              <a:rPr lang="en-IN" sz="2000" b="0" dirty="0">
                <a:solidFill>
                  <a:srgbClr val="CE9178"/>
                </a:solidFill>
                <a:effectLst/>
                <a:highlight>
                  <a:srgbClr val="1E1E1E"/>
                </a:highlight>
                <a:latin typeface="Courier New" panose="02070309020205020404" pitchFamily="49" charset="0"/>
              </a:rPr>
              <a:t>:///</a:t>
            </a:r>
            <a:r>
              <a:rPr lang="en-IN" sz="2000" b="0" dirty="0" err="1">
                <a:solidFill>
                  <a:srgbClr val="CE9178"/>
                </a:solidFill>
                <a:effectLst/>
                <a:highlight>
                  <a:srgbClr val="1E1E1E"/>
                </a:highlight>
                <a:latin typeface="Courier New" panose="02070309020205020404" pitchFamily="49" charset="0"/>
              </a:rPr>
              <a:t>data_warehouse.db</a:t>
            </a:r>
            <a:r>
              <a:rPr lang="en-IN" sz="2000" b="0" dirty="0">
                <a:solidFill>
                  <a:srgbClr val="CE9178"/>
                </a:solidFill>
                <a:effectLst/>
                <a:highlight>
                  <a:srgbClr val="1E1E1E"/>
                </a:highlight>
                <a:latin typeface="Courier New" panose="02070309020205020404" pitchFamily="49" charset="0"/>
              </a:rPr>
              <a:t>'</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transformed_sales_df.to_sql</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a:t>
            </a:r>
            <a:r>
              <a:rPr lang="en-IN" sz="2000" b="0" dirty="0" err="1">
                <a:solidFill>
                  <a:srgbClr val="CE9178"/>
                </a:solidFill>
                <a:effectLst/>
                <a:highlight>
                  <a:srgbClr val="1E1E1E"/>
                </a:highlight>
                <a:latin typeface="Courier New" panose="02070309020205020404" pitchFamily="49" charset="0"/>
              </a:rPr>
              <a:t>salesfact</a:t>
            </a:r>
            <a:r>
              <a:rPr lang="en-IN" sz="2000" b="0" dirty="0">
                <a:solidFill>
                  <a:srgbClr val="CE9178"/>
                </a:solidFill>
                <a:effectLst/>
                <a:highlight>
                  <a:srgbClr val="1E1E1E"/>
                </a:highlight>
                <a:latin typeface="Courier New" panose="02070309020205020404" pitchFamily="49" charset="0"/>
              </a:rPr>
              <a:t>'</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 engine</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 </a:t>
            </a:r>
            <a:r>
              <a:rPr lang="en-IN" sz="2000" b="0" dirty="0" err="1">
                <a:solidFill>
                  <a:srgbClr val="D4D4D4"/>
                </a:solidFill>
                <a:effectLst/>
                <a:highlight>
                  <a:srgbClr val="1E1E1E"/>
                </a:highlight>
                <a:latin typeface="Courier New" panose="02070309020205020404" pitchFamily="49" charset="0"/>
              </a:rPr>
              <a:t>if_exists</a:t>
            </a:r>
            <a:r>
              <a:rPr lang="en-IN" sz="2000" b="0" dirty="0">
                <a:solidFill>
                  <a:srgbClr val="D4D4D4"/>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'replace'</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 index=</a:t>
            </a:r>
            <a:r>
              <a:rPr lang="en-IN" sz="2000" b="0" dirty="0">
                <a:solidFill>
                  <a:srgbClr val="569CD6"/>
                </a:solidFill>
                <a:effectLst/>
                <a:highlight>
                  <a:srgbClr val="1E1E1E"/>
                </a:highlight>
                <a:latin typeface="Courier New" panose="02070309020205020404" pitchFamily="49" charset="0"/>
              </a:rPr>
              <a:t>False</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br>
              <a:rPr lang="en-IN" sz="2000" b="0" dirty="0">
                <a:solidFill>
                  <a:srgbClr val="D4D4D4"/>
                </a:solidFill>
                <a:effectLst/>
                <a:highlight>
                  <a:srgbClr val="1E1E1E"/>
                </a:highlight>
                <a:latin typeface="Courier New" panose="02070309020205020404" pitchFamily="49" charset="0"/>
              </a:rPr>
            </a:br>
            <a:r>
              <a:rPr lang="en-IN" sz="2000" b="0" dirty="0">
                <a:solidFill>
                  <a:srgbClr val="6AA94F"/>
                </a:solidFill>
                <a:effectLst/>
                <a:highlight>
                  <a:srgbClr val="1E1E1E"/>
                </a:highlight>
                <a:latin typeface="Courier New" panose="02070309020205020404" pitchFamily="49" charset="0"/>
              </a:rPr>
              <a:t># Verify the data was written</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query_result</a:t>
            </a:r>
            <a:r>
              <a:rPr lang="en-IN" sz="2000" b="0" dirty="0">
                <a:solidFill>
                  <a:srgbClr val="D4D4D4"/>
                </a:solidFill>
                <a:effectLst/>
                <a:highlight>
                  <a:srgbClr val="1E1E1E"/>
                </a:highlight>
                <a:latin typeface="Courier New" panose="02070309020205020404" pitchFamily="49" charset="0"/>
              </a:rPr>
              <a:t> = </a:t>
            </a:r>
            <a:r>
              <a:rPr lang="en-IN" sz="2000" b="0" dirty="0" err="1">
                <a:solidFill>
                  <a:srgbClr val="D4D4D4"/>
                </a:solidFill>
                <a:effectLst/>
                <a:highlight>
                  <a:srgbClr val="1E1E1E"/>
                </a:highlight>
                <a:latin typeface="Courier New" panose="02070309020205020404" pitchFamily="49" charset="0"/>
              </a:rPr>
              <a:t>pd.read_sql</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'SELECT * FROM </a:t>
            </a:r>
            <a:r>
              <a:rPr lang="en-IN" sz="2000" b="0" dirty="0" err="1">
                <a:solidFill>
                  <a:srgbClr val="CE9178"/>
                </a:solidFill>
                <a:effectLst/>
                <a:highlight>
                  <a:srgbClr val="1E1E1E"/>
                </a:highlight>
                <a:latin typeface="Courier New" panose="02070309020205020404" pitchFamily="49" charset="0"/>
              </a:rPr>
              <a:t>salesfact</a:t>
            </a:r>
            <a:r>
              <a:rPr lang="en-IN" sz="2000" b="0" dirty="0">
                <a:solidFill>
                  <a:srgbClr val="CE9178"/>
                </a:solidFill>
                <a:effectLst/>
                <a:highlight>
                  <a:srgbClr val="1E1E1E"/>
                </a:highlight>
                <a:latin typeface="Courier New" panose="02070309020205020404" pitchFamily="49" charset="0"/>
              </a:rPr>
              <a:t> LIMIT 5'</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 engine</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a:solidFill>
                  <a:srgbClr val="DCDCAA"/>
                </a:solidFill>
                <a:effectLst/>
                <a:highlight>
                  <a:srgbClr val="1E1E1E"/>
                </a:highlight>
                <a:latin typeface="Courier New" panose="02070309020205020404" pitchFamily="49" charset="0"/>
              </a:rPr>
              <a:t>print</a:t>
            </a:r>
            <a:r>
              <a:rPr lang="en-IN" sz="2000" b="0" dirty="0">
                <a:solidFill>
                  <a:srgbClr val="DCDCDC"/>
                </a:solidFill>
                <a:effectLst/>
                <a:highlight>
                  <a:srgbClr val="1E1E1E"/>
                </a:highlight>
                <a:latin typeface="Courier New" panose="02070309020205020404" pitchFamily="49" charset="0"/>
              </a:rPr>
              <a:t>(</a:t>
            </a:r>
            <a:r>
              <a:rPr lang="en-IN" sz="2000" b="0" dirty="0" err="1">
                <a:solidFill>
                  <a:srgbClr val="D4D4D4"/>
                </a:solidFill>
                <a:effectLst/>
                <a:highlight>
                  <a:srgbClr val="1E1E1E"/>
                </a:highlight>
                <a:latin typeface="Courier New" panose="02070309020205020404" pitchFamily="49" charset="0"/>
              </a:rPr>
              <a:t>query_result</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br>
              <a:rPr lang="en-IN" sz="1800" b="0" dirty="0">
                <a:solidFill>
                  <a:srgbClr val="D4D4D4"/>
                </a:solidFill>
                <a:effectLst/>
                <a:highlight>
                  <a:srgbClr val="1E1E1E"/>
                </a:highlight>
                <a:latin typeface="Courier New" panose="02070309020205020404" pitchFamily="49" charset="0"/>
              </a:rPr>
            </a:br>
            <a:br>
              <a:rPr lang="en-IN" sz="1800" b="0" dirty="0">
                <a:solidFill>
                  <a:srgbClr val="D4D4D4"/>
                </a:solidFill>
                <a:effectLst/>
                <a:highlight>
                  <a:srgbClr val="1E1E1E"/>
                </a:highlight>
                <a:latin typeface="Courier New" panose="02070309020205020404" pitchFamily="49" charset="0"/>
              </a:rPr>
            </a:br>
            <a:br>
              <a:rPr lang="en-IN" sz="1800" dirty="0"/>
            </a:br>
            <a:endParaRPr lang="en-IN" sz="1800" dirty="0"/>
          </a:p>
        </p:txBody>
      </p:sp>
    </p:spTree>
    <p:extLst>
      <p:ext uri="{BB962C8B-B14F-4D97-AF65-F5344CB8AC3E}">
        <p14:creationId xmlns:p14="http://schemas.microsoft.com/office/powerpoint/2010/main" val="2584450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1" y="869576"/>
            <a:ext cx="7890963" cy="5719483"/>
          </a:xfrm>
        </p:spPr>
        <p:txBody>
          <a:bodyPr>
            <a:noAutofit/>
          </a:bodyPr>
          <a:lstStyle/>
          <a:p>
            <a:pPr marL="285750" indent="-285750">
              <a:buFont typeface="Arial" panose="020B0604020202020204" pitchFamily="34" charset="0"/>
              <a:buChar char="•"/>
            </a:pPr>
            <a:r>
              <a:rPr lang="en-US" sz="3600" i="1" u="sng" dirty="0"/>
              <a:t>Code:</a:t>
            </a:r>
            <a:br>
              <a:rPr lang="en-US" sz="2800" dirty="0"/>
            </a:br>
            <a:r>
              <a:rPr lang="en-IN" sz="1400" b="0" dirty="0">
                <a:solidFill>
                  <a:srgbClr val="C586C0"/>
                </a:solidFill>
                <a:effectLst/>
                <a:highlight>
                  <a:srgbClr val="1E1E1E"/>
                </a:highlight>
                <a:latin typeface="Courier New" panose="02070309020205020404" pitchFamily="49" charset="0"/>
              </a:rPr>
              <a:t>import</a:t>
            </a:r>
            <a:r>
              <a:rPr lang="en-IN" sz="1400" b="0" dirty="0">
                <a:solidFill>
                  <a:srgbClr val="D4D4D4"/>
                </a:solidFill>
                <a:effectLst/>
                <a:highlight>
                  <a:srgbClr val="1E1E1E"/>
                </a:highlight>
                <a:latin typeface="Courier New" panose="02070309020205020404" pitchFamily="49" charset="0"/>
              </a:rPr>
              <a:t> pandas </a:t>
            </a:r>
            <a:r>
              <a:rPr lang="en-IN" sz="1400" b="0" dirty="0">
                <a:solidFill>
                  <a:srgbClr val="C586C0"/>
                </a:solidFill>
                <a:effectLst/>
                <a:highlight>
                  <a:srgbClr val="1E1E1E"/>
                </a:highlight>
                <a:latin typeface="Courier New" panose="02070309020205020404" pitchFamily="49" charset="0"/>
              </a:rPr>
              <a:t>as</a:t>
            </a:r>
            <a:r>
              <a:rPr lang="en-IN" sz="1400" b="0" dirty="0">
                <a:solidFill>
                  <a:srgbClr val="D4D4D4"/>
                </a:solidFill>
                <a:effectLst/>
                <a:highlight>
                  <a:srgbClr val="1E1E1E"/>
                </a:highlight>
                <a:latin typeface="Courier New" panose="02070309020205020404" pitchFamily="49" charset="0"/>
              </a:rPr>
              <a:t> pd</a:t>
            </a:r>
            <a:br>
              <a:rPr lang="en-IN" sz="1400" b="0" dirty="0">
                <a:solidFill>
                  <a:srgbClr val="D4D4D4"/>
                </a:solidFill>
                <a:effectLst/>
                <a:highlight>
                  <a:srgbClr val="1E1E1E"/>
                </a:highlight>
                <a:latin typeface="Courier New" panose="02070309020205020404" pitchFamily="49" charset="0"/>
              </a:rPr>
            </a:br>
            <a:r>
              <a:rPr lang="en-IN" sz="1400" b="0" dirty="0">
                <a:solidFill>
                  <a:srgbClr val="6AA94F"/>
                </a:solidFill>
                <a:effectLst/>
                <a:highlight>
                  <a:srgbClr val="1E1E1E"/>
                </a:highlight>
                <a:latin typeface="Courier New" panose="02070309020205020404" pitchFamily="49" charset="0"/>
              </a:rPr>
              <a:t># Load the CSV file</a:t>
            </a:r>
            <a:br>
              <a:rPr lang="en-IN" sz="1400" b="0" dirty="0">
                <a:solidFill>
                  <a:srgbClr val="D4D4D4"/>
                </a:solidFill>
                <a:effectLst/>
                <a:highlight>
                  <a:srgbClr val="1E1E1E"/>
                </a:highlight>
                <a:latin typeface="Courier New" panose="02070309020205020404" pitchFamily="49" charset="0"/>
              </a:rPr>
            </a:br>
            <a:r>
              <a:rPr lang="en-IN" sz="1400" b="0" dirty="0" err="1">
                <a:solidFill>
                  <a:srgbClr val="D4D4D4"/>
                </a:solidFill>
                <a:effectLst/>
                <a:highlight>
                  <a:srgbClr val="1E1E1E"/>
                </a:highlight>
                <a:latin typeface="Courier New" panose="02070309020205020404" pitchFamily="49" charset="0"/>
              </a:rPr>
              <a:t>file_path</a:t>
            </a:r>
            <a:r>
              <a:rPr lang="en-IN" sz="1400" b="0" dirty="0">
                <a:solidFill>
                  <a:srgbClr val="D4D4D4"/>
                </a:solidFill>
                <a:effectLst/>
                <a:highlight>
                  <a:srgbClr val="1E1E1E"/>
                </a:highlight>
                <a:latin typeface="Courier New" panose="02070309020205020404" pitchFamily="49" charset="0"/>
              </a:rPr>
              <a:t> = </a:t>
            </a:r>
            <a:r>
              <a:rPr lang="en-IN" sz="1400" b="0" dirty="0">
                <a:solidFill>
                  <a:srgbClr val="CE9178"/>
                </a:solidFill>
                <a:effectLst/>
                <a:highlight>
                  <a:srgbClr val="1E1E1E"/>
                </a:highlight>
                <a:latin typeface="Courier New" panose="02070309020205020404" pitchFamily="49" charset="0"/>
              </a:rPr>
              <a:t>'/</a:t>
            </a:r>
            <a:r>
              <a:rPr lang="en-IN" sz="1400" b="0" dirty="0" err="1">
                <a:solidFill>
                  <a:srgbClr val="CE9178"/>
                </a:solidFill>
                <a:effectLst/>
                <a:highlight>
                  <a:srgbClr val="1E1E1E"/>
                </a:highlight>
                <a:latin typeface="Courier New" panose="02070309020205020404" pitchFamily="49" charset="0"/>
              </a:rPr>
              <a:t>mnt</a:t>
            </a:r>
            <a:r>
              <a:rPr lang="en-IN" sz="1400" b="0" dirty="0">
                <a:solidFill>
                  <a:srgbClr val="CE9178"/>
                </a:solidFill>
                <a:effectLst/>
                <a:highlight>
                  <a:srgbClr val="1E1E1E"/>
                </a:highlight>
                <a:latin typeface="Courier New" panose="02070309020205020404" pitchFamily="49" charset="0"/>
              </a:rPr>
              <a:t>/data/Sales Dataset.csv'</a:t>
            </a:r>
            <a:br>
              <a:rPr lang="en-IN" sz="1400" b="0" dirty="0">
                <a:solidFill>
                  <a:srgbClr val="D4D4D4"/>
                </a:solidFill>
                <a:effectLst/>
                <a:highlight>
                  <a:srgbClr val="1E1E1E"/>
                </a:highlight>
                <a:latin typeface="Courier New" panose="02070309020205020404" pitchFamily="49" charset="0"/>
              </a:rPr>
            </a:br>
            <a:r>
              <a:rPr lang="en-IN" sz="1400" b="0" dirty="0" err="1">
                <a:solidFill>
                  <a:srgbClr val="D4D4D4"/>
                </a:solidFill>
                <a:effectLst/>
                <a:highlight>
                  <a:srgbClr val="1E1E1E"/>
                </a:highlight>
                <a:latin typeface="Courier New" panose="02070309020205020404" pitchFamily="49" charset="0"/>
              </a:rPr>
              <a:t>sales_df</a:t>
            </a:r>
            <a:r>
              <a:rPr lang="en-IN" sz="1400" b="0" dirty="0">
                <a:solidFill>
                  <a:srgbClr val="D4D4D4"/>
                </a:solidFill>
                <a:effectLst/>
                <a:highlight>
                  <a:srgbClr val="1E1E1E"/>
                </a:highlight>
                <a:latin typeface="Courier New" panose="02070309020205020404" pitchFamily="49" charset="0"/>
              </a:rPr>
              <a:t> = </a:t>
            </a:r>
            <a:r>
              <a:rPr lang="en-IN" sz="1400" b="0" dirty="0" err="1">
                <a:solidFill>
                  <a:srgbClr val="D4D4D4"/>
                </a:solidFill>
                <a:effectLst/>
                <a:highlight>
                  <a:srgbClr val="1E1E1E"/>
                </a:highlight>
                <a:latin typeface="Courier New" panose="02070309020205020404" pitchFamily="49" charset="0"/>
              </a:rPr>
              <a:t>pd.read_csv</a:t>
            </a:r>
            <a:r>
              <a:rPr lang="en-IN" sz="1400" b="0" dirty="0">
                <a:solidFill>
                  <a:srgbClr val="DCDCDC"/>
                </a:solidFill>
                <a:effectLst/>
                <a:highlight>
                  <a:srgbClr val="1E1E1E"/>
                </a:highlight>
                <a:latin typeface="Courier New" panose="02070309020205020404" pitchFamily="49" charset="0"/>
              </a:rPr>
              <a:t>(</a:t>
            </a:r>
            <a:r>
              <a:rPr lang="en-IN" sz="1400" b="0" dirty="0">
                <a:solidFill>
                  <a:srgbClr val="CE9178"/>
                </a:solidFill>
                <a:effectLst/>
                <a:highlight>
                  <a:srgbClr val="1E1E1E"/>
                </a:highlight>
                <a:latin typeface="Courier New" panose="02070309020205020404" pitchFamily="49" charset="0"/>
              </a:rPr>
              <a:t>"Sales Dataset.csv"</a:t>
            </a:r>
            <a:r>
              <a:rPr lang="en-IN" sz="1400" b="0" dirty="0">
                <a:solidFill>
                  <a:srgbClr val="DCDCDC"/>
                </a:solidFill>
                <a:effectLst/>
                <a:highlight>
                  <a:srgbClr val="1E1E1E"/>
                </a:highlight>
                <a:latin typeface="Courier New" panose="02070309020205020404" pitchFamily="49" charset="0"/>
              </a:rPr>
              <a:t>)</a:t>
            </a:r>
            <a:br>
              <a:rPr lang="en-IN" sz="1400" b="0" dirty="0">
                <a:solidFill>
                  <a:srgbClr val="D4D4D4"/>
                </a:solidFill>
                <a:effectLst/>
                <a:highlight>
                  <a:srgbClr val="1E1E1E"/>
                </a:highlight>
                <a:latin typeface="Courier New" panose="02070309020205020404" pitchFamily="49" charset="0"/>
              </a:rPr>
            </a:br>
            <a:br>
              <a:rPr lang="en-IN" sz="1400" b="0" dirty="0">
                <a:solidFill>
                  <a:srgbClr val="D4D4D4"/>
                </a:solidFill>
                <a:effectLst/>
                <a:highlight>
                  <a:srgbClr val="1E1E1E"/>
                </a:highlight>
                <a:latin typeface="Courier New" panose="02070309020205020404" pitchFamily="49" charset="0"/>
              </a:rPr>
            </a:br>
            <a:r>
              <a:rPr lang="en-IN" sz="1400" b="0" dirty="0">
                <a:solidFill>
                  <a:srgbClr val="6AA94F"/>
                </a:solidFill>
                <a:effectLst/>
                <a:highlight>
                  <a:srgbClr val="1E1E1E"/>
                </a:highlight>
                <a:latin typeface="Courier New" panose="02070309020205020404" pitchFamily="49" charset="0"/>
              </a:rPr>
              <a:t># Display the first few rows of the </a:t>
            </a:r>
            <a:r>
              <a:rPr lang="en-IN" sz="1400" b="0" dirty="0" err="1">
                <a:solidFill>
                  <a:srgbClr val="6AA94F"/>
                </a:solidFill>
                <a:effectLst/>
                <a:highlight>
                  <a:srgbClr val="1E1E1E"/>
                </a:highlight>
                <a:latin typeface="Courier New" panose="02070309020205020404" pitchFamily="49" charset="0"/>
              </a:rPr>
              <a:t>DataFrame</a:t>
            </a:r>
            <a:br>
              <a:rPr lang="en-IN" sz="1400" b="0" dirty="0">
                <a:solidFill>
                  <a:srgbClr val="D4D4D4"/>
                </a:solidFill>
                <a:effectLst/>
                <a:highlight>
                  <a:srgbClr val="1E1E1E"/>
                </a:highlight>
                <a:latin typeface="Courier New" panose="02070309020205020404" pitchFamily="49" charset="0"/>
              </a:rPr>
            </a:br>
            <a:r>
              <a:rPr lang="en-IN" sz="1400" b="0" dirty="0" err="1">
                <a:solidFill>
                  <a:srgbClr val="D4D4D4"/>
                </a:solidFill>
                <a:effectLst/>
                <a:highlight>
                  <a:srgbClr val="1E1E1E"/>
                </a:highlight>
                <a:latin typeface="Courier New" panose="02070309020205020404" pitchFamily="49" charset="0"/>
              </a:rPr>
              <a:t>sales_df.head</a:t>
            </a:r>
            <a:r>
              <a:rPr lang="en-IN" sz="1400" b="0" dirty="0">
                <a:solidFill>
                  <a:srgbClr val="DCDCDC"/>
                </a:solidFill>
                <a:effectLst/>
                <a:highlight>
                  <a:srgbClr val="1E1E1E"/>
                </a:highlight>
                <a:latin typeface="Courier New" panose="02070309020205020404" pitchFamily="49" charset="0"/>
              </a:rPr>
              <a:t>()</a:t>
            </a:r>
            <a:br>
              <a:rPr lang="en-IN" sz="1400" b="0" dirty="0">
                <a:solidFill>
                  <a:srgbClr val="DCDCDC"/>
                </a:solidFill>
                <a:effectLst/>
                <a:highlight>
                  <a:srgbClr val="1E1E1E"/>
                </a:highlight>
                <a:latin typeface="Courier New" panose="02070309020205020404" pitchFamily="49" charset="0"/>
              </a:rPr>
            </a:br>
            <a:br>
              <a:rPr lang="en-IN" sz="1400" b="0" dirty="0">
                <a:solidFill>
                  <a:srgbClr val="D4D4D4"/>
                </a:solidFill>
                <a:effectLst/>
                <a:highlight>
                  <a:srgbClr val="1E1E1E"/>
                </a:highlight>
                <a:latin typeface="Courier New" panose="02070309020205020404" pitchFamily="49" charset="0"/>
              </a:rPr>
            </a:br>
            <a:r>
              <a:rPr lang="en-IN" sz="1400" b="0" dirty="0">
                <a:solidFill>
                  <a:srgbClr val="6AA94F"/>
                </a:solidFill>
                <a:effectLst/>
                <a:highlight>
                  <a:srgbClr val="1E1E1E"/>
                </a:highlight>
                <a:latin typeface="Courier New" panose="02070309020205020404" pitchFamily="49" charset="0"/>
              </a:rPr>
              <a:t>#problem statement 1</a:t>
            </a:r>
            <a:br>
              <a:rPr lang="en-IN" sz="1400" b="0" dirty="0">
                <a:solidFill>
                  <a:srgbClr val="D4D4D4"/>
                </a:solidFill>
                <a:effectLst/>
                <a:highlight>
                  <a:srgbClr val="1E1E1E"/>
                </a:highlight>
                <a:latin typeface="Courier New" panose="02070309020205020404" pitchFamily="49" charset="0"/>
              </a:rPr>
            </a:br>
            <a:r>
              <a:rPr lang="en-IN" sz="1400" b="0" dirty="0">
                <a:solidFill>
                  <a:srgbClr val="C586C0"/>
                </a:solidFill>
                <a:effectLst/>
                <a:highlight>
                  <a:srgbClr val="1E1E1E"/>
                </a:highlight>
                <a:latin typeface="Courier New" panose="02070309020205020404" pitchFamily="49" charset="0"/>
              </a:rPr>
              <a:t>import</a:t>
            </a:r>
            <a:r>
              <a:rPr lang="en-IN" sz="1400" b="0" dirty="0">
                <a:solidFill>
                  <a:srgbClr val="D4D4D4"/>
                </a:solidFill>
                <a:effectLst/>
                <a:highlight>
                  <a:srgbClr val="1E1E1E"/>
                </a:highlight>
                <a:latin typeface="Courier New" panose="02070309020205020404" pitchFamily="49" charset="0"/>
              </a:rPr>
              <a:t> </a:t>
            </a:r>
            <a:r>
              <a:rPr lang="en-IN" sz="1400" b="0" dirty="0" err="1">
                <a:solidFill>
                  <a:srgbClr val="D4D4D4"/>
                </a:solidFill>
                <a:effectLst/>
                <a:highlight>
                  <a:srgbClr val="1E1E1E"/>
                </a:highlight>
                <a:latin typeface="Courier New" panose="02070309020205020404" pitchFamily="49" charset="0"/>
              </a:rPr>
              <a:t>matplotlib.pyplot</a:t>
            </a:r>
            <a:r>
              <a:rPr lang="en-IN" sz="1400" b="0" dirty="0">
                <a:solidFill>
                  <a:srgbClr val="D4D4D4"/>
                </a:solidFill>
                <a:effectLst/>
                <a:highlight>
                  <a:srgbClr val="1E1E1E"/>
                </a:highlight>
                <a:latin typeface="Courier New" panose="02070309020205020404" pitchFamily="49" charset="0"/>
              </a:rPr>
              <a:t> </a:t>
            </a:r>
            <a:r>
              <a:rPr lang="en-IN" sz="1400" b="0" dirty="0">
                <a:solidFill>
                  <a:srgbClr val="C586C0"/>
                </a:solidFill>
                <a:effectLst/>
                <a:highlight>
                  <a:srgbClr val="1E1E1E"/>
                </a:highlight>
                <a:latin typeface="Courier New" panose="02070309020205020404" pitchFamily="49" charset="0"/>
              </a:rPr>
              <a:t>as</a:t>
            </a:r>
            <a:r>
              <a:rPr lang="en-IN" sz="1400" b="0" dirty="0">
                <a:solidFill>
                  <a:srgbClr val="D4D4D4"/>
                </a:solidFill>
                <a:effectLst/>
                <a:highlight>
                  <a:srgbClr val="1E1E1E"/>
                </a:highlight>
                <a:latin typeface="Courier New" panose="02070309020205020404" pitchFamily="49" charset="0"/>
              </a:rPr>
              <a:t> </a:t>
            </a:r>
            <a:r>
              <a:rPr lang="en-IN" sz="1400" b="0" dirty="0" err="1">
                <a:solidFill>
                  <a:srgbClr val="D4D4D4"/>
                </a:solidFill>
                <a:effectLst/>
                <a:highlight>
                  <a:srgbClr val="1E1E1E"/>
                </a:highlight>
                <a:latin typeface="Courier New" panose="02070309020205020404" pitchFamily="49" charset="0"/>
              </a:rPr>
              <a:t>plt</a:t>
            </a:r>
            <a:br>
              <a:rPr lang="en-IN" sz="1400" b="0" dirty="0">
                <a:solidFill>
                  <a:srgbClr val="D4D4D4"/>
                </a:solidFill>
                <a:effectLst/>
                <a:highlight>
                  <a:srgbClr val="1E1E1E"/>
                </a:highlight>
                <a:latin typeface="Courier New" panose="02070309020205020404" pitchFamily="49" charset="0"/>
              </a:rPr>
            </a:br>
            <a:r>
              <a:rPr lang="en-IN" sz="1400" b="0" dirty="0">
                <a:solidFill>
                  <a:srgbClr val="C586C0"/>
                </a:solidFill>
                <a:effectLst/>
                <a:highlight>
                  <a:srgbClr val="1E1E1E"/>
                </a:highlight>
                <a:latin typeface="Courier New" panose="02070309020205020404" pitchFamily="49" charset="0"/>
              </a:rPr>
              <a:t>import</a:t>
            </a:r>
            <a:r>
              <a:rPr lang="en-IN" sz="1400" b="0" dirty="0">
                <a:solidFill>
                  <a:srgbClr val="D4D4D4"/>
                </a:solidFill>
                <a:effectLst/>
                <a:highlight>
                  <a:srgbClr val="1E1E1E"/>
                </a:highlight>
                <a:latin typeface="Courier New" panose="02070309020205020404" pitchFamily="49" charset="0"/>
              </a:rPr>
              <a:t> seaborn </a:t>
            </a:r>
            <a:r>
              <a:rPr lang="en-IN" sz="1400" b="0" dirty="0">
                <a:solidFill>
                  <a:srgbClr val="C586C0"/>
                </a:solidFill>
                <a:effectLst/>
                <a:highlight>
                  <a:srgbClr val="1E1E1E"/>
                </a:highlight>
                <a:latin typeface="Courier New" panose="02070309020205020404" pitchFamily="49" charset="0"/>
              </a:rPr>
              <a:t>as</a:t>
            </a:r>
            <a:r>
              <a:rPr lang="en-IN" sz="1400" b="0" dirty="0">
                <a:solidFill>
                  <a:srgbClr val="D4D4D4"/>
                </a:solidFill>
                <a:effectLst/>
                <a:highlight>
                  <a:srgbClr val="1E1E1E"/>
                </a:highlight>
                <a:latin typeface="Courier New" panose="02070309020205020404" pitchFamily="49" charset="0"/>
              </a:rPr>
              <a:t> </a:t>
            </a:r>
            <a:r>
              <a:rPr lang="en-IN" sz="1400" b="0" dirty="0" err="1">
                <a:solidFill>
                  <a:srgbClr val="D4D4D4"/>
                </a:solidFill>
                <a:effectLst/>
                <a:highlight>
                  <a:srgbClr val="1E1E1E"/>
                </a:highlight>
                <a:latin typeface="Courier New" panose="02070309020205020404" pitchFamily="49" charset="0"/>
              </a:rPr>
              <a:t>sns</a:t>
            </a:r>
            <a:br>
              <a:rPr lang="en-IN" sz="1400" b="0" dirty="0">
                <a:solidFill>
                  <a:srgbClr val="D4D4D4"/>
                </a:solidFill>
                <a:effectLst/>
                <a:highlight>
                  <a:srgbClr val="1E1E1E"/>
                </a:highlight>
                <a:latin typeface="Courier New" panose="02070309020205020404" pitchFamily="49" charset="0"/>
              </a:rPr>
            </a:br>
            <a:br>
              <a:rPr lang="en-IN" sz="1400" b="0" dirty="0">
                <a:solidFill>
                  <a:srgbClr val="D4D4D4"/>
                </a:solidFill>
                <a:effectLst/>
                <a:highlight>
                  <a:srgbClr val="1E1E1E"/>
                </a:highlight>
                <a:latin typeface="Courier New" panose="02070309020205020404" pitchFamily="49" charset="0"/>
              </a:rPr>
            </a:br>
            <a:r>
              <a:rPr lang="en-IN" sz="1400" b="0" dirty="0">
                <a:solidFill>
                  <a:srgbClr val="6AA94F"/>
                </a:solidFill>
                <a:effectLst/>
                <a:highlight>
                  <a:srgbClr val="1E1E1E"/>
                </a:highlight>
                <a:latin typeface="Courier New" panose="02070309020205020404" pitchFamily="49" charset="0"/>
              </a:rPr>
              <a:t># Boxplot for distribution of purchase amounts</a:t>
            </a:r>
            <a:br>
              <a:rPr lang="en-IN" sz="1400" b="0" dirty="0">
                <a:solidFill>
                  <a:srgbClr val="D4D4D4"/>
                </a:solidFill>
                <a:effectLst/>
                <a:highlight>
                  <a:srgbClr val="1E1E1E"/>
                </a:highlight>
                <a:latin typeface="Courier New" panose="02070309020205020404" pitchFamily="49" charset="0"/>
              </a:rPr>
            </a:br>
            <a:r>
              <a:rPr lang="en-IN" sz="1400" b="0" dirty="0" err="1">
                <a:solidFill>
                  <a:srgbClr val="D4D4D4"/>
                </a:solidFill>
                <a:effectLst/>
                <a:highlight>
                  <a:srgbClr val="1E1E1E"/>
                </a:highlight>
                <a:latin typeface="Courier New" panose="02070309020205020404" pitchFamily="49" charset="0"/>
              </a:rPr>
              <a:t>plt.figure</a:t>
            </a:r>
            <a:r>
              <a:rPr lang="en-IN" sz="1400" b="0" dirty="0">
                <a:solidFill>
                  <a:srgbClr val="DCDCDC"/>
                </a:solidFill>
                <a:effectLst/>
                <a:highlight>
                  <a:srgbClr val="1E1E1E"/>
                </a:highlight>
                <a:latin typeface="Courier New" panose="02070309020205020404" pitchFamily="49" charset="0"/>
              </a:rPr>
              <a:t>(</a:t>
            </a:r>
            <a:r>
              <a:rPr lang="en-IN" sz="1400" b="0" dirty="0" err="1">
                <a:solidFill>
                  <a:srgbClr val="D4D4D4"/>
                </a:solidFill>
                <a:effectLst/>
                <a:highlight>
                  <a:srgbClr val="1E1E1E"/>
                </a:highlight>
                <a:latin typeface="Courier New" panose="02070309020205020404" pitchFamily="49" charset="0"/>
              </a:rPr>
              <a:t>figsize</a:t>
            </a:r>
            <a:r>
              <a:rPr lang="en-IN" sz="1400" b="0" dirty="0">
                <a:solidFill>
                  <a:srgbClr val="D4D4D4"/>
                </a:solidFill>
                <a:effectLst/>
                <a:highlight>
                  <a:srgbClr val="1E1E1E"/>
                </a:highlight>
                <a:latin typeface="Courier New" panose="02070309020205020404" pitchFamily="49" charset="0"/>
              </a:rPr>
              <a:t>=</a:t>
            </a:r>
            <a:r>
              <a:rPr lang="en-IN" sz="1400" b="0" dirty="0">
                <a:solidFill>
                  <a:srgbClr val="DCDCDC"/>
                </a:solidFill>
                <a:effectLst/>
                <a:highlight>
                  <a:srgbClr val="1E1E1E"/>
                </a:highlight>
                <a:latin typeface="Courier New" panose="02070309020205020404" pitchFamily="49" charset="0"/>
              </a:rPr>
              <a:t>(</a:t>
            </a:r>
            <a:r>
              <a:rPr lang="en-IN" sz="1400" b="0" dirty="0">
                <a:solidFill>
                  <a:srgbClr val="B5CEA8"/>
                </a:solidFill>
                <a:effectLst/>
                <a:highlight>
                  <a:srgbClr val="1E1E1E"/>
                </a:highlight>
                <a:latin typeface="Courier New" panose="02070309020205020404" pitchFamily="49" charset="0"/>
              </a:rPr>
              <a:t>10</a:t>
            </a:r>
            <a:r>
              <a:rPr lang="en-IN" sz="1400" b="0" dirty="0">
                <a:solidFill>
                  <a:srgbClr val="DCDCDC"/>
                </a:solidFill>
                <a:effectLst/>
                <a:highlight>
                  <a:srgbClr val="1E1E1E"/>
                </a:highlight>
                <a:latin typeface="Courier New" panose="02070309020205020404" pitchFamily="49" charset="0"/>
              </a:rPr>
              <a:t>,</a:t>
            </a:r>
            <a:r>
              <a:rPr lang="en-IN" sz="1400" b="0" dirty="0">
                <a:solidFill>
                  <a:srgbClr val="D4D4D4"/>
                </a:solidFill>
                <a:effectLst/>
                <a:highlight>
                  <a:srgbClr val="1E1E1E"/>
                </a:highlight>
                <a:latin typeface="Courier New" panose="02070309020205020404" pitchFamily="49" charset="0"/>
              </a:rPr>
              <a:t> </a:t>
            </a:r>
            <a:r>
              <a:rPr lang="en-IN" sz="1400" b="0" dirty="0">
                <a:solidFill>
                  <a:srgbClr val="B5CEA8"/>
                </a:solidFill>
                <a:effectLst/>
                <a:highlight>
                  <a:srgbClr val="1E1E1E"/>
                </a:highlight>
                <a:latin typeface="Courier New" panose="02070309020205020404" pitchFamily="49" charset="0"/>
              </a:rPr>
              <a:t>6</a:t>
            </a:r>
            <a:r>
              <a:rPr lang="en-IN" sz="1400" b="0" dirty="0">
                <a:solidFill>
                  <a:srgbClr val="DCDCDC"/>
                </a:solidFill>
                <a:effectLst/>
                <a:highlight>
                  <a:srgbClr val="1E1E1E"/>
                </a:highlight>
                <a:latin typeface="Courier New" panose="02070309020205020404" pitchFamily="49" charset="0"/>
              </a:rPr>
              <a:t>))</a:t>
            </a:r>
            <a:br>
              <a:rPr lang="en-IN" sz="1400" b="0" dirty="0">
                <a:solidFill>
                  <a:srgbClr val="D4D4D4"/>
                </a:solidFill>
                <a:effectLst/>
                <a:highlight>
                  <a:srgbClr val="1E1E1E"/>
                </a:highlight>
                <a:latin typeface="Courier New" panose="02070309020205020404" pitchFamily="49" charset="0"/>
              </a:rPr>
            </a:br>
            <a:r>
              <a:rPr lang="en-IN" sz="1400" b="0" dirty="0" err="1">
                <a:solidFill>
                  <a:srgbClr val="D4D4D4"/>
                </a:solidFill>
                <a:effectLst/>
                <a:highlight>
                  <a:srgbClr val="1E1E1E"/>
                </a:highlight>
                <a:latin typeface="Courier New" panose="02070309020205020404" pitchFamily="49" charset="0"/>
              </a:rPr>
              <a:t>sns.barplot</a:t>
            </a:r>
            <a:r>
              <a:rPr lang="en-IN" sz="1400" b="0" dirty="0">
                <a:solidFill>
                  <a:srgbClr val="DCDCDC"/>
                </a:solidFill>
                <a:effectLst/>
                <a:highlight>
                  <a:srgbClr val="1E1E1E"/>
                </a:highlight>
                <a:latin typeface="Courier New" panose="02070309020205020404" pitchFamily="49" charset="0"/>
              </a:rPr>
              <a:t>(</a:t>
            </a:r>
            <a:r>
              <a:rPr lang="en-IN" sz="1400" b="0" dirty="0">
                <a:solidFill>
                  <a:srgbClr val="D4D4D4"/>
                </a:solidFill>
                <a:effectLst/>
                <a:highlight>
                  <a:srgbClr val="1E1E1E"/>
                </a:highlight>
                <a:latin typeface="Courier New" panose="02070309020205020404" pitchFamily="49" charset="0"/>
              </a:rPr>
              <a:t>x=</a:t>
            </a:r>
            <a:r>
              <a:rPr lang="en-IN" sz="1400" b="0" dirty="0">
                <a:solidFill>
                  <a:srgbClr val="CE9178"/>
                </a:solidFill>
                <a:effectLst/>
                <a:highlight>
                  <a:srgbClr val="1E1E1E"/>
                </a:highlight>
                <a:latin typeface="Courier New" panose="02070309020205020404" pitchFamily="49" charset="0"/>
              </a:rPr>
              <a:t>'</a:t>
            </a:r>
            <a:r>
              <a:rPr lang="en-IN" sz="1400" b="0" dirty="0" err="1">
                <a:solidFill>
                  <a:srgbClr val="CE9178"/>
                </a:solidFill>
                <a:effectLst/>
                <a:highlight>
                  <a:srgbClr val="1E1E1E"/>
                </a:highlight>
                <a:latin typeface="Courier New" panose="02070309020205020404" pitchFamily="49" charset="0"/>
              </a:rPr>
              <a:t>ProductCategory</a:t>
            </a:r>
            <a:r>
              <a:rPr lang="en-IN" sz="1400" b="0" dirty="0">
                <a:solidFill>
                  <a:srgbClr val="CE9178"/>
                </a:solidFill>
                <a:effectLst/>
                <a:highlight>
                  <a:srgbClr val="1E1E1E"/>
                </a:highlight>
                <a:latin typeface="Courier New" panose="02070309020205020404" pitchFamily="49" charset="0"/>
              </a:rPr>
              <a:t>'</a:t>
            </a:r>
            <a:r>
              <a:rPr lang="en-IN" sz="1400" b="0" dirty="0">
                <a:solidFill>
                  <a:srgbClr val="DCDCDC"/>
                </a:solidFill>
                <a:effectLst/>
                <a:highlight>
                  <a:srgbClr val="1E1E1E"/>
                </a:highlight>
                <a:latin typeface="Courier New" panose="02070309020205020404" pitchFamily="49" charset="0"/>
              </a:rPr>
              <a:t>,</a:t>
            </a:r>
            <a:r>
              <a:rPr lang="en-IN" sz="1400" b="0" dirty="0">
                <a:solidFill>
                  <a:srgbClr val="D4D4D4"/>
                </a:solidFill>
                <a:effectLst/>
                <a:highlight>
                  <a:srgbClr val="1E1E1E"/>
                </a:highlight>
                <a:latin typeface="Courier New" panose="02070309020205020404" pitchFamily="49" charset="0"/>
              </a:rPr>
              <a:t> y=</a:t>
            </a:r>
            <a:r>
              <a:rPr lang="en-IN" sz="1400" b="0" dirty="0">
                <a:solidFill>
                  <a:srgbClr val="CE9178"/>
                </a:solidFill>
                <a:effectLst/>
                <a:highlight>
                  <a:srgbClr val="1E1E1E"/>
                </a:highlight>
                <a:latin typeface="Courier New" panose="02070309020205020404" pitchFamily="49" charset="0"/>
              </a:rPr>
              <a:t>'</a:t>
            </a:r>
            <a:r>
              <a:rPr lang="en-IN" sz="1400" b="0" dirty="0" err="1">
                <a:solidFill>
                  <a:srgbClr val="CE9178"/>
                </a:solidFill>
                <a:effectLst/>
                <a:highlight>
                  <a:srgbClr val="1E1E1E"/>
                </a:highlight>
                <a:latin typeface="Courier New" panose="02070309020205020404" pitchFamily="49" charset="0"/>
              </a:rPr>
              <a:t>PurchaseAmount</a:t>
            </a:r>
            <a:r>
              <a:rPr lang="en-IN" sz="1400" b="0" dirty="0">
                <a:solidFill>
                  <a:srgbClr val="CE9178"/>
                </a:solidFill>
                <a:effectLst/>
                <a:highlight>
                  <a:srgbClr val="1E1E1E"/>
                </a:highlight>
                <a:latin typeface="Courier New" panose="02070309020205020404" pitchFamily="49" charset="0"/>
              </a:rPr>
              <a:t>'</a:t>
            </a:r>
            <a:r>
              <a:rPr lang="en-IN" sz="1400" b="0" dirty="0">
                <a:solidFill>
                  <a:srgbClr val="DCDCDC"/>
                </a:solidFill>
                <a:effectLst/>
                <a:highlight>
                  <a:srgbClr val="1E1E1E"/>
                </a:highlight>
                <a:latin typeface="Courier New" panose="02070309020205020404" pitchFamily="49" charset="0"/>
              </a:rPr>
              <a:t>,</a:t>
            </a:r>
            <a:r>
              <a:rPr lang="en-IN" sz="1400" b="0" dirty="0">
                <a:solidFill>
                  <a:srgbClr val="D4D4D4"/>
                </a:solidFill>
                <a:effectLst/>
                <a:highlight>
                  <a:srgbClr val="1E1E1E"/>
                </a:highlight>
                <a:latin typeface="Courier New" panose="02070309020205020404" pitchFamily="49" charset="0"/>
              </a:rPr>
              <a:t> data=</a:t>
            </a:r>
            <a:r>
              <a:rPr lang="en-IN" sz="1400" b="0" dirty="0" err="1">
                <a:solidFill>
                  <a:srgbClr val="D4D4D4"/>
                </a:solidFill>
                <a:effectLst/>
                <a:highlight>
                  <a:srgbClr val="1E1E1E"/>
                </a:highlight>
                <a:latin typeface="Courier New" panose="02070309020205020404" pitchFamily="49" charset="0"/>
              </a:rPr>
              <a:t>sales_df</a:t>
            </a:r>
            <a:r>
              <a:rPr lang="en-IN" sz="1400" b="0" dirty="0">
                <a:solidFill>
                  <a:srgbClr val="DCDCDC"/>
                </a:solidFill>
                <a:effectLst/>
                <a:highlight>
                  <a:srgbClr val="1E1E1E"/>
                </a:highlight>
                <a:latin typeface="Courier New" panose="02070309020205020404" pitchFamily="49" charset="0"/>
              </a:rPr>
              <a:t>)</a:t>
            </a:r>
            <a:br>
              <a:rPr lang="en-IN" sz="1400" b="0" dirty="0">
                <a:solidFill>
                  <a:srgbClr val="D4D4D4"/>
                </a:solidFill>
                <a:effectLst/>
                <a:highlight>
                  <a:srgbClr val="1E1E1E"/>
                </a:highlight>
                <a:latin typeface="Courier New" panose="02070309020205020404" pitchFamily="49" charset="0"/>
              </a:rPr>
            </a:br>
            <a:r>
              <a:rPr lang="en-IN" sz="1400" b="0" dirty="0" err="1">
                <a:solidFill>
                  <a:srgbClr val="D4D4D4"/>
                </a:solidFill>
                <a:effectLst/>
                <a:highlight>
                  <a:srgbClr val="1E1E1E"/>
                </a:highlight>
                <a:latin typeface="Courier New" panose="02070309020205020404" pitchFamily="49" charset="0"/>
              </a:rPr>
              <a:t>plt.title</a:t>
            </a:r>
            <a:r>
              <a:rPr lang="en-IN" sz="1400" b="0" dirty="0">
                <a:solidFill>
                  <a:srgbClr val="DCDCDC"/>
                </a:solidFill>
                <a:effectLst/>
                <a:highlight>
                  <a:srgbClr val="1E1E1E"/>
                </a:highlight>
                <a:latin typeface="Courier New" panose="02070309020205020404" pitchFamily="49" charset="0"/>
              </a:rPr>
              <a:t>(</a:t>
            </a:r>
            <a:r>
              <a:rPr lang="en-IN" sz="1400" b="0" dirty="0">
                <a:solidFill>
                  <a:srgbClr val="CE9178"/>
                </a:solidFill>
                <a:effectLst/>
                <a:highlight>
                  <a:srgbClr val="1E1E1E"/>
                </a:highlight>
                <a:latin typeface="Courier New" panose="02070309020205020404" pitchFamily="49" charset="0"/>
              </a:rPr>
              <a:t>'Purchase Amount Distribution by Product Category'</a:t>
            </a:r>
            <a:r>
              <a:rPr lang="en-IN" sz="1400" b="0" dirty="0">
                <a:solidFill>
                  <a:srgbClr val="DCDCDC"/>
                </a:solidFill>
                <a:effectLst/>
                <a:highlight>
                  <a:srgbClr val="1E1E1E"/>
                </a:highlight>
                <a:latin typeface="Courier New" panose="02070309020205020404" pitchFamily="49" charset="0"/>
              </a:rPr>
              <a:t>)</a:t>
            </a:r>
            <a:br>
              <a:rPr lang="en-IN" sz="1400" b="0" dirty="0">
                <a:solidFill>
                  <a:srgbClr val="D4D4D4"/>
                </a:solidFill>
                <a:effectLst/>
                <a:highlight>
                  <a:srgbClr val="1E1E1E"/>
                </a:highlight>
                <a:latin typeface="Courier New" panose="02070309020205020404" pitchFamily="49" charset="0"/>
              </a:rPr>
            </a:br>
            <a:r>
              <a:rPr lang="en-IN" sz="1400" b="0" dirty="0" err="1">
                <a:solidFill>
                  <a:srgbClr val="D4D4D4"/>
                </a:solidFill>
                <a:effectLst/>
                <a:highlight>
                  <a:srgbClr val="1E1E1E"/>
                </a:highlight>
                <a:latin typeface="Courier New" panose="02070309020205020404" pitchFamily="49" charset="0"/>
              </a:rPr>
              <a:t>plt.show</a:t>
            </a:r>
            <a:r>
              <a:rPr lang="en-IN" sz="1400" b="0" dirty="0">
                <a:solidFill>
                  <a:srgbClr val="DCDCDC"/>
                </a:solidFill>
                <a:effectLst/>
                <a:highlight>
                  <a:srgbClr val="1E1E1E"/>
                </a:highlight>
                <a:latin typeface="Courier New" panose="02070309020205020404" pitchFamily="49" charset="0"/>
              </a:rPr>
              <a:t>()</a:t>
            </a:r>
            <a:br>
              <a:rPr lang="en-IN" sz="1400" b="0" dirty="0">
                <a:solidFill>
                  <a:srgbClr val="D4D4D4"/>
                </a:solidFill>
                <a:effectLst/>
                <a:highlight>
                  <a:srgbClr val="1E1E1E"/>
                </a:highlight>
                <a:latin typeface="Courier New" panose="02070309020205020404" pitchFamily="49" charset="0"/>
              </a:rPr>
            </a:br>
            <a:br>
              <a:rPr lang="en-IN" sz="1400" b="0" dirty="0">
                <a:solidFill>
                  <a:srgbClr val="D4D4D4"/>
                </a:solidFill>
                <a:effectLst/>
                <a:highlight>
                  <a:srgbClr val="1E1E1E"/>
                </a:highlight>
                <a:latin typeface="Courier New" panose="02070309020205020404" pitchFamily="49" charset="0"/>
              </a:rPr>
            </a:br>
            <a:r>
              <a:rPr lang="en-IN" sz="1400" b="0" dirty="0">
                <a:solidFill>
                  <a:srgbClr val="6AA94F"/>
                </a:solidFill>
                <a:effectLst/>
                <a:highlight>
                  <a:srgbClr val="1E1E1E"/>
                </a:highlight>
                <a:latin typeface="Courier New" panose="02070309020205020404" pitchFamily="49" charset="0"/>
              </a:rPr>
              <a:t># Average purchase amount per product category</a:t>
            </a:r>
            <a:br>
              <a:rPr lang="en-IN" sz="1400" b="0" dirty="0">
                <a:solidFill>
                  <a:srgbClr val="D4D4D4"/>
                </a:solidFill>
                <a:effectLst/>
                <a:highlight>
                  <a:srgbClr val="1E1E1E"/>
                </a:highlight>
                <a:latin typeface="Courier New" panose="02070309020205020404" pitchFamily="49" charset="0"/>
              </a:rPr>
            </a:br>
            <a:r>
              <a:rPr lang="en-IN" sz="1400" b="0" dirty="0" err="1">
                <a:solidFill>
                  <a:srgbClr val="D4D4D4"/>
                </a:solidFill>
                <a:effectLst/>
                <a:highlight>
                  <a:srgbClr val="1E1E1E"/>
                </a:highlight>
                <a:latin typeface="Courier New" panose="02070309020205020404" pitchFamily="49" charset="0"/>
              </a:rPr>
              <a:t>avg_purchase_per_category</a:t>
            </a:r>
            <a:r>
              <a:rPr lang="en-IN" sz="1400" b="0" dirty="0">
                <a:solidFill>
                  <a:srgbClr val="D4D4D4"/>
                </a:solidFill>
                <a:effectLst/>
                <a:highlight>
                  <a:srgbClr val="1E1E1E"/>
                </a:highlight>
                <a:latin typeface="Courier New" panose="02070309020205020404" pitchFamily="49" charset="0"/>
              </a:rPr>
              <a:t> = </a:t>
            </a:r>
            <a:r>
              <a:rPr lang="en-IN" sz="1400" b="0" dirty="0" err="1">
                <a:solidFill>
                  <a:srgbClr val="D4D4D4"/>
                </a:solidFill>
                <a:effectLst/>
                <a:highlight>
                  <a:srgbClr val="1E1E1E"/>
                </a:highlight>
                <a:latin typeface="Courier New" panose="02070309020205020404" pitchFamily="49" charset="0"/>
              </a:rPr>
              <a:t>sales_df.groupby</a:t>
            </a:r>
            <a:r>
              <a:rPr lang="en-IN" sz="1400" b="0" dirty="0">
                <a:solidFill>
                  <a:srgbClr val="DCDCDC"/>
                </a:solidFill>
                <a:effectLst/>
                <a:highlight>
                  <a:srgbClr val="1E1E1E"/>
                </a:highlight>
                <a:latin typeface="Courier New" panose="02070309020205020404" pitchFamily="49" charset="0"/>
              </a:rPr>
              <a:t>(</a:t>
            </a:r>
            <a:r>
              <a:rPr lang="en-IN" sz="1400" b="0" dirty="0">
                <a:solidFill>
                  <a:srgbClr val="CE9178"/>
                </a:solidFill>
                <a:effectLst/>
                <a:highlight>
                  <a:srgbClr val="1E1E1E"/>
                </a:highlight>
                <a:latin typeface="Courier New" panose="02070309020205020404" pitchFamily="49" charset="0"/>
              </a:rPr>
              <a:t>'</a:t>
            </a:r>
            <a:r>
              <a:rPr lang="en-IN" sz="1400" b="0" dirty="0" err="1">
                <a:solidFill>
                  <a:srgbClr val="CE9178"/>
                </a:solidFill>
                <a:effectLst/>
                <a:highlight>
                  <a:srgbClr val="1E1E1E"/>
                </a:highlight>
                <a:latin typeface="Courier New" panose="02070309020205020404" pitchFamily="49" charset="0"/>
              </a:rPr>
              <a:t>ProductCategory</a:t>
            </a:r>
            <a:r>
              <a:rPr lang="en-IN" sz="1400" b="0" dirty="0">
                <a:solidFill>
                  <a:srgbClr val="CE9178"/>
                </a:solidFill>
                <a:effectLst/>
                <a:highlight>
                  <a:srgbClr val="1E1E1E"/>
                </a:highlight>
                <a:latin typeface="Courier New" panose="02070309020205020404" pitchFamily="49" charset="0"/>
              </a:rPr>
              <a:t>'</a:t>
            </a:r>
            <a:r>
              <a:rPr lang="en-IN" sz="1400" b="0" dirty="0">
                <a:solidFill>
                  <a:srgbClr val="DCDCDC"/>
                </a:solidFill>
                <a:effectLst/>
                <a:highlight>
                  <a:srgbClr val="1E1E1E"/>
                </a:highlight>
                <a:latin typeface="Courier New" panose="02070309020205020404" pitchFamily="49" charset="0"/>
              </a:rPr>
              <a:t>)[</a:t>
            </a:r>
            <a:r>
              <a:rPr lang="en-IN" sz="1400" b="0" dirty="0">
                <a:solidFill>
                  <a:srgbClr val="CE9178"/>
                </a:solidFill>
                <a:effectLst/>
                <a:highlight>
                  <a:srgbClr val="1E1E1E"/>
                </a:highlight>
                <a:latin typeface="Courier New" panose="02070309020205020404" pitchFamily="49" charset="0"/>
              </a:rPr>
              <a:t>'</a:t>
            </a:r>
            <a:r>
              <a:rPr lang="en-IN" sz="1400" b="0" dirty="0" err="1">
                <a:solidFill>
                  <a:srgbClr val="CE9178"/>
                </a:solidFill>
                <a:effectLst/>
                <a:highlight>
                  <a:srgbClr val="1E1E1E"/>
                </a:highlight>
                <a:latin typeface="Courier New" panose="02070309020205020404" pitchFamily="49" charset="0"/>
              </a:rPr>
              <a:t>PurchaseAmount</a:t>
            </a:r>
            <a:r>
              <a:rPr lang="en-IN" sz="1400" b="0" dirty="0">
                <a:solidFill>
                  <a:srgbClr val="CE9178"/>
                </a:solidFill>
                <a:effectLst/>
                <a:highlight>
                  <a:srgbClr val="1E1E1E"/>
                </a:highlight>
                <a:latin typeface="Courier New" panose="02070309020205020404" pitchFamily="49" charset="0"/>
              </a:rPr>
              <a:t>'</a:t>
            </a:r>
            <a:r>
              <a:rPr lang="en-IN" sz="1400" b="0" dirty="0">
                <a:solidFill>
                  <a:srgbClr val="DCDCDC"/>
                </a:solidFill>
                <a:effectLst/>
                <a:highlight>
                  <a:srgbClr val="1E1E1E"/>
                </a:highlight>
                <a:latin typeface="Courier New" panose="02070309020205020404" pitchFamily="49" charset="0"/>
              </a:rPr>
              <a:t>]</a:t>
            </a:r>
            <a:r>
              <a:rPr lang="en-IN" sz="1400" b="0" dirty="0">
                <a:solidFill>
                  <a:srgbClr val="D4D4D4"/>
                </a:solidFill>
                <a:effectLst/>
                <a:highlight>
                  <a:srgbClr val="1E1E1E"/>
                </a:highlight>
                <a:latin typeface="Courier New" panose="02070309020205020404" pitchFamily="49" charset="0"/>
              </a:rPr>
              <a:t>.mean</a:t>
            </a:r>
            <a:r>
              <a:rPr lang="en-IN" sz="1400" b="0" dirty="0">
                <a:solidFill>
                  <a:srgbClr val="DCDCDC"/>
                </a:solidFill>
                <a:effectLst/>
                <a:highlight>
                  <a:srgbClr val="1E1E1E"/>
                </a:highlight>
                <a:latin typeface="Courier New" panose="02070309020205020404" pitchFamily="49" charset="0"/>
              </a:rPr>
              <a:t>()</a:t>
            </a:r>
            <a:br>
              <a:rPr lang="en-IN" sz="1400" b="0" dirty="0">
                <a:solidFill>
                  <a:srgbClr val="D4D4D4"/>
                </a:solidFill>
                <a:effectLst/>
                <a:highlight>
                  <a:srgbClr val="1E1E1E"/>
                </a:highlight>
                <a:latin typeface="Courier New" panose="02070309020205020404" pitchFamily="49" charset="0"/>
              </a:rPr>
            </a:br>
            <a:r>
              <a:rPr lang="en-IN" sz="1400" b="0" dirty="0">
                <a:solidFill>
                  <a:srgbClr val="DCDCAA"/>
                </a:solidFill>
                <a:effectLst/>
                <a:highlight>
                  <a:srgbClr val="1E1E1E"/>
                </a:highlight>
                <a:latin typeface="Courier New" panose="02070309020205020404" pitchFamily="49" charset="0"/>
              </a:rPr>
              <a:t>print</a:t>
            </a:r>
            <a:r>
              <a:rPr lang="en-IN" sz="1400" b="0" dirty="0">
                <a:solidFill>
                  <a:srgbClr val="DCDCDC"/>
                </a:solidFill>
                <a:effectLst/>
                <a:highlight>
                  <a:srgbClr val="1E1E1E"/>
                </a:highlight>
                <a:latin typeface="Courier New" panose="02070309020205020404" pitchFamily="49" charset="0"/>
              </a:rPr>
              <a:t>(</a:t>
            </a:r>
            <a:r>
              <a:rPr lang="en-IN" sz="1400" b="0" dirty="0">
                <a:solidFill>
                  <a:srgbClr val="CE9178"/>
                </a:solidFill>
                <a:effectLst/>
                <a:highlight>
                  <a:srgbClr val="1E1E1E"/>
                </a:highlight>
                <a:latin typeface="Courier New" panose="02070309020205020404" pitchFamily="49" charset="0"/>
              </a:rPr>
              <a:t>"Average Purchase Amount per Product Category:\n"</a:t>
            </a:r>
            <a:r>
              <a:rPr lang="en-IN" sz="1400" b="0" dirty="0">
                <a:solidFill>
                  <a:srgbClr val="DCDCDC"/>
                </a:solidFill>
                <a:effectLst/>
                <a:highlight>
                  <a:srgbClr val="1E1E1E"/>
                </a:highlight>
                <a:latin typeface="Courier New" panose="02070309020205020404" pitchFamily="49" charset="0"/>
              </a:rPr>
              <a:t>,</a:t>
            </a:r>
            <a:r>
              <a:rPr lang="en-IN" sz="1400" b="0" dirty="0">
                <a:solidFill>
                  <a:srgbClr val="D4D4D4"/>
                </a:solidFill>
                <a:effectLst/>
                <a:highlight>
                  <a:srgbClr val="1E1E1E"/>
                </a:highlight>
                <a:latin typeface="Courier New" panose="02070309020205020404" pitchFamily="49" charset="0"/>
              </a:rPr>
              <a:t> </a:t>
            </a:r>
            <a:r>
              <a:rPr lang="en-IN" sz="1400" b="0" dirty="0" err="1">
                <a:solidFill>
                  <a:srgbClr val="D4D4D4"/>
                </a:solidFill>
                <a:effectLst/>
                <a:highlight>
                  <a:srgbClr val="1E1E1E"/>
                </a:highlight>
                <a:latin typeface="Courier New" panose="02070309020205020404" pitchFamily="49" charset="0"/>
              </a:rPr>
              <a:t>avg_purchase_per_category</a:t>
            </a:r>
            <a:r>
              <a:rPr lang="en-IN" sz="1400" b="0" dirty="0">
                <a:solidFill>
                  <a:srgbClr val="DCDCDC"/>
                </a:solidFill>
                <a:effectLst/>
                <a:highlight>
                  <a:srgbClr val="1E1E1E"/>
                </a:highlight>
                <a:latin typeface="Courier New" panose="02070309020205020404" pitchFamily="49" charset="0"/>
              </a:rPr>
              <a:t>)</a:t>
            </a:r>
            <a:br>
              <a:rPr lang="en-IN" sz="1400" b="0" dirty="0">
                <a:solidFill>
                  <a:srgbClr val="D4D4D4"/>
                </a:solidFill>
                <a:effectLst/>
                <a:highlight>
                  <a:srgbClr val="1E1E1E"/>
                </a:highlight>
                <a:latin typeface="Courier New" panose="02070309020205020404" pitchFamily="49" charset="0"/>
              </a:rPr>
            </a:br>
            <a:br>
              <a:rPr lang="en-IN" sz="1400" b="0" dirty="0">
                <a:solidFill>
                  <a:srgbClr val="D4D4D4"/>
                </a:solidFill>
                <a:effectLst/>
                <a:highlight>
                  <a:srgbClr val="1E1E1E"/>
                </a:highlight>
                <a:latin typeface="Courier New" panose="02070309020205020404" pitchFamily="49" charset="0"/>
              </a:rPr>
            </a:br>
            <a:br>
              <a:rPr lang="en-IN" sz="1400" b="0" dirty="0">
                <a:solidFill>
                  <a:srgbClr val="D4D4D4"/>
                </a:solidFill>
                <a:effectLst/>
                <a:highlight>
                  <a:srgbClr val="1E1E1E"/>
                </a:highlight>
                <a:latin typeface="Courier New" panose="02070309020205020404" pitchFamily="49" charset="0"/>
              </a:rPr>
            </a:br>
            <a:endParaRPr lang="en-IN" sz="1400" dirty="0"/>
          </a:p>
        </p:txBody>
      </p:sp>
    </p:spTree>
    <p:extLst>
      <p:ext uri="{BB962C8B-B14F-4D97-AF65-F5344CB8AC3E}">
        <p14:creationId xmlns:p14="http://schemas.microsoft.com/office/powerpoint/2010/main" val="27944522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A69D6-6755-64FE-284E-BC7ECD3B6B80}"/>
              </a:ext>
            </a:extLst>
          </p:cNvPr>
          <p:cNvSpPr>
            <a:spLocks noGrp="1"/>
          </p:cNvSpPr>
          <p:nvPr>
            <p:ph type="title"/>
          </p:nvPr>
        </p:nvSpPr>
        <p:spPr>
          <a:xfrm>
            <a:off x="2333718" y="744071"/>
            <a:ext cx="7524564" cy="735106"/>
          </a:xfrm>
        </p:spPr>
        <p:txBody>
          <a:bodyPr/>
          <a:lstStyle/>
          <a:p>
            <a:pPr marL="571500" indent="-571500">
              <a:buFont typeface="Arial" panose="020B0604020202020204" pitchFamily="34" charset="0"/>
              <a:buChar char="•"/>
            </a:pPr>
            <a:r>
              <a:rPr lang="en-IN" i="1" u="sng" dirty="0"/>
              <a:t>Result And Graph:</a:t>
            </a:r>
          </a:p>
        </p:txBody>
      </p:sp>
      <p:pic>
        <p:nvPicPr>
          <p:cNvPr id="4" name="Picture 3">
            <a:extLst>
              <a:ext uri="{FF2B5EF4-FFF2-40B4-BE49-F238E27FC236}">
                <a16:creationId xmlns:a16="http://schemas.microsoft.com/office/drawing/2014/main" id="{72DCA810-48BF-410B-B9D7-C479D17CBD73}"/>
              </a:ext>
            </a:extLst>
          </p:cNvPr>
          <p:cNvPicPr>
            <a:picLocks noChangeAspect="1"/>
          </p:cNvPicPr>
          <p:nvPr/>
        </p:nvPicPr>
        <p:blipFill>
          <a:blip r:embed="rId2"/>
          <a:stretch>
            <a:fillRect/>
          </a:stretch>
        </p:blipFill>
        <p:spPr>
          <a:xfrm>
            <a:off x="2169459" y="1479177"/>
            <a:ext cx="7924799" cy="5003011"/>
          </a:xfrm>
          <a:prstGeom prst="rect">
            <a:avLst/>
          </a:prstGeom>
        </p:spPr>
      </p:pic>
    </p:spTree>
    <p:extLst>
      <p:ext uri="{BB962C8B-B14F-4D97-AF65-F5344CB8AC3E}">
        <p14:creationId xmlns:p14="http://schemas.microsoft.com/office/powerpoint/2010/main" val="17354182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826DC-FD4A-02FB-9220-4DD137379BDE}"/>
              </a:ext>
            </a:extLst>
          </p:cNvPr>
          <p:cNvSpPr>
            <a:spLocks noGrp="1"/>
          </p:cNvSpPr>
          <p:nvPr>
            <p:ph type="title"/>
          </p:nvPr>
        </p:nvSpPr>
        <p:spPr>
          <a:xfrm>
            <a:off x="2333718" y="842682"/>
            <a:ext cx="7524564" cy="5585012"/>
          </a:xfrm>
        </p:spPr>
        <p:txBody>
          <a:bodyPr>
            <a:normAutofit/>
          </a:bodyPr>
          <a:lstStyle/>
          <a:p>
            <a:pPr marL="571500" indent="-571500">
              <a:buFont typeface="Arial" panose="020B0604020202020204" pitchFamily="34" charset="0"/>
              <a:buChar char="•"/>
            </a:pPr>
            <a:r>
              <a:rPr lang="en-IN" sz="4900" u="sng" dirty="0"/>
              <a:t>Problem Statement 15:</a:t>
            </a:r>
            <a:br>
              <a:rPr lang="en-IN" sz="4900" u="sng" dirty="0"/>
            </a:br>
            <a:r>
              <a:rPr lang="en-US" sz="3600" dirty="0">
                <a:effectLst/>
                <a:latin typeface="Cambria" panose="02040503050406030204" pitchFamily="18" charset="0"/>
                <a:ea typeface="MS Mincho" panose="020B0400000000000000" pitchFamily="49" charset="-128"/>
                <a:cs typeface="Times New Roman" panose="02020603050405020304" pitchFamily="18" charset="0"/>
              </a:rPr>
              <a:t>Load the transformed data into the data warehouse, ensuring data integrity and consistency.</a:t>
            </a:r>
            <a:br>
              <a:rPr lang="en-US" sz="3600" dirty="0">
                <a:effectLst/>
                <a:latin typeface="Cambria" panose="02040503050406030204" pitchFamily="18" charset="0"/>
                <a:ea typeface="MS Mincho" panose="020B0400000000000000" pitchFamily="49" charset="-128"/>
                <a:cs typeface="Times New Roman" panose="02020603050405020304" pitchFamily="18" charset="0"/>
              </a:rPr>
            </a:br>
            <a:br>
              <a:rPr lang="en-US" sz="1800" dirty="0">
                <a:effectLst/>
                <a:latin typeface="Cambria" panose="02040503050406030204" pitchFamily="18" charset="0"/>
                <a:ea typeface="MS Mincho" panose="020B0400000000000000" pitchFamily="49" charset="-128"/>
                <a:cs typeface="Times New Roman" panose="02020603050405020304" pitchFamily="18" charset="0"/>
              </a:rPr>
            </a:br>
            <a:br>
              <a:rPr lang="en-IN" sz="1800" dirty="0">
                <a:effectLst/>
                <a:latin typeface="Cambria" panose="02040503050406030204" pitchFamily="18" charset="0"/>
                <a:ea typeface="MS Mincho" panose="020B0400000000000000" pitchFamily="49" charset="-128"/>
                <a:cs typeface="Times New Roman" panose="02020603050405020304" pitchFamily="18" charset="0"/>
              </a:rPr>
            </a:br>
            <a:endParaRPr lang="en-IN" dirty="0"/>
          </a:p>
        </p:txBody>
      </p:sp>
    </p:spTree>
    <p:extLst>
      <p:ext uri="{BB962C8B-B14F-4D97-AF65-F5344CB8AC3E}">
        <p14:creationId xmlns:p14="http://schemas.microsoft.com/office/powerpoint/2010/main" val="9015444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33F07-736D-B97B-7A23-A0808DF9601B}"/>
              </a:ext>
            </a:extLst>
          </p:cNvPr>
          <p:cNvSpPr>
            <a:spLocks noGrp="1"/>
          </p:cNvSpPr>
          <p:nvPr>
            <p:ph type="title"/>
          </p:nvPr>
        </p:nvSpPr>
        <p:spPr>
          <a:xfrm>
            <a:off x="2333718" y="779930"/>
            <a:ext cx="7524564" cy="5719482"/>
          </a:xfrm>
        </p:spPr>
        <p:txBody>
          <a:bodyPr>
            <a:normAutofit/>
          </a:bodyPr>
          <a:lstStyle/>
          <a:p>
            <a:pPr marL="571500" indent="-571500">
              <a:buFont typeface="Arial" panose="020B0604020202020204" pitchFamily="34" charset="0"/>
              <a:buChar char="•"/>
            </a:pPr>
            <a:r>
              <a:rPr lang="en-IN" sz="4900" i="1" u="sng" dirty="0"/>
              <a:t>Description:</a:t>
            </a:r>
            <a:br>
              <a:rPr lang="en-IN" sz="4400" i="1" u="sng" dirty="0"/>
            </a:br>
            <a:r>
              <a:rPr lang="en-IN" sz="3600" dirty="0"/>
              <a:t>1)To </a:t>
            </a:r>
            <a:r>
              <a:rPr lang="en-US" sz="3600" dirty="0">
                <a:latin typeface="Cambria" panose="02040503050406030204" pitchFamily="18" charset="0"/>
                <a:ea typeface="MS Mincho" panose="020B0400000000000000" pitchFamily="49" charset="-128"/>
                <a:cs typeface="Times New Roman" panose="02020603050405020304" pitchFamily="18" charset="0"/>
              </a:rPr>
              <a:t>l</a:t>
            </a:r>
            <a:r>
              <a:rPr lang="en-US" sz="3600" dirty="0">
                <a:effectLst/>
                <a:latin typeface="Cambria" panose="02040503050406030204" pitchFamily="18" charset="0"/>
                <a:ea typeface="MS Mincho" panose="020B0400000000000000" pitchFamily="49" charset="-128"/>
                <a:cs typeface="Times New Roman" panose="02020603050405020304" pitchFamily="18" charset="0"/>
              </a:rPr>
              <a:t>oad the transformed data into the data warehouse, ensuring data integrity and consistency.</a:t>
            </a:r>
            <a:br>
              <a:rPr lang="en-US" sz="3600" dirty="0">
                <a:effectLst/>
                <a:latin typeface="Cambria" panose="02040503050406030204" pitchFamily="18" charset="0"/>
                <a:ea typeface="MS Mincho" panose="020B0400000000000000" pitchFamily="49" charset="-128"/>
                <a:cs typeface="Times New Roman" panose="02020603050405020304" pitchFamily="18" charset="0"/>
              </a:rPr>
            </a:br>
            <a:endParaRPr lang="en-IN" sz="3600" dirty="0"/>
          </a:p>
        </p:txBody>
      </p:sp>
    </p:spTree>
    <p:extLst>
      <p:ext uri="{BB962C8B-B14F-4D97-AF65-F5344CB8AC3E}">
        <p14:creationId xmlns:p14="http://schemas.microsoft.com/office/powerpoint/2010/main" val="37777370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CB33-C05F-25D3-BC7C-4AA939D1EAB6}"/>
              </a:ext>
            </a:extLst>
          </p:cNvPr>
          <p:cNvSpPr>
            <a:spLocks noGrp="1"/>
          </p:cNvSpPr>
          <p:nvPr>
            <p:ph type="title"/>
          </p:nvPr>
        </p:nvSpPr>
        <p:spPr>
          <a:xfrm>
            <a:off x="2333718" y="2766218"/>
            <a:ext cx="7524564" cy="1850606"/>
          </a:xfrm>
        </p:spPr>
        <p:txBody>
          <a:bodyPr>
            <a:noAutofit/>
          </a:bodyPr>
          <a:lstStyle/>
          <a:p>
            <a:pPr marL="571500" indent="-571500">
              <a:buFont typeface="Arial" panose="020B0604020202020204" pitchFamily="34" charset="0"/>
              <a:buChar char="•"/>
            </a:pPr>
            <a:r>
              <a:rPr lang="en-IN" sz="4000" i="1" u="sng" dirty="0"/>
              <a:t>Code:</a:t>
            </a:r>
            <a:br>
              <a:rPr lang="en-IN" sz="1800" i="1" u="sng" dirty="0"/>
            </a:br>
            <a:r>
              <a:rPr lang="en-IN" sz="2000" b="0" dirty="0">
                <a:solidFill>
                  <a:srgbClr val="6AA94F"/>
                </a:solidFill>
                <a:effectLst/>
                <a:highlight>
                  <a:srgbClr val="1E1E1E"/>
                </a:highlight>
                <a:latin typeface="Courier New" panose="02070309020205020404" pitchFamily="49" charset="0"/>
              </a:rPr>
              <a:t>#problem statement 15</a:t>
            </a:r>
            <a:br>
              <a:rPr lang="en-IN" sz="2000" b="0" dirty="0">
                <a:solidFill>
                  <a:srgbClr val="D4D4D4"/>
                </a:solidFill>
                <a:effectLst/>
                <a:highlight>
                  <a:srgbClr val="1E1E1E"/>
                </a:highlight>
                <a:latin typeface="Courier New" panose="02070309020205020404" pitchFamily="49" charset="0"/>
              </a:rPr>
            </a:br>
            <a:r>
              <a:rPr lang="en-IN" sz="2000" b="0" dirty="0">
                <a:solidFill>
                  <a:srgbClr val="C586C0"/>
                </a:solidFill>
                <a:effectLst/>
                <a:highlight>
                  <a:srgbClr val="1E1E1E"/>
                </a:highlight>
                <a:latin typeface="Courier New" panose="02070309020205020404" pitchFamily="49" charset="0"/>
              </a:rPr>
              <a:t>import</a:t>
            </a:r>
            <a:r>
              <a:rPr lang="en-IN" sz="2000" b="0" dirty="0">
                <a:solidFill>
                  <a:srgbClr val="D4D4D4"/>
                </a:solidFill>
                <a:effectLst/>
                <a:highlight>
                  <a:srgbClr val="1E1E1E"/>
                </a:highlight>
                <a:latin typeface="Courier New" panose="02070309020205020404" pitchFamily="49" charset="0"/>
              </a:rPr>
              <a:t> pandas </a:t>
            </a:r>
            <a:r>
              <a:rPr lang="en-IN" sz="2000" b="0" dirty="0">
                <a:solidFill>
                  <a:srgbClr val="C586C0"/>
                </a:solidFill>
                <a:effectLst/>
                <a:highlight>
                  <a:srgbClr val="1E1E1E"/>
                </a:highlight>
                <a:latin typeface="Courier New" panose="02070309020205020404" pitchFamily="49" charset="0"/>
              </a:rPr>
              <a:t>as</a:t>
            </a:r>
            <a:r>
              <a:rPr lang="en-IN" sz="2000" b="0" dirty="0">
                <a:solidFill>
                  <a:srgbClr val="D4D4D4"/>
                </a:solidFill>
                <a:effectLst/>
                <a:highlight>
                  <a:srgbClr val="1E1E1E"/>
                </a:highlight>
                <a:latin typeface="Courier New" panose="02070309020205020404" pitchFamily="49" charset="0"/>
              </a:rPr>
              <a:t> pd</a:t>
            </a:r>
            <a:br>
              <a:rPr lang="en-IN" sz="2000" b="0" dirty="0">
                <a:solidFill>
                  <a:srgbClr val="D4D4D4"/>
                </a:solidFill>
                <a:effectLst/>
                <a:highlight>
                  <a:srgbClr val="1E1E1E"/>
                </a:highlight>
                <a:latin typeface="Courier New" panose="02070309020205020404" pitchFamily="49" charset="0"/>
              </a:rPr>
            </a:br>
            <a:r>
              <a:rPr lang="en-IN" sz="2000" b="0" dirty="0">
                <a:solidFill>
                  <a:srgbClr val="C586C0"/>
                </a:solidFill>
                <a:effectLst/>
                <a:highlight>
                  <a:srgbClr val="1E1E1E"/>
                </a:highlight>
                <a:latin typeface="Courier New" panose="02070309020205020404" pitchFamily="49" charset="0"/>
              </a:rPr>
              <a:t>import</a:t>
            </a:r>
            <a:r>
              <a:rPr lang="en-IN" sz="2000" b="0" dirty="0">
                <a:solidFill>
                  <a:srgbClr val="D4D4D4"/>
                </a:solidFill>
                <a:effectLst/>
                <a:highlight>
                  <a:srgbClr val="1E1E1E"/>
                </a:highlight>
                <a:latin typeface="Courier New" panose="02070309020205020404" pitchFamily="49" charset="0"/>
              </a:rPr>
              <a:t> </a:t>
            </a:r>
            <a:r>
              <a:rPr lang="en-IN" sz="2000" b="0" dirty="0" err="1">
                <a:solidFill>
                  <a:srgbClr val="D4D4D4"/>
                </a:solidFill>
                <a:effectLst/>
                <a:highlight>
                  <a:srgbClr val="1E1E1E"/>
                </a:highlight>
                <a:latin typeface="Courier New" panose="02070309020205020404" pitchFamily="49" charset="0"/>
              </a:rPr>
              <a:t>matplotlib.pyplot</a:t>
            </a:r>
            <a:r>
              <a:rPr lang="en-IN" sz="2000" b="0" dirty="0">
                <a:solidFill>
                  <a:srgbClr val="D4D4D4"/>
                </a:solidFill>
                <a:effectLst/>
                <a:highlight>
                  <a:srgbClr val="1E1E1E"/>
                </a:highlight>
                <a:latin typeface="Courier New" panose="02070309020205020404" pitchFamily="49" charset="0"/>
              </a:rPr>
              <a:t> </a:t>
            </a:r>
            <a:r>
              <a:rPr lang="en-IN" sz="2000" b="0" dirty="0">
                <a:solidFill>
                  <a:srgbClr val="C586C0"/>
                </a:solidFill>
                <a:effectLst/>
                <a:highlight>
                  <a:srgbClr val="1E1E1E"/>
                </a:highlight>
                <a:latin typeface="Courier New" panose="02070309020205020404" pitchFamily="49" charset="0"/>
              </a:rPr>
              <a:t>as</a:t>
            </a:r>
            <a:r>
              <a:rPr lang="en-IN" sz="2000" b="0" dirty="0">
                <a:solidFill>
                  <a:srgbClr val="D4D4D4"/>
                </a:solidFill>
                <a:effectLst/>
                <a:highlight>
                  <a:srgbClr val="1E1E1E"/>
                </a:highlight>
                <a:latin typeface="Courier New" panose="02070309020205020404" pitchFamily="49" charset="0"/>
              </a:rPr>
              <a:t> </a:t>
            </a:r>
            <a:r>
              <a:rPr lang="en-IN" sz="2000" b="0" dirty="0" err="1">
                <a:solidFill>
                  <a:srgbClr val="D4D4D4"/>
                </a:solidFill>
                <a:effectLst/>
                <a:highlight>
                  <a:srgbClr val="1E1E1E"/>
                </a:highlight>
                <a:latin typeface="Courier New" panose="02070309020205020404" pitchFamily="49" charset="0"/>
              </a:rPr>
              <a:t>plt</a:t>
            </a:r>
            <a:br>
              <a:rPr lang="en-IN" sz="2000" b="0" dirty="0">
                <a:solidFill>
                  <a:srgbClr val="D4D4D4"/>
                </a:solidFill>
                <a:effectLst/>
                <a:highlight>
                  <a:srgbClr val="1E1E1E"/>
                </a:highlight>
                <a:latin typeface="Courier New" panose="02070309020205020404" pitchFamily="49" charset="0"/>
              </a:rPr>
            </a:br>
            <a:br>
              <a:rPr lang="en-IN" sz="2000" b="0" dirty="0">
                <a:solidFill>
                  <a:srgbClr val="D4D4D4"/>
                </a:solidFill>
                <a:effectLst/>
                <a:highlight>
                  <a:srgbClr val="1E1E1E"/>
                </a:highlight>
                <a:latin typeface="Courier New" panose="02070309020205020404" pitchFamily="49" charset="0"/>
              </a:rPr>
            </a:br>
            <a:r>
              <a:rPr lang="en-IN" sz="2000" b="0" dirty="0">
                <a:solidFill>
                  <a:srgbClr val="6AA94F"/>
                </a:solidFill>
                <a:effectLst/>
                <a:highlight>
                  <a:srgbClr val="1E1E1E"/>
                </a:highlight>
                <a:latin typeface="Courier New" panose="02070309020205020404" pitchFamily="49" charset="0"/>
              </a:rPr>
              <a:t>#total </a:t>
            </a:r>
            <a:r>
              <a:rPr lang="en-IN" sz="2000" dirty="0">
                <a:solidFill>
                  <a:srgbClr val="6AA94F"/>
                </a:solidFill>
                <a:highlight>
                  <a:srgbClr val="1E1E1E"/>
                </a:highlight>
                <a:latin typeface="Courier New" panose="02070309020205020404" pitchFamily="49" charset="0"/>
              </a:rPr>
              <a:t>p</a:t>
            </a:r>
            <a:r>
              <a:rPr lang="en-IN" sz="2000" b="0" dirty="0">
                <a:solidFill>
                  <a:srgbClr val="6AA94F"/>
                </a:solidFill>
                <a:effectLst/>
                <a:highlight>
                  <a:srgbClr val="1E1E1E"/>
                </a:highlight>
                <a:latin typeface="Courier New" panose="02070309020205020404" pitchFamily="49" charset="0"/>
              </a:rPr>
              <a:t>urchase amount per payment method</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total_purchase_per_payment_method</a:t>
            </a:r>
            <a:r>
              <a:rPr lang="en-IN" sz="2000" b="0" dirty="0">
                <a:solidFill>
                  <a:srgbClr val="D4D4D4"/>
                </a:solidFill>
                <a:effectLst/>
                <a:highlight>
                  <a:srgbClr val="1E1E1E"/>
                </a:highlight>
                <a:latin typeface="Courier New" panose="02070309020205020404" pitchFamily="49" charset="0"/>
              </a:rPr>
              <a:t>=</a:t>
            </a:r>
            <a:r>
              <a:rPr lang="en-IN" sz="2000" b="0" dirty="0" err="1">
                <a:solidFill>
                  <a:srgbClr val="D4D4D4"/>
                </a:solidFill>
                <a:effectLst/>
                <a:highlight>
                  <a:srgbClr val="1E1E1E"/>
                </a:highlight>
                <a:latin typeface="Courier New" panose="02070309020205020404" pitchFamily="49" charset="0"/>
              </a:rPr>
              <a:t>sales_df.groupby</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a:t>
            </a:r>
            <a:r>
              <a:rPr lang="en-IN" sz="2000" b="0" dirty="0" err="1">
                <a:solidFill>
                  <a:srgbClr val="CE9178"/>
                </a:solidFill>
                <a:effectLst/>
                <a:highlight>
                  <a:srgbClr val="1E1E1E"/>
                </a:highlight>
                <a:latin typeface="Courier New" panose="02070309020205020404" pitchFamily="49" charset="0"/>
              </a:rPr>
              <a:t>PaymentMethod</a:t>
            </a:r>
            <a:r>
              <a:rPr lang="en-IN" sz="2000" b="0" dirty="0">
                <a:solidFill>
                  <a:srgbClr val="CE9178"/>
                </a:solidFill>
                <a:effectLst/>
                <a:highlight>
                  <a:srgbClr val="1E1E1E"/>
                </a:highlight>
                <a:latin typeface="Courier New" panose="02070309020205020404" pitchFamily="49" charset="0"/>
              </a:rPr>
              <a:t>'</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a:t>
            </a:r>
            <a:r>
              <a:rPr lang="en-IN" sz="2000" b="0" dirty="0" err="1">
                <a:solidFill>
                  <a:srgbClr val="CE9178"/>
                </a:solidFill>
                <a:effectLst/>
                <a:highlight>
                  <a:srgbClr val="1E1E1E"/>
                </a:highlight>
                <a:latin typeface="Courier New" panose="02070309020205020404" pitchFamily="49" charset="0"/>
              </a:rPr>
              <a:t>PurchaseAmount</a:t>
            </a:r>
            <a:r>
              <a:rPr lang="en-IN" sz="2000" b="0" dirty="0">
                <a:solidFill>
                  <a:srgbClr val="CE9178"/>
                </a:solidFill>
                <a:effectLst/>
                <a:highlight>
                  <a:srgbClr val="1E1E1E"/>
                </a:highlight>
                <a:latin typeface="Courier New" panose="02070309020205020404" pitchFamily="49" charset="0"/>
              </a:rPr>
              <a:t>'</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a:t>
            </a:r>
            <a:r>
              <a:rPr lang="en-IN" sz="2000" b="0" dirty="0">
                <a:solidFill>
                  <a:srgbClr val="DCDCAA"/>
                </a:solidFill>
                <a:effectLst/>
                <a:highlight>
                  <a:srgbClr val="1E1E1E"/>
                </a:highlight>
                <a:latin typeface="Courier New" panose="02070309020205020404" pitchFamily="49" charset="0"/>
              </a:rPr>
              <a:t>sum</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plt.figure</a:t>
            </a:r>
            <a:r>
              <a:rPr lang="en-IN" sz="2000" b="0" dirty="0">
                <a:solidFill>
                  <a:srgbClr val="DCDCDC"/>
                </a:solidFill>
                <a:effectLst/>
                <a:highlight>
                  <a:srgbClr val="1E1E1E"/>
                </a:highlight>
                <a:latin typeface="Courier New" panose="02070309020205020404" pitchFamily="49" charset="0"/>
              </a:rPr>
              <a:t>(</a:t>
            </a:r>
            <a:r>
              <a:rPr lang="en-IN" sz="2000" b="0" dirty="0" err="1">
                <a:solidFill>
                  <a:srgbClr val="D4D4D4"/>
                </a:solidFill>
                <a:effectLst/>
                <a:highlight>
                  <a:srgbClr val="1E1E1E"/>
                </a:highlight>
                <a:latin typeface="Courier New" panose="02070309020205020404" pitchFamily="49" charset="0"/>
              </a:rPr>
              <a:t>figsize</a:t>
            </a:r>
            <a:r>
              <a:rPr lang="en-IN" sz="2000" b="0" dirty="0">
                <a:solidFill>
                  <a:srgbClr val="D4D4D4"/>
                </a:solidFill>
                <a:effectLst/>
                <a:highlight>
                  <a:srgbClr val="1E1E1E"/>
                </a:highlight>
                <a:latin typeface="Courier New" panose="02070309020205020404" pitchFamily="49" charset="0"/>
              </a:rPr>
              <a:t>=</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B5CEA8"/>
                </a:solidFill>
                <a:effectLst/>
                <a:highlight>
                  <a:srgbClr val="1E1E1E"/>
                </a:highlight>
                <a:latin typeface="Courier New" panose="02070309020205020404" pitchFamily="49" charset="0"/>
              </a:rPr>
              <a:t>8</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B5CEA8"/>
                </a:solidFill>
                <a:effectLst/>
                <a:highlight>
                  <a:srgbClr val="1E1E1E"/>
                </a:highlight>
                <a:latin typeface="Courier New" panose="02070309020205020404" pitchFamily="49" charset="0"/>
              </a:rPr>
              <a:t>6</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total_purchase_per_payment_method.plot</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kind=</a:t>
            </a:r>
            <a:r>
              <a:rPr lang="en-IN" sz="2000" b="0" dirty="0">
                <a:solidFill>
                  <a:srgbClr val="CE9178"/>
                </a:solidFill>
                <a:effectLst/>
                <a:highlight>
                  <a:srgbClr val="1E1E1E"/>
                </a:highlight>
                <a:latin typeface="Courier New" panose="02070309020205020404" pitchFamily="49" charset="0"/>
              </a:rPr>
              <a:t>'pie'</a:t>
            </a:r>
            <a:r>
              <a:rPr lang="en-IN" sz="2000" b="0" dirty="0">
                <a:solidFill>
                  <a:srgbClr val="DCDCDC"/>
                </a:solidFill>
                <a:effectLst/>
                <a:highlight>
                  <a:srgbClr val="1E1E1E"/>
                </a:highlight>
                <a:latin typeface="Courier New" panose="02070309020205020404" pitchFamily="49" charset="0"/>
              </a:rPr>
              <a:t>,</a:t>
            </a:r>
            <a:r>
              <a:rPr lang="en-IN" sz="2000" b="0" dirty="0" err="1">
                <a:solidFill>
                  <a:srgbClr val="D4D4D4"/>
                </a:solidFill>
                <a:effectLst/>
                <a:highlight>
                  <a:srgbClr val="1E1E1E"/>
                </a:highlight>
                <a:latin typeface="Courier New" panose="02070309020205020404" pitchFamily="49" charset="0"/>
              </a:rPr>
              <a:t>autopct</a:t>
            </a:r>
            <a:r>
              <a:rPr lang="en-IN" sz="2000" b="0" dirty="0">
                <a:solidFill>
                  <a:srgbClr val="D4D4D4"/>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'%1.1f%%'</a:t>
            </a:r>
            <a:r>
              <a:rPr lang="en-IN" sz="2000" b="0" dirty="0">
                <a:solidFill>
                  <a:srgbClr val="DCDCDC"/>
                </a:solidFill>
                <a:effectLst/>
                <a:highlight>
                  <a:srgbClr val="1E1E1E"/>
                </a:highlight>
                <a:latin typeface="Courier New" panose="02070309020205020404" pitchFamily="49" charset="0"/>
              </a:rPr>
              <a:t>,</a:t>
            </a:r>
            <a:r>
              <a:rPr lang="en-IN" sz="2000" b="0" dirty="0" err="1">
                <a:solidFill>
                  <a:srgbClr val="D4D4D4"/>
                </a:solidFill>
                <a:effectLst/>
                <a:highlight>
                  <a:srgbClr val="1E1E1E"/>
                </a:highlight>
                <a:latin typeface="Courier New" panose="02070309020205020404" pitchFamily="49" charset="0"/>
              </a:rPr>
              <a:t>startangle</a:t>
            </a:r>
            <a:r>
              <a:rPr lang="en-IN" sz="2000" b="0" dirty="0">
                <a:solidFill>
                  <a:srgbClr val="D4D4D4"/>
                </a:solidFill>
                <a:effectLst/>
                <a:highlight>
                  <a:srgbClr val="1E1E1E"/>
                </a:highlight>
                <a:latin typeface="Courier New" panose="02070309020205020404" pitchFamily="49" charset="0"/>
              </a:rPr>
              <a:t>=</a:t>
            </a:r>
            <a:r>
              <a:rPr lang="en-IN" sz="2000" b="0" dirty="0">
                <a:solidFill>
                  <a:srgbClr val="B5CEA8"/>
                </a:solidFill>
                <a:effectLst/>
                <a:highlight>
                  <a:srgbClr val="1E1E1E"/>
                </a:highlight>
                <a:latin typeface="Courier New" panose="02070309020205020404" pitchFamily="49" charset="0"/>
              </a:rPr>
              <a:t>90</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plt.title</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'total purchase amount by payment method'</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plt.ylabel</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plt.show</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a:solidFill>
                  <a:srgbClr val="DCDCAA"/>
                </a:solidFill>
                <a:effectLst/>
                <a:highlight>
                  <a:srgbClr val="1E1E1E"/>
                </a:highlight>
                <a:latin typeface="Courier New" panose="02070309020205020404" pitchFamily="49" charset="0"/>
              </a:rPr>
              <a:t>print</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"total purchase amount per payment method:\n"</a:t>
            </a:r>
            <a:r>
              <a:rPr lang="en-IN" sz="2000" b="0" dirty="0">
                <a:solidFill>
                  <a:srgbClr val="DCDCDC"/>
                </a:solidFill>
                <a:effectLst/>
                <a:highlight>
                  <a:srgbClr val="1E1E1E"/>
                </a:highlight>
                <a:latin typeface="Courier New" panose="02070309020205020404" pitchFamily="49" charset="0"/>
              </a:rPr>
              <a:t>,</a:t>
            </a:r>
            <a:r>
              <a:rPr lang="en-IN" sz="2000" b="0" dirty="0" err="1">
                <a:solidFill>
                  <a:srgbClr val="D4D4D4"/>
                </a:solidFill>
                <a:effectLst/>
                <a:highlight>
                  <a:srgbClr val="1E1E1E"/>
                </a:highlight>
                <a:latin typeface="Courier New" panose="02070309020205020404" pitchFamily="49" charset="0"/>
              </a:rPr>
              <a:t>total_purchase_per_payment_method</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endParaRPr lang="en-IN" sz="2000" i="1" u="sng" dirty="0"/>
          </a:p>
        </p:txBody>
      </p:sp>
    </p:spTree>
    <p:extLst>
      <p:ext uri="{BB962C8B-B14F-4D97-AF65-F5344CB8AC3E}">
        <p14:creationId xmlns:p14="http://schemas.microsoft.com/office/powerpoint/2010/main" val="4291804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4A0CC-43C9-63A9-0A2F-522A8FF2F96D}"/>
              </a:ext>
            </a:extLst>
          </p:cNvPr>
          <p:cNvSpPr>
            <a:spLocks noGrp="1"/>
          </p:cNvSpPr>
          <p:nvPr>
            <p:ph type="title"/>
          </p:nvPr>
        </p:nvSpPr>
        <p:spPr>
          <a:xfrm>
            <a:off x="2333718" y="744072"/>
            <a:ext cx="7524564" cy="699246"/>
          </a:xfrm>
        </p:spPr>
        <p:txBody>
          <a:bodyPr/>
          <a:lstStyle/>
          <a:p>
            <a:pPr marL="571500" indent="-571500">
              <a:buFont typeface="Arial" panose="020B0604020202020204" pitchFamily="34" charset="0"/>
              <a:buChar char="•"/>
            </a:pPr>
            <a:r>
              <a:rPr lang="en-IN" i="1" u="sng" dirty="0"/>
              <a:t>Result And Graph:</a:t>
            </a:r>
          </a:p>
        </p:txBody>
      </p:sp>
      <p:pic>
        <p:nvPicPr>
          <p:cNvPr id="4" name="Picture 3">
            <a:extLst>
              <a:ext uri="{FF2B5EF4-FFF2-40B4-BE49-F238E27FC236}">
                <a16:creationId xmlns:a16="http://schemas.microsoft.com/office/drawing/2014/main" id="{FDCD8435-10AD-B5AC-F0C8-BF8C213A384A}"/>
              </a:ext>
            </a:extLst>
          </p:cNvPr>
          <p:cNvPicPr>
            <a:picLocks noChangeAspect="1"/>
          </p:cNvPicPr>
          <p:nvPr/>
        </p:nvPicPr>
        <p:blipFill>
          <a:blip r:embed="rId2"/>
          <a:stretch>
            <a:fillRect/>
          </a:stretch>
        </p:blipFill>
        <p:spPr>
          <a:xfrm>
            <a:off x="2823883" y="1443318"/>
            <a:ext cx="6526306" cy="5235388"/>
          </a:xfrm>
          <a:prstGeom prst="rect">
            <a:avLst/>
          </a:prstGeom>
        </p:spPr>
      </p:pic>
    </p:spTree>
    <p:extLst>
      <p:ext uri="{BB962C8B-B14F-4D97-AF65-F5344CB8AC3E}">
        <p14:creationId xmlns:p14="http://schemas.microsoft.com/office/powerpoint/2010/main" val="36032258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BBDAD-4FCB-A965-09D3-C1AD5831BFBE}"/>
              </a:ext>
            </a:extLst>
          </p:cNvPr>
          <p:cNvSpPr>
            <a:spLocks noGrp="1"/>
          </p:cNvSpPr>
          <p:nvPr>
            <p:ph type="title"/>
          </p:nvPr>
        </p:nvSpPr>
        <p:spPr>
          <a:xfrm>
            <a:off x="2333718" y="2766218"/>
            <a:ext cx="7524564" cy="2388488"/>
          </a:xfrm>
        </p:spPr>
        <p:txBody>
          <a:bodyPr>
            <a:normAutofit fontScale="90000"/>
          </a:bodyPr>
          <a:lstStyle/>
          <a:p>
            <a:pPr marL="685800" indent="-685800">
              <a:lnSpc>
                <a:spcPct val="115000"/>
              </a:lnSpc>
              <a:spcBef>
                <a:spcPts val="1000"/>
              </a:spcBef>
              <a:buFont typeface="Arial" panose="020B0604020202020204" pitchFamily="34" charset="0"/>
              <a:buChar char="•"/>
            </a:pPr>
            <a:r>
              <a:rPr lang="en-IN" sz="4900" u="sng" dirty="0"/>
              <a:t>Problem Statement 16:</a:t>
            </a:r>
            <a:br>
              <a:rPr lang="en-IN" sz="4900" u="sng" dirty="0"/>
            </a:br>
            <a:r>
              <a:rPr lang="en-US" sz="36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rPr>
              <a:t>Phase 5: Reporting and Visualization:</a:t>
            </a:r>
            <a:br>
              <a:rPr lang="en-IN" sz="36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rPr>
            </a:br>
            <a:br>
              <a:rPr lang="en-US" sz="3600" dirty="0">
                <a:effectLst/>
                <a:latin typeface="Cambria" panose="02040503050406030204" pitchFamily="18" charset="0"/>
                <a:ea typeface="MS Mincho" panose="020B0400000000000000" pitchFamily="49" charset="-128"/>
                <a:cs typeface="Times New Roman" panose="02020603050405020304" pitchFamily="18" charset="0"/>
              </a:rPr>
            </a:br>
            <a:r>
              <a:rPr lang="en-US" sz="3600" dirty="0">
                <a:effectLst/>
                <a:latin typeface="Cambria" panose="02040503050406030204" pitchFamily="18" charset="0"/>
                <a:ea typeface="MS Mincho" panose="020B0400000000000000" pitchFamily="49" charset="-128"/>
                <a:cs typeface="Times New Roman" panose="02020603050405020304" pitchFamily="18" charset="0"/>
              </a:rPr>
              <a:t>Analyze purchase amounts over time. Create a plot to show the trend of purchase amounts over the months and extract insights.</a:t>
            </a:r>
            <a:br>
              <a:rPr lang="en-US" sz="3600" dirty="0">
                <a:effectLst/>
                <a:latin typeface="Cambria" panose="02040503050406030204" pitchFamily="18" charset="0"/>
                <a:ea typeface="MS Mincho" panose="020B0400000000000000" pitchFamily="49" charset="-128"/>
                <a:cs typeface="Times New Roman" panose="02020603050405020304" pitchFamily="18" charset="0"/>
              </a:rPr>
            </a:br>
            <a:br>
              <a:rPr lang="en-IN" sz="4400" dirty="0"/>
            </a:br>
            <a:endParaRPr lang="en-IN" dirty="0"/>
          </a:p>
        </p:txBody>
      </p:sp>
    </p:spTree>
    <p:extLst>
      <p:ext uri="{BB962C8B-B14F-4D97-AF65-F5344CB8AC3E}">
        <p14:creationId xmlns:p14="http://schemas.microsoft.com/office/powerpoint/2010/main" val="16564620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4FB59-7E83-F6C9-F11C-658ACA5B7C7C}"/>
              </a:ext>
            </a:extLst>
          </p:cNvPr>
          <p:cNvSpPr>
            <a:spLocks noGrp="1"/>
          </p:cNvSpPr>
          <p:nvPr>
            <p:ph type="title"/>
          </p:nvPr>
        </p:nvSpPr>
        <p:spPr/>
        <p:txBody>
          <a:bodyPr>
            <a:normAutofit fontScale="90000"/>
          </a:bodyPr>
          <a:lstStyle/>
          <a:p>
            <a:pPr marL="571500" indent="-571500">
              <a:buFont typeface="Arial" panose="020B0604020202020204" pitchFamily="34" charset="0"/>
              <a:buChar char="•"/>
            </a:pPr>
            <a:r>
              <a:rPr lang="en-IN" sz="4900" i="1" u="sng" dirty="0"/>
              <a:t>Description:</a:t>
            </a:r>
            <a:br>
              <a:rPr lang="en-IN" sz="4900" dirty="0"/>
            </a:br>
            <a:r>
              <a:rPr lang="en-IN" sz="3600" dirty="0"/>
              <a:t>1)</a:t>
            </a:r>
            <a:r>
              <a:rPr lang="en-US" sz="3600" dirty="0">
                <a:effectLst/>
                <a:latin typeface="Cambria" panose="02040503050406030204" pitchFamily="18" charset="0"/>
                <a:ea typeface="MS Mincho" panose="020B0400000000000000" pitchFamily="49" charset="-128"/>
                <a:cs typeface="Times New Roman" panose="02020603050405020304" pitchFamily="18" charset="0"/>
              </a:rPr>
              <a:t> To analyze purchase amounts over time. </a:t>
            </a:r>
            <a:br>
              <a:rPr lang="en-US" sz="3600" dirty="0">
                <a:effectLst/>
                <a:latin typeface="Cambria" panose="02040503050406030204" pitchFamily="18" charset="0"/>
                <a:ea typeface="MS Mincho" panose="020B0400000000000000" pitchFamily="49" charset="-128"/>
                <a:cs typeface="Times New Roman" panose="02020603050405020304" pitchFamily="18" charset="0"/>
              </a:rPr>
            </a:br>
            <a:r>
              <a:rPr lang="en-US" sz="3600" dirty="0">
                <a:effectLst/>
                <a:latin typeface="Cambria" panose="02040503050406030204" pitchFamily="18" charset="0"/>
                <a:ea typeface="MS Mincho" panose="020B0400000000000000" pitchFamily="49" charset="-128"/>
                <a:cs typeface="Times New Roman" panose="02020603050405020304" pitchFamily="18" charset="0"/>
              </a:rPr>
              <a:t>2) To create a plot to show the trend of purchase amounts over the months and extract insights.</a:t>
            </a:r>
            <a:br>
              <a:rPr lang="en-US" sz="3600" dirty="0">
                <a:effectLst/>
                <a:latin typeface="Cambria" panose="02040503050406030204" pitchFamily="18" charset="0"/>
                <a:ea typeface="MS Mincho" panose="020B0400000000000000" pitchFamily="49" charset="-128"/>
                <a:cs typeface="Times New Roman" panose="02020603050405020304" pitchFamily="18" charset="0"/>
              </a:rPr>
            </a:br>
            <a:endParaRPr lang="en-IN" sz="3600" dirty="0"/>
          </a:p>
        </p:txBody>
      </p:sp>
    </p:spTree>
    <p:extLst>
      <p:ext uri="{BB962C8B-B14F-4D97-AF65-F5344CB8AC3E}">
        <p14:creationId xmlns:p14="http://schemas.microsoft.com/office/powerpoint/2010/main" val="33556602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05090-8C1E-D531-6517-E0F6202D43D7}"/>
              </a:ext>
            </a:extLst>
          </p:cNvPr>
          <p:cNvSpPr>
            <a:spLocks noGrp="1"/>
          </p:cNvSpPr>
          <p:nvPr>
            <p:ph type="title"/>
          </p:nvPr>
        </p:nvSpPr>
        <p:spPr>
          <a:xfrm>
            <a:off x="2333718" y="609600"/>
            <a:ext cx="7524564" cy="5307106"/>
          </a:xfrm>
        </p:spPr>
        <p:txBody>
          <a:bodyPr>
            <a:noAutofit/>
          </a:bodyPr>
          <a:lstStyle/>
          <a:p>
            <a:pPr marL="571500" indent="-571500">
              <a:buFont typeface="Arial" panose="020B0604020202020204" pitchFamily="34" charset="0"/>
              <a:buChar char="•"/>
            </a:pPr>
            <a:r>
              <a:rPr lang="en-IN" i="1" u="sng" dirty="0"/>
              <a:t>Code:</a:t>
            </a:r>
            <a:br>
              <a:rPr lang="en-IN" sz="2000" dirty="0"/>
            </a:br>
            <a:r>
              <a:rPr lang="en-IN" sz="2000" b="0" dirty="0">
                <a:solidFill>
                  <a:srgbClr val="6AA94F"/>
                </a:solidFill>
                <a:effectLst/>
                <a:highlight>
                  <a:srgbClr val="1E1E1E"/>
                </a:highlight>
                <a:latin typeface="Courier New" panose="02070309020205020404" pitchFamily="49" charset="0"/>
              </a:rPr>
              <a:t>#problem statement 16</a:t>
            </a:r>
            <a:br>
              <a:rPr lang="en-IN" sz="2000" b="0" dirty="0">
                <a:solidFill>
                  <a:srgbClr val="D4D4D4"/>
                </a:solidFill>
                <a:effectLst/>
                <a:highlight>
                  <a:srgbClr val="1E1E1E"/>
                </a:highlight>
                <a:latin typeface="Courier New" panose="02070309020205020404" pitchFamily="49" charset="0"/>
              </a:rPr>
            </a:br>
            <a:r>
              <a:rPr lang="en-IN" sz="2000" b="0" dirty="0">
                <a:solidFill>
                  <a:srgbClr val="6AA94F"/>
                </a:solidFill>
                <a:effectLst/>
                <a:highlight>
                  <a:srgbClr val="1E1E1E"/>
                </a:highlight>
                <a:latin typeface="Courier New" panose="02070309020205020404" pitchFamily="49" charset="0"/>
              </a:rPr>
              <a:t># Trend of purchase amounts over the months</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sales_df</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'Month'</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 = </a:t>
            </a:r>
            <a:r>
              <a:rPr lang="en-IN" sz="2000" b="0" dirty="0" err="1">
                <a:solidFill>
                  <a:srgbClr val="D4D4D4"/>
                </a:solidFill>
                <a:effectLst/>
                <a:highlight>
                  <a:srgbClr val="1E1E1E"/>
                </a:highlight>
                <a:latin typeface="Courier New" panose="02070309020205020404" pitchFamily="49" charset="0"/>
              </a:rPr>
              <a:t>sales_df</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a:t>
            </a:r>
            <a:r>
              <a:rPr lang="en-IN" sz="2000" b="0" dirty="0" err="1">
                <a:solidFill>
                  <a:srgbClr val="CE9178"/>
                </a:solidFill>
                <a:effectLst/>
                <a:highlight>
                  <a:srgbClr val="1E1E1E"/>
                </a:highlight>
                <a:latin typeface="Courier New" panose="02070309020205020404" pitchFamily="49" charset="0"/>
              </a:rPr>
              <a:t>PurchaseDate</a:t>
            </a:r>
            <a:r>
              <a:rPr lang="en-IN" sz="2000" b="0" dirty="0">
                <a:solidFill>
                  <a:srgbClr val="CE9178"/>
                </a:solidFill>
                <a:effectLst/>
                <a:highlight>
                  <a:srgbClr val="1E1E1E"/>
                </a:highlight>
                <a:latin typeface="Courier New" panose="02070309020205020404" pitchFamily="49" charset="0"/>
              </a:rPr>
              <a:t>'</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a:t>
            </a:r>
            <a:r>
              <a:rPr lang="en-IN" sz="2000" b="0" dirty="0" err="1">
                <a:solidFill>
                  <a:srgbClr val="D4D4D4"/>
                </a:solidFill>
                <a:effectLst/>
                <a:highlight>
                  <a:srgbClr val="1E1E1E"/>
                </a:highlight>
                <a:latin typeface="Courier New" panose="02070309020205020404" pitchFamily="49" charset="0"/>
              </a:rPr>
              <a:t>dt.to_period</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'M'</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monthly_purchase_amount</a:t>
            </a:r>
            <a:r>
              <a:rPr lang="en-IN" sz="2000" b="0" dirty="0">
                <a:solidFill>
                  <a:srgbClr val="D4D4D4"/>
                </a:solidFill>
                <a:effectLst/>
                <a:highlight>
                  <a:srgbClr val="1E1E1E"/>
                </a:highlight>
                <a:latin typeface="Courier New" panose="02070309020205020404" pitchFamily="49" charset="0"/>
              </a:rPr>
              <a:t> = </a:t>
            </a:r>
            <a:r>
              <a:rPr lang="en-IN" sz="2000" b="0" dirty="0" err="1">
                <a:solidFill>
                  <a:srgbClr val="D4D4D4"/>
                </a:solidFill>
                <a:effectLst/>
                <a:highlight>
                  <a:srgbClr val="1E1E1E"/>
                </a:highlight>
                <a:latin typeface="Courier New" panose="02070309020205020404" pitchFamily="49" charset="0"/>
              </a:rPr>
              <a:t>sales_df.groupby</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'Month'</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a:t>
            </a:r>
            <a:r>
              <a:rPr lang="en-IN" sz="2000" b="0" dirty="0" err="1">
                <a:solidFill>
                  <a:srgbClr val="CE9178"/>
                </a:solidFill>
                <a:effectLst/>
                <a:highlight>
                  <a:srgbClr val="1E1E1E"/>
                </a:highlight>
                <a:latin typeface="Courier New" panose="02070309020205020404" pitchFamily="49" charset="0"/>
              </a:rPr>
              <a:t>PurchaseAmount</a:t>
            </a:r>
            <a:r>
              <a:rPr lang="en-IN" sz="2000" b="0" dirty="0">
                <a:solidFill>
                  <a:srgbClr val="CE9178"/>
                </a:solidFill>
                <a:effectLst/>
                <a:highlight>
                  <a:srgbClr val="1E1E1E"/>
                </a:highlight>
                <a:latin typeface="Courier New" panose="02070309020205020404" pitchFamily="49" charset="0"/>
              </a:rPr>
              <a:t>'</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a:t>
            </a:r>
            <a:r>
              <a:rPr lang="en-IN" sz="2000" b="0" dirty="0">
                <a:solidFill>
                  <a:srgbClr val="DCDCAA"/>
                </a:solidFill>
                <a:effectLst/>
                <a:highlight>
                  <a:srgbClr val="1E1E1E"/>
                </a:highlight>
                <a:latin typeface="Courier New" panose="02070309020205020404" pitchFamily="49" charset="0"/>
              </a:rPr>
              <a:t>sum</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plt.figure</a:t>
            </a:r>
            <a:r>
              <a:rPr lang="en-IN" sz="2000" b="0" dirty="0">
                <a:solidFill>
                  <a:srgbClr val="DCDCDC"/>
                </a:solidFill>
                <a:effectLst/>
                <a:highlight>
                  <a:srgbClr val="1E1E1E"/>
                </a:highlight>
                <a:latin typeface="Courier New" panose="02070309020205020404" pitchFamily="49" charset="0"/>
              </a:rPr>
              <a:t>(</a:t>
            </a:r>
            <a:r>
              <a:rPr lang="en-IN" sz="2000" b="0" dirty="0" err="1">
                <a:solidFill>
                  <a:srgbClr val="D4D4D4"/>
                </a:solidFill>
                <a:effectLst/>
                <a:highlight>
                  <a:srgbClr val="1E1E1E"/>
                </a:highlight>
                <a:latin typeface="Courier New" panose="02070309020205020404" pitchFamily="49" charset="0"/>
              </a:rPr>
              <a:t>figsize</a:t>
            </a:r>
            <a:r>
              <a:rPr lang="en-IN" sz="2000" b="0" dirty="0">
                <a:solidFill>
                  <a:srgbClr val="D4D4D4"/>
                </a:solidFill>
                <a:effectLst/>
                <a:highlight>
                  <a:srgbClr val="1E1E1E"/>
                </a:highlight>
                <a:latin typeface="Courier New" panose="02070309020205020404" pitchFamily="49" charset="0"/>
              </a:rPr>
              <a:t>=</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B5CEA8"/>
                </a:solidFill>
                <a:effectLst/>
                <a:highlight>
                  <a:srgbClr val="1E1E1E"/>
                </a:highlight>
                <a:latin typeface="Courier New" panose="02070309020205020404" pitchFamily="49" charset="0"/>
              </a:rPr>
              <a:t>10</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 </a:t>
            </a:r>
            <a:r>
              <a:rPr lang="en-IN" sz="2000" b="0" dirty="0">
                <a:solidFill>
                  <a:srgbClr val="B5CEA8"/>
                </a:solidFill>
                <a:effectLst/>
                <a:highlight>
                  <a:srgbClr val="1E1E1E"/>
                </a:highlight>
                <a:latin typeface="Courier New" panose="02070309020205020404" pitchFamily="49" charset="0"/>
              </a:rPr>
              <a:t>6</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monthly_purchase_amount.plot</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kind=</a:t>
            </a:r>
            <a:r>
              <a:rPr lang="en-IN" sz="2000" b="0" dirty="0">
                <a:solidFill>
                  <a:srgbClr val="CE9178"/>
                </a:solidFill>
                <a:effectLst/>
                <a:highlight>
                  <a:srgbClr val="1E1E1E"/>
                </a:highlight>
                <a:latin typeface="Courier New" panose="02070309020205020404" pitchFamily="49" charset="0"/>
              </a:rPr>
              <a:t>'line'</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plt.title</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'Purchase Amounts Over Time'</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plt.ylabel</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'Total Purchase Amount'</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plt.xlabel</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'Month'</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plt.show</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endParaRPr lang="en-IN" sz="2000" dirty="0"/>
          </a:p>
        </p:txBody>
      </p:sp>
    </p:spTree>
    <p:extLst>
      <p:ext uri="{BB962C8B-B14F-4D97-AF65-F5344CB8AC3E}">
        <p14:creationId xmlns:p14="http://schemas.microsoft.com/office/powerpoint/2010/main" val="32416506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DA5D9-A891-18E1-9715-40C4559A1DA8}"/>
              </a:ext>
            </a:extLst>
          </p:cNvPr>
          <p:cNvSpPr>
            <a:spLocks noGrp="1"/>
          </p:cNvSpPr>
          <p:nvPr>
            <p:ph type="title"/>
          </p:nvPr>
        </p:nvSpPr>
        <p:spPr>
          <a:xfrm>
            <a:off x="2333718" y="708213"/>
            <a:ext cx="7524564" cy="842682"/>
          </a:xfrm>
        </p:spPr>
        <p:txBody>
          <a:bodyPr/>
          <a:lstStyle/>
          <a:p>
            <a:pPr marL="571500" indent="-571500">
              <a:buFont typeface="Arial" panose="020B0604020202020204" pitchFamily="34" charset="0"/>
              <a:buChar char="•"/>
            </a:pPr>
            <a:r>
              <a:rPr lang="en-IN" i="1" u="sng" dirty="0"/>
              <a:t>Result And Graph:</a:t>
            </a:r>
          </a:p>
        </p:txBody>
      </p:sp>
      <p:pic>
        <p:nvPicPr>
          <p:cNvPr id="4" name="Picture 3">
            <a:extLst>
              <a:ext uri="{FF2B5EF4-FFF2-40B4-BE49-F238E27FC236}">
                <a16:creationId xmlns:a16="http://schemas.microsoft.com/office/drawing/2014/main" id="{FC55999F-B34C-8E80-F215-D2FF5A1F1C43}"/>
              </a:ext>
            </a:extLst>
          </p:cNvPr>
          <p:cNvPicPr>
            <a:picLocks noChangeAspect="1"/>
          </p:cNvPicPr>
          <p:nvPr/>
        </p:nvPicPr>
        <p:blipFill>
          <a:blip r:embed="rId2"/>
          <a:stretch>
            <a:fillRect/>
          </a:stretch>
        </p:blipFill>
        <p:spPr>
          <a:xfrm>
            <a:off x="1640540" y="1407459"/>
            <a:ext cx="8659907" cy="5307106"/>
          </a:xfrm>
          <a:prstGeom prst="rect">
            <a:avLst/>
          </a:prstGeom>
        </p:spPr>
      </p:pic>
    </p:spTree>
    <p:extLst>
      <p:ext uri="{BB962C8B-B14F-4D97-AF65-F5344CB8AC3E}">
        <p14:creationId xmlns:p14="http://schemas.microsoft.com/office/powerpoint/2010/main" val="8743845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9BFF1-C4AA-3BCA-5716-67675EBD4AA2}"/>
              </a:ext>
            </a:extLst>
          </p:cNvPr>
          <p:cNvSpPr>
            <a:spLocks noGrp="1"/>
          </p:cNvSpPr>
          <p:nvPr>
            <p:ph type="title"/>
          </p:nvPr>
        </p:nvSpPr>
        <p:spPr>
          <a:xfrm>
            <a:off x="2333718" y="797860"/>
            <a:ext cx="7524564" cy="5629834"/>
          </a:xfrm>
        </p:spPr>
        <p:txBody>
          <a:bodyPr>
            <a:normAutofit/>
          </a:bodyPr>
          <a:lstStyle/>
          <a:p>
            <a:pPr marL="571500" indent="-571500">
              <a:buFont typeface="Arial" panose="020B0604020202020204" pitchFamily="34" charset="0"/>
              <a:buChar char="•"/>
            </a:pPr>
            <a:r>
              <a:rPr lang="en-IN" sz="4400" u="sng" dirty="0"/>
              <a:t>Problem Statement 17:</a:t>
            </a:r>
            <a:br>
              <a:rPr lang="en-IN" sz="4400" u="sng" dirty="0"/>
            </a:br>
            <a:br>
              <a:rPr lang="en-US" sz="1800" u="sng" dirty="0">
                <a:effectLst/>
                <a:latin typeface="Cambria" panose="02040503050406030204" pitchFamily="18" charset="0"/>
                <a:ea typeface="MS Mincho" panose="020B0400000000000000" pitchFamily="49" charset="-128"/>
                <a:cs typeface="Times New Roman" panose="02020603050405020304" pitchFamily="18" charset="0"/>
              </a:rPr>
            </a:br>
            <a:r>
              <a:rPr lang="en-US" sz="3600" dirty="0">
                <a:effectLst/>
                <a:latin typeface="Cambria" panose="02040503050406030204" pitchFamily="18" charset="0"/>
                <a:ea typeface="MS Mincho" panose="020B0400000000000000" pitchFamily="49" charset="-128"/>
                <a:cs typeface="Times New Roman" panose="02020603050405020304" pitchFamily="18" charset="0"/>
              </a:rPr>
              <a:t>Investigate the relationship between purchase amount and discount percentage. Create a scatter plot and calculate the correlation.</a:t>
            </a:r>
            <a:br>
              <a:rPr lang="en-US" sz="3600" dirty="0">
                <a:effectLst/>
                <a:latin typeface="Cambria" panose="02040503050406030204" pitchFamily="18" charset="0"/>
                <a:ea typeface="MS Mincho" panose="020B0400000000000000" pitchFamily="49" charset="-128"/>
                <a:cs typeface="Times New Roman" panose="02020603050405020304" pitchFamily="18" charset="0"/>
              </a:rPr>
            </a:br>
            <a:br>
              <a:rPr lang="en-US" sz="3600" dirty="0">
                <a:effectLst/>
                <a:latin typeface="Cambria" panose="02040503050406030204" pitchFamily="18" charset="0"/>
                <a:ea typeface="MS Mincho" panose="020B0400000000000000" pitchFamily="49" charset="-128"/>
                <a:cs typeface="Times New Roman" panose="02020603050405020304" pitchFamily="18" charset="0"/>
              </a:rPr>
            </a:br>
            <a:endParaRPr lang="en-IN" sz="3600" dirty="0"/>
          </a:p>
        </p:txBody>
      </p:sp>
    </p:spTree>
    <p:extLst>
      <p:ext uri="{BB962C8B-B14F-4D97-AF65-F5344CB8AC3E}">
        <p14:creationId xmlns:p14="http://schemas.microsoft.com/office/powerpoint/2010/main" val="2716747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40"/>
            <a:ext cx="7524564" cy="1325563"/>
          </a:xfrm>
        </p:spPr>
        <p:txBody>
          <a:bodyPr/>
          <a:lstStyle/>
          <a:p>
            <a:pPr marL="571500" indent="-571500" algn="ctr">
              <a:buFont typeface="Arial" panose="020B0604020202020204" pitchFamily="34" charset="0"/>
              <a:buChar char="•"/>
            </a:pPr>
            <a:r>
              <a:rPr lang="en-US" i="1" u="sng" dirty="0"/>
              <a:t>Results And Graph:</a:t>
            </a:r>
            <a:endParaRPr lang="en-IN" i="1" u="sng" dirty="0"/>
          </a:p>
        </p:txBody>
      </p:sp>
      <p:pic>
        <p:nvPicPr>
          <p:cNvPr id="4" name="Picture 3">
            <a:extLst>
              <a:ext uri="{FF2B5EF4-FFF2-40B4-BE49-F238E27FC236}">
                <a16:creationId xmlns:a16="http://schemas.microsoft.com/office/drawing/2014/main" id="{4DD4E76C-948D-DAD0-697A-9392E0818BF0}"/>
              </a:ext>
            </a:extLst>
          </p:cNvPr>
          <p:cNvPicPr>
            <a:picLocks noChangeAspect="1"/>
          </p:cNvPicPr>
          <p:nvPr/>
        </p:nvPicPr>
        <p:blipFill>
          <a:blip r:embed="rId2"/>
          <a:stretch>
            <a:fillRect/>
          </a:stretch>
        </p:blipFill>
        <p:spPr>
          <a:xfrm>
            <a:off x="134471" y="2140190"/>
            <a:ext cx="11896163" cy="3722728"/>
          </a:xfrm>
          <a:prstGeom prst="rect">
            <a:avLst/>
          </a:prstGeom>
        </p:spPr>
      </p:pic>
    </p:spTree>
    <p:extLst>
      <p:ext uri="{BB962C8B-B14F-4D97-AF65-F5344CB8AC3E}">
        <p14:creationId xmlns:p14="http://schemas.microsoft.com/office/powerpoint/2010/main" val="14462751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59E0F-140E-F0CF-E253-413725DFB1F5}"/>
              </a:ext>
            </a:extLst>
          </p:cNvPr>
          <p:cNvSpPr>
            <a:spLocks noGrp="1"/>
          </p:cNvSpPr>
          <p:nvPr>
            <p:ph type="title"/>
          </p:nvPr>
        </p:nvSpPr>
        <p:spPr>
          <a:xfrm>
            <a:off x="2333718" y="788894"/>
            <a:ext cx="7524564" cy="5656730"/>
          </a:xfrm>
        </p:spPr>
        <p:txBody>
          <a:bodyPr>
            <a:normAutofit/>
          </a:bodyPr>
          <a:lstStyle/>
          <a:p>
            <a:pPr marL="571500" indent="-571500">
              <a:buFont typeface="Arial" panose="020B0604020202020204" pitchFamily="34" charset="0"/>
              <a:buChar char="•"/>
            </a:pPr>
            <a:r>
              <a:rPr lang="en-IN" sz="4900" i="1" u="sng" dirty="0"/>
              <a:t>Description:</a:t>
            </a:r>
            <a:br>
              <a:rPr lang="en-IN" dirty="0"/>
            </a:br>
            <a:r>
              <a:rPr lang="en-IN" sz="3600" dirty="0"/>
              <a:t>1)</a:t>
            </a:r>
            <a:r>
              <a:rPr lang="en-US" sz="3600" dirty="0">
                <a:effectLst/>
                <a:latin typeface="Cambria" panose="02040503050406030204" pitchFamily="18" charset="0"/>
                <a:ea typeface="MS Mincho" panose="020B0400000000000000" pitchFamily="49" charset="-128"/>
                <a:cs typeface="Times New Roman" panose="02020603050405020304" pitchFamily="18" charset="0"/>
              </a:rPr>
              <a:t> To investigate the relationship between purchase amount and discount percentage. Create a scatter plot and calculate the correlation.</a:t>
            </a:r>
            <a:br>
              <a:rPr lang="en-US" sz="3600" dirty="0">
                <a:effectLst/>
                <a:latin typeface="Cambria" panose="02040503050406030204" pitchFamily="18" charset="0"/>
                <a:ea typeface="MS Mincho" panose="020B0400000000000000" pitchFamily="49" charset="-128"/>
                <a:cs typeface="Times New Roman" panose="02020603050405020304" pitchFamily="18" charset="0"/>
              </a:rPr>
            </a:br>
            <a:endParaRPr lang="en-IN" sz="3600" dirty="0"/>
          </a:p>
        </p:txBody>
      </p:sp>
    </p:spTree>
    <p:extLst>
      <p:ext uri="{BB962C8B-B14F-4D97-AF65-F5344CB8AC3E}">
        <p14:creationId xmlns:p14="http://schemas.microsoft.com/office/powerpoint/2010/main" val="13066079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86F7F-D94C-16C3-553C-AA2C99799CD2}"/>
              </a:ext>
            </a:extLst>
          </p:cNvPr>
          <p:cNvSpPr>
            <a:spLocks noGrp="1"/>
          </p:cNvSpPr>
          <p:nvPr>
            <p:ph type="title"/>
          </p:nvPr>
        </p:nvSpPr>
        <p:spPr>
          <a:xfrm>
            <a:off x="2333718" y="959224"/>
            <a:ext cx="7524564" cy="5414682"/>
          </a:xfrm>
        </p:spPr>
        <p:txBody>
          <a:bodyPr>
            <a:noAutofit/>
          </a:bodyPr>
          <a:lstStyle/>
          <a:p>
            <a:pPr marL="285750" indent="-285750">
              <a:buFont typeface="Arial" panose="020B0604020202020204" pitchFamily="34" charset="0"/>
              <a:buChar char="•"/>
            </a:pPr>
            <a:r>
              <a:rPr lang="en-IN" sz="4000" i="1" u="sng" dirty="0"/>
              <a:t>Code:</a:t>
            </a:r>
            <a:br>
              <a:rPr lang="en-IN" sz="1800" dirty="0"/>
            </a:br>
            <a:r>
              <a:rPr lang="en-IN" sz="2000" b="0" dirty="0">
                <a:solidFill>
                  <a:srgbClr val="6AA94F"/>
                </a:solidFill>
                <a:effectLst/>
                <a:highlight>
                  <a:srgbClr val="1E1E1E"/>
                </a:highlight>
                <a:latin typeface="Courier New" panose="02070309020205020404" pitchFamily="49" charset="0"/>
              </a:rPr>
              <a:t>#problem statement 17</a:t>
            </a:r>
            <a:br>
              <a:rPr lang="en-IN" sz="2000" b="0" dirty="0">
                <a:solidFill>
                  <a:srgbClr val="D4D4D4"/>
                </a:solidFill>
                <a:effectLst/>
                <a:highlight>
                  <a:srgbClr val="1E1E1E"/>
                </a:highlight>
                <a:latin typeface="Courier New" panose="02070309020205020404" pitchFamily="49" charset="0"/>
              </a:rPr>
            </a:br>
            <a:r>
              <a:rPr lang="en-IN" sz="2000" b="0" dirty="0">
                <a:solidFill>
                  <a:srgbClr val="6AA94F"/>
                </a:solidFill>
                <a:effectLst/>
                <a:highlight>
                  <a:srgbClr val="1E1E1E"/>
                </a:highlight>
                <a:latin typeface="Courier New" panose="02070309020205020404" pitchFamily="49" charset="0"/>
              </a:rPr>
              <a:t># Scatter plot and correlation between purchase amount and discount percentage</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plt.figure</a:t>
            </a:r>
            <a:r>
              <a:rPr lang="en-IN" sz="2000" b="0" dirty="0">
                <a:solidFill>
                  <a:srgbClr val="DCDCDC"/>
                </a:solidFill>
                <a:effectLst/>
                <a:highlight>
                  <a:srgbClr val="1E1E1E"/>
                </a:highlight>
                <a:latin typeface="Courier New" panose="02070309020205020404" pitchFamily="49" charset="0"/>
              </a:rPr>
              <a:t>(</a:t>
            </a:r>
            <a:r>
              <a:rPr lang="en-IN" sz="2000" b="0" dirty="0" err="1">
                <a:solidFill>
                  <a:srgbClr val="D4D4D4"/>
                </a:solidFill>
                <a:effectLst/>
                <a:highlight>
                  <a:srgbClr val="1E1E1E"/>
                </a:highlight>
                <a:latin typeface="Courier New" panose="02070309020205020404" pitchFamily="49" charset="0"/>
              </a:rPr>
              <a:t>figsize</a:t>
            </a:r>
            <a:r>
              <a:rPr lang="en-IN" sz="2000" b="0" dirty="0">
                <a:solidFill>
                  <a:srgbClr val="D4D4D4"/>
                </a:solidFill>
                <a:effectLst/>
                <a:highlight>
                  <a:srgbClr val="1E1E1E"/>
                </a:highlight>
                <a:latin typeface="Courier New" panose="02070309020205020404" pitchFamily="49" charset="0"/>
              </a:rPr>
              <a:t>=</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B5CEA8"/>
                </a:solidFill>
                <a:effectLst/>
                <a:highlight>
                  <a:srgbClr val="1E1E1E"/>
                </a:highlight>
                <a:latin typeface="Courier New" panose="02070309020205020404" pitchFamily="49" charset="0"/>
              </a:rPr>
              <a:t>10</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 </a:t>
            </a:r>
            <a:r>
              <a:rPr lang="en-IN" sz="2000" b="0" dirty="0">
                <a:solidFill>
                  <a:srgbClr val="B5CEA8"/>
                </a:solidFill>
                <a:effectLst/>
                <a:highlight>
                  <a:srgbClr val="1E1E1E"/>
                </a:highlight>
                <a:latin typeface="Courier New" panose="02070309020205020404" pitchFamily="49" charset="0"/>
              </a:rPr>
              <a:t>6</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sns.scatterplot</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x=</a:t>
            </a:r>
            <a:r>
              <a:rPr lang="en-IN" sz="2000" b="0" dirty="0">
                <a:solidFill>
                  <a:srgbClr val="CE9178"/>
                </a:solidFill>
                <a:effectLst/>
                <a:highlight>
                  <a:srgbClr val="1E1E1E"/>
                </a:highlight>
                <a:latin typeface="Courier New" panose="02070309020205020404" pitchFamily="49" charset="0"/>
              </a:rPr>
              <a:t>'</a:t>
            </a:r>
            <a:r>
              <a:rPr lang="en-IN" sz="2000" b="0" dirty="0" err="1">
                <a:solidFill>
                  <a:srgbClr val="CE9178"/>
                </a:solidFill>
                <a:effectLst/>
                <a:highlight>
                  <a:srgbClr val="1E1E1E"/>
                </a:highlight>
                <a:latin typeface="Courier New" panose="02070309020205020404" pitchFamily="49" charset="0"/>
              </a:rPr>
              <a:t>DiscountPercentage</a:t>
            </a:r>
            <a:r>
              <a:rPr lang="en-IN" sz="2000" b="0" dirty="0">
                <a:solidFill>
                  <a:srgbClr val="CE9178"/>
                </a:solidFill>
                <a:effectLst/>
                <a:highlight>
                  <a:srgbClr val="1E1E1E"/>
                </a:highlight>
                <a:latin typeface="Courier New" panose="02070309020205020404" pitchFamily="49" charset="0"/>
              </a:rPr>
              <a:t>'</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 y=</a:t>
            </a:r>
            <a:r>
              <a:rPr lang="en-IN" sz="2000" b="0" dirty="0">
                <a:solidFill>
                  <a:srgbClr val="CE9178"/>
                </a:solidFill>
                <a:effectLst/>
                <a:highlight>
                  <a:srgbClr val="1E1E1E"/>
                </a:highlight>
                <a:latin typeface="Courier New" panose="02070309020205020404" pitchFamily="49" charset="0"/>
              </a:rPr>
              <a:t>'</a:t>
            </a:r>
            <a:r>
              <a:rPr lang="en-IN" sz="2000" b="0" dirty="0" err="1">
                <a:solidFill>
                  <a:srgbClr val="CE9178"/>
                </a:solidFill>
                <a:effectLst/>
                <a:highlight>
                  <a:srgbClr val="1E1E1E"/>
                </a:highlight>
                <a:latin typeface="Courier New" panose="02070309020205020404" pitchFamily="49" charset="0"/>
              </a:rPr>
              <a:t>PurchaseAmount</a:t>
            </a:r>
            <a:r>
              <a:rPr lang="en-IN" sz="2000" b="0" dirty="0">
                <a:solidFill>
                  <a:srgbClr val="CE9178"/>
                </a:solidFill>
                <a:effectLst/>
                <a:highlight>
                  <a:srgbClr val="1E1E1E"/>
                </a:highlight>
                <a:latin typeface="Courier New" panose="02070309020205020404" pitchFamily="49" charset="0"/>
              </a:rPr>
              <a:t>'</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 data=</a:t>
            </a:r>
            <a:r>
              <a:rPr lang="en-IN" sz="2000" b="0" dirty="0" err="1">
                <a:solidFill>
                  <a:srgbClr val="D4D4D4"/>
                </a:solidFill>
                <a:effectLst/>
                <a:highlight>
                  <a:srgbClr val="1E1E1E"/>
                </a:highlight>
                <a:latin typeface="Courier New" panose="02070309020205020404" pitchFamily="49" charset="0"/>
              </a:rPr>
              <a:t>sales_df</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plt.title</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'Purchase Amount vs. Discount Percentage'</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plt.show</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br>
              <a:rPr lang="en-IN" sz="2000" b="0" dirty="0">
                <a:solidFill>
                  <a:srgbClr val="D4D4D4"/>
                </a:solidFill>
                <a:effectLst/>
                <a:highlight>
                  <a:srgbClr val="1E1E1E"/>
                </a:highlight>
                <a:latin typeface="Courier New" panose="02070309020205020404" pitchFamily="49" charset="0"/>
              </a:rPr>
            </a:br>
            <a:r>
              <a:rPr lang="en-IN" sz="2000" b="0" dirty="0">
                <a:solidFill>
                  <a:srgbClr val="D4D4D4"/>
                </a:solidFill>
                <a:effectLst/>
                <a:highlight>
                  <a:srgbClr val="1E1E1E"/>
                </a:highlight>
                <a:latin typeface="Courier New" panose="02070309020205020404" pitchFamily="49" charset="0"/>
              </a:rPr>
              <a:t>correlation = </a:t>
            </a:r>
            <a:r>
              <a:rPr lang="en-IN" sz="2000" b="0" dirty="0" err="1">
                <a:solidFill>
                  <a:srgbClr val="D4D4D4"/>
                </a:solidFill>
                <a:effectLst/>
                <a:highlight>
                  <a:srgbClr val="1E1E1E"/>
                </a:highlight>
                <a:latin typeface="Courier New" panose="02070309020205020404" pitchFamily="49" charset="0"/>
              </a:rPr>
              <a:t>sales_df</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a:t>
            </a:r>
            <a:r>
              <a:rPr lang="en-IN" sz="2000" b="0" dirty="0" err="1">
                <a:solidFill>
                  <a:srgbClr val="CE9178"/>
                </a:solidFill>
                <a:effectLst/>
                <a:highlight>
                  <a:srgbClr val="1E1E1E"/>
                </a:highlight>
                <a:latin typeface="Courier New" panose="02070309020205020404" pitchFamily="49" charset="0"/>
              </a:rPr>
              <a:t>DiscountPercentage</a:t>
            </a:r>
            <a:r>
              <a:rPr lang="en-IN" sz="2000" b="0" dirty="0">
                <a:solidFill>
                  <a:srgbClr val="CE9178"/>
                </a:solidFill>
                <a:effectLst/>
                <a:highlight>
                  <a:srgbClr val="1E1E1E"/>
                </a:highlight>
                <a:latin typeface="Courier New" panose="02070309020205020404" pitchFamily="49" charset="0"/>
              </a:rPr>
              <a:t>'</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 </a:t>
            </a:r>
            <a:r>
              <a:rPr lang="en-IN" sz="2000" b="0" dirty="0">
                <a:solidFill>
                  <a:srgbClr val="CE9178"/>
                </a:solidFill>
                <a:effectLst/>
                <a:highlight>
                  <a:srgbClr val="1E1E1E"/>
                </a:highlight>
                <a:latin typeface="Courier New" panose="02070309020205020404" pitchFamily="49" charset="0"/>
              </a:rPr>
              <a:t>'</a:t>
            </a:r>
            <a:r>
              <a:rPr lang="en-IN" sz="2000" b="0" dirty="0" err="1">
                <a:solidFill>
                  <a:srgbClr val="CE9178"/>
                </a:solidFill>
                <a:effectLst/>
                <a:highlight>
                  <a:srgbClr val="1E1E1E"/>
                </a:highlight>
                <a:latin typeface="Courier New" panose="02070309020205020404" pitchFamily="49" charset="0"/>
              </a:rPr>
              <a:t>PurchaseAmount</a:t>
            </a:r>
            <a:r>
              <a:rPr lang="en-IN" sz="2000" b="0" dirty="0">
                <a:solidFill>
                  <a:srgbClr val="CE9178"/>
                </a:solidFill>
                <a:effectLst/>
                <a:highlight>
                  <a:srgbClr val="1E1E1E"/>
                </a:highlight>
                <a:latin typeface="Courier New" panose="02070309020205020404" pitchFamily="49" charset="0"/>
              </a:rPr>
              <a:t>'</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a:t>
            </a:r>
            <a:r>
              <a:rPr lang="en-IN" sz="2000" b="0" dirty="0" err="1">
                <a:solidFill>
                  <a:srgbClr val="D4D4D4"/>
                </a:solidFill>
                <a:effectLst/>
                <a:highlight>
                  <a:srgbClr val="1E1E1E"/>
                </a:highlight>
                <a:latin typeface="Courier New" panose="02070309020205020404" pitchFamily="49" charset="0"/>
              </a:rPr>
              <a:t>corr</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a:solidFill>
                  <a:srgbClr val="DCDCAA"/>
                </a:solidFill>
                <a:effectLst/>
                <a:highlight>
                  <a:srgbClr val="1E1E1E"/>
                </a:highlight>
                <a:latin typeface="Courier New" panose="02070309020205020404" pitchFamily="49" charset="0"/>
              </a:rPr>
              <a:t>print</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"Correlation between Discount Percentage and Purchase Amount:\n"</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 correlation</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br>
              <a:rPr lang="en-IN" sz="1800" b="0" dirty="0">
                <a:solidFill>
                  <a:srgbClr val="D4D4D4"/>
                </a:solidFill>
                <a:effectLst/>
                <a:highlight>
                  <a:srgbClr val="1E1E1E"/>
                </a:highlight>
                <a:latin typeface="Courier New" panose="02070309020205020404" pitchFamily="49" charset="0"/>
              </a:rPr>
            </a:br>
            <a:br>
              <a:rPr lang="en-IN" sz="1800" b="0" dirty="0">
                <a:solidFill>
                  <a:srgbClr val="D4D4D4"/>
                </a:solidFill>
                <a:effectLst/>
                <a:highlight>
                  <a:srgbClr val="1E1E1E"/>
                </a:highlight>
                <a:latin typeface="Courier New" panose="02070309020205020404" pitchFamily="49" charset="0"/>
              </a:rPr>
            </a:br>
            <a:endParaRPr lang="en-IN" sz="1800" dirty="0"/>
          </a:p>
        </p:txBody>
      </p:sp>
    </p:spTree>
    <p:extLst>
      <p:ext uri="{BB962C8B-B14F-4D97-AF65-F5344CB8AC3E}">
        <p14:creationId xmlns:p14="http://schemas.microsoft.com/office/powerpoint/2010/main" val="14383331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A82E3-3A12-470C-03A8-D406D388457B}"/>
              </a:ext>
            </a:extLst>
          </p:cNvPr>
          <p:cNvSpPr>
            <a:spLocks noGrp="1"/>
          </p:cNvSpPr>
          <p:nvPr>
            <p:ph type="title"/>
          </p:nvPr>
        </p:nvSpPr>
        <p:spPr>
          <a:xfrm>
            <a:off x="2333718" y="770966"/>
            <a:ext cx="7524564" cy="923363"/>
          </a:xfrm>
        </p:spPr>
        <p:txBody>
          <a:bodyPr/>
          <a:lstStyle/>
          <a:p>
            <a:pPr marL="571500" indent="-571500">
              <a:buFont typeface="Arial" panose="020B0604020202020204" pitchFamily="34" charset="0"/>
              <a:buChar char="•"/>
            </a:pPr>
            <a:r>
              <a:rPr lang="en-IN" i="1" u="sng" dirty="0"/>
              <a:t>Result And Graph:</a:t>
            </a:r>
          </a:p>
        </p:txBody>
      </p:sp>
      <p:pic>
        <p:nvPicPr>
          <p:cNvPr id="4" name="Picture 3">
            <a:extLst>
              <a:ext uri="{FF2B5EF4-FFF2-40B4-BE49-F238E27FC236}">
                <a16:creationId xmlns:a16="http://schemas.microsoft.com/office/drawing/2014/main" id="{4BD51B31-8770-1B5C-3799-849381E87351}"/>
              </a:ext>
            </a:extLst>
          </p:cNvPr>
          <p:cNvPicPr>
            <a:picLocks noChangeAspect="1"/>
          </p:cNvPicPr>
          <p:nvPr/>
        </p:nvPicPr>
        <p:blipFill>
          <a:blip r:embed="rId2"/>
          <a:stretch>
            <a:fillRect/>
          </a:stretch>
        </p:blipFill>
        <p:spPr>
          <a:xfrm>
            <a:off x="2097740" y="1694328"/>
            <a:ext cx="8175813" cy="4742331"/>
          </a:xfrm>
          <a:prstGeom prst="rect">
            <a:avLst/>
          </a:prstGeom>
        </p:spPr>
      </p:pic>
    </p:spTree>
    <p:extLst>
      <p:ext uri="{BB962C8B-B14F-4D97-AF65-F5344CB8AC3E}">
        <p14:creationId xmlns:p14="http://schemas.microsoft.com/office/powerpoint/2010/main" val="16189256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418B-3F7B-8FB6-66EA-FC919F5BBB79}"/>
              </a:ext>
            </a:extLst>
          </p:cNvPr>
          <p:cNvSpPr>
            <a:spLocks noGrp="1"/>
          </p:cNvSpPr>
          <p:nvPr>
            <p:ph type="title"/>
          </p:nvPr>
        </p:nvSpPr>
        <p:spPr>
          <a:xfrm>
            <a:off x="2333718" y="779929"/>
            <a:ext cx="7524564" cy="5656729"/>
          </a:xfrm>
        </p:spPr>
        <p:txBody>
          <a:bodyPr>
            <a:normAutofit/>
          </a:bodyPr>
          <a:lstStyle/>
          <a:p>
            <a:pPr marL="571500" indent="-571500">
              <a:buFont typeface="Arial" panose="020B0604020202020204" pitchFamily="34" charset="0"/>
              <a:buChar char="•"/>
            </a:pPr>
            <a:r>
              <a:rPr lang="en-IN" sz="4900" u="sng" dirty="0"/>
              <a:t>Problem Statement 18:</a:t>
            </a:r>
            <a:br>
              <a:rPr lang="en-IN" sz="4900" u="sng" dirty="0"/>
            </a:br>
            <a:r>
              <a:rPr lang="en-US" sz="3600" dirty="0">
                <a:effectLst/>
                <a:latin typeface="Cambria" panose="02040503050406030204" pitchFamily="18" charset="0"/>
                <a:ea typeface="MS Mincho" panose="020B0400000000000000" pitchFamily="49" charset="-128"/>
                <a:cs typeface="Times New Roman" panose="02020603050405020304" pitchFamily="18" charset="0"/>
              </a:rPr>
              <a:t>Identify instances of multiple purchases on the same day. Create a new column to flag these instances and visualize the findings.</a:t>
            </a:r>
            <a:br>
              <a:rPr lang="en-US" sz="3600" dirty="0">
                <a:effectLst/>
                <a:latin typeface="Cambria" panose="02040503050406030204" pitchFamily="18" charset="0"/>
                <a:ea typeface="MS Mincho" panose="020B0400000000000000" pitchFamily="49" charset="-128"/>
                <a:cs typeface="Times New Roman" panose="02020603050405020304" pitchFamily="18" charset="0"/>
              </a:rPr>
            </a:br>
            <a:br>
              <a:rPr lang="en-US" sz="3600" dirty="0">
                <a:effectLst/>
                <a:latin typeface="Cambria" panose="02040503050406030204" pitchFamily="18" charset="0"/>
                <a:ea typeface="MS Mincho" panose="020B0400000000000000" pitchFamily="49" charset="-128"/>
                <a:cs typeface="Times New Roman" panose="02020603050405020304" pitchFamily="18" charset="0"/>
              </a:rPr>
            </a:br>
            <a:endParaRPr lang="en-IN" sz="3600" dirty="0"/>
          </a:p>
        </p:txBody>
      </p:sp>
    </p:spTree>
    <p:extLst>
      <p:ext uri="{BB962C8B-B14F-4D97-AF65-F5344CB8AC3E}">
        <p14:creationId xmlns:p14="http://schemas.microsoft.com/office/powerpoint/2010/main" val="22559355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74E04-5043-87C8-EF80-160D87CB12E5}"/>
              </a:ext>
            </a:extLst>
          </p:cNvPr>
          <p:cNvSpPr>
            <a:spLocks noGrp="1"/>
          </p:cNvSpPr>
          <p:nvPr>
            <p:ph type="title"/>
          </p:nvPr>
        </p:nvSpPr>
        <p:spPr>
          <a:xfrm>
            <a:off x="2333718" y="708212"/>
            <a:ext cx="7524564" cy="5692588"/>
          </a:xfrm>
        </p:spPr>
        <p:txBody>
          <a:bodyPr>
            <a:normAutofit/>
          </a:bodyPr>
          <a:lstStyle/>
          <a:p>
            <a:pPr marL="571500" indent="-571500">
              <a:buFont typeface="Arial" panose="020B0604020202020204" pitchFamily="34" charset="0"/>
              <a:buChar char="•"/>
            </a:pPr>
            <a:r>
              <a:rPr lang="en-IN" sz="4900" i="1" u="sng" dirty="0"/>
              <a:t>Description:</a:t>
            </a:r>
            <a:br>
              <a:rPr lang="en-IN" sz="4900" dirty="0"/>
            </a:br>
            <a:r>
              <a:rPr lang="en-IN" sz="3600" dirty="0"/>
              <a:t>1)To </a:t>
            </a:r>
            <a:r>
              <a:rPr lang="en-US" sz="3600" dirty="0">
                <a:latin typeface="Cambria" panose="02040503050406030204" pitchFamily="18" charset="0"/>
                <a:ea typeface="MS Mincho" panose="020B0400000000000000" pitchFamily="49" charset="-128"/>
                <a:cs typeface="Times New Roman" panose="02020603050405020304" pitchFamily="18" charset="0"/>
              </a:rPr>
              <a:t>i</a:t>
            </a:r>
            <a:r>
              <a:rPr lang="en-US" sz="3600" dirty="0">
                <a:effectLst/>
                <a:latin typeface="Cambria" panose="02040503050406030204" pitchFamily="18" charset="0"/>
                <a:ea typeface="MS Mincho" panose="020B0400000000000000" pitchFamily="49" charset="-128"/>
                <a:cs typeface="Times New Roman" panose="02020603050405020304" pitchFamily="18" charset="0"/>
              </a:rPr>
              <a:t>dentify instances of multiple purchases on the same day. Create a new column to flag these instances and visualize the findings.</a:t>
            </a:r>
            <a:br>
              <a:rPr lang="en-US" sz="3600" dirty="0">
                <a:effectLst/>
                <a:latin typeface="Cambria" panose="02040503050406030204" pitchFamily="18" charset="0"/>
                <a:ea typeface="MS Mincho" panose="020B0400000000000000" pitchFamily="49" charset="-128"/>
                <a:cs typeface="Times New Roman" panose="02020603050405020304" pitchFamily="18" charset="0"/>
              </a:rPr>
            </a:br>
            <a:endParaRPr lang="en-IN" sz="3600" dirty="0"/>
          </a:p>
        </p:txBody>
      </p:sp>
    </p:spTree>
    <p:extLst>
      <p:ext uri="{BB962C8B-B14F-4D97-AF65-F5344CB8AC3E}">
        <p14:creationId xmlns:p14="http://schemas.microsoft.com/office/powerpoint/2010/main" val="40278006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B59E-586F-AC0A-59C4-623A0BB4F032}"/>
              </a:ext>
            </a:extLst>
          </p:cNvPr>
          <p:cNvSpPr>
            <a:spLocks noGrp="1"/>
          </p:cNvSpPr>
          <p:nvPr>
            <p:ph type="title"/>
          </p:nvPr>
        </p:nvSpPr>
        <p:spPr>
          <a:xfrm>
            <a:off x="2333718" y="3585882"/>
            <a:ext cx="7524564" cy="505899"/>
          </a:xfrm>
        </p:spPr>
        <p:txBody>
          <a:bodyPr>
            <a:noAutofit/>
          </a:bodyPr>
          <a:lstStyle/>
          <a:p>
            <a:pPr marL="285750" indent="-285750">
              <a:buFont typeface="Arial" panose="020B0604020202020204" pitchFamily="34" charset="0"/>
              <a:buChar char="•"/>
            </a:pPr>
            <a:r>
              <a:rPr lang="en-IN" sz="4000" i="1" u="sng" dirty="0"/>
              <a:t>Code:</a:t>
            </a:r>
            <a:br>
              <a:rPr lang="en-IN" sz="1800" i="1" u="sng" dirty="0"/>
            </a:br>
            <a:r>
              <a:rPr lang="en-IN" sz="1800" b="0" dirty="0">
                <a:solidFill>
                  <a:srgbClr val="6AA94F"/>
                </a:solidFill>
                <a:effectLst/>
                <a:highlight>
                  <a:srgbClr val="1E1E1E"/>
                </a:highlight>
                <a:latin typeface="Courier New" panose="02070309020205020404" pitchFamily="49" charset="0"/>
              </a:rPr>
              <a:t>#p problem statement 18</a:t>
            </a:r>
            <a:br>
              <a:rPr lang="en-IN" sz="1800" b="0" dirty="0">
                <a:solidFill>
                  <a:srgbClr val="D4D4D4"/>
                </a:solidFill>
                <a:effectLst/>
                <a:highlight>
                  <a:srgbClr val="1E1E1E"/>
                </a:highlight>
                <a:latin typeface="Courier New" panose="02070309020205020404" pitchFamily="49" charset="0"/>
              </a:rPr>
            </a:br>
            <a:r>
              <a:rPr lang="en-IN" sz="1800" b="0" dirty="0">
                <a:solidFill>
                  <a:srgbClr val="6AA94F"/>
                </a:solidFill>
                <a:effectLst/>
                <a:highlight>
                  <a:srgbClr val="1E1E1E"/>
                </a:highlight>
                <a:latin typeface="Courier New" panose="02070309020205020404" pitchFamily="49" charset="0"/>
              </a:rPr>
              <a:t># Flag instances of multiple purchases on the same day</a:t>
            </a:r>
            <a:br>
              <a:rPr lang="en-IN" sz="1800" b="0" dirty="0">
                <a:solidFill>
                  <a:srgbClr val="D4D4D4"/>
                </a:solidFill>
                <a:effectLst/>
                <a:highlight>
                  <a:srgbClr val="1E1E1E"/>
                </a:highlight>
                <a:latin typeface="Courier New" panose="02070309020205020404" pitchFamily="49" charset="0"/>
              </a:rPr>
            </a:br>
            <a:r>
              <a:rPr lang="en-IN" sz="1800" b="0" dirty="0" err="1">
                <a:solidFill>
                  <a:srgbClr val="D4D4D4"/>
                </a:solidFill>
                <a:effectLst/>
                <a:highlight>
                  <a:srgbClr val="1E1E1E"/>
                </a:highlight>
                <a:latin typeface="Courier New" panose="02070309020205020404" pitchFamily="49" charset="0"/>
              </a:rPr>
              <a:t>sales_df</a:t>
            </a:r>
            <a:r>
              <a:rPr lang="en-IN" sz="1800" b="0" dirty="0">
                <a:solidFill>
                  <a:srgbClr val="DCDCDC"/>
                </a:solidFill>
                <a:effectLst/>
                <a:highlight>
                  <a:srgbClr val="1E1E1E"/>
                </a:highlight>
                <a:latin typeface="Courier New" panose="02070309020205020404" pitchFamily="49" charset="0"/>
              </a:rPr>
              <a:t>[</a:t>
            </a:r>
            <a:r>
              <a:rPr lang="en-IN" sz="1800" b="0" dirty="0">
                <a:solidFill>
                  <a:srgbClr val="CE9178"/>
                </a:solidFill>
                <a:effectLst/>
                <a:highlight>
                  <a:srgbClr val="1E1E1E"/>
                </a:highlight>
                <a:latin typeface="Courier New" panose="02070309020205020404" pitchFamily="49" charset="0"/>
              </a:rPr>
              <a:t>'</a:t>
            </a:r>
            <a:r>
              <a:rPr lang="en-IN" sz="1800" b="0" dirty="0" err="1">
                <a:solidFill>
                  <a:srgbClr val="CE9178"/>
                </a:solidFill>
                <a:effectLst/>
                <a:highlight>
                  <a:srgbClr val="1E1E1E"/>
                </a:highlight>
                <a:latin typeface="Courier New" panose="02070309020205020404" pitchFamily="49" charset="0"/>
              </a:rPr>
              <a:t>PurchaseDate</a:t>
            </a:r>
            <a:r>
              <a:rPr lang="en-IN" sz="1800" b="0" dirty="0">
                <a:solidFill>
                  <a:srgbClr val="CE9178"/>
                </a:solidFill>
                <a:effectLst/>
                <a:highlight>
                  <a:srgbClr val="1E1E1E"/>
                </a:highlight>
                <a:latin typeface="Courier New" panose="02070309020205020404" pitchFamily="49" charset="0"/>
              </a:rPr>
              <a:t>'</a:t>
            </a:r>
            <a:r>
              <a:rPr lang="en-IN" sz="1800" b="0" dirty="0">
                <a:solidFill>
                  <a:srgbClr val="DCDCDC"/>
                </a:solidFill>
                <a:effectLst/>
                <a:highlight>
                  <a:srgbClr val="1E1E1E"/>
                </a:highlight>
                <a:latin typeface="Courier New" panose="02070309020205020404" pitchFamily="49" charset="0"/>
              </a:rPr>
              <a:t>]</a:t>
            </a:r>
            <a:r>
              <a:rPr lang="en-IN" sz="1800" b="0" dirty="0">
                <a:solidFill>
                  <a:srgbClr val="D4D4D4"/>
                </a:solidFill>
                <a:effectLst/>
                <a:highlight>
                  <a:srgbClr val="1E1E1E"/>
                </a:highlight>
                <a:latin typeface="Courier New" panose="02070309020205020404" pitchFamily="49" charset="0"/>
              </a:rPr>
              <a:t> = </a:t>
            </a:r>
            <a:r>
              <a:rPr lang="en-IN" sz="1800" b="0" dirty="0" err="1">
                <a:solidFill>
                  <a:srgbClr val="D4D4D4"/>
                </a:solidFill>
                <a:effectLst/>
                <a:highlight>
                  <a:srgbClr val="1E1E1E"/>
                </a:highlight>
                <a:latin typeface="Courier New" panose="02070309020205020404" pitchFamily="49" charset="0"/>
              </a:rPr>
              <a:t>sales_df</a:t>
            </a:r>
            <a:r>
              <a:rPr lang="en-IN" sz="1800" b="0" dirty="0">
                <a:solidFill>
                  <a:srgbClr val="DCDCDC"/>
                </a:solidFill>
                <a:effectLst/>
                <a:highlight>
                  <a:srgbClr val="1E1E1E"/>
                </a:highlight>
                <a:latin typeface="Courier New" panose="02070309020205020404" pitchFamily="49" charset="0"/>
              </a:rPr>
              <a:t>[</a:t>
            </a:r>
            <a:r>
              <a:rPr lang="en-IN" sz="1800" b="0" dirty="0">
                <a:solidFill>
                  <a:srgbClr val="CE9178"/>
                </a:solidFill>
                <a:effectLst/>
                <a:highlight>
                  <a:srgbClr val="1E1E1E"/>
                </a:highlight>
                <a:latin typeface="Courier New" panose="02070309020205020404" pitchFamily="49" charset="0"/>
              </a:rPr>
              <a:t>'</a:t>
            </a:r>
            <a:r>
              <a:rPr lang="en-IN" sz="1800" b="0" dirty="0" err="1">
                <a:solidFill>
                  <a:srgbClr val="CE9178"/>
                </a:solidFill>
                <a:effectLst/>
                <a:highlight>
                  <a:srgbClr val="1E1E1E"/>
                </a:highlight>
                <a:latin typeface="Courier New" panose="02070309020205020404" pitchFamily="49" charset="0"/>
              </a:rPr>
              <a:t>PurchaseDate</a:t>
            </a:r>
            <a:r>
              <a:rPr lang="en-IN" sz="1800" b="0" dirty="0">
                <a:solidFill>
                  <a:srgbClr val="CE9178"/>
                </a:solidFill>
                <a:effectLst/>
                <a:highlight>
                  <a:srgbClr val="1E1E1E"/>
                </a:highlight>
                <a:latin typeface="Courier New" panose="02070309020205020404" pitchFamily="49" charset="0"/>
              </a:rPr>
              <a:t>'</a:t>
            </a:r>
            <a:r>
              <a:rPr lang="en-IN" sz="1800" b="0" dirty="0">
                <a:solidFill>
                  <a:srgbClr val="DCDCDC"/>
                </a:solidFill>
                <a:effectLst/>
                <a:highlight>
                  <a:srgbClr val="1E1E1E"/>
                </a:highlight>
                <a:latin typeface="Courier New" panose="02070309020205020404" pitchFamily="49" charset="0"/>
              </a:rPr>
              <a:t>]</a:t>
            </a:r>
            <a:r>
              <a:rPr lang="en-IN" sz="1800" b="0" dirty="0">
                <a:solidFill>
                  <a:srgbClr val="D4D4D4"/>
                </a:solidFill>
                <a:effectLst/>
                <a:highlight>
                  <a:srgbClr val="1E1E1E"/>
                </a:highlight>
                <a:latin typeface="Courier New" panose="02070309020205020404" pitchFamily="49" charset="0"/>
              </a:rPr>
              <a:t>.</a:t>
            </a:r>
            <a:r>
              <a:rPr lang="en-IN" sz="1800" b="0" dirty="0" err="1">
                <a:solidFill>
                  <a:srgbClr val="D4D4D4"/>
                </a:solidFill>
                <a:effectLst/>
                <a:highlight>
                  <a:srgbClr val="1E1E1E"/>
                </a:highlight>
                <a:latin typeface="Courier New" panose="02070309020205020404" pitchFamily="49" charset="0"/>
              </a:rPr>
              <a:t>dt.date</a:t>
            </a:r>
            <a:br>
              <a:rPr lang="en-IN" sz="1800" b="0" dirty="0">
                <a:solidFill>
                  <a:srgbClr val="D4D4D4"/>
                </a:solidFill>
                <a:effectLst/>
                <a:highlight>
                  <a:srgbClr val="1E1E1E"/>
                </a:highlight>
                <a:latin typeface="Courier New" panose="02070309020205020404" pitchFamily="49" charset="0"/>
              </a:rPr>
            </a:br>
            <a:r>
              <a:rPr lang="en-IN" sz="1800" b="0" dirty="0" err="1">
                <a:solidFill>
                  <a:srgbClr val="D4D4D4"/>
                </a:solidFill>
                <a:effectLst/>
                <a:highlight>
                  <a:srgbClr val="1E1E1E"/>
                </a:highlight>
                <a:latin typeface="Courier New" panose="02070309020205020404" pitchFamily="49" charset="0"/>
              </a:rPr>
              <a:t>multiple_purchases</a:t>
            </a:r>
            <a:r>
              <a:rPr lang="en-IN" sz="1800" b="0" dirty="0">
                <a:solidFill>
                  <a:srgbClr val="D4D4D4"/>
                </a:solidFill>
                <a:effectLst/>
                <a:highlight>
                  <a:srgbClr val="1E1E1E"/>
                </a:highlight>
                <a:latin typeface="Courier New" panose="02070309020205020404" pitchFamily="49" charset="0"/>
              </a:rPr>
              <a:t> = </a:t>
            </a:r>
            <a:r>
              <a:rPr lang="en-IN" sz="1800" b="0" dirty="0" err="1">
                <a:solidFill>
                  <a:srgbClr val="D4D4D4"/>
                </a:solidFill>
                <a:effectLst/>
                <a:highlight>
                  <a:srgbClr val="1E1E1E"/>
                </a:highlight>
                <a:latin typeface="Courier New" panose="02070309020205020404" pitchFamily="49" charset="0"/>
              </a:rPr>
              <a:t>sales_df.duplicated</a:t>
            </a:r>
            <a:r>
              <a:rPr lang="en-IN" sz="1800" b="0" dirty="0">
                <a:solidFill>
                  <a:srgbClr val="DCDCDC"/>
                </a:solidFill>
                <a:effectLst/>
                <a:highlight>
                  <a:srgbClr val="1E1E1E"/>
                </a:highlight>
                <a:latin typeface="Courier New" panose="02070309020205020404" pitchFamily="49" charset="0"/>
              </a:rPr>
              <a:t>(</a:t>
            </a:r>
            <a:r>
              <a:rPr lang="en-IN" sz="1800" b="0" dirty="0">
                <a:solidFill>
                  <a:srgbClr val="D4D4D4"/>
                </a:solidFill>
                <a:effectLst/>
                <a:highlight>
                  <a:srgbClr val="1E1E1E"/>
                </a:highlight>
                <a:latin typeface="Courier New" panose="02070309020205020404" pitchFamily="49" charset="0"/>
              </a:rPr>
              <a:t>subset=</a:t>
            </a:r>
            <a:r>
              <a:rPr lang="en-IN" sz="1800" b="0" dirty="0">
                <a:solidFill>
                  <a:srgbClr val="DCDCDC"/>
                </a:solidFill>
                <a:effectLst/>
                <a:highlight>
                  <a:srgbClr val="1E1E1E"/>
                </a:highlight>
                <a:latin typeface="Courier New" panose="02070309020205020404" pitchFamily="49" charset="0"/>
              </a:rPr>
              <a:t>[</a:t>
            </a:r>
            <a:r>
              <a:rPr lang="en-IN" sz="1800" b="0" dirty="0">
                <a:solidFill>
                  <a:srgbClr val="CE9178"/>
                </a:solidFill>
                <a:effectLst/>
                <a:highlight>
                  <a:srgbClr val="1E1E1E"/>
                </a:highlight>
                <a:latin typeface="Courier New" panose="02070309020205020404" pitchFamily="49" charset="0"/>
              </a:rPr>
              <a:t>'</a:t>
            </a:r>
            <a:r>
              <a:rPr lang="en-IN" sz="1800" b="0" dirty="0" err="1">
                <a:solidFill>
                  <a:srgbClr val="CE9178"/>
                </a:solidFill>
                <a:effectLst/>
                <a:highlight>
                  <a:srgbClr val="1E1E1E"/>
                </a:highlight>
                <a:latin typeface="Courier New" panose="02070309020205020404" pitchFamily="49" charset="0"/>
              </a:rPr>
              <a:t>CustomerID</a:t>
            </a:r>
            <a:r>
              <a:rPr lang="en-IN" sz="1800" b="0" dirty="0">
                <a:solidFill>
                  <a:srgbClr val="CE9178"/>
                </a:solidFill>
                <a:effectLst/>
                <a:highlight>
                  <a:srgbClr val="1E1E1E"/>
                </a:highlight>
                <a:latin typeface="Courier New" panose="02070309020205020404" pitchFamily="49" charset="0"/>
              </a:rPr>
              <a:t>'</a:t>
            </a:r>
            <a:r>
              <a:rPr lang="en-IN" sz="1800" b="0" dirty="0">
                <a:solidFill>
                  <a:srgbClr val="DCDCDC"/>
                </a:solidFill>
                <a:effectLst/>
                <a:highlight>
                  <a:srgbClr val="1E1E1E"/>
                </a:highlight>
                <a:latin typeface="Courier New" panose="02070309020205020404" pitchFamily="49" charset="0"/>
              </a:rPr>
              <a:t>,</a:t>
            </a:r>
            <a:r>
              <a:rPr lang="en-IN" sz="1800" b="0" dirty="0">
                <a:solidFill>
                  <a:srgbClr val="D4D4D4"/>
                </a:solidFill>
                <a:effectLst/>
                <a:highlight>
                  <a:srgbClr val="1E1E1E"/>
                </a:highlight>
                <a:latin typeface="Courier New" panose="02070309020205020404" pitchFamily="49" charset="0"/>
              </a:rPr>
              <a:t> </a:t>
            </a:r>
            <a:r>
              <a:rPr lang="en-IN" sz="1800" b="0" dirty="0">
                <a:solidFill>
                  <a:srgbClr val="CE9178"/>
                </a:solidFill>
                <a:effectLst/>
                <a:highlight>
                  <a:srgbClr val="1E1E1E"/>
                </a:highlight>
                <a:latin typeface="Courier New" panose="02070309020205020404" pitchFamily="49" charset="0"/>
              </a:rPr>
              <a:t>'</a:t>
            </a:r>
            <a:r>
              <a:rPr lang="en-IN" sz="1800" b="0" dirty="0" err="1">
                <a:solidFill>
                  <a:srgbClr val="CE9178"/>
                </a:solidFill>
                <a:effectLst/>
                <a:highlight>
                  <a:srgbClr val="1E1E1E"/>
                </a:highlight>
                <a:latin typeface="Courier New" panose="02070309020205020404" pitchFamily="49" charset="0"/>
              </a:rPr>
              <a:t>PurchaseDate</a:t>
            </a:r>
            <a:r>
              <a:rPr lang="en-IN" sz="1800" b="0" dirty="0">
                <a:solidFill>
                  <a:srgbClr val="CE9178"/>
                </a:solidFill>
                <a:effectLst/>
                <a:highlight>
                  <a:srgbClr val="1E1E1E"/>
                </a:highlight>
                <a:latin typeface="Courier New" panose="02070309020205020404" pitchFamily="49" charset="0"/>
              </a:rPr>
              <a:t>'</a:t>
            </a:r>
            <a:r>
              <a:rPr lang="en-IN" sz="1800" b="0" dirty="0">
                <a:solidFill>
                  <a:srgbClr val="DCDCDC"/>
                </a:solidFill>
                <a:effectLst/>
                <a:highlight>
                  <a:srgbClr val="1E1E1E"/>
                </a:highlight>
                <a:latin typeface="Courier New" panose="02070309020205020404" pitchFamily="49" charset="0"/>
              </a:rPr>
              <a:t>],</a:t>
            </a:r>
            <a:r>
              <a:rPr lang="en-IN" sz="1800" b="0" dirty="0">
                <a:solidFill>
                  <a:srgbClr val="D4D4D4"/>
                </a:solidFill>
                <a:effectLst/>
                <a:highlight>
                  <a:srgbClr val="1E1E1E"/>
                </a:highlight>
                <a:latin typeface="Courier New" panose="02070309020205020404" pitchFamily="49" charset="0"/>
              </a:rPr>
              <a:t> keep=</a:t>
            </a:r>
            <a:r>
              <a:rPr lang="en-IN" sz="1800" b="0" dirty="0">
                <a:solidFill>
                  <a:srgbClr val="569CD6"/>
                </a:solidFill>
                <a:effectLst/>
                <a:highlight>
                  <a:srgbClr val="1E1E1E"/>
                </a:highlight>
                <a:latin typeface="Courier New" panose="02070309020205020404" pitchFamily="49" charset="0"/>
              </a:rPr>
              <a:t>False</a:t>
            </a:r>
            <a:r>
              <a:rPr lang="en-IN" sz="1800" b="0" dirty="0">
                <a:solidFill>
                  <a:srgbClr val="DCDCDC"/>
                </a:solidFill>
                <a:effectLst/>
                <a:highlight>
                  <a:srgbClr val="1E1E1E"/>
                </a:highlight>
                <a:latin typeface="Courier New" panose="02070309020205020404" pitchFamily="49" charset="0"/>
              </a:rPr>
              <a:t>)</a:t>
            </a:r>
            <a:br>
              <a:rPr lang="en-IN" sz="1800" b="0" dirty="0">
                <a:solidFill>
                  <a:srgbClr val="D4D4D4"/>
                </a:solidFill>
                <a:effectLst/>
                <a:highlight>
                  <a:srgbClr val="1E1E1E"/>
                </a:highlight>
                <a:latin typeface="Courier New" panose="02070309020205020404" pitchFamily="49" charset="0"/>
              </a:rPr>
            </a:br>
            <a:br>
              <a:rPr lang="en-IN" sz="1800" b="0" dirty="0">
                <a:solidFill>
                  <a:srgbClr val="D4D4D4"/>
                </a:solidFill>
                <a:effectLst/>
                <a:highlight>
                  <a:srgbClr val="1E1E1E"/>
                </a:highlight>
                <a:latin typeface="Courier New" panose="02070309020205020404" pitchFamily="49" charset="0"/>
              </a:rPr>
            </a:br>
            <a:r>
              <a:rPr lang="en-IN" sz="1800" b="0" dirty="0" err="1">
                <a:solidFill>
                  <a:srgbClr val="D4D4D4"/>
                </a:solidFill>
                <a:effectLst/>
                <a:highlight>
                  <a:srgbClr val="1E1E1E"/>
                </a:highlight>
                <a:latin typeface="Courier New" panose="02070309020205020404" pitchFamily="49" charset="0"/>
              </a:rPr>
              <a:t>sales_df</a:t>
            </a:r>
            <a:r>
              <a:rPr lang="en-IN" sz="1800" b="0" dirty="0">
                <a:solidFill>
                  <a:srgbClr val="DCDCDC"/>
                </a:solidFill>
                <a:effectLst/>
                <a:highlight>
                  <a:srgbClr val="1E1E1E"/>
                </a:highlight>
                <a:latin typeface="Courier New" panose="02070309020205020404" pitchFamily="49" charset="0"/>
              </a:rPr>
              <a:t>[</a:t>
            </a:r>
            <a:r>
              <a:rPr lang="en-IN" sz="1800" b="0" dirty="0">
                <a:solidFill>
                  <a:srgbClr val="CE9178"/>
                </a:solidFill>
                <a:effectLst/>
                <a:highlight>
                  <a:srgbClr val="1E1E1E"/>
                </a:highlight>
                <a:latin typeface="Courier New" panose="02070309020205020404" pitchFamily="49" charset="0"/>
              </a:rPr>
              <a:t>'</a:t>
            </a:r>
            <a:r>
              <a:rPr lang="en-IN" sz="1800" b="0" dirty="0" err="1">
                <a:solidFill>
                  <a:srgbClr val="CE9178"/>
                </a:solidFill>
                <a:effectLst/>
                <a:highlight>
                  <a:srgbClr val="1E1E1E"/>
                </a:highlight>
                <a:latin typeface="Courier New" panose="02070309020205020404" pitchFamily="49" charset="0"/>
              </a:rPr>
              <a:t>Multiple_Purchases</a:t>
            </a:r>
            <a:r>
              <a:rPr lang="en-IN" sz="1800" b="0" dirty="0">
                <a:solidFill>
                  <a:srgbClr val="CE9178"/>
                </a:solidFill>
                <a:effectLst/>
                <a:highlight>
                  <a:srgbClr val="1E1E1E"/>
                </a:highlight>
                <a:latin typeface="Courier New" panose="02070309020205020404" pitchFamily="49" charset="0"/>
              </a:rPr>
              <a:t>'</a:t>
            </a:r>
            <a:r>
              <a:rPr lang="en-IN" sz="1800" b="0" dirty="0">
                <a:solidFill>
                  <a:srgbClr val="DCDCDC"/>
                </a:solidFill>
                <a:effectLst/>
                <a:highlight>
                  <a:srgbClr val="1E1E1E"/>
                </a:highlight>
                <a:latin typeface="Courier New" panose="02070309020205020404" pitchFamily="49" charset="0"/>
              </a:rPr>
              <a:t>]</a:t>
            </a:r>
            <a:r>
              <a:rPr lang="en-IN" sz="1800" b="0" dirty="0">
                <a:solidFill>
                  <a:srgbClr val="D4D4D4"/>
                </a:solidFill>
                <a:effectLst/>
                <a:highlight>
                  <a:srgbClr val="1E1E1E"/>
                </a:highlight>
                <a:latin typeface="Courier New" panose="02070309020205020404" pitchFamily="49" charset="0"/>
              </a:rPr>
              <a:t> = </a:t>
            </a:r>
            <a:r>
              <a:rPr lang="en-IN" sz="1800" b="0" dirty="0" err="1">
                <a:solidFill>
                  <a:srgbClr val="D4D4D4"/>
                </a:solidFill>
                <a:effectLst/>
                <a:highlight>
                  <a:srgbClr val="1E1E1E"/>
                </a:highlight>
                <a:latin typeface="Courier New" panose="02070309020205020404" pitchFamily="49" charset="0"/>
              </a:rPr>
              <a:t>multiple_purchases</a:t>
            </a:r>
            <a:br>
              <a:rPr lang="en-IN" sz="1800" b="0" dirty="0">
                <a:solidFill>
                  <a:srgbClr val="D4D4D4"/>
                </a:solidFill>
                <a:effectLst/>
                <a:highlight>
                  <a:srgbClr val="1E1E1E"/>
                </a:highlight>
                <a:latin typeface="Courier New" panose="02070309020205020404" pitchFamily="49" charset="0"/>
              </a:rPr>
            </a:br>
            <a:br>
              <a:rPr lang="en-IN" sz="1800" b="0" dirty="0">
                <a:solidFill>
                  <a:srgbClr val="D4D4D4"/>
                </a:solidFill>
                <a:effectLst/>
                <a:highlight>
                  <a:srgbClr val="1E1E1E"/>
                </a:highlight>
                <a:latin typeface="Courier New" panose="02070309020205020404" pitchFamily="49" charset="0"/>
              </a:rPr>
            </a:br>
            <a:r>
              <a:rPr lang="en-IN" sz="1800" b="0" dirty="0" err="1">
                <a:solidFill>
                  <a:srgbClr val="D4D4D4"/>
                </a:solidFill>
                <a:effectLst/>
                <a:highlight>
                  <a:srgbClr val="1E1E1E"/>
                </a:highlight>
                <a:latin typeface="Courier New" panose="02070309020205020404" pitchFamily="49" charset="0"/>
              </a:rPr>
              <a:t>plt.figure</a:t>
            </a:r>
            <a:r>
              <a:rPr lang="en-IN" sz="1800" b="0" dirty="0">
                <a:solidFill>
                  <a:srgbClr val="DCDCDC"/>
                </a:solidFill>
                <a:effectLst/>
                <a:highlight>
                  <a:srgbClr val="1E1E1E"/>
                </a:highlight>
                <a:latin typeface="Courier New" panose="02070309020205020404" pitchFamily="49" charset="0"/>
              </a:rPr>
              <a:t>(</a:t>
            </a:r>
            <a:r>
              <a:rPr lang="en-IN" sz="1800" b="0" dirty="0" err="1">
                <a:solidFill>
                  <a:srgbClr val="D4D4D4"/>
                </a:solidFill>
                <a:effectLst/>
                <a:highlight>
                  <a:srgbClr val="1E1E1E"/>
                </a:highlight>
                <a:latin typeface="Courier New" panose="02070309020205020404" pitchFamily="49" charset="0"/>
              </a:rPr>
              <a:t>figsize</a:t>
            </a:r>
            <a:r>
              <a:rPr lang="en-IN" sz="1800" b="0" dirty="0">
                <a:solidFill>
                  <a:srgbClr val="D4D4D4"/>
                </a:solidFill>
                <a:effectLst/>
                <a:highlight>
                  <a:srgbClr val="1E1E1E"/>
                </a:highlight>
                <a:latin typeface="Courier New" panose="02070309020205020404" pitchFamily="49" charset="0"/>
              </a:rPr>
              <a:t>=</a:t>
            </a:r>
            <a:r>
              <a:rPr lang="en-IN" sz="1800" b="0" dirty="0">
                <a:solidFill>
                  <a:srgbClr val="DCDCDC"/>
                </a:solidFill>
                <a:effectLst/>
                <a:highlight>
                  <a:srgbClr val="1E1E1E"/>
                </a:highlight>
                <a:latin typeface="Courier New" panose="02070309020205020404" pitchFamily="49" charset="0"/>
              </a:rPr>
              <a:t>(</a:t>
            </a:r>
            <a:r>
              <a:rPr lang="en-IN" sz="1800" b="0" dirty="0">
                <a:solidFill>
                  <a:srgbClr val="B5CEA8"/>
                </a:solidFill>
                <a:effectLst/>
                <a:highlight>
                  <a:srgbClr val="1E1E1E"/>
                </a:highlight>
                <a:latin typeface="Courier New" panose="02070309020205020404" pitchFamily="49" charset="0"/>
              </a:rPr>
              <a:t>10</a:t>
            </a:r>
            <a:r>
              <a:rPr lang="en-IN" sz="1800" b="0" dirty="0">
                <a:solidFill>
                  <a:srgbClr val="DCDCDC"/>
                </a:solidFill>
                <a:effectLst/>
                <a:highlight>
                  <a:srgbClr val="1E1E1E"/>
                </a:highlight>
                <a:latin typeface="Courier New" panose="02070309020205020404" pitchFamily="49" charset="0"/>
              </a:rPr>
              <a:t>,</a:t>
            </a:r>
            <a:r>
              <a:rPr lang="en-IN" sz="1800" b="0" dirty="0">
                <a:solidFill>
                  <a:srgbClr val="D4D4D4"/>
                </a:solidFill>
                <a:effectLst/>
                <a:highlight>
                  <a:srgbClr val="1E1E1E"/>
                </a:highlight>
                <a:latin typeface="Courier New" panose="02070309020205020404" pitchFamily="49" charset="0"/>
              </a:rPr>
              <a:t> </a:t>
            </a:r>
            <a:r>
              <a:rPr lang="en-IN" sz="1800" b="0" dirty="0">
                <a:solidFill>
                  <a:srgbClr val="B5CEA8"/>
                </a:solidFill>
                <a:effectLst/>
                <a:highlight>
                  <a:srgbClr val="1E1E1E"/>
                </a:highlight>
                <a:latin typeface="Courier New" panose="02070309020205020404" pitchFamily="49" charset="0"/>
              </a:rPr>
              <a:t>6</a:t>
            </a:r>
            <a:r>
              <a:rPr lang="en-IN" sz="1800" b="0" dirty="0">
                <a:solidFill>
                  <a:srgbClr val="DCDCDC"/>
                </a:solidFill>
                <a:effectLst/>
                <a:highlight>
                  <a:srgbClr val="1E1E1E"/>
                </a:highlight>
                <a:latin typeface="Courier New" panose="02070309020205020404" pitchFamily="49" charset="0"/>
              </a:rPr>
              <a:t>))</a:t>
            </a:r>
            <a:br>
              <a:rPr lang="en-IN" sz="1800" b="0" dirty="0">
                <a:solidFill>
                  <a:srgbClr val="D4D4D4"/>
                </a:solidFill>
                <a:effectLst/>
                <a:highlight>
                  <a:srgbClr val="1E1E1E"/>
                </a:highlight>
                <a:latin typeface="Courier New" panose="02070309020205020404" pitchFamily="49" charset="0"/>
              </a:rPr>
            </a:br>
            <a:r>
              <a:rPr lang="en-IN" sz="1800" b="0" dirty="0" err="1">
                <a:solidFill>
                  <a:srgbClr val="D4D4D4"/>
                </a:solidFill>
                <a:effectLst/>
                <a:highlight>
                  <a:srgbClr val="1E1E1E"/>
                </a:highlight>
                <a:latin typeface="Courier New" panose="02070309020205020404" pitchFamily="49" charset="0"/>
              </a:rPr>
              <a:t>sns.countplot</a:t>
            </a:r>
            <a:r>
              <a:rPr lang="en-IN" sz="1800" b="0" dirty="0">
                <a:solidFill>
                  <a:srgbClr val="DCDCDC"/>
                </a:solidFill>
                <a:effectLst/>
                <a:highlight>
                  <a:srgbClr val="1E1E1E"/>
                </a:highlight>
                <a:latin typeface="Courier New" panose="02070309020205020404" pitchFamily="49" charset="0"/>
              </a:rPr>
              <a:t>(</a:t>
            </a:r>
            <a:r>
              <a:rPr lang="en-IN" sz="1800" b="0" dirty="0">
                <a:solidFill>
                  <a:srgbClr val="D4D4D4"/>
                </a:solidFill>
                <a:effectLst/>
                <a:highlight>
                  <a:srgbClr val="1E1E1E"/>
                </a:highlight>
                <a:latin typeface="Courier New" panose="02070309020205020404" pitchFamily="49" charset="0"/>
              </a:rPr>
              <a:t>x=</a:t>
            </a:r>
            <a:r>
              <a:rPr lang="en-IN" sz="1800" b="0" dirty="0">
                <a:solidFill>
                  <a:srgbClr val="CE9178"/>
                </a:solidFill>
                <a:effectLst/>
                <a:highlight>
                  <a:srgbClr val="1E1E1E"/>
                </a:highlight>
                <a:latin typeface="Courier New" panose="02070309020205020404" pitchFamily="49" charset="0"/>
              </a:rPr>
              <a:t>'</a:t>
            </a:r>
            <a:r>
              <a:rPr lang="en-IN" sz="1800" b="0" dirty="0" err="1">
                <a:solidFill>
                  <a:srgbClr val="CE9178"/>
                </a:solidFill>
                <a:effectLst/>
                <a:highlight>
                  <a:srgbClr val="1E1E1E"/>
                </a:highlight>
                <a:latin typeface="Courier New" panose="02070309020205020404" pitchFamily="49" charset="0"/>
              </a:rPr>
              <a:t>Multiple_Purchases</a:t>
            </a:r>
            <a:r>
              <a:rPr lang="en-IN" sz="1800" b="0" dirty="0">
                <a:solidFill>
                  <a:srgbClr val="CE9178"/>
                </a:solidFill>
                <a:effectLst/>
                <a:highlight>
                  <a:srgbClr val="1E1E1E"/>
                </a:highlight>
                <a:latin typeface="Courier New" panose="02070309020205020404" pitchFamily="49" charset="0"/>
              </a:rPr>
              <a:t>'</a:t>
            </a:r>
            <a:r>
              <a:rPr lang="en-IN" sz="1800" b="0" dirty="0">
                <a:solidFill>
                  <a:srgbClr val="DCDCDC"/>
                </a:solidFill>
                <a:effectLst/>
                <a:highlight>
                  <a:srgbClr val="1E1E1E"/>
                </a:highlight>
                <a:latin typeface="Courier New" panose="02070309020205020404" pitchFamily="49" charset="0"/>
              </a:rPr>
              <a:t>,</a:t>
            </a:r>
            <a:r>
              <a:rPr lang="en-IN" sz="1800" b="0" dirty="0">
                <a:solidFill>
                  <a:srgbClr val="D4D4D4"/>
                </a:solidFill>
                <a:effectLst/>
                <a:highlight>
                  <a:srgbClr val="1E1E1E"/>
                </a:highlight>
                <a:latin typeface="Courier New" panose="02070309020205020404" pitchFamily="49" charset="0"/>
              </a:rPr>
              <a:t> data=</a:t>
            </a:r>
            <a:r>
              <a:rPr lang="en-IN" sz="1800" b="0" dirty="0" err="1">
                <a:solidFill>
                  <a:srgbClr val="D4D4D4"/>
                </a:solidFill>
                <a:effectLst/>
                <a:highlight>
                  <a:srgbClr val="1E1E1E"/>
                </a:highlight>
                <a:latin typeface="Courier New" panose="02070309020205020404" pitchFamily="49" charset="0"/>
              </a:rPr>
              <a:t>sales_df</a:t>
            </a:r>
            <a:r>
              <a:rPr lang="en-IN" sz="1800" b="0" dirty="0">
                <a:solidFill>
                  <a:srgbClr val="DCDCDC"/>
                </a:solidFill>
                <a:effectLst/>
                <a:highlight>
                  <a:srgbClr val="1E1E1E"/>
                </a:highlight>
                <a:latin typeface="Courier New" panose="02070309020205020404" pitchFamily="49" charset="0"/>
              </a:rPr>
              <a:t>)</a:t>
            </a:r>
            <a:br>
              <a:rPr lang="en-IN" sz="1800" b="0" dirty="0">
                <a:solidFill>
                  <a:srgbClr val="D4D4D4"/>
                </a:solidFill>
                <a:effectLst/>
                <a:highlight>
                  <a:srgbClr val="1E1E1E"/>
                </a:highlight>
                <a:latin typeface="Courier New" panose="02070309020205020404" pitchFamily="49" charset="0"/>
              </a:rPr>
            </a:br>
            <a:r>
              <a:rPr lang="en-IN" sz="1800" b="0" dirty="0" err="1">
                <a:solidFill>
                  <a:srgbClr val="D4D4D4"/>
                </a:solidFill>
                <a:effectLst/>
                <a:highlight>
                  <a:srgbClr val="1E1E1E"/>
                </a:highlight>
                <a:latin typeface="Courier New" panose="02070309020205020404" pitchFamily="49" charset="0"/>
              </a:rPr>
              <a:t>plt.title</a:t>
            </a:r>
            <a:r>
              <a:rPr lang="en-IN" sz="1800" b="0" dirty="0">
                <a:solidFill>
                  <a:srgbClr val="DCDCDC"/>
                </a:solidFill>
                <a:effectLst/>
                <a:highlight>
                  <a:srgbClr val="1E1E1E"/>
                </a:highlight>
                <a:latin typeface="Courier New" panose="02070309020205020404" pitchFamily="49" charset="0"/>
              </a:rPr>
              <a:t>(</a:t>
            </a:r>
            <a:r>
              <a:rPr lang="en-IN" sz="1800" b="0" dirty="0">
                <a:solidFill>
                  <a:srgbClr val="CE9178"/>
                </a:solidFill>
                <a:effectLst/>
                <a:highlight>
                  <a:srgbClr val="1E1E1E"/>
                </a:highlight>
                <a:latin typeface="Courier New" panose="02070309020205020404" pitchFamily="49" charset="0"/>
              </a:rPr>
              <a:t>'Instances of Multiple Purchases on the Same Day'</a:t>
            </a:r>
            <a:r>
              <a:rPr lang="en-IN" sz="1800" b="0" dirty="0">
                <a:solidFill>
                  <a:srgbClr val="DCDCDC"/>
                </a:solidFill>
                <a:effectLst/>
                <a:highlight>
                  <a:srgbClr val="1E1E1E"/>
                </a:highlight>
                <a:latin typeface="Courier New" panose="02070309020205020404" pitchFamily="49" charset="0"/>
              </a:rPr>
              <a:t>)</a:t>
            </a:r>
            <a:br>
              <a:rPr lang="en-IN" sz="1800" b="0" dirty="0">
                <a:solidFill>
                  <a:srgbClr val="D4D4D4"/>
                </a:solidFill>
                <a:effectLst/>
                <a:highlight>
                  <a:srgbClr val="1E1E1E"/>
                </a:highlight>
                <a:latin typeface="Courier New" panose="02070309020205020404" pitchFamily="49" charset="0"/>
              </a:rPr>
            </a:br>
            <a:r>
              <a:rPr lang="en-IN" sz="1800" b="0" dirty="0" err="1">
                <a:solidFill>
                  <a:srgbClr val="D4D4D4"/>
                </a:solidFill>
                <a:effectLst/>
                <a:highlight>
                  <a:srgbClr val="1E1E1E"/>
                </a:highlight>
                <a:latin typeface="Courier New" panose="02070309020205020404" pitchFamily="49" charset="0"/>
              </a:rPr>
              <a:t>plt.show</a:t>
            </a:r>
            <a:r>
              <a:rPr lang="en-IN" sz="1800" b="0" dirty="0">
                <a:solidFill>
                  <a:srgbClr val="DCDCDC"/>
                </a:solidFill>
                <a:effectLst/>
                <a:highlight>
                  <a:srgbClr val="1E1E1E"/>
                </a:highlight>
                <a:latin typeface="Courier New" panose="02070309020205020404" pitchFamily="49" charset="0"/>
              </a:rPr>
              <a:t>()</a:t>
            </a:r>
            <a:br>
              <a:rPr lang="en-IN" sz="1800" b="0" dirty="0">
                <a:solidFill>
                  <a:srgbClr val="D4D4D4"/>
                </a:solidFill>
                <a:effectLst/>
                <a:highlight>
                  <a:srgbClr val="1E1E1E"/>
                </a:highlight>
                <a:latin typeface="Courier New" panose="02070309020205020404" pitchFamily="49" charset="0"/>
              </a:rPr>
            </a:br>
            <a:br>
              <a:rPr lang="en-IN" sz="1800" b="0" dirty="0">
                <a:solidFill>
                  <a:srgbClr val="D4D4D4"/>
                </a:solidFill>
                <a:effectLst/>
                <a:highlight>
                  <a:srgbClr val="1E1E1E"/>
                </a:highlight>
                <a:latin typeface="Courier New" panose="02070309020205020404" pitchFamily="49" charset="0"/>
              </a:rPr>
            </a:br>
            <a:r>
              <a:rPr lang="en-IN" sz="1800" b="0" dirty="0">
                <a:solidFill>
                  <a:srgbClr val="DCDCAA"/>
                </a:solidFill>
                <a:effectLst/>
                <a:highlight>
                  <a:srgbClr val="1E1E1E"/>
                </a:highlight>
                <a:latin typeface="Courier New" panose="02070309020205020404" pitchFamily="49" charset="0"/>
              </a:rPr>
              <a:t>print</a:t>
            </a:r>
            <a:r>
              <a:rPr lang="en-IN" sz="1800" b="0" dirty="0">
                <a:solidFill>
                  <a:srgbClr val="DCDCDC"/>
                </a:solidFill>
                <a:effectLst/>
                <a:highlight>
                  <a:srgbClr val="1E1E1E"/>
                </a:highlight>
                <a:latin typeface="Courier New" panose="02070309020205020404" pitchFamily="49" charset="0"/>
              </a:rPr>
              <a:t>(</a:t>
            </a:r>
            <a:r>
              <a:rPr lang="en-IN" sz="1800" b="0" dirty="0">
                <a:solidFill>
                  <a:srgbClr val="CE9178"/>
                </a:solidFill>
                <a:effectLst/>
                <a:highlight>
                  <a:srgbClr val="1E1E1E"/>
                </a:highlight>
                <a:latin typeface="Courier New" panose="02070309020205020404" pitchFamily="49" charset="0"/>
              </a:rPr>
              <a:t>"Flagged instances of multiple purchases:\n"</a:t>
            </a:r>
            <a:r>
              <a:rPr lang="en-IN" sz="1800" b="0" dirty="0">
                <a:solidFill>
                  <a:srgbClr val="DCDCDC"/>
                </a:solidFill>
                <a:effectLst/>
                <a:highlight>
                  <a:srgbClr val="1E1E1E"/>
                </a:highlight>
                <a:latin typeface="Courier New" panose="02070309020205020404" pitchFamily="49" charset="0"/>
              </a:rPr>
              <a:t>,</a:t>
            </a:r>
            <a:r>
              <a:rPr lang="en-IN" sz="1800" b="0" dirty="0">
                <a:solidFill>
                  <a:srgbClr val="D4D4D4"/>
                </a:solidFill>
                <a:effectLst/>
                <a:highlight>
                  <a:srgbClr val="1E1E1E"/>
                </a:highlight>
                <a:latin typeface="Courier New" panose="02070309020205020404" pitchFamily="49" charset="0"/>
              </a:rPr>
              <a:t> </a:t>
            </a:r>
            <a:r>
              <a:rPr lang="en-IN" sz="1800" b="0" dirty="0" err="1">
                <a:solidFill>
                  <a:srgbClr val="D4D4D4"/>
                </a:solidFill>
                <a:effectLst/>
                <a:highlight>
                  <a:srgbClr val="1E1E1E"/>
                </a:highlight>
                <a:latin typeface="Courier New" panose="02070309020205020404" pitchFamily="49" charset="0"/>
              </a:rPr>
              <a:t>sales_df</a:t>
            </a:r>
            <a:r>
              <a:rPr lang="en-IN" sz="1800" b="0" dirty="0">
                <a:solidFill>
                  <a:srgbClr val="DCDCDC"/>
                </a:solidFill>
                <a:effectLst/>
                <a:highlight>
                  <a:srgbClr val="1E1E1E"/>
                </a:highlight>
                <a:latin typeface="Courier New" panose="02070309020205020404" pitchFamily="49" charset="0"/>
              </a:rPr>
              <a:t>[</a:t>
            </a:r>
            <a:r>
              <a:rPr lang="en-IN" sz="1800" b="0" dirty="0" err="1">
                <a:solidFill>
                  <a:srgbClr val="D4D4D4"/>
                </a:solidFill>
                <a:effectLst/>
                <a:highlight>
                  <a:srgbClr val="1E1E1E"/>
                </a:highlight>
                <a:latin typeface="Courier New" panose="02070309020205020404" pitchFamily="49" charset="0"/>
              </a:rPr>
              <a:t>sales_df</a:t>
            </a:r>
            <a:r>
              <a:rPr lang="en-IN" sz="1800" b="0" dirty="0">
                <a:solidFill>
                  <a:srgbClr val="DCDCDC"/>
                </a:solidFill>
                <a:effectLst/>
                <a:highlight>
                  <a:srgbClr val="1E1E1E"/>
                </a:highlight>
                <a:latin typeface="Courier New" panose="02070309020205020404" pitchFamily="49" charset="0"/>
              </a:rPr>
              <a:t>[</a:t>
            </a:r>
            <a:r>
              <a:rPr lang="en-IN" sz="1800" b="0" dirty="0">
                <a:solidFill>
                  <a:srgbClr val="CE9178"/>
                </a:solidFill>
                <a:effectLst/>
                <a:highlight>
                  <a:srgbClr val="1E1E1E"/>
                </a:highlight>
                <a:latin typeface="Courier New" panose="02070309020205020404" pitchFamily="49" charset="0"/>
              </a:rPr>
              <a:t>'</a:t>
            </a:r>
            <a:r>
              <a:rPr lang="en-IN" sz="1800" b="0" dirty="0" err="1">
                <a:solidFill>
                  <a:srgbClr val="CE9178"/>
                </a:solidFill>
                <a:effectLst/>
                <a:highlight>
                  <a:srgbClr val="1E1E1E"/>
                </a:highlight>
                <a:latin typeface="Courier New" panose="02070309020205020404" pitchFamily="49" charset="0"/>
              </a:rPr>
              <a:t>Multiple_Purchases</a:t>
            </a:r>
            <a:r>
              <a:rPr lang="en-IN" sz="1800" b="0" dirty="0">
                <a:solidFill>
                  <a:srgbClr val="CE9178"/>
                </a:solidFill>
                <a:effectLst/>
                <a:highlight>
                  <a:srgbClr val="1E1E1E"/>
                </a:highlight>
                <a:latin typeface="Courier New" panose="02070309020205020404" pitchFamily="49" charset="0"/>
              </a:rPr>
              <a:t>'</a:t>
            </a:r>
            <a:r>
              <a:rPr lang="en-IN" sz="1800" b="0" dirty="0">
                <a:solidFill>
                  <a:srgbClr val="DCDCDC"/>
                </a:solidFill>
                <a:effectLst/>
                <a:highlight>
                  <a:srgbClr val="1E1E1E"/>
                </a:highlight>
                <a:latin typeface="Courier New" panose="02070309020205020404" pitchFamily="49" charset="0"/>
              </a:rPr>
              <a:t>]]</a:t>
            </a:r>
            <a:r>
              <a:rPr lang="en-IN" sz="1800" b="0" dirty="0">
                <a:solidFill>
                  <a:srgbClr val="D4D4D4"/>
                </a:solidFill>
                <a:effectLst/>
                <a:highlight>
                  <a:srgbClr val="1E1E1E"/>
                </a:highlight>
                <a:latin typeface="Courier New" panose="02070309020205020404" pitchFamily="49" charset="0"/>
              </a:rPr>
              <a:t>.head</a:t>
            </a:r>
            <a:r>
              <a:rPr lang="en-IN" sz="1800" b="0" dirty="0">
                <a:solidFill>
                  <a:srgbClr val="DCDCDC"/>
                </a:solidFill>
                <a:effectLst/>
                <a:highlight>
                  <a:srgbClr val="1E1E1E"/>
                </a:highlight>
                <a:latin typeface="Courier New" panose="02070309020205020404" pitchFamily="49" charset="0"/>
              </a:rPr>
              <a:t>())</a:t>
            </a:r>
            <a:br>
              <a:rPr lang="en-IN" sz="1800" b="0" dirty="0">
                <a:solidFill>
                  <a:srgbClr val="D4D4D4"/>
                </a:solidFill>
                <a:effectLst/>
                <a:highlight>
                  <a:srgbClr val="1E1E1E"/>
                </a:highlight>
                <a:latin typeface="Courier New" panose="02070309020205020404" pitchFamily="49" charset="0"/>
              </a:rPr>
            </a:br>
            <a:br>
              <a:rPr lang="en-IN" sz="1800" b="0" dirty="0">
                <a:solidFill>
                  <a:srgbClr val="D4D4D4"/>
                </a:solidFill>
                <a:effectLst/>
                <a:highlight>
                  <a:srgbClr val="1E1E1E"/>
                </a:highlight>
                <a:latin typeface="Courier New" panose="02070309020205020404" pitchFamily="49" charset="0"/>
              </a:rPr>
            </a:br>
            <a:br>
              <a:rPr lang="en-IN" sz="1800" b="0" dirty="0">
                <a:solidFill>
                  <a:srgbClr val="D4D4D4"/>
                </a:solidFill>
                <a:effectLst/>
                <a:highlight>
                  <a:srgbClr val="1E1E1E"/>
                </a:highlight>
                <a:latin typeface="Courier New" panose="02070309020205020404" pitchFamily="49" charset="0"/>
              </a:rPr>
            </a:br>
            <a:endParaRPr lang="en-IN" sz="1800" dirty="0"/>
          </a:p>
        </p:txBody>
      </p:sp>
    </p:spTree>
    <p:extLst>
      <p:ext uri="{BB962C8B-B14F-4D97-AF65-F5344CB8AC3E}">
        <p14:creationId xmlns:p14="http://schemas.microsoft.com/office/powerpoint/2010/main" val="18632983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B1CD5-14BD-CA4E-1628-B56EA3A0980C}"/>
              </a:ext>
            </a:extLst>
          </p:cNvPr>
          <p:cNvSpPr>
            <a:spLocks noGrp="1"/>
          </p:cNvSpPr>
          <p:nvPr>
            <p:ph type="title"/>
          </p:nvPr>
        </p:nvSpPr>
        <p:spPr>
          <a:xfrm>
            <a:off x="2333718" y="726142"/>
            <a:ext cx="7524564" cy="753034"/>
          </a:xfrm>
        </p:spPr>
        <p:txBody>
          <a:bodyPr/>
          <a:lstStyle/>
          <a:p>
            <a:pPr marL="571500" indent="-571500">
              <a:buFont typeface="Arial" panose="020B0604020202020204" pitchFamily="34" charset="0"/>
              <a:buChar char="•"/>
            </a:pPr>
            <a:r>
              <a:rPr lang="en-IN" i="1" u="sng" dirty="0"/>
              <a:t>Result And Graph:</a:t>
            </a:r>
          </a:p>
        </p:txBody>
      </p:sp>
      <p:pic>
        <p:nvPicPr>
          <p:cNvPr id="4" name="Picture 3">
            <a:extLst>
              <a:ext uri="{FF2B5EF4-FFF2-40B4-BE49-F238E27FC236}">
                <a16:creationId xmlns:a16="http://schemas.microsoft.com/office/drawing/2014/main" id="{B82B5E4B-1EEB-CF41-7B21-F4170E3C4769}"/>
              </a:ext>
            </a:extLst>
          </p:cNvPr>
          <p:cNvPicPr>
            <a:picLocks noChangeAspect="1"/>
          </p:cNvPicPr>
          <p:nvPr/>
        </p:nvPicPr>
        <p:blipFill>
          <a:blip r:embed="rId2"/>
          <a:stretch>
            <a:fillRect/>
          </a:stretch>
        </p:blipFill>
        <p:spPr>
          <a:xfrm>
            <a:off x="2070847" y="1479176"/>
            <a:ext cx="8139953" cy="5172636"/>
          </a:xfrm>
          <a:prstGeom prst="rect">
            <a:avLst/>
          </a:prstGeom>
        </p:spPr>
      </p:pic>
    </p:spTree>
    <p:extLst>
      <p:ext uri="{BB962C8B-B14F-4D97-AF65-F5344CB8AC3E}">
        <p14:creationId xmlns:p14="http://schemas.microsoft.com/office/powerpoint/2010/main" val="16481151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4534C-5C0D-1E61-660B-BF8B26B014D0}"/>
              </a:ext>
            </a:extLst>
          </p:cNvPr>
          <p:cNvSpPr>
            <a:spLocks noGrp="1"/>
          </p:cNvSpPr>
          <p:nvPr>
            <p:ph type="title"/>
          </p:nvPr>
        </p:nvSpPr>
        <p:spPr>
          <a:xfrm>
            <a:off x="2333718" y="744072"/>
            <a:ext cx="7524564" cy="806822"/>
          </a:xfrm>
        </p:spPr>
        <p:txBody>
          <a:bodyPr/>
          <a:lstStyle/>
          <a:p>
            <a:pPr marL="571500" indent="-571500">
              <a:buFont typeface="Arial" panose="020B0604020202020204" pitchFamily="34" charset="0"/>
              <a:buChar char="•"/>
            </a:pPr>
            <a:r>
              <a:rPr lang="en-IN" i="1" u="sng" dirty="0"/>
              <a:t>Result And Graph:</a:t>
            </a:r>
          </a:p>
        </p:txBody>
      </p:sp>
      <p:pic>
        <p:nvPicPr>
          <p:cNvPr id="4" name="Picture 3">
            <a:extLst>
              <a:ext uri="{FF2B5EF4-FFF2-40B4-BE49-F238E27FC236}">
                <a16:creationId xmlns:a16="http://schemas.microsoft.com/office/drawing/2014/main" id="{591740DC-FEDD-687A-F98F-4A5F916796C9}"/>
              </a:ext>
            </a:extLst>
          </p:cNvPr>
          <p:cNvPicPr>
            <a:picLocks noChangeAspect="1"/>
          </p:cNvPicPr>
          <p:nvPr/>
        </p:nvPicPr>
        <p:blipFill>
          <a:blip r:embed="rId2"/>
          <a:stretch>
            <a:fillRect/>
          </a:stretch>
        </p:blipFill>
        <p:spPr>
          <a:xfrm>
            <a:off x="2169459" y="1550894"/>
            <a:ext cx="8032376" cy="4876799"/>
          </a:xfrm>
          <a:prstGeom prst="rect">
            <a:avLst/>
          </a:prstGeom>
        </p:spPr>
      </p:pic>
    </p:spTree>
    <p:extLst>
      <p:ext uri="{BB962C8B-B14F-4D97-AF65-F5344CB8AC3E}">
        <p14:creationId xmlns:p14="http://schemas.microsoft.com/office/powerpoint/2010/main" val="20238870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B6D61-01D9-AEB3-2135-516D8D2836C7}"/>
              </a:ext>
            </a:extLst>
          </p:cNvPr>
          <p:cNvSpPr>
            <a:spLocks noGrp="1"/>
          </p:cNvSpPr>
          <p:nvPr>
            <p:ph type="title"/>
          </p:nvPr>
        </p:nvSpPr>
        <p:spPr>
          <a:xfrm>
            <a:off x="2333718" y="842682"/>
            <a:ext cx="7524564" cy="5585012"/>
          </a:xfrm>
        </p:spPr>
        <p:txBody>
          <a:bodyPr>
            <a:normAutofit/>
          </a:bodyPr>
          <a:lstStyle/>
          <a:p>
            <a:pPr marL="571500" indent="-571500">
              <a:buFont typeface="Arial" panose="020B0604020202020204" pitchFamily="34" charset="0"/>
              <a:buChar char="•"/>
            </a:pPr>
            <a:r>
              <a:rPr lang="en-IN" sz="4900" u="sng" dirty="0"/>
              <a:t>Problem Statement 19:</a:t>
            </a:r>
            <a:br>
              <a:rPr lang="en-IN" sz="4900" u="sng" dirty="0"/>
            </a:br>
            <a:r>
              <a:rPr lang="en-US" sz="3600" dirty="0">
                <a:effectLst/>
                <a:latin typeface="Cambria" panose="02040503050406030204" pitchFamily="18" charset="0"/>
                <a:ea typeface="MS Mincho" panose="020B0400000000000000" pitchFamily="49" charset="-128"/>
                <a:cs typeface="Times New Roman" panose="02020603050405020304" pitchFamily="18" charset="0"/>
              </a:rPr>
              <a:t>Calculate the total purchase amount for each customer segment and product category. Create a pivot table and visualize the results.</a:t>
            </a:r>
            <a:br>
              <a:rPr lang="en-US" sz="3600" dirty="0">
                <a:effectLst/>
                <a:latin typeface="Cambria" panose="02040503050406030204" pitchFamily="18" charset="0"/>
                <a:ea typeface="MS Mincho" panose="020B0400000000000000" pitchFamily="49" charset="-128"/>
                <a:cs typeface="Times New Roman" panose="02020603050405020304" pitchFamily="18" charset="0"/>
              </a:rPr>
            </a:br>
            <a:br>
              <a:rPr lang="en-US" sz="3600" dirty="0">
                <a:effectLst/>
                <a:latin typeface="Cambria" panose="02040503050406030204" pitchFamily="18" charset="0"/>
                <a:ea typeface="MS Mincho" panose="020B0400000000000000" pitchFamily="49" charset="-128"/>
                <a:cs typeface="Times New Roman" panose="02020603050405020304" pitchFamily="18" charset="0"/>
              </a:rPr>
            </a:br>
            <a:br>
              <a:rPr lang="en-IN" sz="1800" dirty="0">
                <a:effectLst/>
                <a:latin typeface="Cambria" panose="02040503050406030204" pitchFamily="18" charset="0"/>
                <a:ea typeface="MS Mincho" panose="020B0400000000000000" pitchFamily="49" charset="-128"/>
                <a:cs typeface="Times New Roman" panose="02020603050405020304" pitchFamily="18" charset="0"/>
              </a:rPr>
            </a:br>
            <a:endParaRPr lang="en-IN" dirty="0"/>
          </a:p>
        </p:txBody>
      </p:sp>
    </p:spTree>
    <p:extLst>
      <p:ext uri="{BB962C8B-B14F-4D97-AF65-F5344CB8AC3E}">
        <p14:creationId xmlns:p14="http://schemas.microsoft.com/office/powerpoint/2010/main" val="20864230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14A88-4BF9-2A09-C96C-57581AC8CC76}"/>
              </a:ext>
            </a:extLst>
          </p:cNvPr>
          <p:cNvSpPr>
            <a:spLocks noGrp="1"/>
          </p:cNvSpPr>
          <p:nvPr>
            <p:ph type="title"/>
          </p:nvPr>
        </p:nvSpPr>
        <p:spPr>
          <a:xfrm>
            <a:off x="2333718" y="1030941"/>
            <a:ext cx="7524564" cy="5253317"/>
          </a:xfrm>
        </p:spPr>
        <p:txBody>
          <a:bodyPr>
            <a:normAutofit/>
          </a:bodyPr>
          <a:lstStyle/>
          <a:p>
            <a:pPr marL="571500" indent="-571500">
              <a:buFont typeface="Arial" panose="020B0604020202020204" pitchFamily="34" charset="0"/>
              <a:buChar char="•"/>
            </a:pPr>
            <a:r>
              <a:rPr lang="en-IN" sz="4900" i="1" u="sng" dirty="0"/>
              <a:t>Description:</a:t>
            </a:r>
            <a:br>
              <a:rPr lang="en-IN" sz="4400" dirty="0"/>
            </a:br>
            <a:r>
              <a:rPr lang="en-IN" sz="3600" dirty="0"/>
              <a:t>1)</a:t>
            </a:r>
            <a:r>
              <a:rPr lang="en-US" sz="3600" dirty="0">
                <a:effectLst/>
                <a:latin typeface="Cambria" panose="02040503050406030204" pitchFamily="18" charset="0"/>
                <a:ea typeface="MS Mincho" panose="020B0400000000000000" pitchFamily="49" charset="-128"/>
                <a:cs typeface="Times New Roman" panose="02020603050405020304" pitchFamily="18" charset="0"/>
              </a:rPr>
              <a:t> To calculate the total purchase amount for each customer segment and product category.</a:t>
            </a:r>
            <a:br>
              <a:rPr lang="en-US" sz="3600" dirty="0">
                <a:effectLst/>
                <a:latin typeface="Cambria" panose="02040503050406030204" pitchFamily="18" charset="0"/>
                <a:ea typeface="MS Mincho" panose="020B0400000000000000" pitchFamily="49" charset="-128"/>
                <a:cs typeface="Times New Roman" panose="02020603050405020304" pitchFamily="18" charset="0"/>
              </a:rPr>
            </a:br>
            <a:r>
              <a:rPr lang="en-US" sz="3600" dirty="0">
                <a:effectLst/>
                <a:latin typeface="Cambria" panose="02040503050406030204" pitchFamily="18" charset="0"/>
                <a:ea typeface="MS Mincho" panose="020B0400000000000000" pitchFamily="49" charset="-128"/>
                <a:cs typeface="Times New Roman" panose="02020603050405020304" pitchFamily="18" charset="0"/>
              </a:rPr>
              <a:t>2) To Create a pivot table and visualize the results.</a:t>
            </a:r>
            <a:br>
              <a:rPr lang="en-US" sz="3600" dirty="0">
                <a:effectLst/>
                <a:latin typeface="Cambria" panose="02040503050406030204" pitchFamily="18" charset="0"/>
                <a:ea typeface="MS Mincho" panose="020B0400000000000000" pitchFamily="49" charset="-128"/>
                <a:cs typeface="Times New Roman" panose="02020603050405020304" pitchFamily="18" charset="0"/>
              </a:rPr>
            </a:br>
            <a:br>
              <a:rPr lang="en-US" sz="3600" dirty="0">
                <a:effectLst/>
                <a:latin typeface="Cambria" panose="02040503050406030204" pitchFamily="18" charset="0"/>
                <a:ea typeface="MS Mincho" panose="020B0400000000000000" pitchFamily="49" charset="-128"/>
                <a:cs typeface="Times New Roman" panose="02020603050405020304" pitchFamily="18" charset="0"/>
              </a:rPr>
            </a:br>
            <a:endParaRPr lang="en-IN" sz="3600" dirty="0"/>
          </a:p>
        </p:txBody>
      </p:sp>
    </p:spTree>
    <p:extLst>
      <p:ext uri="{BB962C8B-B14F-4D97-AF65-F5344CB8AC3E}">
        <p14:creationId xmlns:p14="http://schemas.microsoft.com/office/powerpoint/2010/main" val="2277213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40"/>
            <a:ext cx="7524564" cy="1325563"/>
          </a:xfrm>
        </p:spPr>
        <p:txBody>
          <a:bodyPr/>
          <a:lstStyle/>
          <a:p>
            <a:pPr marL="571500" indent="-571500" algn="ctr">
              <a:buFont typeface="Arial" panose="020B0604020202020204" pitchFamily="34" charset="0"/>
              <a:buChar char="•"/>
            </a:pPr>
            <a:r>
              <a:rPr lang="en-US" i="1" u="sng" dirty="0"/>
              <a:t>Result And Graph:</a:t>
            </a:r>
            <a:endParaRPr lang="en-IN" i="1" u="sng" dirty="0"/>
          </a:p>
        </p:txBody>
      </p:sp>
      <p:pic>
        <p:nvPicPr>
          <p:cNvPr id="4" name="Picture 3">
            <a:extLst>
              <a:ext uri="{FF2B5EF4-FFF2-40B4-BE49-F238E27FC236}">
                <a16:creationId xmlns:a16="http://schemas.microsoft.com/office/drawing/2014/main" id="{371DD706-F6E2-687A-038D-4EB1C4863A95}"/>
              </a:ext>
            </a:extLst>
          </p:cNvPr>
          <p:cNvPicPr>
            <a:picLocks noChangeAspect="1"/>
          </p:cNvPicPr>
          <p:nvPr/>
        </p:nvPicPr>
        <p:blipFill>
          <a:blip r:embed="rId2"/>
          <a:stretch>
            <a:fillRect/>
          </a:stretch>
        </p:blipFill>
        <p:spPr>
          <a:xfrm>
            <a:off x="691394" y="1936376"/>
            <a:ext cx="6220394" cy="4473388"/>
          </a:xfrm>
          <a:prstGeom prst="rect">
            <a:avLst/>
          </a:prstGeom>
        </p:spPr>
      </p:pic>
      <p:pic>
        <p:nvPicPr>
          <p:cNvPr id="5" name="Picture 4">
            <a:extLst>
              <a:ext uri="{FF2B5EF4-FFF2-40B4-BE49-F238E27FC236}">
                <a16:creationId xmlns:a16="http://schemas.microsoft.com/office/drawing/2014/main" id="{C7DCD20F-5483-02A0-56DE-2B5120B6007A}"/>
              </a:ext>
            </a:extLst>
          </p:cNvPr>
          <p:cNvPicPr>
            <a:picLocks noChangeAspect="1"/>
          </p:cNvPicPr>
          <p:nvPr/>
        </p:nvPicPr>
        <p:blipFill>
          <a:blip r:embed="rId3"/>
          <a:stretch>
            <a:fillRect/>
          </a:stretch>
        </p:blipFill>
        <p:spPr>
          <a:xfrm>
            <a:off x="7100047" y="2572871"/>
            <a:ext cx="4778188" cy="2859741"/>
          </a:xfrm>
          <a:prstGeom prst="rect">
            <a:avLst/>
          </a:prstGeom>
        </p:spPr>
      </p:pic>
    </p:spTree>
    <p:extLst>
      <p:ext uri="{BB962C8B-B14F-4D97-AF65-F5344CB8AC3E}">
        <p14:creationId xmlns:p14="http://schemas.microsoft.com/office/powerpoint/2010/main" val="19972681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5BEE-5C32-CEAE-685E-81BD582B18C6}"/>
              </a:ext>
            </a:extLst>
          </p:cNvPr>
          <p:cNvSpPr>
            <a:spLocks noGrp="1"/>
          </p:cNvSpPr>
          <p:nvPr>
            <p:ph type="title"/>
          </p:nvPr>
        </p:nvSpPr>
        <p:spPr>
          <a:xfrm>
            <a:off x="2333718" y="1712259"/>
            <a:ext cx="7524564" cy="4123765"/>
          </a:xfrm>
        </p:spPr>
        <p:txBody>
          <a:bodyPr>
            <a:noAutofit/>
          </a:bodyPr>
          <a:lstStyle/>
          <a:p>
            <a:pPr marL="571500" indent="-571500">
              <a:buFont typeface="Arial" panose="020B0604020202020204" pitchFamily="34" charset="0"/>
              <a:buChar char="•"/>
            </a:pPr>
            <a:r>
              <a:rPr lang="en-IN" sz="4000" i="1" u="sng" dirty="0"/>
              <a:t>Code:</a:t>
            </a:r>
            <a:br>
              <a:rPr lang="en-IN" sz="2000" dirty="0"/>
            </a:br>
            <a:r>
              <a:rPr lang="en-IN" sz="2000" b="0" dirty="0">
                <a:solidFill>
                  <a:srgbClr val="6AA94F"/>
                </a:solidFill>
                <a:effectLst/>
                <a:highlight>
                  <a:srgbClr val="1E1E1E"/>
                </a:highlight>
                <a:latin typeface="Courier New" panose="02070309020205020404" pitchFamily="49" charset="0"/>
              </a:rPr>
              <a:t># problem statement 19</a:t>
            </a:r>
            <a:br>
              <a:rPr lang="en-IN" sz="2000" b="0" dirty="0">
                <a:solidFill>
                  <a:srgbClr val="D4D4D4"/>
                </a:solidFill>
                <a:effectLst/>
                <a:highlight>
                  <a:srgbClr val="1E1E1E"/>
                </a:highlight>
                <a:latin typeface="Courier New" panose="02070309020205020404" pitchFamily="49" charset="0"/>
              </a:rPr>
            </a:br>
            <a:r>
              <a:rPr lang="en-IN" sz="2000" b="0" dirty="0">
                <a:solidFill>
                  <a:srgbClr val="6AA94F"/>
                </a:solidFill>
                <a:effectLst/>
                <a:highlight>
                  <a:srgbClr val="1E1E1E"/>
                </a:highlight>
                <a:latin typeface="Courier New" panose="02070309020205020404" pitchFamily="49" charset="0"/>
              </a:rPr>
              <a:t># Pivot table for total purchase amount by customer segment and product category</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pivot_table</a:t>
            </a:r>
            <a:r>
              <a:rPr lang="en-IN" sz="2000" b="0" dirty="0">
                <a:solidFill>
                  <a:srgbClr val="D4D4D4"/>
                </a:solidFill>
                <a:effectLst/>
                <a:highlight>
                  <a:srgbClr val="1E1E1E"/>
                </a:highlight>
                <a:latin typeface="Courier New" panose="02070309020205020404" pitchFamily="49" charset="0"/>
              </a:rPr>
              <a:t> = </a:t>
            </a:r>
            <a:r>
              <a:rPr lang="en-IN" sz="2000" b="0" dirty="0" err="1">
                <a:solidFill>
                  <a:srgbClr val="D4D4D4"/>
                </a:solidFill>
                <a:effectLst/>
                <a:highlight>
                  <a:srgbClr val="1E1E1E"/>
                </a:highlight>
                <a:latin typeface="Courier New" panose="02070309020205020404" pitchFamily="49" charset="0"/>
              </a:rPr>
              <a:t>sales_df.pivot_table</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values=</a:t>
            </a:r>
            <a:r>
              <a:rPr lang="en-IN" sz="2000" b="0" dirty="0">
                <a:solidFill>
                  <a:srgbClr val="CE9178"/>
                </a:solidFill>
                <a:effectLst/>
                <a:highlight>
                  <a:srgbClr val="1E1E1E"/>
                </a:highlight>
                <a:latin typeface="Courier New" panose="02070309020205020404" pitchFamily="49" charset="0"/>
              </a:rPr>
              <a:t>'</a:t>
            </a:r>
            <a:r>
              <a:rPr lang="en-IN" sz="2000" b="0" dirty="0" err="1">
                <a:solidFill>
                  <a:srgbClr val="CE9178"/>
                </a:solidFill>
                <a:effectLst/>
                <a:highlight>
                  <a:srgbClr val="1E1E1E"/>
                </a:highlight>
                <a:latin typeface="Courier New" panose="02070309020205020404" pitchFamily="49" charset="0"/>
              </a:rPr>
              <a:t>PurchaseAmount</a:t>
            </a:r>
            <a:r>
              <a:rPr lang="en-IN" sz="2000" b="0" dirty="0">
                <a:solidFill>
                  <a:srgbClr val="CE9178"/>
                </a:solidFill>
                <a:effectLst/>
                <a:highlight>
                  <a:srgbClr val="1E1E1E"/>
                </a:highlight>
                <a:latin typeface="Courier New" panose="02070309020205020404" pitchFamily="49" charset="0"/>
              </a:rPr>
              <a:t>'</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 index=</a:t>
            </a:r>
            <a:r>
              <a:rPr lang="en-IN" sz="2000" b="0" dirty="0">
                <a:solidFill>
                  <a:srgbClr val="CE9178"/>
                </a:solidFill>
                <a:effectLst/>
                <a:highlight>
                  <a:srgbClr val="1E1E1E"/>
                </a:highlight>
                <a:latin typeface="Courier New" panose="02070309020205020404" pitchFamily="49" charset="0"/>
              </a:rPr>
              <a:t>'</a:t>
            </a:r>
            <a:r>
              <a:rPr lang="en-IN" sz="2000" b="0" dirty="0" err="1">
                <a:solidFill>
                  <a:srgbClr val="CE9178"/>
                </a:solidFill>
                <a:effectLst/>
                <a:highlight>
                  <a:srgbClr val="1E1E1E"/>
                </a:highlight>
                <a:latin typeface="Courier New" panose="02070309020205020404" pitchFamily="49" charset="0"/>
              </a:rPr>
              <a:t>CustomerSegment</a:t>
            </a:r>
            <a:r>
              <a:rPr lang="en-IN" sz="2000" b="0" dirty="0">
                <a:solidFill>
                  <a:srgbClr val="CE9178"/>
                </a:solidFill>
                <a:effectLst/>
                <a:highlight>
                  <a:srgbClr val="1E1E1E"/>
                </a:highlight>
                <a:latin typeface="Courier New" panose="02070309020205020404" pitchFamily="49" charset="0"/>
              </a:rPr>
              <a:t>'</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 columns=</a:t>
            </a:r>
            <a:r>
              <a:rPr lang="en-IN" sz="2000" b="0" dirty="0">
                <a:solidFill>
                  <a:srgbClr val="CE9178"/>
                </a:solidFill>
                <a:effectLst/>
                <a:highlight>
                  <a:srgbClr val="1E1E1E"/>
                </a:highlight>
                <a:latin typeface="Courier New" panose="02070309020205020404" pitchFamily="49" charset="0"/>
              </a:rPr>
              <a:t>'</a:t>
            </a:r>
            <a:r>
              <a:rPr lang="en-IN" sz="2000" b="0" dirty="0" err="1">
                <a:solidFill>
                  <a:srgbClr val="CE9178"/>
                </a:solidFill>
                <a:effectLst/>
                <a:highlight>
                  <a:srgbClr val="1E1E1E"/>
                </a:highlight>
                <a:latin typeface="Courier New" panose="02070309020205020404" pitchFamily="49" charset="0"/>
              </a:rPr>
              <a:t>ProductCategory</a:t>
            </a:r>
            <a:r>
              <a:rPr lang="en-IN" sz="2000" b="0" dirty="0">
                <a:solidFill>
                  <a:srgbClr val="CE9178"/>
                </a:solidFill>
                <a:effectLst/>
                <a:highlight>
                  <a:srgbClr val="1E1E1E"/>
                </a:highlight>
                <a:latin typeface="Courier New" panose="02070309020205020404" pitchFamily="49" charset="0"/>
              </a:rPr>
              <a:t>'</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 </a:t>
            </a:r>
            <a:r>
              <a:rPr lang="en-IN" sz="2000" b="0" dirty="0" err="1">
                <a:solidFill>
                  <a:srgbClr val="D4D4D4"/>
                </a:solidFill>
                <a:effectLst/>
                <a:highlight>
                  <a:srgbClr val="1E1E1E"/>
                </a:highlight>
                <a:latin typeface="Courier New" panose="02070309020205020404" pitchFamily="49" charset="0"/>
              </a:rPr>
              <a:t>aggfunc</a:t>
            </a:r>
            <a:r>
              <a:rPr lang="en-IN" sz="2000" b="0" dirty="0">
                <a:solidFill>
                  <a:srgbClr val="D4D4D4"/>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'sum'</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 </a:t>
            </a:r>
            <a:r>
              <a:rPr lang="en-IN" sz="2000" b="0" dirty="0" err="1">
                <a:solidFill>
                  <a:srgbClr val="D4D4D4"/>
                </a:solidFill>
                <a:effectLst/>
                <a:highlight>
                  <a:srgbClr val="1E1E1E"/>
                </a:highlight>
                <a:latin typeface="Courier New" panose="02070309020205020404" pitchFamily="49" charset="0"/>
              </a:rPr>
              <a:t>fill_value</a:t>
            </a:r>
            <a:r>
              <a:rPr lang="en-IN" sz="2000" b="0" dirty="0">
                <a:solidFill>
                  <a:srgbClr val="D4D4D4"/>
                </a:solidFill>
                <a:effectLst/>
                <a:highlight>
                  <a:srgbClr val="1E1E1E"/>
                </a:highlight>
                <a:latin typeface="Courier New" panose="02070309020205020404" pitchFamily="49" charset="0"/>
              </a:rPr>
              <a:t>=</a:t>
            </a:r>
            <a:r>
              <a:rPr lang="en-IN" sz="2000" b="0" dirty="0">
                <a:solidFill>
                  <a:srgbClr val="B5CEA8"/>
                </a:solidFill>
                <a:effectLst/>
                <a:highlight>
                  <a:srgbClr val="1E1E1E"/>
                </a:highlight>
                <a:latin typeface="Courier New" panose="02070309020205020404" pitchFamily="49" charset="0"/>
              </a:rPr>
              <a:t>0</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plt.figure</a:t>
            </a:r>
            <a:r>
              <a:rPr lang="en-IN" sz="2000" b="0" dirty="0">
                <a:solidFill>
                  <a:srgbClr val="DCDCDC"/>
                </a:solidFill>
                <a:effectLst/>
                <a:highlight>
                  <a:srgbClr val="1E1E1E"/>
                </a:highlight>
                <a:latin typeface="Courier New" panose="02070309020205020404" pitchFamily="49" charset="0"/>
              </a:rPr>
              <a:t>(</a:t>
            </a:r>
            <a:r>
              <a:rPr lang="en-IN" sz="2000" b="0" dirty="0" err="1">
                <a:solidFill>
                  <a:srgbClr val="D4D4D4"/>
                </a:solidFill>
                <a:effectLst/>
                <a:highlight>
                  <a:srgbClr val="1E1E1E"/>
                </a:highlight>
                <a:latin typeface="Courier New" panose="02070309020205020404" pitchFamily="49" charset="0"/>
              </a:rPr>
              <a:t>figsize</a:t>
            </a:r>
            <a:r>
              <a:rPr lang="en-IN" sz="2000" b="0" dirty="0">
                <a:solidFill>
                  <a:srgbClr val="D4D4D4"/>
                </a:solidFill>
                <a:effectLst/>
                <a:highlight>
                  <a:srgbClr val="1E1E1E"/>
                </a:highlight>
                <a:latin typeface="Courier New" panose="02070309020205020404" pitchFamily="49" charset="0"/>
              </a:rPr>
              <a:t>=</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B5CEA8"/>
                </a:solidFill>
                <a:effectLst/>
                <a:highlight>
                  <a:srgbClr val="1E1E1E"/>
                </a:highlight>
                <a:latin typeface="Courier New" panose="02070309020205020404" pitchFamily="49" charset="0"/>
              </a:rPr>
              <a:t>12</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 </a:t>
            </a:r>
            <a:r>
              <a:rPr lang="en-IN" sz="2000" b="0" dirty="0">
                <a:solidFill>
                  <a:srgbClr val="B5CEA8"/>
                </a:solidFill>
                <a:effectLst/>
                <a:highlight>
                  <a:srgbClr val="1E1E1E"/>
                </a:highlight>
                <a:latin typeface="Courier New" panose="02070309020205020404" pitchFamily="49" charset="0"/>
              </a:rPr>
              <a:t>8</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sns.heatmap</a:t>
            </a:r>
            <a:r>
              <a:rPr lang="en-IN" sz="2000" b="0" dirty="0">
                <a:solidFill>
                  <a:srgbClr val="DCDCDC"/>
                </a:solidFill>
                <a:effectLst/>
                <a:highlight>
                  <a:srgbClr val="1E1E1E"/>
                </a:highlight>
                <a:latin typeface="Courier New" panose="02070309020205020404" pitchFamily="49" charset="0"/>
              </a:rPr>
              <a:t>(</a:t>
            </a:r>
            <a:r>
              <a:rPr lang="en-IN" sz="2000" b="0" dirty="0" err="1">
                <a:solidFill>
                  <a:srgbClr val="D4D4D4"/>
                </a:solidFill>
                <a:effectLst/>
                <a:highlight>
                  <a:srgbClr val="1E1E1E"/>
                </a:highlight>
                <a:latin typeface="Courier New" panose="02070309020205020404" pitchFamily="49" charset="0"/>
              </a:rPr>
              <a:t>pivot_table</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 </a:t>
            </a:r>
            <a:r>
              <a:rPr lang="en-IN" sz="2000" b="0" dirty="0" err="1">
                <a:solidFill>
                  <a:srgbClr val="D4D4D4"/>
                </a:solidFill>
                <a:effectLst/>
                <a:highlight>
                  <a:srgbClr val="1E1E1E"/>
                </a:highlight>
                <a:latin typeface="Courier New" panose="02070309020205020404" pitchFamily="49" charset="0"/>
              </a:rPr>
              <a:t>annot</a:t>
            </a:r>
            <a:r>
              <a:rPr lang="en-IN" sz="2000" b="0" dirty="0">
                <a:solidFill>
                  <a:srgbClr val="D4D4D4"/>
                </a:solidFill>
                <a:effectLst/>
                <a:highlight>
                  <a:srgbClr val="1E1E1E"/>
                </a:highlight>
                <a:latin typeface="Courier New" panose="02070309020205020404" pitchFamily="49" charset="0"/>
              </a:rPr>
              <a:t>=</a:t>
            </a:r>
            <a:r>
              <a:rPr lang="en-IN" sz="2000" b="0" dirty="0">
                <a:solidFill>
                  <a:srgbClr val="569CD6"/>
                </a:solidFill>
                <a:effectLst/>
                <a:highlight>
                  <a:srgbClr val="1E1E1E"/>
                </a:highlight>
                <a:latin typeface="Courier New" panose="02070309020205020404" pitchFamily="49" charset="0"/>
              </a:rPr>
              <a:t>True</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 </a:t>
            </a:r>
            <a:r>
              <a:rPr lang="en-IN" sz="2000" b="0" dirty="0" err="1">
                <a:solidFill>
                  <a:srgbClr val="D4D4D4"/>
                </a:solidFill>
                <a:effectLst/>
                <a:highlight>
                  <a:srgbClr val="1E1E1E"/>
                </a:highlight>
                <a:latin typeface="Courier New" panose="02070309020205020404" pitchFamily="49" charset="0"/>
              </a:rPr>
              <a:t>fmt</a:t>
            </a:r>
            <a:r>
              <a:rPr lang="en-IN" sz="2000" b="0" dirty="0">
                <a:solidFill>
                  <a:srgbClr val="D4D4D4"/>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'.0f'</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 </a:t>
            </a:r>
            <a:r>
              <a:rPr lang="en-IN" sz="2000" b="0" dirty="0" err="1">
                <a:solidFill>
                  <a:srgbClr val="D4D4D4"/>
                </a:solidFill>
                <a:effectLst/>
                <a:highlight>
                  <a:srgbClr val="1E1E1E"/>
                </a:highlight>
                <a:latin typeface="Courier New" panose="02070309020205020404" pitchFamily="49" charset="0"/>
              </a:rPr>
              <a:t>cmap</a:t>
            </a:r>
            <a:r>
              <a:rPr lang="en-IN" sz="2000" b="0" dirty="0">
                <a:solidFill>
                  <a:srgbClr val="D4D4D4"/>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a:t>
            </a:r>
            <a:r>
              <a:rPr lang="en-IN" sz="2000" b="0" dirty="0" err="1">
                <a:solidFill>
                  <a:srgbClr val="CE9178"/>
                </a:solidFill>
                <a:effectLst/>
                <a:highlight>
                  <a:srgbClr val="1E1E1E"/>
                </a:highlight>
                <a:latin typeface="Courier New" panose="02070309020205020404" pitchFamily="49" charset="0"/>
              </a:rPr>
              <a:t>YlGnBu</a:t>
            </a:r>
            <a:r>
              <a:rPr lang="en-IN" sz="2000" b="0" dirty="0">
                <a:solidFill>
                  <a:srgbClr val="CE9178"/>
                </a:solidFill>
                <a:effectLst/>
                <a:highlight>
                  <a:srgbClr val="1E1E1E"/>
                </a:highlight>
                <a:latin typeface="Courier New" panose="02070309020205020404" pitchFamily="49" charset="0"/>
              </a:rPr>
              <a:t>'</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plt.title</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'Total Purchase Amount by Customer Segment and Product Category'</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r>
              <a:rPr lang="en-IN" sz="2000" b="0" dirty="0" err="1">
                <a:solidFill>
                  <a:srgbClr val="D4D4D4"/>
                </a:solidFill>
                <a:effectLst/>
                <a:highlight>
                  <a:srgbClr val="1E1E1E"/>
                </a:highlight>
                <a:latin typeface="Courier New" panose="02070309020205020404" pitchFamily="49" charset="0"/>
              </a:rPr>
              <a:t>plt.show</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br>
              <a:rPr lang="en-IN" sz="2000" b="0" dirty="0">
                <a:solidFill>
                  <a:srgbClr val="D4D4D4"/>
                </a:solidFill>
                <a:effectLst/>
                <a:highlight>
                  <a:srgbClr val="1E1E1E"/>
                </a:highlight>
                <a:latin typeface="Courier New" panose="02070309020205020404" pitchFamily="49" charset="0"/>
              </a:rPr>
            </a:br>
            <a:r>
              <a:rPr lang="en-IN" sz="2000" b="0" dirty="0">
                <a:solidFill>
                  <a:srgbClr val="DCDCAA"/>
                </a:solidFill>
                <a:effectLst/>
                <a:highlight>
                  <a:srgbClr val="1E1E1E"/>
                </a:highlight>
                <a:latin typeface="Courier New" panose="02070309020205020404" pitchFamily="49" charset="0"/>
              </a:rPr>
              <a:t>print</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CE9178"/>
                </a:solidFill>
                <a:effectLst/>
                <a:highlight>
                  <a:srgbClr val="1E1E1E"/>
                </a:highlight>
                <a:latin typeface="Courier New" panose="02070309020205020404" pitchFamily="49" charset="0"/>
              </a:rPr>
              <a:t>"Pivot table:\n"</a:t>
            </a:r>
            <a:r>
              <a:rPr lang="en-IN" sz="2000" b="0" dirty="0">
                <a:solidFill>
                  <a:srgbClr val="DCDCDC"/>
                </a:solidFill>
                <a:effectLst/>
                <a:highlight>
                  <a:srgbClr val="1E1E1E"/>
                </a:highlight>
                <a:latin typeface="Courier New" panose="02070309020205020404" pitchFamily="49" charset="0"/>
              </a:rPr>
              <a:t>,</a:t>
            </a:r>
            <a:r>
              <a:rPr lang="en-IN" sz="2000" b="0" dirty="0">
                <a:solidFill>
                  <a:srgbClr val="D4D4D4"/>
                </a:solidFill>
                <a:effectLst/>
                <a:highlight>
                  <a:srgbClr val="1E1E1E"/>
                </a:highlight>
                <a:latin typeface="Courier New" panose="02070309020205020404" pitchFamily="49" charset="0"/>
              </a:rPr>
              <a:t> </a:t>
            </a:r>
            <a:r>
              <a:rPr lang="en-IN" sz="2000" b="0" dirty="0" err="1">
                <a:solidFill>
                  <a:srgbClr val="D4D4D4"/>
                </a:solidFill>
                <a:effectLst/>
                <a:highlight>
                  <a:srgbClr val="1E1E1E"/>
                </a:highlight>
                <a:latin typeface="Courier New" panose="02070309020205020404" pitchFamily="49" charset="0"/>
              </a:rPr>
              <a:t>pivot_table</a:t>
            </a:r>
            <a:r>
              <a:rPr lang="en-IN" sz="2000" b="0" dirty="0">
                <a:solidFill>
                  <a:srgbClr val="DCDCDC"/>
                </a:solidFill>
                <a:effectLst/>
                <a:highlight>
                  <a:srgbClr val="1E1E1E"/>
                </a:highlight>
                <a:latin typeface="Courier New" panose="02070309020205020404" pitchFamily="49" charset="0"/>
              </a:rPr>
              <a:t>)</a:t>
            </a:r>
            <a:br>
              <a:rPr lang="en-IN" sz="2000" b="0" dirty="0">
                <a:solidFill>
                  <a:srgbClr val="D4D4D4"/>
                </a:solidFill>
                <a:effectLst/>
                <a:highlight>
                  <a:srgbClr val="1E1E1E"/>
                </a:highlight>
                <a:latin typeface="Courier New" panose="02070309020205020404" pitchFamily="49" charset="0"/>
              </a:rPr>
            </a:br>
            <a:br>
              <a:rPr lang="en-IN" sz="2000" b="0" dirty="0">
                <a:solidFill>
                  <a:srgbClr val="D4D4D4"/>
                </a:solidFill>
                <a:effectLst/>
                <a:highlight>
                  <a:srgbClr val="1E1E1E"/>
                </a:highlight>
                <a:latin typeface="Courier New" panose="02070309020205020404" pitchFamily="49" charset="0"/>
              </a:rPr>
            </a:br>
            <a:br>
              <a:rPr lang="en-IN" sz="2000" b="0" dirty="0">
                <a:solidFill>
                  <a:srgbClr val="D4D4D4"/>
                </a:solidFill>
                <a:effectLst/>
                <a:highlight>
                  <a:srgbClr val="1E1E1E"/>
                </a:highlight>
                <a:latin typeface="Courier New" panose="02070309020205020404" pitchFamily="49" charset="0"/>
              </a:rPr>
            </a:br>
            <a:endParaRPr lang="en-IN" sz="2000" dirty="0"/>
          </a:p>
        </p:txBody>
      </p:sp>
    </p:spTree>
    <p:extLst>
      <p:ext uri="{BB962C8B-B14F-4D97-AF65-F5344CB8AC3E}">
        <p14:creationId xmlns:p14="http://schemas.microsoft.com/office/powerpoint/2010/main" val="114085603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F0462-380A-E547-9BC7-C805B7478E41}"/>
              </a:ext>
            </a:extLst>
          </p:cNvPr>
          <p:cNvSpPr>
            <a:spLocks noGrp="1"/>
          </p:cNvSpPr>
          <p:nvPr>
            <p:ph type="title"/>
          </p:nvPr>
        </p:nvSpPr>
        <p:spPr>
          <a:xfrm>
            <a:off x="2333718" y="762001"/>
            <a:ext cx="7524564" cy="1013012"/>
          </a:xfrm>
        </p:spPr>
        <p:txBody>
          <a:bodyPr>
            <a:normAutofit fontScale="90000"/>
          </a:bodyPr>
          <a:lstStyle/>
          <a:p>
            <a:pPr marL="571500" indent="-571500">
              <a:buFont typeface="Arial" panose="020B0604020202020204" pitchFamily="34" charset="0"/>
              <a:buChar char="•"/>
            </a:pPr>
            <a:r>
              <a:rPr lang="en-IN" i="1" u="sng" dirty="0"/>
              <a:t>Result And Graph:</a:t>
            </a:r>
            <a:br>
              <a:rPr lang="en-IN" i="1" u="sng" dirty="0"/>
            </a:br>
            <a:endParaRPr lang="en-IN" i="1" u="sng" dirty="0"/>
          </a:p>
        </p:txBody>
      </p:sp>
      <p:pic>
        <p:nvPicPr>
          <p:cNvPr id="4" name="Picture 3">
            <a:extLst>
              <a:ext uri="{FF2B5EF4-FFF2-40B4-BE49-F238E27FC236}">
                <a16:creationId xmlns:a16="http://schemas.microsoft.com/office/drawing/2014/main" id="{DF2DF350-38B3-1E66-44EE-9EBEDE355CB2}"/>
              </a:ext>
            </a:extLst>
          </p:cNvPr>
          <p:cNvPicPr>
            <a:picLocks noChangeAspect="1"/>
          </p:cNvPicPr>
          <p:nvPr/>
        </p:nvPicPr>
        <p:blipFill>
          <a:blip r:embed="rId2"/>
          <a:stretch>
            <a:fillRect/>
          </a:stretch>
        </p:blipFill>
        <p:spPr>
          <a:xfrm>
            <a:off x="1810870" y="1335741"/>
            <a:ext cx="8516471" cy="3612778"/>
          </a:xfrm>
          <a:prstGeom prst="rect">
            <a:avLst/>
          </a:prstGeom>
        </p:spPr>
      </p:pic>
      <p:pic>
        <p:nvPicPr>
          <p:cNvPr id="6" name="Picture 5">
            <a:extLst>
              <a:ext uri="{FF2B5EF4-FFF2-40B4-BE49-F238E27FC236}">
                <a16:creationId xmlns:a16="http://schemas.microsoft.com/office/drawing/2014/main" id="{2297C968-C36B-97E9-4A85-A90EA1993543}"/>
              </a:ext>
            </a:extLst>
          </p:cNvPr>
          <p:cNvPicPr>
            <a:picLocks noChangeAspect="1"/>
          </p:cNvPicPr>
          <p:nvPr/>
        </p:nvPicPr>
        <p:blipFill>
          <a:blip r:embed="rId3"/>
          <a:stretch>
            <a:fillRect/>
          </a:stretch>
        </p:blipFill>
        <p:spPr>
          <a:xfrm>
            <a:off x="1810869" y="4948518"/>
            <a:ext cx="8516471" cy="1819835"/>
          </a:xfrm>
          <a:prstGeom prst="rect">
            <a:avLst/>
          </a:prstGeom>
        </p:spPr>
      </p:pic>
    </p:spTree>
    <p:extLst>
      <p:ext uri="{BB962C8B-B14F-4D97-AF65-F5344CB8AC3E}">
        <p14:creationId xmlns:p14="http://schemas.microsoft.com/office/powerpoint/2010/main" val="340939303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1EFA1-499D-805E-C918-AD0B7502EC1C}"/>
              </a:ext>
            </a:extLst>
          </p:cNvPr>
          <p:cNvSpPr>
            <a:spLocks noGrp="1"/>
          </p:cNvSpPr>
          <p:nvPr>
            <p:ph type="title"/>
          </p:nvPr>
        </p:nvSpPr>
        <p:spPr>
          <a:xfrm>
            <a:off x="2333718" y="690282"/>
            <a:ext cx="7524564" cy="5782236"/>
          </a:xfrm>
        </p:spPr>
        <p:txBody>
          <a:bodyPr>
            <a:normAutofit/>
          </a:bodyPr>
          <a:lstStyle/>
          <a:p>
            <a:pPr marL="571500" indent="-571500">
              <a:buFont typeface="Arial" panose="020B0604020202020204" pitchFamily="34" charset="0"/>
              <a:buChar char="•"/>
            </a:pPr>
            <a:r>
              <a:rPr lang="en-IN" sz="4900" u="sng" dirty="0"/>
              <a:t>Problem Statement 20:</a:t>
            </a:r>
            <a:br>
              <a:rPr lang="en-IN" sz="4900" u="sng" dirty="0"/>
            </a:br>
            <a:r>
              <a:rPr lang="en-US" sz="3600" dirty="0">
                <a:effectLst/>
                <a:latin typeface="Cambria" panose="02040503050406030204" pitchFamily="18" charset="0"/>
                <a:ea typeface="MS Mincho" panose="020B0400000000000000" pitchFamily="49" charset="-128"/>
                <a:cs typeface="Times New Roman" panose="02020603050405020304" pitchFamily="18" charset="0"/>
              </a:rPr>
              <a:t>Calculate the average purchase amount per customer for each region. Create a new column and visualize the top 5 records.</a:t>
            </a:r>
            <a:br>
              <a:rPr lang="en-US" sz="3600" dirty="0">
                <a:effectLst/>
                <a:latin typeface="Cambria" panose="02040503050406030204" pitchFamily="18" charset="0"/>
                <a:ea typeface="MS Mincho" panose="020B0400000000000000" pitchFamily="49" charset="-128"/>
                <a:cs typeface="Times New Roman" panose="02020603050405020304" pitchFamily="18" charset="0"/>
              </a:rPr>
            </a:br>
            <a:br>
              <a:rPr lang="en-US" sz="1800" dirty="0">
                <a:effectLst/>
                <a:latin typeface="Cambria" panose="02040503050406030204" pitchFamily="18" charset="0"/>
                <a:ea typeface="MS Mincho" panose="020B0400000000000000" pitchFamily="49" charset="-128"/>
                <a:cs typeface="Times New Roman" panose="02020603050405020304" pitchFamily="18" charset="0"/>
              </a:rPr>
            </a:br>
            <a:br>
              <a:rPr lang="en-IN" sz="1800" dirty="0">
                <a:effectLst/>
                <a:latin typeface="Cambria" panose="02040503050406030204" pitchFamily="18" charset="0"/>
                <a:ea typeface="MS Mincho" panose="020B0400000000000000" pitchFamily="49" charset="-128"/>
                <a:cs typeface="Times New Roman" panose="02020603050405020304" pitchFamily="18" charset="0"/>
              </a:rPr>
            </a:br>
            <a:endParaRPr lang="en-IN" dirty="0"/>
          </a:p>
        </p:txBody>
      </p:sp>
    </p:spTree>
    <p:extLst>
      <p:ext uri="{BB962C8B-B14F-4D97-AF65-F5344CB8AC3E}">
        <p14:creationId xmlns:p14="http://schemas.microsoft.com/office/powerpoint/2010/main" val="13653086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9B50B-7F4C-5D05-959B-F6BF971B5037}"/>
              </a:ext>
            </a:extLst>
          </p:cNvPr>
          <p:cNvSpPr>
            <a:spLocks noGrp="1"/>
          </p:cNvSpPr>
          <p:nvPr>
            <p:ph type="title"/>
          </p:nvPr>
        </p:nvSpPr>
        <p:spPr>
          <a:xfrm>
            <a:off x="2333718" y="806825"/>
            <a:ext cx="7524564" cy="5450540"/>
          </a:xfrm>
        </p:spPr>
        <p:txBody>
          <a:bodyPr>
            <a:normAutofit/>
          </a:bodyPr>
          <a:lstStyle/>
          <a:p>
            <a:pPr marL="571500" indent="-571500">
              <a:buFont typeface="Arial" panose="020B0604020202020204" pitchFamily="34" charset="0"/>
              <a:buChar char="•"/>
            </a:pPr>
            <a:r>
              <a:rPr lang="en-IN" sz="4900" i="1" u="sng" dirty="0"/>
              <a:t>Description:</a:t>
            </a:r>
            <a:br>
              <a:rPr lang="en-IN" sz="4400" dirty="0"/>
            </a:br>
            <a:r>
              <a:rPr lang="en-IN" sz="3600" dirty="0"/>
              <a:t>1)</a:t>
            </a:r>
            <a:r>
              <a:rPr lang="en-US" sz="3600" dirty="0">
                <a:effectLst/>
                <a:latin typeface="Cambria" panose="02040503050406030204" pitchFamily="18" charset="0"/>
                <a:ea typeface="MS Mincho" panose="020B0400000000000000" pitchFamily="49" charset="-128"/>
                <a:cs typeface="Times New Roman" panose="02020603050405020304" pitchFamily="18" charset="0"/>
              </a:rPr>
              <a:t> To calculate the average purchase amount per customer for each region.</a:t>
            </a:r>
            <a:br>
              <a:rPr lang="en-US" sz="3600" dirty="0">
                <a:effectLst/>
                <a:latin typeface="Cambria" panose="02040503050406030204" pitchFamily="18" charset="0"/>
                <a:ea typeface="MS Mincho" panose="020B0400000000000000" pitchFamily="49" charset="-128"/>
                <a:cs typeface="Times New Roman" panose="02020603050405020304" pitchFamily="18" charset="0"/>
              </a:rPr>
            </a:br>
            <a:r>
              <a:rPr lang="en-US" sz="3600" dirty="0">
                <a:effectLst/>
                <a:latin typeface="Cambria" panose="02040503050406030204" pitchFamily="18" charset="0"/>
                <a:ea typeface="MS Mincho" panose="020B0400000000000000" pitchFamily="49" charset="-128"/>
                <a:cs typeface="Times New Roman" panose="02020603050405020304" pitchFamily="18" charset="0"/>
              </a:rPr>
              <a:t>2)To create a new column and visualize the top 5 records.</a:t>
            </a:r>
            <a:br>
              <a:rPr lang="en-US" sz="3600" dirty="0">
                <a:effectLst/>
                <a:latin typeface="Cambria" panose="02040503050406030204" pitchFamily="18" charset="0"/>
                <a:ea typeface="MS Mincho" panose="020B0400000000000000" pitchFamily="49" charset="-128"/>
                <a:cs typeface="Times New Roman" panose="02020603050405020304" pitchFamily="18" charset="0"/>
              </a:rPr>
            </a:br>
            <a:br>
              <a:rPr lang="en-US" sz="3600" dirty="0">
                <a:effectLst/>
                <a:latin typeface="Cambria" panose="02040503050406030204" pitchFamily="18" charset="0"/>
                <a:ea typeface="MS Mincho" panose="020B0400000000000000" pitchFamily="49" charset="-128"/>
                <a:cs typeface="Times New Roman" panose="02020603050405020304" pitchFamily="18" charset="0"/>
              </a:rPr>
            </a:br>
            <a:br>
              <a:rPr lang="en-IN" sz="3600" dirty="0">
                <a:effectLst/>
                <a:latin typeface="Cambria" panose="02040503050406030204" pitchFamily="18" charset="0"/>
                <a:ea typeface="MS Mincho" panose="020B0400000000000000" pitchFamily="49" charset="-128"/>
                <a:cs typeface="Times New Roman" panose="02020603050405020304" pitchFamily="18" charset="0"/>
              </a:rPr>
            </a:br>
            <a:endParaRPr lang="en-IN" sz="3600" dirty="0"/>
          </a:p>
        </p:txBody>
      </p:sp>
    </p:spTree>
    <p:extLst>
      <p:ext uri="{BB962C8B-B14F-4D97-AF65-F5344CB8AC3E}">
        <p14:creationId xmlns:p14="http://schemas.microsoft.com/office/powerpoint/2010/main" val="251343058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420EC-FB83-F493-95F0-923422F9E9F9}"/>
              </a:ext>
            </a:extLst>
          </p:cNvPr>
          <p:cNvSpPr>
            <a:spLocks noGrp="1"/>
          </p:cNvSpPr>
          <p:nvPr>
            <p:ph type="title"/>
          </p:nvPr>
        </p:nvSpPr>
        <p:spPr>
          <a:xfrm>
            <a:off x="2133600" y="1362635"/>
            <a:ext cx="7724682" cy="4921624"/>
          </a:xfrm>
        </p:spPr>
        <p:txBody>
          <a:bodyPr>
            <a:noAutofit/>
          </a:bodyPr>
          <a:lstStyle/>
          <a:p>
            <a:pPr marL="571500" indent="-571500">
              <a:buFont typeface="Arial" panose="020B0604020202020204" pitchFamily="34" charset="0"/>
              <a:buChar char="•"/>
            </a:pPr>
            <a:r>
              <a:rPr lang="en-IN" sz="4000" i="1" u="sng" dirty="0"/>
              <a:t>Code:</a:t>
            </a:r>
            <a:br>
              <a:rPr lang="en-IN" sz="4000" i="1" u="sng" dirty="0">
                <a:solidFill>
                  <a:srgbClr val="6AA94F"/>
                </a:solidFill>
                <a:highlight>
                  <a:srgbClr val="1E1E1E"/>
                </a:highlight>
                <a:latin typeface="Courier New" panose="02070309020205020404" pitchFamily="49" charset="0"/>
              </a:rPr>
            </a:br>
            <a:r>
              <a:rPr lang="en-IN" sz="1600" b="0" i="1" u="sng" dirty="0">
                <a:solidFill>
                  <a:srgbClr val="6AA94F"/>
                </a:solidFill>
                <a:effectLst/>
                <a:highlight>
                  <a:srgbClr val="1E1E1E"/>
                </a:highlight>
                <a:latin typeface="Courier New" panose="02070309020205020404" pitchFamily="49" charset="0"/>
              </a:rPr>
              <a:t>#  problem statement </a:t>
            </a:r>
            <a:r>
              <a:rPr lang="en-IN" sz="1600" b="0" dirty="0">
                <a:solidFill>
                  <a:srgbClr val="6AA94F"/>
                </a:solidFill>
                <a:effectLst/>
                <a:highlight>
                  <a:srgbClr val="1E1E1E"/>
                </a:highlight>
                <a:latin typeface="Courier New" panose="02070309020205020404" pitchFamily="49" charset="0"/>
              </a:rPr>
              <a:t>20</a:t>
            </a:r>
            <a:br>
              <a:rPr lang="en-IN" sz="1600" b="0" dirty="0">
                <a:solidFill>
                  <a:srgbClr val="D4D4D4"/>
                </a:solidFill>
                <a:effectLst/>
                <a:highlight>
                  <a:srgbClr val="1E1E1E"/>
                </a:highlight>
                <a:latin typeface="Courier New" panose="02070309020205020404" pitchFamily="49" charset="0"/>
              </a:rPr>
            </a:br>
            <a:r>
              <a:rPr lang="en-IN" sz="1600" b="0" dirty="0">
                <a:solidFill>
                  <a:srgbClr val="6AA94F"/>
                </a:solidFill>
                <a:effectLst/>
                <a:highlight>
                  <a:srgbClr val="1E1E1E"/>
                </a:highlight>
                <a:latin typeface="Courier New" panose="02070309020205020404" pitchFamily="49" charset="0"/>
              </a:rPr>
              <a:t># Calculate the average purchase amount per customer for each region</a:t>
            </a:r>
            <a:br>
              <a:rPr lang="en-IN" sz="1600" b="0" dirty="0">
                <a:solidFill>
                  <a:srgbClr val="D4D4D4"/>
                </a:solidFill>
                <a:effectLst/>
                <a:highlight>
                  <a:srgbClr val="1E1E1E"/>
                </a:highlight>
                <a:latin typeface="Courier New" panose="02070309020205020404" pitchFamily="49" charset="0"/>
              </a:rPr>
            </a:br>
            <a:r>
              <a:rPr lang="en-IN" sz="1600" b="0" dirty="0" err="1">
                <a:solidFill>
                  <a:srgbClr val="D4D4D4"/>
                </a:solidFill>
                <a:effectLst/>
                <a:highlight>
                  <a:srgbClr val="1E1E1E"/>
                </a:highlight>
                <a:latin typeface="Courier New" panose="02070309020205020404" pitchFamily="49" charset="0"/>
              </a:rPr>
              <a:t>avg_purchase_per_customer</a:t>
            </a:r>
            <a:r>
              <a:rPr lang="en-IN" sz="1600" b="0" dirty="0">
                <a:solidFill>
                  <a:srgbClr val="D4D4D4"/>
                </a:solidFill>
                <a:effectLst/>
                <a:highlight>
                  <a:srgbClr val="1E1E1E"/>
                </a:highlight>
                <a:latin typeface="Courier New" panose="02070309020205020404" pitchFamily="49" charset="0"/>
              </a:rPr>
              <a:t> = </a:t>
            </a:r>
            <a:r>
              <a:rPr lang="en-IN" sz="1600" b="0" dirty="0" err="1">
                <a:solidFill>
                  <a:srgbClr val="D4D4D4"/>
                </a:solidFill>
                <a:effectLst/>
                <a:highlight>
                  <a:srgbClr val="1E1E1E"/>
                </a:highlight>
                <a:latin typeface="Courier New" panose="02070309020205020404" pitchFamily="49" charset="0"/>
              </a:rPr>
              <a:t>sales_df.groupby</a:t>
            </a:r>
            <a:r>
              <a:rPr lang="en-IN" sz="1600" b="0" dirty="0">
                <a:solidFill>
                  <a:srgbClr val="DCDCDC"/>
                </a:solidFill>
                <a:effectLst/>
                <a:highlight>
                  <a:srgbClr val="1E1E1E"/>
                </a:highlight>
                <a:latin typeface="Courier New" panose="02070309020205020404" pitchFamily="49" charset="0"/>
              </a:rPr>
              <a:t>([</a:t>
            </a:r>
            <a:r>
              <a:rPr lang="en-IN" sz="1600" b="0" dirty="0">
                <a:solidFill>
                  <a:srgbClr val="CE9178"/>
                </a:solidFill>
                <a:effectLst/>
                <a:highlight>
                  <a:srgbClr val="1E1E1E"/>
                </a:highlight>
                <a:latin typeface="Courier New" panose="02070309020205020404" pitchFamily="49" charset="0"/>
              </a:rPr>
              <a:t>'Region'</a:t>
            </a:r>
            <a:r>
              <a:rPr lang="en-IN" sz="1600" b="0" dirty="0">
                <a:solidFill>
                  <a:srgbClr val="DCDCDC"/>
                </a:solidFill>
                <a:effectLst/>
                <a:highlight>
                  <a:srgbClr val="1E1E1E"/>
                </a:highlight>
                <a:latin typeface="Courier New" panose="02070309020205020404" pitchFamily="49" charset="0"/>
              </a:rPr>
              <a:t>,</a:t>
            </a:r>
            <a:r>
              <a:rPr lang="en-IN" sz="1600" b="0" dirty="0">
                <a:solidFill>
                  <a:srgbClr val="D4D4D4"/>
                </a:solidFill>
                <a:effectLst/>
                <a:highlight>
                  <a:srgbClr val="1E1E1E"/>
                </a:highlight>
                <a:latin typeface="Courier New" panose="02070309020205020404" pitchFamily="49" charset="0"/>
              </a:rPr>
              <a:t> </a:t>
            </a:r>
            <a:r>
              <a:rPr lang="en-IN" sz="1600" b="0" dirty="0">
                <a:solidFill>
                  <a:srgbClr val="CE9178"/>
                </a:solidFill>
                <a:effectLst/>
                <a:highlight>
                  <a:srgbClr val="1E1E1E"/>
                </a:highlight>
                <a:latin typeface="Courier New" panose="02070309020205020404" pitchFamily="49" charset="0"/>
              </a:rPr>
              <a:t>'</a:t>
            </a:r>
            <a:r>
              <a:rPr lang="en-IN" sz="1600" b="0" dirty="0" err="1">
                <a:solidFill>
                  <a:srgbClr val="CE9178"/>
                </a:solidFill>
                <a:effectLst/>
                <a:highlight>
                  <a:srgbClr val="1E1E1E"/>
                </a:highlight>
                <a:latin typeface="Courier New" panose="02070309020205020404" pitchFamily="49" charset="0"/>
              </a:rPr>
              <a:t>CustomerID</a:t>
            </a:r>
            <a:r>
              <a:rPr lang="en-IN" sz="1600" b="0" dirty="0">
                <a:solidFill>
                  <a:srgbClr val="CE9178"/>
                </a:solidFill>
                <a:effectLst/>
                <a:highlight>
                  <a:srgbClr val="1E1E1E"/>
                </a:highlight>
                <a:latin typeface="Courier New" panose="02070309020205020404" pitchFamily="49" charset="0"/>
              </a:rPr>
              <a:t>'</a:t>
            </a:r>
            <a:r>
              <a:rPr lang="en-IN" sz="1600" b="0" dirty="0">
                <a:solidFill>
                  <a:srgbClr val="DCDCDC"/>
                </a:solidFill>
                <a:effectLst/>
                <a:highlight>
                  <a:srgbClr val="1E1E1E"/>
                </a:highlight>
                <a:latin typeface="Courier New" panose="02070309020205020404" pitchFamily="49" charset="0"/>
              </a:rPr>
              <a:t>])[</a:t>
            </a:r>
            <a:r>
              <a:rPr lang="en-IN" sz="1600" b="0" dirty="0">
                <a:solidFill>
                  <a:srgbClr val="CE9178"/>
                </a:solidFill>
                <a:effectLst/>
                <a:highlight>
                  <a:srgbClr val="1E1E1E"/>
                </a:highlight>
                <a:latin typeface="Courier New" panose="02070309020205020404" pitchFamily="49" charset="0"/>
              </a:rPr>
              <a:t>'</a:t>
            </a:r>
            <a:r>
              <a:rPr lang="en-IN" sz="1600" b="0" dirty="0" err="1">
                <a:solidFill>
                  <a:srgbClr val="CE9178"/>
                </a:solidFill>
                <a:effectLst/>
                <a:highlight>
                  <a:srgbClr val="1E1E1E"/>
                </a:highlight>
                <a:latin typeface="Courier New" panose="02070309020205020404" pitchFamily="49" charset="0"/>
              </a:rPr>
              <a:t>PurchaseAmount</a:t>
            </a:r>
            <a:r>
              <a:rPr lang="en-IN" sz="1600" b="0" dirty="0">
                <a:solidFill>
                  <a:srgbClr val="CE9178"/>
                </a:solidFill>
                <a:effectLst/>
                <a:highlight>
                  <a:srgbClr val="1E1E1E"/>
                </a:highlight>
                <a:latin typeface="Courier New" panose="02070309020205020404" pitchFamily="49" charset="0"/>
              </a:rPr>
              <a:t>'</a:t>
            </a:r>
            <a:r>
              <a:rPr lang="en-IN" sz="1600" b="0" dirty="0">
                <a:solidFill>
                  <a:srgbClr val="DCDCDC"/>
                </a:solidFill>
                <a:effectLst/>
                <a:highlight>
                  <a:srgbClr val="1E1E1E"/>
                </a:highlight>
                <a:latin typeface="Courier New" panose="02070309020205020404" pitchFamily="49" charset="0"/>
              </a:rPr>
              <a:t>]</a:t>
            </a:r>
            <a:r>
              <a:rPr lang="en-IN" sz="1600" b="0" dirty="0">
                <a:solidFill>
                  <a:srgbClr val="D4D4D4"/>
                </a:solidFill>
                <a:effectLst/>
                <a:highlight>
                  <a:srgbClr val="1E1E1E"/>
                </a:highlight>
                <a:latin typeface="Courier New" panose="02070309020205020404" pitchFamily="49" charset="0"/>
              </a:rPr>
              <a:t>.mean</a:t>
            </a:r>
            <a:r>
              <a:rPr lang="en-IN" sz="1600" b="0" dirty="0">
                <a:solidFill>
                  <a:srgbClr val="DCDCDC"/>
                </a:solidFill>
                <a:effectLst/>
                <a:highlight>
                  <a:srgbClr val="1E1E1E"/>
                </a:highlight>
                <a:latin typeface="Courier New" panose="02070309020205020404" pitchFamily="49" charset="0"/>
              </a:rPr>
              <a:t>()</a:t>
            </a:r>
            <a:r>
              <a:rPr lang="en-IN" sz="1600" b="0" dirty="0">
                <a:solidFill>
                  <a:srgbClr val="D4D4D4"/>
                </a:solidFill>
                <a:effectLst/>
                <a:highlight>
                  <a:srgbClr val="1E1E1E"/>
                </a:highlight>
                <a:latin typeface="Courier New" panose="02070309020205020404" pitchFamily="49" charset="0"/>
              </a:rPr>
              <a:t>.</a:t>
            </a:r>
            <a:r>
              <a:rPr lang="en-IN" sz="1600" b="0" dirty="0" err="1">
                <a:solidFill>
                  <a:srgbClr val="D4D4D4"/>
                </a:solidFill>
                <a:effectLst/>
                <a:highlight>
                  <a:srgbClr val="1E1E1E"/>
                </a:highlight>
                <a:latin typeface="Courier New" panose="02070309020205020404" pitchFamily="49" charset="0"/>
              </a:rPr>
              <a:t>reset_index</a:t>
            </a:r>
            <a:r>
              <a:rPr lang="en-IN" sz="1600" b="0" dirty="0">
                <a:solidFill>
                  <a:srgbClr val="DCDCDC"/>
                </a:solidFill>
                <a:effectLst/>
                <a:highlight>
                  <a:srgbClr val="1E1E1E"/>
                </a:highlight>
                <a:latin typeface="Courier New" panose="02070309020205020404" pitchFamily="49" charset="0"/>
              </a:rPr>
              <a:t>()</a:t>
            </a:r>
            <a:br>
              <a:rPr lang="en-IN" sz="1600" b="0" dirty="0">
                <a:solidFill>
                  <a:srgbClr val="D4D4D4"/>
                </a:solidFill>
                <a:effectLst/>
                <a:highlight>
                  <a:srgbClr val="1E1E1E"/>
                </a:highlight>
                <a:latin typeface="Courier New" panose="02070309020205020404" pitchFamily="49" charset="0"/>
              </a:rPr>
            </a:br>
            <a:r>
              <a:rPr lang="en-IN" sz="1600" b="0" dirty="0" err="1">
                <a:solidFill>
                  <a:srgbClr val="D4D4D4"/>
                </a:solidFill>
                <a:effectLst/>
                <a:highlight>
                  <a:srgbClr val="1E1E1E"/>
                </a:highlight>
                <a:latin typeface="Courier New" panose="02070309020205020404" pitchFamily="49" charset="0"/>
              </a:rPr>
              <a:t>avg_purchase_per_customer</a:t>
            </a:r>
            <a:r>
              <a:rPr lang="en-IN" sz="1600" b="0" dirty="0">
                <a:solidFill>
                  <a:srgbClr val="D4D4D4"/>
                </a:solidFill>
                <a:effectLst/>
                <a:highlight>
                  <a:srgbClr val="1E1E1E"/>
                </a:highlight>
                <a:latin typeface="Courier New" panose="02070309020205020404" pitchFamily="49" charset="0"/>
              </a:rPr>
              <a:t> = </a:t>
            </a:r>
            <a:r>
              <a:rPr lang="en-IN" sz="1600" b="0" dirty="0" err="1">
                <a:solidFill>
                  <a:srgbClr val="D4D4D4"/>
                </a:solidFill>
                <a:effectLst/>
                <a:highlight>
                  <a:srgbClr val="1E1E1E"/>
                </a:highlight>
                <a:latin typeface="Courier New" panose="02070309020205020404" pitchFamily="49" charset="0"/>
              </a:rPr>
              <a:t>avg_purchase_per_customer.groupby</a:t>
            </a:r>
            <a:r>
              <a:rPr lang="en-IN" sz="1600" b="0" dirty="0">
                <a:solidFill>
                  <a:srgbClr val="DCDCDC"/>
                </a:solidFill>
                <a:effectLst/>
                <a:highlight>
                  <a:srgbClr val="1E1E1E"/>
                </a:highlight>
                <a:latin typeface="Courier New" panose="02070309020205020404" pitchFamily="49" charset="0"/>
              </a:rPr>
              <a:t>(</a:t>
            </a:r>
            <a:r>
              <a:rPr lang="en-IN" sz="1600" b="0" dirty="0">
                <a:solidFill>
                  <a:srgbClr val="CE9178"/>
                </a:solidFill>
                <a:effectLst/>
                <a:highlight>
                  <a:srgbClr val="1E1E1E"/>
                </a:highlight>
                <a:latin typeface="Courier New" panose="02070309020205020404" pitchFamily="49" charset="0"/>
              </a:rPr>
              <a:t>'Region'</a:t>
            </a:r>
            <a:r>
              <a:rPr lang="en-IN" sz="1600" b="0" dirty="0">
                <a:solidFill>
                  <a:srgbClr val="DCDCDC"/>
                </a:solidFill>
                <a:effectLst/>
                <a:highlight>
                  <a:srgbClr val="1E1E1E"/>
                </a:highlight>
                <a:latin typeface="Courier New" panose="02070309020205020404" pitchFamily="49" charset="0"/>
              </a:rPr>
              <a:t>)[</a:t>
            </a:r>
            <a:r>
              <a:rPr lang="en-IN" sz="1600" b="0" dirty="0">
                <a:solidFill>
                  <a:srgbClr val="CE9178"/>
                </a:solidFill>
                <a:effectLst/>
                <a:highlight>
                  <a:srgbClr val="1E1E1E"/>
                </a:highlight>
                <a:latin typeface="Courier New" panose="02070309020205020404" pitchFamily="49" charset="0"/>
              </a:rPr>
              <a:t>'</a:t>
            </a:r>
            <a:r>
              <a:rPr lang="en-IN" sz="1600" b="0" dirty="0" err="1">
                <a:solidFill>
                  <a:srgbClr val="CE9178"/>
                </a:solidFill>
                <a:effectLst/>
                <a:highlight>
                  <a:srgbClr val="1E1E1E"/>
                </a:highlight>
                <a:latin typeface="Courier New" panose="02070309020205020404" pitchFamily="49" charset="0"/>
              </a:rPr>
              <a:t>PurchaseAmount</a:t>
            </a:r>
            <a:r>
              <a:rPr lang="en-IN" sz="1600" b="0" dirty="0">
                <a:solidFill>
                  <a:srgbClr val="CE9178"/>
                </a:solidFill>
                <a:effectLst/>
                <a:highlight>
                  <a:srgbClr val="1E1E1E"/>
                </a:highlight>
                <a:latin typeface="Courier New" panose="02070309020205020404" pitchFamily="49" charset="0"/>
              </a:rPr>
              <a:t>'</a:t>
            </a:r>
            <a:r>
              <a:rPr lang="en-IN" sz="1600" b="0" dirty="0">
                <a:solidFill>
                  <a:srgbClr val="DCDCDC"/>
                </a:solidFill>
                <a:effectLst/>
                <a:highlight>
                  <a:srgbClr val="1E1E1E"/>
                </a:highlight>
                <a:latin typeface="Courier New" panose="02070309020205020404" pitchFamily="49" charset="0"/>
              </a:rPr>
              <a:t>]</a:t>
            </a:r>
            <a:r>
              <a:rPr lang="en-IN" sz="1600" b="0" dirty="0">
                <a:solidFill>
                  <a:srgbClr val="D4D4D4"/>
                </a:solidFill>
                <a:effectLst/>
                <a:highlight>
                  <a:srgbClr val="1E1E1E"/>
                </a:highlight>
                <a:latin typeface="Courier New" panose="02070309020205020404" pitchFamily="49" charset="0"/>
              </a:rPr>
              <a:t>.mean</a:t>
            </a:r>
            <a:r>
              <a:rPr lang="en-IN" sz="1600" b="0" dirty="0">
                <a:solidFill>
                  <a:srgbClr val="DCDCDC"/>
                </a:solidFill>
                <a:effectLst/>
                <a:highlight>
                  <a:srgbClr val="1E1E1E"/>
                </a:highlight>
                <a:latin typeface="Courier New" panose="02070309020205020404" pitchFamily="49" charset="0"/>
              </a:rPr>
              <a:t>()</a:t>
            </a:r>
            <a:r>
              <a:rPr lang="en-IN" sz="1600" b="0" dirty="0">
                <a:solidFill>
                  <a:srgbClr val="D4D4D4"/>
                </a:solidFill>
                <a:effectLst/>
                <a:highlight>
                  <a:srgbClr val="1E1E1E"/>
                </a:highlight>
                <a:latin typeface="Courier New" panose="02070309020205020404" pitchFamily="49" charset="0"/>
              </a:rPr>
              <a:t>.</a:t>
            </a:r>
            <a:r>
              <a:rPr lang="en-IN" sz="1600" b="0" dirty="0" err="1">
                <a:solidFill>
                  <a:srgbClr val="D4D4D4"/>
                </a:solidFill>
                <a:effectLst/>
                <a:highlight>
                  <a:srgbClr val="1E1E1E"/>
                </a:highlight>
                <a:latin typeface="Courier New" panose="02070309020205020404" pitchFamily="49" charset="0"/>
              </a:rPr>
              <a:t>reset_index</a:t>
            </a:r>
            <a:r>
              <a:rPr lang="en-IN" sz="1600" b="0" dirty="0">
                <a:solidFill>
                  <a:srgbClr val="DCDCDC"/>
                </a:solidFill>
                <a:effectLst/>
                <a:highlight>
                  <a:srgbClr val="1E1E1E"/>
                </a:highlight>
                <a:latin typeface="Courier New" panose="02070309020205020404" pitchFamily="49" charset="0"/>
              </a:rPr>
              <a:t>()</a:t>
            </a:r>
            <a:br>
              <a:rPr lang="en-IN" sz="1600" b="0" dirty="0">
                <a:solidFill>
                  <a:srgbClr val="D4D4D4"/>
                </a:solidFill>
                <a:effectLst/>
                <a:highlight>
                  <a:srgbClr val="1E1E1E"/>
                </a:highlight>
                <a:latin typeface="Courier New" panose="02070309020205020404" pitchFamily="49" charset="0"/>
              </a:rPr>
            </a:br>
            <a:br>
              <a:rPr lang="en-IN" sz="1600" b="0" dirty="0">
                <a:solidFill>
                  <a:srgbClr val="D4D4D4"/>
                </a:solidFill>
                <a:effectLst/>
                <a:highlight>
                  <a:srgbClr val="1E1E1E"/>
                </a:highlight>
                <a:latin typeface="Courier New" panose="02070309020205020404" pitchFamily="49" charset="0"/>
              </a:rPr>
            </a:br>
            <a:r>
              <a:rPr lang="en-IN" sz="1600" b="0" dirty="0">
                <a:solidFill>
                  <a:srgbClr val="6AA94F"/>
                </a:solidFill>
                <a:effectLst/>
                <a:highlight>
                  <a:srgbClr val="1E1E1E"/>
                </a:highlight>
                <a:latin typeface="Courier New" panose="02070309020205020404" pitchFamily="49" charset="0"/>
              </a:rPr>
              <a:t># Sort and display top 5 records</a:t>
            </a:r>
            <a:br>
              <a:rPr lang="en-IN" sz="1600" b="0" dirty="0">
                <a:solidFill>
                  <a:srgbClr val="D4D4D4"/>
                </a:solidFill>
                <a:effectLst/>
                <a:highlight>
                  <a:srgbClr val="1E1E1E"/>
                </a:highlight>
                <a:latin typeface="Courier New" panose="02070309020205020404" pitchFamily="49" charset="0"/>
              </a:rPr>
            </a:br>
            <a:r>
              <a:rPr lang="en-IN" sz="1600" b="0" dirty="0">
                <a:solidFill>
                  <a:srgbClr val="D4D4D4"/>
                </a:solidFill>
                <a:effectLst/>
                <a:highlight>
                  <a:srgbClr val="1E1E1E"/>
                </a:highlight>
                <a:latin typeface="Courier New" panose="02070309020205020404" pitchFamily="49" charset="0"/>
              </a:rPr>
              <a:t>top_5_avg_purchase = </a:t>
            </a:r>
            <a:r>
              <a:rPr lang="en-IN" sz="1600" b="0" dirty="0" err="1">
                <a:solidFill>
                  <a:srgbClr val="D4D4D4"/>
                </a:solidFill>
                <a:effectLst/>
                <a:highlight>
                  <a:srgbClr val="1E1E1E"/>
                </a:highlight>
                <a:latin typeface="Courier New" panose="02070309020205020404" pitchFamily="49" charset="0"/>
              </a:rPr>
              <a:t>avg_purchase_per_customer.sort_values</a:t>
            </a:r>
            <a:r>
              <a:rPr lang="en-IN" sz="1600" b="0" dirty="0">
                <a:solidFill>
                  <a:srgbClr val="DCDCDC"/>
                </a:solidFill>
                <a:effectLst/>
                <a:highlight>
                  <a:srgbClr val="1E1E1E"/>
                </a:highlight>
                <a:latin typeface="Courier New" panose="02070309020205020404" pitchFamily="49" charset="0"/>
              </a:rPr>
              <a:t>(</a:t>
            </a:r>
            <a:r>
              <a:rPr lang="en-IN" sz="1600" b="0" dirty="0">
                <a:solidFill>
                  <a:srgbClr val="D4D4D4"/>
                </a:solidFill>
                <a:effectLst/>
                <a:highlight>
                  <a:srgbClr val="1E1E1E"/>
                </a:highlight>
                <a:latin typeface="Courier New" panose="02070309020205020404" pitchFamily="49" charset="0"/>
              </a:rPr>
              <a:t>by=</a:t>
            </a:r>
            <a:r>
              <a:rPr lang="en-IN" sz="1600" b="0" dirty="0">
                <a:solidFill>
                  <a:srgbClr val="CE9178"/>
                </a:solidFill>
                <a:effectLst/>
                <a:highlight>
                  <a:srgbClr val="1E1E1E"/>
                </a:highlight>
                <a:latin typeface="Courier New" panose="02070309020205020404" pitchFamily="49" charset="0"/>
              </a:rPr>
              <a:t>'</a:t>
            </a:r>
            <a:r>
              <a:rPr lang="en-IN" sz="1600" b="0" dirty="0" err="1">
                <a:solidFill>
                  <a:srgbClr val="CE9178"/>
                </a:solidFill>
                <a:effectLst/>
                <a:highlight>
                  <a:srgbClr val="1E1E1E"/>
                </a:highlight>
                <a:latin typeface="Courier New" panose="02070309020205020404" pitchFamily="49" charset="0"/>
              </a:rPr>
              <a:t>PurchaseAmount</a:t>
            </a:r>
            <a:r>
              <a:rPr lang="en-IN" sz="1600" b="0" dirty="0">
                <a:solidFill>
                  <a:srgbClr val="CE9178"/>
                </a:solidFill>
                <a:effectLst/>
                <a:highlight>
                  <a:srgbClr val="1E1E1E"/>
                </a:highlight>
                <a:latin typeface="Courier New" panose="02070309020205020404" pitchFamily="49" charset="0"/>
              </a:rPr>
              <a:t>'</a:t>
            </a:r>
            <a:r>
              <a:rPr lang="en-IN" sz="1600" b="0" dirty="0">
                <a:solidFill>
                  <a:srgbClr val="DCDCDC"/>
                </a:solidFill>
                <a:effectLst/>
                <a:highlight>
                  <a:srgbClr val="1E1E1E"/>
                </a:highlight>
                <a:latin typeface="Courier New" panose="02070309020205020404" pitchFamily="49" charset="0"/>
              </a:rPr>
              <a:t>,</a:t>
            </a:r>
            <a:r>
              <a:rPr lang="en-IN" sz="1600" b="0" dirty="0">
                <a:solidFill>
                  <a:srgbClr val="D4D4D4"/>
                </a:solidFill>
                <a:effectLst/>
                <a:highlight>
                  <a:srgbClr val="1E1E1E"/>
                </a:highlight>
                <a:latin typeface="Courier New" panose="02070309020205020404" pitchFamily="49" charset="0"/>
              </a:rPr>
              <a:t> ascending=</a:t>
            </a:r>
            <a:r>
              <a:rPr lang="en-IN" sz="1600" b="0" dirty="0">
                <a:solidFill>
                  <a:srgbClr val="569CD6"/>
                </a:solidFill>
                <a:effectLst/>
                <a:highlight>
                  <a:srgbClr val="1E1E1E"/>
                </a:highlight>
                <a:latin typeface="Courier New" panose="02070309020205020404" pitchFamily="49" charset="0"/>
              </a:rPr>
              <a:t>False</a:t>
            </a:r>
            <a:r>
              <a:rPr lang="en-IN" sz="1600" b="0" dirty="0">
                <a:solidFill>
                  <a:srgbClr val="DCDCDC"/>
                </a:solidFill>
                <a:effectLst/>
                <a:highlight>
                  <a:srgbClr val="1E1E1E"/>
                </a:highlight>
                <a:latin typeface="Courier New" panose="02070309020205020404" pitchFamily="49" charset="0"/>
              </a:rPr>
              <a:t>)</a:t>
            </a:r>
            <a:r>
              <a:rPr lang="en-IN" sz="1600" b="0" dirty="0">
                <a:solidFill>
                  <a:srgbClr val="D4D4D4"/>
                </a:solidFill>
                <a:effectLst/>
                <a:highlight>
                  <a:srgbClr val="1E1E1E"/>
                </a:highlight>
                <a:latin typeface="Courier New" panose="02070309020205020404" pitchFamily="49" charset="0"/>
              </a:rPr>
              <a:t>.head</a:t>
            </a:r>
            <a:r>
              <a:rPr lang="en-IN" sz="1600" b="0" dirty="0">
                <a:solidFill>
                  <a:srgbClr val="DCDCDC"/>
                </a:solidFill>
                <a:effectLst/>
                <a:highlight>
                  <a:srgbClr val="1E1E1E"/>
                </a:highlight>
                <a:latin typeface="Courier New" panose="02070309020205020404" pitchFamily="49" charset="0"/>
              </a:rPr>
              <a:t>(</a:t>
            </a:r>
            <a:r>
              <a:rPr lang="en-IN" sz="1600" b="0" dirty="0">
                <a:solidFill>
                  <a:srgbClr val="B5CEA8"/>
                </a:solidFill>
                <a:effectLst/>
                <a:highlight>
                  <a:srgbClr val="1E1E1E"/>
                </a:highlight>
                <a:latin typeface="Courier New" panose="02070309020205020404" pitchFamily="49" charset="0"/>
              </a:rPr>
              <a:t>5</a:t>
            </a:r>
            <a:r>
              <a:rPr lang="en-IN" sz="1600" b="0" dirty="0">
                <a:solidFill>
                  <a:srgbClr val="DCDCDC"/>
                </a:solidFill>
                <a:effectLst/>
                <a:highlight>
                  <a:srgbClr val="1E1E1E"/>
                </a:highlight>
                <a:latin typeface="Courier New" panose="02070309020205020404" pitchFamily="49" charset="0"/>
              </a:rPr>
              <a:t>)</a:t>
            </a:r>
            <a:br>
              <a:rPr lang="en-IN" sz="1600" b="0" dirty="0">
                <a:solidFill>
                  <a:srgbClr val="D4D4D4"/>
                </a:solidFill>
                <a:effectLst/>
                <a:highlight>
                  <a:srgbClr val="1E1E1E"/>
                </a:highlight>
                <a:latin typeface="Courier New" panose="02070309020205020404" pitchFamily="49" charset="0"/>
              </a:rPr>
            </a:br>
            <a:br>
              <a:rPr lang="en-IN" sz="1600" b="0" dirty="0">
                <a:solidFill>
                  <a:srgbClr val="D4D4D4"/>
                </a:solidFill>
                <a:effectLst/>
                <a:highlight>
                  <a:srgbClr val="1E1E1E"/>
                </a:highlight>
                <a:latin typeface="Courier New" panose="02070309020205020404" pitchFamily="49" charset="0"/>
              </a:rPr>
            </a:br>
            <a:r>
              <a:rPr lang="en-IN" sz="1600" b="0" dirty="0" err="1">
                <a:solidFill>
                  <a:srgbClr val="D4D4D4"/>
                </a:solidFill>
                <a:effectLst/>
                <a:highlight>
                  <a:srgbClr val="1E1E1E"/>
                </a:highlight>
                <a:latin typeface="Courier New" panose="02070309020205020404" pitchFamily="49" charset="0"/>
              </a:rPr>
              <a:t>plt.figure</a:t>
            </a:r>
            <a:r>
              <a:rPr lang="en-IN" sz="1600" b="0" dirty="0">
                <a:solidFill>
                  <a:srgbClr val="DCDCDC"/>
                </a:solidFill>
                <a:effectLst/>
                <a:highlight>
                  <a:srgbClr val="1E1E1E"/>
                </a:highlight>
                <a:latin typeface="Courier New" panose="02070309020205020404" pitchFamily="49" charset="0"/>
              </a:rPr>
              <a:t>(</a:t>
            </a:r>
            <a:r>
              <a:rPr lang="en-IN" sz="1600" b="0" dirty="0" err="1">
                <a:solidFill>
                  <a:srgbClr val="D4D4D4"/>
                </a:solidFill>
                <a:effectLst/>
                <a:highlight>
                  <a:srgbClr val="1E1E1E"/>
                </a:highlight>
                <a:latin typeface="Courier New" panose="02070309020205020404" pitchFamily="49" charset="0"/>
              </a:rPr>
              <a:t>figsize</a:t>
            </a:r>
            <a:r>
              <a:rPr lang="en-IN" sz="1600" b="0" dirty="0">
                <a:solidFill>
                  <a:srgbClr val="D4D4D4"/>
                </a:solidFill>
                <a:effectLst/>
                <a:highlight>
                  <a:srgbClr val="1E1E1E"/>
                </a:highlight>
                <a:latin typeface="Courier New" panose="02070309020205020404" pitchFamily="49" charset="0"/>
              </a:rPr>
              <a:t>=</a:t>
            </a:r>
            <a:r>
              <a:rPr lang="en-IN" sz="1600" b="0" dirty="0">
                <a:solidFill>
                  <a:srgbClr val="DCDCDC"/>
                </a:solidFill>
                <a:effectLst/>
                <a:highlight>
                  <a:srgbClr val="1E1E1E"/>
                </a:highlight>
                <a:latin typeface="Courier New" panose="02070309020205020404" pitchFamily="49" charset="0"/>
              </a:rPr>
              <a:t>(</a:t>
            </a:r>
            <a:r>
              <a:rPr lang="en-IN" sz="1600" b="0" dirty="0">
                <a:solidFill>
                  <a:srgbClr val="B5CEA8"/>
                </a:solidFill>
                <a:effectLst/>
                <a:highlight>
                  <a:srgbClr val="1E1E1E"/>
                </a:highlight>
                <a:latin typeface="Courier New" panose="02070309020205020404" pitchFamily="49" charset="0"/>
              </a:rPr>
              <a:t>10</a:t>
            </a:r>
            <a:r>
              <a:rPr lang="en-IN" sz="1600" b="0" dirty="0">
                <a:solidFill>
                  <a:srgbClr val="DCDCDC"/>
                </a:solidFill>
                <a:effectLst/>
                <a:highlight>
                  <a:srgbClr val="1E1E1E"/>
                </a:highlight>
                <a:latin typeface="Courier New" panose="02070309020205020404" pitchFamily="49" charset="0"/>
              </a:rPr>
              <a:t>,</a:t>
            </a:r>
            <a:r>
              <a:rPr lang="en-IN" sz="1600" b="0" dirty="0">
                <a:solidFill>
                  <a:srgbClr val="D4D4D4"/>
                </a:solidFill>
                <a:effectLst/>
                <a:highlight>
                  <a:srgbClr val="1E1E1E"/>
                </a:highlight>
                <a:latin typeface="Courier New" panose="02070309020205020404" pitchFamily="49" charset="0"/>
              </a:rPr>
              <a:t> </a:t>
            </a:r>
            <a:r>
              <a:rPr lang="en-IN" sz="1600" b="0" dirty="0">
                <a:solidFill>
                  <a:srgbClr val="B5CEA8"/>
                </a:solidFill>
                <a:effectLst/>
                <a:highlight>
                  <a:srgbClr val="1E1E1E"/>
                </a:highlight>
                <a:latin typeface="Courier New" panose="02070309020205020404" pitchFamily="49" charset="0"/>
              </a:rPr>
              <a:t>6</a:t>
            </a:r>
            <a:r>
              <a:rPr lang="en-IN" sz="1600" b="0" dirty="0">
                <a:solidFill>
                  <a:srgbClr val="DCDCDC"/>
                </a:solidFill>
                <a:effectLst/>
                <a:highlight>
                  <a:srgbClr val="1E1E1E"/>
                </a:highlight>
                <a:latin typeface="Courier New" panose="02070309020205020404" pitchFamily="49" charset="0"/>
              </a:rPr>
              <a:t>))</a:t>
            </a:r>
            <a:br>
              <a:rPr lang="en-IN" sz="1600" b="0" dirty="0">
                <a:solidFill>
                  <a:srgbClr val="D4D4D4"/>
                </a:solidFill>
                <a:effectLst/>
                <a:highlight>
                  <a:srgbClr val="1E1E1E"/>
                </a:highlight>
                <a:latin typeface="Courier New" panose="02070309020205020404" pitchFamily="49" charset="0"/>
              </a:rPr>
            </a:br>
            <a:r>
              <a:rPr lang="en-IN" sz="1600" b="0" dirty="0" err="1">
                <a:solidFill>
                  <a:srgbClr val="D4D4D4"/>
                </a:solidFill>
                <a:effectLst/>
                <a:highlight>
                  <a:srgbClr val="1E1E1E"/>
                </a:highlight>
                <a:latin typeface="Courier New" panose="02070309020205020404" pitchFamily="49" charset="0"/>
              </a:rPr>
              <a:t>sns.barplot</a:t>
            </a:r>
            <a:r>
              <a:rPr lang="en-IN" sz="1600" b="0" dirty="0">
                <a:solidFill>
                  <a:srgbClr val="DCDCDC"/>
                </a:solidFill>
                <a:effectLst/>
                <a:highlight>
                  <a:srgbClr val="1E1E1E"/>
                </a:highlight>
                <a:latin typeface="Courier New" panose="02070309020205020404" pitchFamily="49" charset="0"/>
              </a:rPr>
              <a:t>(</a:t>
            </a:r>
            <a:r>
              <a:rPr lang="en-IN" sz="1600" b="0" dirty="0">
                <a:solidFill>
                  <a:srgbClr val="D4D4D4"/>
                </a:solidFill>
                <a:effectLst/>
                <a:highlight>
                  <a:srgbClr val="1E1E1E"/>
                </a:highlight>
                <a:latin typeface="Courier New" panose="02070309020205020404" pitchFamily="49" charset="0"/>
              </a:rPr>
              <a:t>x=</a:t>
            </a:r>
            <a:r>
              <a:rPr lang="en-IN" sz="1600" b="0" dirty="0">
                <a:solidFill>
                  <a:srgbClr val="CE9178"/>
                </a:solidFill>
                <a:effectLst/>
                <a:highlight>
                  <a:srgbClr val="1E1E1E"/>
                </a:highlight>
                <a:latin typeface="Courier New" panose="02070309020205020404" pitchFamily="49" charset="0"/>
              </a:rPr>
              <a:t>'Region'</a:t>
            </a:r>
            <a:r>
              <a:rPr lang="en-IN" sz="1600" b="0" dirty="0">
                <a:solidFill>
                  <a:srgbClr val="DCDCDC"/>
                </a:solidFill>
                <a:effectLst/>
                <a:highlight>
                  <a:srgbClr val="1E1E1E"/>
                </a:highlight>
                <a:latin typeface="Courier New" panose="02070309020205020404" pitchFamily="49" charset="0"/>
              </a:rPr>
              <a:t>,</a:t>
            </a:r>
            <a:r>
              <a:rPr lang="en-IN" sz="1600" b="0" dirty="0">
                <a:solidFill>
                  <a:srgbClr val="D4D4D4"/>
                </a:solidFill>
                <a:effectLst/>
                <a:highlight>
                  <a:srgbClr val="1E1E1E"/>
                </a:highlight>
                <a:latin typeface="Courier New" panose="02070309020205020404" pitchFamily="49" charset="0"/>
              </a:rPr>
              <a:t> y=</a:t>
            </a:r>
            <a:r>
              <a:rPr lang="en-IN" sz="1600" b="0" dirty="0">
                <a:solidFill>
                  <a:srgbClr val="CE9178"/>
                </a:solidFill>
                <a:effectLst/>
                <a:highlight>
                  <a:srgbClr val="1E1E1E"/>
                </a:highlight>
                <a:latin typeface="Courier New" panose="02070309020205020404" pitchFamily="49" charset="0"/>
              </a:rPr>
              <a:t>'</a:t>
            </a:r>
            <a:r>
              <a:rPr lang="en-IN" sz="1600" b="0" dirty="0" err="1">
                <a:solidFill>
                  <a:srgbClr val="CE9178"/>
                </a:solidFill>
                <a:effectLst/>
                <a:highlight>
                  <a:srgbClr val="1E1E1E"/>
                </a:highlight>
                <a:latin typeface="Courier New" panose="02070309020205020404" pitchFamily="49" charset="0"/>
              </a:rPr>
              <a:t>PurchaseAmount</a:t>
            </a:r>
            <a:r>
              <a:rPr lang="en-IN" sz="1600" b="0" dirty="0">
                <a:solidFill>
                  <a:srgbClr val="CE9178"/>
                </a:solidFill>
                <a:effectLst/>
                <a:highlight>
                  <a:srgbClr val="1E1E1E"/>
                </a:highlight>
                <a:latin typeface="Courier New" panose="02070309020205020404" pitchFamily="49" charset="0"/>
              </a:rPr>
              <a:t>'</a:t>
            </a:r>
            <a:r>
              <a:rPr lang="en-IN" sz="1600" b="0" dirty="0">
                <a:solidFill>
                  <a:srgbClr val="DCDCDC"/>
                </a:solidFill>
                <a:effectLst/>
                <a:highlight>
                  <a:srgbClr val="1E1E1E"/>
                </a:highlight>
                <a:latin typeface="Courier New" panose="02070309020205020404" pitchFamily="49" charset="0"/>
              </a:rPr>
              <a:t>,</a:t>
            </a:r>
            <a:r>
              <a:rPr lang="en-IN" sz="1600" b="0" dirty="0">
                <a:solidFill>
                  <a:srgbClr val="D4D4D4"/>
                </a:solidFill>
                <a:effectLst/>
                <a:highlight>
                  <a:srgbClr val="1E1E1E"/>
                </a:highlight>
                <a:latin typeface="Courier New" panose="02070309020205020404" pitchFamily="49" charset="0"/>
              </a:rPr>
              <a:t> data=top_5_avg_purchase</a:t>
            </a:r>
            <a:r>
              <a:rPr lang="en-IN" sz="1600" b="0" dirty="0">
                <a:solidFill>
                  <a:srgbClr val="DCDCDC"/>
                </a:solidFill>
                <a:effectLst/>
                <a:highlight>
                  <a:srgbClr val="1E1E1E"/>
                </a:highlight>
                <a:latin typeface="Courier New" panose="02070309020205020404" pitchFamily="49" charset="0"/>
              </a:rPr>
              <a:t>)</a:t>
            </a:r>
            <a:br>
              <a:rPr lang="en-IN" sz="1600" b="0" dirty="0">
                <a:solidFill>
                  <a:srgbClr val="D4D4D4"/>
                </a:solidFill>
                <a:effectLst/>
                <a:highlight>
                  <a:srgbClr val="1E1E1E"/>
                </a:highlight>
                <a:latin typeface="Courier New" panose="02070309020205020404" pitchFamily="49" charset="0"/>
              </a:rPr>
            </a:br>
            <a:r>
              <a:rPr lang="en-IN" sz="1600" b="0" dirty="0" err="1">
                <a:solidFill>
                  <a:srgbClr val="D4D4D4"/>
                </a:solidFill>
                <a:effectLst/>
                <a:highlight>
                  <a:srgbClr val="1E1E1E"/>
                </a:highlight>
                <a:latin typeface="Courier New" panose="02070309020205020404" pitchFamily="49" charset="0"/>
              </a:rPr>
              <a:t>plt.title</a:t>
            </a:r>
            <a:r>
              <a:rPr lang="en-IN" sz="1600" b="0" dirty="0">
                <a:solidFill>
                  <a:srgbClr val="DCDCDC"/>
                </a:solidFill>
                <a:effectLst/>
                <a:highlight>
                  <a:srgbClr val="1E1E1E"/>
                </a:highlight>
                <a:latin typeface="Courier New" panose="02070309020205020404" pitchFamily="49" charset="0"/>
              </a:rPr>
              <a:t>(</a:t>
            </a:r>
            <a:r>
              <a:rPr lang="en-IN" sz="1600" b="0" dirty="0">
                <a:solidFill>
                  <a:srgbClr val="CE9178"/>
                </a:solidFill>
                <a:effectLst/>
                <a:highlight>
                  <a:srgbClr val="1E1E1E"/>
                </a:highlight>
                <a:latin typeface="Courier New" panose="02070309020205020404" pitchFamily="49" charset="0"/>
              </a:rPr>
              <a:t>'Top 5 Regions by Average Purchase Amount per Customer'</a:t>
            </a:r>
            <a:r>
              <a:rPr lang="en-IN" sz="1600" b="0" dirty="0">
                <a:solidFill>
                  <a:srgbClr val="DCDCDC"/>
                </a:solidFill>
                <a:effectLst/>
                <a:highlight>
                  <a:srgbClr val="1E1E1E"/>
                </a:highlight>
                <a:latin typeface="Courier New" panose="02070309020205020404" pitchFamily="49" charset="0"/>
              </a:rPr>
              <a:t>)</a:t>
            </a:r>
            <a:br>
              <a:rPr lang="en-IN" sz="1600" b="0" dirty="0">
                <a:solidFill>
                  <a:srgbClr val="D4D4D4"/>
                </a:solidFill>
                <a:effectLst/>
                <a:highlight>
                  <a:srgbClr val="1E1E1E"/>
                </a:highlight>
                <a:latin typeface="Courier New" panose="02070309020205020404" pitchFamily="49" charset="0"/>
              </a:rPr>
            </a:br>
            <a:r>
              <a:rPr lang="en-IN" sz="1600" b="0" dirty="0" err="1">
                <a:solidFill>
                  <a:srgbClr val="D4D4D4"/>
                </a:solidFill>
                <a:effectLst/>
                <a:highlight>
                  <a:srgbClr val="1E1E1E"/>
                </a:highlight>
                <a:latin typeface="Courier New" panose="02070309020205020404" pitchFamily="49" charset="0"/>
              </a:rPr>
              <a:t>plt.ylabel</a:t>
            </a:r>
            <a:r>
              <a:rPr lang="en-IN" sz="1600" b="0" dirty="0">
                <a:solidFill>
                  <a:srgbClr val="DCDCDC"/>
                </a:solidFill>
                <a:effectLst/>
                <a:highlight>
                  <a:srgbClr val="1E1E1E"/>
                </a:highlight>
                <a:latin typeface="Courier New" panose="02070309020205020404" pitchFamily="49" charset="0"/>
              </a:rPr>
              <a:t>(</a:t>
            </a:r>
            <a:r>
              <a:rPr lang="en-IN" sz="1600" b="0" dirty="0">
                <a:solidFill>
                  <a:srgbClr val="CE9178"/>
                </a:solidFill>
                <a:effectLst/>
                <a:highlight>
                  <a:srgbClr val="1E1E1E"/>
                </a:highlight>
                <a:latin typeface="Courier New" panose="02070309020205020404" pitchFamily="49" charset="0"/>
              </a:rPr>
              <a:t>'Average Purchase Amount'</a:t>
            </a:r>
            <a:r>
              <a:rPr lang="en-IN" sz="1600" b="0" dirty="0">
                <a:solidFill>
                  <a:srgbClr val="DCDCDC"/>
                </a:solidFill>
                <a:effectLst/>
                <a:highlight>
                  <a:srgbClr val="1E1E1E"/>
                </a:highlight>
                <a:latin typeface="Courier New" panose="02070309020205020404" pitchFamily="49" charset="0"/>
              </a:rPr>
              <a:t>)</a:t>
            </a:r>
            <a:br>
              <a:rPr lang="en-IN" sz="1600" b="0" dirty="0">
                <a:solidFill>
                  <a:srgbClr val="D4D4D4"/>
                </a:solidFill>
                <a:effectLst/>
                <a:highlight>
                  <a:srgbClr val="1E1E1E"/>
                </a:highlight>
                <a:latin typeface="Courier New" panose="02070309020205020404" pitchFamily="49" charset="0"/>
              </a:rPr>
            </a:br>
            <a:r>
              <a:rPr lang="en-IN" sz="1600" b="0" dirty="0" err="1">
                <a:solidFill>
                  <a:srgbClr val="D4D4D4"/>
                </a:solidFill>
                <a:effectLst/>
                <a:highlight>
                  <a:srgbClr val="1E1E1E"/>
                </a:highlight>
                <a:latin typeface="Courier New" panose="02070309020205020404" pitchFamily="49" charset="0"/>
              </a:rPr>
              <a:t>plt.show</a:t>
            </a:r>
            <a:r>
              <a:rPr lang="en-IN" sz="1600" b="0" dirty="0">
                <a:solidFill>
                  <a:srgbClr val="DCDCDC"/>
                </a:solidFill>
                <a:effectLst/>
                <a:highlight>
                  <a:srgbClr val="1E1E1E"/>
                </a:highlight>
                <a:latin typeface="Courier New" panose="02070309020205020404" pitchFamily="49" charset="0"/>
              </a:rPr>
              <a:t>()</a:t>
            </a:r>
            <a:br>
              <a:rPr lang="en-IN" sz="1600" b="0" dirty="0">
                <a:solidFill>
                  <a:srgbClr val="D4D4D4"/>
                </a:solidFill>
                <a:effectLst/>
                <a:highlight>
                  <a:srgbClr val="1E1E1E"/>
                </a:highlight>
                <a:latin typeface="Courier New" panose="02070309020205020404" pitchFamily="49" charset="0"/>
              </a:rPr>
            </a:br>
            <a:br>
              <a:rPr lang="en-IN" sz="1600" b="0" dirty="0">
                <a:solidFill>
                  <a:srgbClr val="D4D4D4"/>
                </a:solidFill>
                <a:effectLst/>
                <a:highlight>
                  <a:srgbClr val="1E1E1E"/>
                </a:highlight>
                <a:latin typeface="Courier New" panose="02070309020205020404" pitchFamily="49" charset="0"/>
              </a:rPr>
            </a:br>
            <a:r>
              <a:rPr lang="en-IN" sz="1600" b="0" dirty="0">
                <a:solidFill>
                  <a:srgbClr val="DCDCAA"/>
                </a:solidFill>
                <a:effectLst/>
                <a:highlight>
                  <a:srgbClr val="1E1E1E"/>
                </a:highlight>
                <a:latin typeface="Courier New" panose="02070309020205020404" pitchFamily="49" charset="0"/>
              </a:rPr>
              <a:t>print</a:t>
            </a:r>
            <a:r>
              <a:rPr lang="en-IN" sz="1600" b="0" dirty="0">
                <a:solidFill>
                  <a:srgbClr val="DCDCDC"/>
                </a:solidFill>
                <a:effectLst/>
                <a:highlight>
                  <a:srgbClr val="1E1E1E"/>
                </a:highlight>
                <a:latin typeface="Courier New" panose="02070309020205020404" pitchFamily="49" charset="0"/>
              </a:rPr>
              <a:t>(</a:t>
            </a:r>
            <a:r>
              <a:rPr lang="en-IN" sz="1600" b="0" dirty="0">
                <a:solidFill>
                  <a:srgbClr val="CE9178"/>
                </a:solidFill>
                <a:effectLst/>
                <a:highlight>
                  <a:srgbClr val="1E1E1E"/>
                </a:highlight>
                <a:latin typeface="Courier New" panose="02070309020205020404" pitchFamily="49" charset="0"/>
              </a:rPr>
              <a:t>"Top 5 Regions by Average Purchase Amount per Customer:\n"</a:t>
            </a:r>
            <a:r>
              <a:rPr lang="en-IN" sz="1600" b="0" dirty="0">
                <a:solidFill>
                  <a:srgbClr val="DCDCDC"/>
                </a:solidFill>
                <a:effectLst/>
                <a:highlight>
                  <a:srgbClr val="1E1E1E"/>
                </a:highlight>
                <a:latin typeface="Courier New" panose="02070309020205020404" pitchFamily="49" charset="0"/>
              </a:rPr>
              <a:t>,</a:t>
            </a:r>
            <a:r>
              <a:rPr lang="en-IN" sz="1600" b="0" dirty="0">
                <a:solidFill>
                  <a:srgbClr val="D4D4D4"/>
                </a:solidFill>
                <a:effectLst/>
                <a:highlight>
                  <a:srgbClr val="1E1E1E"/>
                </a:highlight>
                <a:latin typeface="Courier New" panose="02070309020205020404" pitchFamily="49" charset="0"/>
              </a:rPr>
              <a:t> top_5_avg_purchase</a:t>
            </a:r>
            <a:r>
              <a:rPr lang="en-IN" sz="1600" b="0" dirty="0">
                <a:solidFill>
                  <a:srgbClr val="DCDCDC"/>
                </a:solidFill>
                <a:effectLst/>
                <a:highlight>
                  <a:srgbClr val="1E1E1E"/>
                </a:highlight>
                <a:latin typeface="Courier New" panose="02070309020205020404" pitchFamily="49" charset="0"/>
              </a:rPr>
              <a:t>)</a:t>
            </a:r>
            <a:br>
              <a:rPr lang="en-IN" sz="1600" b="0" dirty="0">
                <a:solidFill>
                  <a:srgbClr val="D4D4D4"/>
                </a:solidFill>
                <a:effectLst/>
                <a:highlight>
                  <a:srgbClr val="1E1E1E"/>
                </a:highlight>
                <a:latin typeface="Courier New" panose="02070309020205020404" pitchFamily="49" charset="0"/>
              </a:rPr>
            </a:br>
            <a:br>
              <a:rPr lang="en-IN" sz="1600" b="0" dirty="0">
                <a:solidFill>
                  <a:srgbClr val="D4D4D4"/>
                </a:solidFill>
                <a:effectLst/>
                <a:highlight>
                  <a:srgbClr val="1E1E1E"/>
                </a:highlight>
                <a:latin typeface="Courier New" panose="02070309020205020404" pitchFamily="49" charset="0"/>
              </a:rPr>
            </a:br>
            <a:endParaRPr lang="en-IN" sz="1600" b="0" dirty="0">
              <a:solidFill>
                <a:srgbClr val="D4D4D4"/>
              </a:solidFill>
              <a:effectLst/>
              <a:highlight>
                <a:srgbClr val="1E1E1E"/>
              </a:highlight>
              <a:latin typeface="Courier New" panose="02070309020205020404" pitchFamily="49" charset="0"/>
            </a:endParaRPr>
          </a:p>
        </p:txBody>
      </p:sp>
    </p:spTree>
    <p:extLst>
      <p:ext uri="{BB962C8B-B14F-4D97-AF65-F5344CB8AC3E}">
        <p14:creationId xmlns:p14="http://schemas.microsoft.com/office/powerpoint/2010/main" val="173467668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67D27-0F95-37FF-4D30-7E0919733E7D}"/>
              </a:ext>
            </a:extLst>
          </p:cNvPr>
          <p:cNvSpPr>
            <a:spLocks noGrp="1"/>
          </p:cNvSpPr>
          <p:nvPr>
            <p:ph type="title"/>
          </p:nvPr>
        </p:nvSpPr>
        <p:spPr>
          <a:xfrm>
            <a:off x="2333718" y="779930"/>
            <a:ext cx="7524564" cy="977152"/>
          </a:xfrm>
        </p:spPr>
        <p:txBody>
          <a:bodyPr>
            <a:normAutofit fontScale="90000"/>
          </a:bodyPr>
          <a:lstStyle/>
          <a:p>
            <a:pPr marL="571500" indent="-571500">
              <a:buFont typeface="Arial" panose="020B0604020202020204" pitchFamily="34" charset="0"/>
              <a:buChar char="•"/>
            </a:pPr>
            <a:r>
              <a:rPr lang="en-IN" i="1" u="sng" dirty="0"/>
              <a:t>Result And Graph:</a:t>
            </a:r>
            <a:br>
              <a:rPr lang="en-IN" i="1" u="sng" dirty="0"/>
            </a:br>
            <a:endParaRPr lang="en-IN" i="1" u="sng" dirty="0"/>
          </a:p>
        </p:txBody>
      </p:sp>
      <p:pic>
        <p:nvPicPr>
          <p:cNvPr id="4" name="Picture 3">
            <a:extLst>
              <a:ext uri="{FF2B5EF4-FFF2-40B4-BE49-F238E27FC236}">
                <a16:creationId xmlns:a16="http://schemas.microsoft.com/office/drawing/2014/main" id="{AFB5285F-4C8F-2D98-C250-6CBF3ADFC606}"/>
              </a:ext>
            </a:extLst>
          </p:cNvPr>
          <p:cNvPicPr>
            <a:picLocks noChangeAspect="1"/>
          </p:cNvPicPr>
          <p:nvPr/>
        </p:nvPicPr>
        <p:blipFill>
          <a:blip r:embed="rId2"/>
          <a:stretch>
            <a:fillRect/>
          </a:stretch>
        </p:blipFill>
        <p:spPr>
          <a:xfrm>
            <a:off x="1074770" y="1299882"/>
            <a:ext cx="10221751" cy="4096870"/>
          </a:xfrm>
          <a:prstGeom prst="rect">
            <a:avLst/>
          </a:prstGeom>
        </p:spPr>
      </p:pic>
      <p:pic>
        <p:nvPicPr>
          <p:cNvPr id="6" name="Picture 5">
            <a:extLst>
              <a:ext uri="{FF2B5EF4-FFF2-40B4-BE49-F238E27FC236}">
                <a16:creationId xmlns:a16="http://schemas.microsoft.com/office/drawing/2014/main" id="{D63AEAED-1ADC-5849-7360-E0BA8F8E9013}"/>
              </a:ext>
            </a:extLst>
          </p:cNvPr>
          <p:cNvPicPr>
            <a:picLocks noChangeAspect="1"/>
          </p:cNvPicPr>
          <p:nvPr/>
        </p:nvPicPr>
        <p:blipFill>
          <a:blip r:embed="rId3"/>
          <a:stretch>
            <a:fillRect/>
          </a:stretch>
        </p:blipFill>
        <p:spPr>
          <a:xfrm>
            <a:off x="1074771" y="5396752"/>
            <a:ext cx="10221751" cy="1286054"/>
          </a:xfrm>
          <a:prstGeom prst="rect">
            <a:avLst/>
          </a:prstGeom>
        </p:spPr>
      </p:pic>
    </p:spTree>
    <p:extLst>
      <p:ext uri="{BB962C8B-B14F-4D97-AF65-F5344CB8AC3E}">
        <p14:creationId xmlns:p14="http://schemas.microsoft.com/office/powerpoint/2010/main" val="41146245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88C84-8521-E01C-6498-A22D986543F6}"/>
              </a:ext>
            </a:extLst>
          </p:cNvPr>
          <p:cNvSpPr>
            <a:spLocks noGrp="1"/>
          </p:cNvSpPr>
          <p:nvPr>
            <p:ph type="title"/>
          </p:nvPr>
        </p:nvSpPr>
        <p:spPr>
          <a:xfrm>
            <a:off x="2333718" y="2070847"/>
            <a:ext cx="7524564" cy="2976282"/>
          </a:xfrm>
        </p:spPr>
        <p:txBody>
          <a:bodyPr>
            <a:noAutofit/>
          </a:bodyPr>
          <a:lstStyle/>
          <a:p>
            <a:pPr marL="342900" indent="-342900">
              <a:lnSpc>
                <a:spcPct val="115000"/>
              </a:lnSpc>
              <a:spcBef>
                <a:spcPts val="2400"/>
              </a:spcBef>
              <a:buFont typeface="Arial" panose="020B0604020202020204" pitchFamily="34" charset="0"/>
              <a:buChar char="•"/>
            </a:pPr>
            <a:r>
              <a:rPr lang="en-US" sz="2400" b="1" i="1" u="sng"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rPr>
              <a:t>Additional Guidance and Resources</a:t>
            </a:r>
            <a:br>
              <a:rPr lang="en-IN" sz="16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rPr>
            </a:br>
            <a:r>
              <a:rPr lang="en-US" sz="1600" dirty="0">
                <a:effectLst/>
                <a:latin typeface="Cambria" panose="02040503050406030204" pitchFamily="18" charset="0"/>
                <a:ea typeface="MS Mincho" panose="020B0400000000000000" pitchFamily="49" charset="-128"/>
                <a:cs typeface="Times New Roman" panose="02020603050405020304" pitchFamily="18" charset="0"/>
              </a:rPr>
              <a:t>### Additional Guidance and Resources</a:t>
            </a:r>
            <a:br>
              <a:rPr lang="en-IN" sz="1600" dirty="0">
                <a:effectLst/>
                <a:latin typeface="Cambria" panose="02040503050406030204" pitchFamily="18" charset="0"/>
                <a:ea typeface="MS Mincho" panose="020B0400000000000000" pitchFamily="49" charset="-128"/>
                <a:cs typeface="Times New Roman" panose="02020603050405020304" pitchFamily="18" charset="0"/>
              </a:rPr>
            </a:br>
            <a:r>
              <a:rPr lang="en-US" sz="1600" dirty="0">
                <a:effectLst/>
                <a:latin typeface="Cambria" panose="02040503050406030204" pitchFamily="18" charset="0"/>
                <a:ea typeface="MS Mincho" panose="020B0400000000000000" pitchFamily="49" charset="-128"/>
                <a:cs typeface="Times New Roman" panose="02020603050405020304" pitchFamily="18" charset="0"/>
              </a:rPr>
              <a:t>1. **Data Cleaning**: Use Pandas library for data manipulation and cleaning. Refer to the Pandas documentation for comprehensive guides and examples.</a:t>
            </a:r>
            <a:br>
              <a:rPr lang="en-IN" sz="1600" dirty="0">
                <a:effectLst/>
                <a:latin typeface="Cambria" panose="02040503050406030204" pitchFamily="18" charset="0"/>
                <a:ea typeface="MS Mincho" panose="020B0400000000000000" pitchFamily="49" charset="-128"/>
                <a:cs typeface="Times New Roman" panose="02020603050405020304" pitchFamily="18" charset="0"/>
              </a:rPr>
            </a:br>
            <a:r>
              <a:rPr lang="en-US" sz="1600" dirty="0">
                <a:effectLst/>
                <a:latin typeface="Cambria" panose="02040503050406030204" pitchFamily="18" charset="0"/>
                <a:ea typeface="MS Mincho" panose="020B0400000000000000" pitchFamily="49" charset="-128"/>
                <a:cs typeface="Times New Roman" panose="02020603050405020304" pitchFamily="18" charset="0"/>
              </a:rPr>
              <a:t>2. **Data Ingestion**: Use Python scripts to automate data ingestion processes. Consider using Apache Airflow for orchestrating the data pipelines.</a:t>
            </a:r>
            <a:br>
              <a:rPr lang="en-IN" sz="1600" dirty="0">
                <a:effectLst/>
                <a:latin typeface="Cambria" panose="02040503050406030204" pitchFamily="18" charset="0"/>
                <a:ea typeface="MS Mincho" panose="020B0400000000000000" pitchFamily="49" charset="-128"/>
                <a:cs typeface="Times New Roman" panose="02020603050405020304" pitchFamily="18" charset="0"/>
              </a:rPr>
            </a:br>
            <a:r>
              <a:rPr lang="en-US" sz="1600" dirty="0">
                <a:effectLst/>
                <a:latin typeface="Cambria" panose="02040503050406030204" pitchFamily="18" charset="0"/>
                <a:ea typeface="MS Mincho" panose="020B0400000000000000" pitchFamily="49" charset="-128"/>
                <a:cs typeface="Times New Roman" panose="02020603050405020304" pitchFamily="18" charset="0"/>
              </a:rPr>
              <a:t>3. **Data Transformation**: Utilize Pandas and SQL for data transformation tasks. You can also explore libraries like </a:t>
            </a:r>
            <a:r>
              <a:rPr lang="en-US" sz="1600" dirty="0" err="1">
                <a:effectLst/>
                <a:latin typeface="Cambria" panose="02040503050406030204" pitchFamily="18" charset="0"/>
                <a:ea typeface="MS Mincho" panose="020B0400000000000000" pitchFamily="49" charset="-128"/>
                <a:cs typeface="Times New Roman" panose="02020603050405020304" pitchFamily="18" charset="0"/>
              </a:rPr>
              <a:t>Dask</a:t>
            </a:r>
            <a:r>
              <a:rPr lang="en-US" sz="1600" dirty="0">
                <a:effectLst/>
                <a:latin typeface="Cambria" panose="02040503050406030204" pitchFamily="18" charset="0"/>
                <a:ea typeface="MS Mincho" panose="020B0400000000000000" pitchFamily="49" charset="-128"/>
                <a:cs typeface="Times New Roman" panose="02020603050405020304" pitchFamily="18" charset="0"/>
              </a:rPr>
              <a:t> for handling large datasets.</a:t>
            </a:r>
            <a:br>
              <a:rPr lang="en-IN" sz="1600" dirty="0">
                <a:effectLst/>
                <a:latin typeface="Cambria" panose="02040503050406030204" pitchFamily="18" charset="0"/>
                <a:ea typeface="MS Mincho" panose="020B0400000000000000" pitchFamily="49" charset="-128"/>
                <a:cs typeface="Times New Roman" panose="02020603050405020304" pitchFamily="18" charset="0"/>
              </a:rPr>
            </a:br>
            <a:r>
              <a:rPr lang="en-US" sz="1600" dirty="0">
                <a:effectLst/>
                <a:latin typeface="Cambria" panose="02040503050406030204" pitchFamily="18" charset="0"/>
                <a:ea typeface="MS Mincho" panose="020B0400000000000000" pitchFamily="49" charset="-128"/>
                <a:cs typeface="Times New Roman" panose="02020603050405020304" pitchFamily="18" charset="0"/>
              </a:rPr>
              <a:t>4. **Data Warehousing**: Implement data warehousing using cloud solutions like Amazon RDS, Google </a:t>
            </a:r>
            <a:r>
              <a:rPr lang="en-US" sz="1600" dirty="0" err="1">
                <a:effectLst/>
                <a:latin typeface="Cambria" panose="02040503050406030204" pitchFamily="18" charset="0"/>
                <a:ea typeface="MS Mincho" panose="020B0400000000000000" pitchFamily="49" charset="-128"/>
                <a:cs typeface="Times New Roman" panose="02020603050405020304" pitchFamily="18" charset="0"/>
              </a:rPr>
              <a:t>BigQuery</a:t>
            </a:r>
            <a:r>
              <a:rPr lang="en-US" sz="1600" dirty="0">
                <a:effectLst/>
                <a:latin typeface="Cambria" panose="02040503050406030204" pitchFamily="18" charset="0"/>
                <a:ea typeface="MS Mincho" panose="020B0400000000000000" pitchFamily="49" charset="-128"/>
                <a:cs typeface="Times New Roman" panose="02020603050405020304" pitchFamily="18" charset="0"/>
              </a:rPr>
              <a:t>, or Snowflake. Refer to their respective documentations for setup and best practices.</a:t>
            </a:r>
            <a:br>
              <a:rPr lang="en-IN" sz="1600" dirty="0">
                <a:effectLst/>
                <a:latin typeface="Cambria" panose="02040503050406030204" pitchFamily="18" charset="0"/>
                <a:ea typeface="MS Mincho" panose="020B0400000000000000" pitchFamily="49" charset="-128"/>
                <a:cs typeface="Times New Roman" panose="02020603050405020304" pitchFamily="18" charset="0"/>
              </a:rPr>
            </a:br>
            <a:r>
              <a:rPr lang="en-US" sz="1600" dirty="0">
                <a:effectLst/>
                <a:latin typeface="Cambria" panose="02040503050406030204" pitchFamily="18" charset="0"/>
                <a:ea typeface="MS Mincho" panose="020B0400000000000000" pitchFamily="49" charset="-128"/>
                <a:cs typeface="Times New Roman" panose="02020603050405020304" pitchFamily="18" charset="0"/>
              </a:rPr>
              <a:t>5. **Data Visualization**: Use libraries like Matplotlib, Seaborn, or </a:t>
            </a:r>
            <a:r>
              <a:rPr lang="en-US" sz="1600" dirty="0" err="1">
                <a:effectLst/>
                <a:latin typeface="Cambria" panose="02040503050406030204" pitchFamily="18" charset="0"/>
                <a:ea typeface="MS Mincho" panose="020B0400000000000000" pitchFamily="49" charset="-128"/>
                <a:cs typeface="Times New Roman" panose="02020603050405020304" pitchFamily="18" charset="0"/>
              </a:rPr>
              <a:t>Plotly</a:t>
            </a:r>
            <a:r>
              <a:rPr lang="en-US" sz="1600" dirty="0">
                <a:effectLst/>
                <a:latin typeface="Cambria" panose="02040503050406030204" pitchFamily="18" charset="0"/>
                <a:ea typeface="MS Mincho" panose="020B0400000000000000" pitchFamily="49" charset="-128"/>
                <a:cs typeface="Times New Roman" panose="02020603050405020304" pitchFamily="18" charset="0"/>
              </a:rPr>
              <a:t> for creating visualizations. For more interactive dashboards, consider using tools like Tableau or Power BI.</a:t>
            </a:r>
            <a:br>
              <a:rPr lang="en-IN" sz="1600" dirty="0">
                <a:effectLst/>
                <a:latin typeface="Cambria" panose="02040503050406030204" pitchFamily="18" charset="0"/>
                <a:ea typeface="MS Mincho" panose="020B0400000000000000" pitchFamily="49" charset="-128"/>
                <a:cs typeface="Times New Roman" panose="02020603050405020304" pitchFamily="18" charset="0"/>
              </a:rPr>
            </a:br>
            <a:r>
              <a:rPr lang="en-US" sz="1600" dirty="0">
                <a:effectLst/>
                <a:latin typeface="Cambria" panose="02040503050406030204" pitchFamily="18" charset="0"/>
                <a:ea typeface="MS Mincho" panose="020B0400000000000000" pitchFamily="49" charset="-128"/>
                <a:cs typeface="Times New Roman" panose="02020603050405020304" pitchFamily="18" charset="0"/>
              </a:rPr>
              <a:t>6. **Collaboration**: Consider using version control systems like Git and platforms like GitHub or GitLab for collaborative work and code management.</a:t>
            </a:r>
            <a:br>
              <a:rPr lang="en-IN" sz="1600" dirty="0">
                <a:effectLst/>
                <a:latin typeface="Cambria" panose="02040503050406030204" pitchFamily="18" charset="0"/>
                <a:ea typeface="MS Mincho" panose="020B0400000000000000" pitchFamily="49" charset="-128"/>
                <a:cs typeface="Times New Roman" panose="02020603050405020304" pitchFamily="18" charset="0"/>
              </a:rPr>
            </a:br>
            <a:r>
              <a:rPr lang="en-US" sz="1600" dirty="0">
                <a:effectLst/>
                <a:latin typeface="Cambria" panose="02040503050406030204" pitchFamily="18" charset="0"/>
                <a:ea typeface="MS Mincho" panose="020B0400000000000000" pitchFamily="49" charset="-128"/>
                <a:cs typeface="Times New Roman" panose="02020603050405020304" pitchFamily="18" charset="0"/>
              </a:rPr>
              <a:t>7. **Interim Feedback**: Schedule periodic reviews and feedback sessions with your instructor or peers to stay on track and address any challenges early.</a:t>
            </a:r>
            <a:br>
              <a:rPr lang="en-IN" sz="1600" dirty="0">
                <a:effectLst/>
                <a:latin typeface="Cambria" panose="02040503050406030204" pitchFamily="18" charset="0"/>
                <a:ea typeface="MS Mincho" panose="020B0400000000000000" pitchFamily="49" charset="-128"/>
                <a:cs typeface="Times New Roman" panose="02020603050405020304" pitchFamily="18" charset="0"/>
              </a:rPr>
            </a:br>
            <a:endParaRPr lang="en-IN" sz="1600" dirty="0"/>
          </a:p>
        </p:txBody>
      </p:sp>
    </p:spTree>
    <p:extLst>
      <p:ext uri="{BB962C8B-B14F-4D97-AF65-F5344CB8AC3E}">
        <p14:creationId xmlns:p14="http://schemas.microsoft.com/office/powerpoint/2010/main" val="36377982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054B0-54A5-7408-ECA6-C7C533F577C4}"/>
              </a:ext>
            </a:extLst>
          </p:cNvPr>
          <p:cNvSpPr>
            <a:spLocks noGrp="1"/>
          </p:cNvSpPr>
          <p:nvPr>
            <p:ph type="title"/>
          </p:nvPr>
        </p:nvSpPr>
        <p:spPr>
          <a:xfrm>
            <a:off x="2333718" y="878541"/>
            <a:ext cx="7524564" cy="779930"/>
          </a:xfrm>
        </p:spPr>
        <p:txBody>
          <a:bodyPr>
            <a:normAutofit fontScale="90000"/>
          </a:bodyPr>
          <a:lstStyle/>
          <a:p>
            <a:pPr marL="571500" indent="-571500">
              <a:buFont typeface="Arial" panose="020B0604020202020204" pitchFamily="34" charset="0"/>
              <a:buChar char="•"/>
            </a:pPr>
            <a:r>
              <a:rPr lang="en-IN" u="sng" dirty="0"/>
              <a:t>Conclusion:</a:t>
            </a:r>
            <a:br>
              <a:rPr lang="en-IN" i="1" u="sng" dirty="0"/>
            </a:br>
            <a:endParaRPr lang="en-IN" i="1" u="sng" dirty="0"/>
          </a:p>
        </p:txBody>
      </p:sp>
      <p:sp>
        <p:nvSpPr>
          <p:cNvPr id="3" name="Rectangle 1">
            <a:extLst>
              <a:ext uri="{FF2B5EF4-FFF2-40B4-BE49-F238E27FC236}">
                <a16:creationId xmlns:a16="http://schemas.microsoft.com/office/drawing/2014/main" id="{4594DA9F-15C0-B85D-D0DA-1EBF5BA4A283}"/>
              </a:ext>
            </a:extLst>
          </p:cNvPr>
          <p:cNvSpPr>
            <a:spLocks noChangeArrowheads="1"/>
          </p:cNvSpPr>
          <p:nvPr/>
        </p:nvSpPr>
        <p:spPr bwMode="auto">
          <a:xfrm>
            <a:off x="2934968" y="1362520"/>
            <a:ext cx="6923314"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This </a:t>
            </a:r>
            <a:r>
              <a:rPr lang="en-US" altLang="en-US" sz="2800" dirty="0">
                <a:latin typeface="Arial" panose="020B0604020202020204" pitchFamily="34" charset="0"/>
              </a:rPr>
              <a:t>Cap stone </a:t>
            </a:r>
            <a:r>
              <a:rPr kumimoji="0" lang="en-US" altLang="en-US" sz="2800" b="0" i="0" u="none" strike="noStrike" cap="none" normalizeH="0" baseline="0" dirty="0">
                <a:ln>
                  <a:noFill/>
                </a:ln>
                <a:solidFill>
                  <a:schemeClr val="tx1"/>
                </a:solidFill>
                <a:effectLst/>
                <a:latin typeface="Arial" panose="020B0604020202020204" pitchFamily="34" charset="0"/>
              </a:rPr>
              <a:t>project provides a comprehensive experience in data engineering, from data cleaning and ingestion to transformation, warehousing, and visualization. By completing these tasks, you will develop a deep understanding of the data engineering lifecycle, preparing you for real-world challenges and setting a strong foundation for your career. Enjoy your journey!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44726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8D698-3D54-CA99-81B5-8ACB41E91616}"/>
              </a:ext>
            </a:extLst>
          </p:cNvPr>
          <p:cNvSpPr>
            <a:spLocks noGrp="1"/>
          </p:cNvSpPr>
          <p:nvPr>
            <p:ph type="title"/>
          </p:nvPr>
        </p:nvSpPr>
        <p:spPr/>
        <p:txBody>
          <a:bodyPr>
            <a:noAutofit/>
          </a:bodyPr>
          <a:lstStyle/>
          <a:p>
            <a:pPr marL="571500" indent="-571500">
              <a:buFont typeface="Arial" panose="020B0604020202020204" pitchFamily="34" charset="0"/>
              <a:buChar char="•"/>
            </a:pPr>
            <a:r>
              <a:rPr lang="en-IN" sz="4000" u="sng" dirty="0"/>
              <a:t>References And Resources:</a:t>
            </a:r>
            <a:br>
              <a:rPr lang="en-IN" sz="1200" u="sng" dirty="0"/>
            </a:br>
            <a:br>
              <a:rPr lang="en-IN" sz="2000" i="1" u="sng" dirty="0"/>
            </a:br>
            <a:r>
              <a:rPr lang="en-IN" sz="2000" i="1" u="sng" dirty="0"/>
              <a:t>### Phase 1: Initial Data Understanding and Cleaning:</a:t>
            </a:r>
            <a:br>
              <a:rPr lang="en-IN" sz="1200" dirty="0"/>
            </a:br>
            <a:br>
              <a:rPr lang="en-IN" sz="1200" dirty="0"/>
            </a:br>
            <a:r>
              <a:rPr lang="en-IN" sz="1200" dirty="0"/>
              <a:t>1. **Pandas Documentation**: Comprehensive guide to data manipulation and cleaning using Pandas.</a:t>
            </a:r>
            <a:br>
              <a:rPr lang="en-IN" sz="1200" dirty="0"/>
            </a:br>
            <a:r>
              <a:rPr lang="en-IN" sz="1200" dirty="0"/>
              <a:t>   - [Pandas Documentation]( </a:t>
            </a:r>
            <a:r>
              <a:rPr lang="en-IN" sz="1200" dirty="0">
                <a:hlinkClick r:id="rId2"/>
              </a:rPr>
              <a:t>https://pandas.pydata.org/docs/</a:t>
            </a:r>
            <a:r>
              <a:rPr lang="en-IN" sz="1200" dirty="0"/>
              <a:t> )</a:t>
            </a:r>
            <a:br>
              <a:rPr lang="en-IN" sz="1200" dirty="0"/>
            </a:br>
            <a:br>
              <a:rPr lang="en-IN" sz="1200" dirty="0"/>
            </a:br>
            <a:r>
              <a:rPr lang="en-IN" sz="1200" dirty="0"/>
              <a:t>2. **Matplotlib Documentation**: Guide to creating static, interactive, and animated visualizations in Python.</a:t>
            </a:r>
            <a:br>
              <a:rPr lang="en-IN" sz="1200" dirty="0"/>
            </a:br>
            <a:r>
              <a:rPr lang="en-IN" sz="1200" dirty="0"/>
              <a:t>   - [Matplotlib Documentation]( </a:t>
            </a:r>
            <a:r>
              <a:rPr lang="en-IN" sz="1200" dirty="0">
                <a:hlinkClick r:id="rId3"/>
              </a:rPr>
              <a:t>https://matplotlib.org/stable/contents.html</a:t>
            </a:r>
            <a:r>
              <a:rPr lang="en-IN" sz="1200" dirty="0"/>
              <a:t> )</a:t>
            </a:r>
            <a:br>
              <a:rPr lang="en-IN" sz="1200" dirty="0"/>
            </a:br>
            <a:br>
              <a:rPr lang="en-IN" sz="1200" dirty="0"/>
            </a:br>
            <a:r>
              <a:rPr lang="en-IN" sz="1200" dirty="0"/>
              <a:t>3. **Seaborn Documentation**: Statistical data visualization library based on Matplotlib.</a:t>
            </a:r>
            <a:br>
              <a:rPr lang="en-IN" sz="1200" dirty="0"/>
            </a:br>
            <a:r>
              <a:rPr lang="en-IN" sz="1200" dirty="0"/>
              <a:t>   - [Seaborn Documentation]( </a:t>
            </a:r>
            <a:r>
              <a:rPr lang="en-IN" sz="1200" dirty="0">
                <a:hlinkClick r:id="rId4"/>
              </a:rPr>
              <a:t>https://seaborn.pydata.org/</a:t>
            </a:r>
            <a:r>
              <a:rPr lang="en-IN" sz="1200" dirty="0"/>
              <a:t> )</a:t>
            </a:r>
            <a:br>
              <a:rPr lang="en-IN" sz="1200" dirty="0"/>
            </a:br>
            <a:br>
              <a:rPr lang="en-IN" sz="1200" dirty="0"/>
            </a:br>
            <a:r>
              <a:rPr lang="en-IN" sz="2000" i="1" u="sng" dirty="0"/>
              <a:t>### Phase 2: Data Ingestion Strategies:</a:t>
            </a:r>
            <a:br>
              <a:rPr lang="en-IN" sz="1200" dirty="0"/>
            </a:br>
            <a:br>
              <a:rPr lang="en-IN" sz="1200" dirty="0"/>
            </a:br>
            <a:r>
              <a:rPr lang="en-IN" sz="1200" dirty="0"/>
              <a:t>4. **Apache Airflow Documentation**: Open-source tool to programmatically author, schedule, and monitor workflows.</a:t>
            </a:r>
            <a:br>
              <a:rPr lang="en-IN" sz="1200" dirty="0"/>
            </a:br>
            <a:r>
              <a:rPr lang="en-IN" sz="1200" dirty="0"/>
              <a:t>   - [ Apache Airflow Documentation]( </a:t>
            </a:r>
            <a:r>
              <a:rPr lang="en-IN" sz="1200" dirty="0">
                <a:hlinkClick r:id="rId5"/>
              </a:rPr>
              <a:t>https://airflow.apache.org/docs/apache-airflow/stable/</a:t>
            </a:r>
            <a:r>
              <a:rPr lang="en-IN" sz="1200" dirty="0"/>
              <a:t> )</a:t>
            </a:r>
            <a:br>
              <a:rPr lang="en-IN" sz="1200" dirty="0"/>
            </a:br>
            <a:br>
              <a:rPr lang="en-IN" sz="1200" dirty="0"/>
            </a:br>
            <a:r>
              <a:rPr lang="en-IN" sz="1200" dirty="0"/>
              <a:t>5. **</a:t>
            </a:r>
            <a:r>
              <a:rPr lang="en-IN" sz="1200" dirty="0" err="1"/>
              <a:t>SQLAlchemy</a:t>
            </a:r>
            <a:r>
              <a:rPr lang="en-IN" sz="1200" dirty="0"/>
              <a:t> Documentation**: SQL toolkit and Object-Relational Mapping (ORM) library for Python.</a:t>
            </a:r>
            <a:br>
              <a:rPr lang="en-IN" sz="1200" dirty="0"/>
            </a:br>
            <a:r>
              <a:rPr lang="en-IN" sz="1200" dirty="0"/>
              <a:t>   - [</a:t>
            </a:r>
            <a:r>
              <a:rPr lang="en-IN" sz="1200" dirty="0" err="1"/>
              <a:t>SQLAlchemy</a:t>
            </a:r>
            <a:r>
              <a:rPr lang="en-IN" sz="1200" dirty="0"/>
              <a:t> Documentation]( </a:t>
            </a:r>
            <a:r>
              <a:rPr lang="en-IN" sz="1200" dirty="0">
                <a:hlinkClick r:id="rId6"/>
              </a:rPr>
              <a:t>https://docs.sqlalchemy.org/en/14/</a:t>
            </a:r>
            <a:r>
              <a:rPr lang="en-IN" sz="1200" dirty="0"/>
              <a:t> )</a:t>
            </a:r>
            <a:br>
              <a:rPr lang="en-IN" sz="1200" dirty="0"/>
            </a:br>
            <a:br>
              <a:rPr lang="en-IN" sz="1200" dirty="0"/>
            </a:br>
            <a:r>
              <a:rPr lang="en-IN" sz="1200" dirty="0"/>
              <a:t>6. **Python's Database API (DB-API)**: Standard interface for connecting to relational databases in Python.</a:t>
            </a:r>
            <a:br>
              <a:rPr lang="en-IN" sz="1200" dirty="0"/>
            </a:br>
            <a:r>
              <a:rPr lang="en-IN" sz="1200" dirty="0"/>
              <a:t>   - [Python DB-API]( </a:t>
            </a:r>
            <a:r>
              <a:rPr lang="en-IN" sz="1200" dirty="0">
                <a:hlinkClick r:id="rId7"/>
              </a:rPr>
              <a:t>https://www.python.org/dev/peps/pep-0249/</a:t>
            </a:r>
            <a:r>
              <a:rPr lang="en-IN" sz="1200" dirty="0"/>
              <a:t> )</a:t>
            </a:r>
            <a:br>
              <a:rPr lang="en-IN" sz="1200" dirty="0"/>
            </a:br>
            <a:br>
              <a:rPr lang="en-IN" sz="1200" dirty="0"/>
            </a:br>
            <a:r>
              <a:rPr lang="en-IN" sz="1200" dirty="0"/>
              <a:t>Company!</a:t>
            </a:r>
          </a:p>
        </p:txBody>
      </p:sp>
    </p:spTree>
    <p:extLst>
      <p:ext uri="{BB962C8B-B14F-4D97-AF65-F5344CB8AC3E}">
        <p14:creationId xmlns:p14="http://schemas.microsoft.com/office/powerpoint/2010/main" val="206028556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F4670-3721-B3ED-B3D4-7DC20C17CF42}"/>
              </a:ext>
            </a:extLst>
          </p:cNvPr>
          <p:cNvSpPr>
            <a:spLocks noGrp="1"/>
          </p:cNvSpPr>
          <p:nvPr>
            <p:ph type="title"/>
          </p:nvPr>
        </p:nvSpPr>
        <p:spPr>
          <a:xfrm>
            <a:off x="2904565" y="2882760"/>
            <a:ext cx="7503458" cy="1325563"/>
          </a:xfrm>
        </p:spPr>
        <p:txBody>
          <a:bodyPr>
            <a:noAutofit/>
          </a:bodyPr>
          <a:lstStyle/>
          <a:p>
            <a:r>
              <a:rPr lang="en-IN" sz="2000" i="1" u="sng" dirty="0"/>
              <a:t>### Phase 3: Data Transformation:</a:t>
            </a:r>
            <a:br>
              <a:rPr lang="en-IN" sz="1200" dirty="0"/>
            </a:br>
            <a:br>
              <a:rPr lang="en-IN" sz="1200" dirty="0"/>
            </a:br>
            <a:r>
              <a:rPr lang="en-IN" sz="1200" dirty="0"/>
              <a:t>7. **</a:t>
            </a:r>
            <a:r>
              <a:rPr lang="en-IN" sz="1200" dirty="0" err="1"/>
              <a:t>Dask</a:t>
            </a:r>
            <a:r>
              <a:rPr lang="en-IN" sz="1200" dirty="0"/>
              <a:t> Documentation**: Parallel computing with task scheduling library for Python.</a:t>
            </a:r>
            <a:br>
              <a:rPr lang="en-IN" sz="1200" dirty="0"/>
            </a:br>
            <a:r>
              <a:rPr lang="en-IN" sz="1200" dirty="0"/>
              <a:t>   - [</a:t>
            </a:r>
            <a:r>
              <a:rPr lang="en-IN" sz="1200" dirty="0" err="1"/>
              <a:t>Dask</a:t>
            </a:r>
            <a:r>
              <a:rPr lang="en-IN" sz="1200" dirty="0"/>
              <a:t> Documentation](https://docs.dask.org/en/stable/)</a:t>
            </a:r>
            <a:br>
              <a:rPr lang="en-IN" sz="1200" dirty="0"/>
            </a:br>
            <a:br>
              <a:rPr lang="en-IN" sz="1200" dirty="0"/>
            </a:br>
            <a:r>
              <a:rPr lang="en-IN" sz="1200" dirty="0"/>
              <a:t>8. **SQL Documentation**: General reference for SQL language for data manipulation and querying.</a:t>
            </a:r>
            <a:br>
              <a:rPr lang="en-IN" sz="1200" dirty="0"/>
            </a:br>
            <a:r>
              <a:rPr lang="en-IN" sz="1200" dirty="0"/>
              <a:t>   - [W3Schools SQL Tutorial](https://www.w3schools.com/sql/)</a:t>
            </a:r>
            <a:br>
              <a:rPr lang="en-IN" sz="1200" dirty="0"/>
            </a:br>
            <a:br>
              <a:rPr lang="en-IN" sz="1200" dirty="0"/>
            </a:br>
            <a:r>
              <a:rPr lang="en-IN" sz="2000" i="1" u="sng" dirty="0"/>
              <a:t>### Phase 4: Data Warehousing:</a:t>
            </a:r>
            <a:br>
              <a:rPr lang="en-IN" sz="2000" i="1" u="sng" dirty="0"/>
            </a:br>
            <a:br>
              <a:rPr lang="en-IN" sz="1200" dirty="0"/>
            </a:br>
            <a:r>
              <a:rPr lang="en-IN" sz="1200" dirty="0"/>
              <a:t>9. **Amazon RDS Documentation**: Managed relational database service by Amazon Web Services.</a:t>
            </a:r>
            <a:br>
              <a:rPr lang="en-IN" sz="1200" dirty="0"/>
            </a:br>
            <a:r>
              <a:rPr lang="en-IN" sz="1200" dirty="0"/>
              <a:t>   - [Amazon RDS Documentation](https://docs.aws.amazon.com/rds/index.html)</a:t>
            </a:r>
            <a:br>
              <a:rPr lang="en-IN" sz="1200" dirty="0"/>
            </a:br>
            <a:br>
              <a:rPr lang="en-IN" sz="1200" dirty="0"/>
            </a:br>
            <a:r>
              <a:rPr lang="en-IN" sz="1200" dirty="0"/>
              <a:t>10. **Google </a:t>
            </a:r>
            <a:r>
              <a:rPr lang="en-IN" sz="1200" dirty="0" err="1"/>
              <a:t>BigQuery</a:t>
            </a:r>
            <a:r>
              <a:rPr lang="en-IN" sz="1200" dirty="0"/>
              <a:t> Documentation**: Fully managed, serverless data warehouse by Google Cloud.</a:t>
            </a:r>
            <a:br>
              <a:rPr lang="en-IN" sz="1200" dirty="0"/>
            </a:br>
            <a:r>
              <a:rPr lang="en-IN" sz="1200" dirty="0"/>
              <a:t>    - [Google </a:t>
            </a:r>
            <a:r>
              <a:rPr lang="en-IN" sz="1200" dirty="0" err="1"/>
              <a:t>BigQuery</a:t>
            </a:r>
            <a:r>
              <a:rPr lang="en-IN" sz="1200" dirty="0"/>
              <a:t> Documentation](https://cloud.google.com/bigquery/docs)</a:t>
            </a:r>
            <a:br>
              <a:rPr lang="en-IN" sz="1200" dirty="0"/>
            </a:br>
            <a:br>
              <a:rPr lang="en-IN" sz="1200" dirty="0"/>
            </a:br>
            <a:r>
              <a:rPr lang="en-IN" sz="1200" dirty="0"/>
              <a:t>11. **Snowflake Documentation**: Cloud-based data warehousing service.</a:t>
            </a:r>
            <a:br>
              <a:rPr lang="en-IN" sz="1200" dirty="0"/>
            </a:br>
            <a:r>
              <a:rPr lang="en-IN" sz="1200" dirty="0"/>
              <a:t>    - [Snowflake Documentation](https://docs.snowflake.com/en/)</a:t>
            </a:r>
            <a:br>
              <a:rPr lang="en-IN" sz="1200" dirty="0"/>
            </a:br>
            <a:br>
              <a:rPr lang="en-IN" sz="1200" dirty="0"/>
            </a:br>
            <a:r>
              <a:rPr lang="en-IN" sz="2000" i="1" u="sng" dirty="0"/>
              <a:t>### Phase 5: Reporting and Visualization:</a:t>
            </a:r>
            <a:br>
              <a:rPr lang="en-IN" sz="1200" dirty="0"/>
            </a:br>
            <a:br>
              <a:rPr lang="en-IN" sz="1200" dirty="0"/>
            </a:br>
            <a:r>
              <a:rPr lang="en-IN" sz="1200" dirty="0"/>
              <a:t>12. **</a:t>
            </a:r>
            <a:r>
              <a:rPr lang="en-IN" sz="1200" dirty="0" err="1"/>
              <a:t>Plotly</a:t>
            </a:r>
            <a:r>
              <a:rPr lang="en-IN" sz="1200" dirty="0"/>
              <a:t> Documentation**: Interactive graphing library for Python.</a:t>
            </a:r>
            <a:br>
              <a:rPr lang="en-IN" sz="1200" dirty="0"/>
            </a:br>
            <a:r>
              <a:rPr lang="en-IN" sz="1200" dirty="0"/>
              <a:t>    - [</a:t>
            </a:r>
            <a:r>
              <a:rPr lang="en-IN" sz="1200" dirty="0" err="1"/>
              <a:t>Plotly</a:t>
            </a:r>
            <a:r>
              <a:rPr lang="en-IN" sz="1200" dirty="0"/>
              <a:t> Documentation](https://plotly.com/python/)</a:t>
            </a:r>
            <a:br>
              <a:rPr lang="en-IN" sz="1200" dirty="0"/>
            </a:br>
            <a:br>
              <a:rPr lang="en-IN" sz="1200" dirty="0"/>
            </a:br>
            <a:r>
              <a:rPr lang="en-IN" sz="1200" dirty="0"/>
              <a:t>13. **Tableau Documentation**: Interactive data visualization software.</a:t>
            </a:r>
            <a:br>
              <a:rPr lang="en-IN" sz="1200" dirty="0"/>
            </a:br>
            <a:r>
              <a:rPr lang="en-IN" sz="1200" dirty="0"/>
              <a:t>    - [Tableau Documentation](https://help.tableau.com/current/pro/desktop/en-us/gettingstarted_overview.htm)</a:t>
            </a:r>
            <a:br>
              <a:rPr lang="en-IN" sz="1200" dirty="0"/>
            </a:br>
            <a:br>
              <a:rPr lang="en-IN" sz="1200" dirty="0"/>
            </a:br>
            <a:r>
              <a:rPr lang="en-IN" sz="1200" dirty="0"/>
              <a:t>14. **Power BI Documentation**: Business analytics service by Microsoft.</a:t>
            </a:r>
            <a:br>
              <a:rPr lang="en-IN" sz="1200" dirty="0"/>
            </a:br>
            <a:r>
              <a:rPr lang="en-IN" sz="1200" dirty="0"/>
              <a:t>    - [Power BI Documentation](https://docs.microsoft.com/en-us/power-bi/)</a:t>
            </a:r>
            <a:br>
              <a:rPr lang="en-IN" sz="1200" dirty="0"/>
            </a:br>
            <a:br>
              <a:rPr lang="en-IN" sz="1200" dirty="0"/>
            </a:br>
            <a:endParaRPr lang="en-IN" sz="1200" dirty="0"/>
          </a:p>
        </p:txBody>
      </p:sp>
    </p:spTree>
    <p:extLst>
      <p:ext uri="{BB962C8B-B14F-4D97-AF65-F5344CB8AC3E}">
        <p14:creationId xmlns:p14="http://schemas.microsoft.com/office/powerpoint/2010/main" val="1714470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40"/>
            <a:ext cx="7524564" cy="5603358"/>
          </a:xfrm>
        </p:spPr>
        <p:txBody>
          <a:bodyPr>
            <a:normAutofit/>
          </a:bodyPr>
          <a:lstStyle/>
          <a:p>
            <a:pPr marL="571500" indent="-571500">
              <a:buFont typeface="Arial" panose="020B0604020202020204" pitchFamily="34" charset="0"/>
              <a:buChar char="•"/>
            </a:pPr>
            <a:r>
              <a:rPr lang="en-US" u="sng" dirty="0"/>
              <a:t>Problem statement 2:</a:t>
            </a:r>
            <a:br>
              <a:rPr lang="en-US" u="sng" dirty="0"/>
            </a:br>
            <a:br>
              <a:rPr lang="en-US" sz="1800" u="sng" dirty="0">
                <a:effectLst/>
                <a:latin typeface="Cambria" panose="02040503050406030204" pitchFamily="18" charset="0"/>
                <a:ea typeface="MS Mincho" panose="020B0400000000000000" pitchFamily="49" charset="-128"/>
                <a:cs typeface="Times New Roman" panose="02020603050405020304" pitchFamily="18" charset="0"/>
              </a:rPr>
            </a:br>
            <a:r>
              <a:rPr lang="en-US" sz="3200" dirty="0">
                <a:effectLst/>
                <a:latin typeface="Cambria" panose="02040503050406030204" pitchFamily="18" charset="0"/>
                <a:ea typeface="MS Mincho" panose="020B0400000000000000" pitchFamily="49" charset="-128"/>
                <a:cs typeface="Times New Roman" panose="02020603050405020304" pitchFamily="18" charset="0"/>
              </a:rPr>
              <a:t>How do ratings vary based on customer segments? What is the average rating for each customer segment? Which customer segment has the highest and lowest ratings? Create a bar plot to compare the average ratings across customer segments</a:t>
            </a:r>
            <a:r>
              <a:rPr lang="en-US" sz="1800" dirty="0">
                <a:effectLst/>
                <a:latin typeface="Cambria" panose="02040503050406030204" pitchFamily="18" charset="0"/>
                <a:ea typeface="MS Mincho" panose="020B0400000000000000" pitchFamily="49" charset="-128"/>
                <a:cs typeface="Times New Roman" panose="02020603050405020304" pitchFamily="18" charset="0"/>
              </a:rPr>
              <a:t>.</a:t>
            </a:r>
            <a:endParaRPr lang="en-IN" dirty="0"/>
          </a:p>
        </p:txBody>
      </p:sp>
    </p:spTree>
    <p:extLst>
      <p:ext uri="{BB962C8B-B14F-4D97-AF65-F5344CB8AC3E}">
        <p14:creationId xmlns:p14="http://schemas.microsoft.com/office/powerpoint/2010/main" val="291926418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A7B4B-F8EF-385E-6E06-643342F607FA}"/>
              </a:ext>
            </a:extLst>
          </p:cNvPr>
          <p:cNvSpPr>
            <a:spLocks noGrp="1"/>
          </p:cNvSpPr>
          <p:nvPr>
            <p:ph type="title"/>
          </p:nvPr>
        </p:nvSpPr>
        <p:spPr>
          <a:xfrm>
            <a:off x="2895600" y="3137647"/>
            <a:ext cx="6962682" cy="905435"/>
          </a:xfrm>
        </p:spPr>
        <p:txBody>
          <a:bodyPr>
            <a:noAutofit/>
          </a:bodyPr>
          <a:lstStyle/>
          <a:p>
            <a:r>
              <a:rPr lang="en-IN" sz="2000" i="1" u="sng" dirty="0"/>
              <a:t>### Collaboration and Version Control:</a:t>
            </a:r>
            <a:br>
              <a:rPr lang="en-IN" sz="1400" dirty="0"/>
            </a:br>
            <a:r>
              <a:rPr lang="en-IN" sz="1400" dirty="0"/>
              <a:t>15. **Git Documentation**: Distributed version control system.</a:t>
            </a:r>
            <a:br>
              <a:rPr lang="en-IN" sz="1400" dirty="0"/>
            </a:br>
            <a:r>
              <a:rPr lang="en-IN" sz="1400" dirty="0"/>
              <a:t>    - [Git Documentation]( </a:t>
            </a:r>
            <a:r>
              <a:rPr lang="en-IN" sz="1400" dirty="0">
                <a:hlinkClick r:id="rId2"/>
              </a:rPr>
              <a:t>https://git-scm.com/doc</a:t>
            </a:r>
            <a:r>
              <a:rPr lang="en-IN" sz="1400" dirty="0"/>
              <a:t> )</a:t>
            </a:r>
            <a:br>
              <a:rPr lang="en-IN" sz="1400" dirty="0"/>
            </a:br>
            <a:br>
              <a:rPr lang="en-IN" sz="1400" dirty="0"/>
            </a:br>
            <a:r>
              <a:rPr lang="en-IN" sz="1400" dirty="0"/>
              <a:t>16. **GitHub Documentation**: Platform for hosting and collaborating on Git repositories.</a:t>
            </a:r>
            <a:br>
              <a:rPr lang="en-IN" sz="1400" dirty="0"/>
            </a:br>
            <a:r>
              <a:rPr lang="en-IN" sz="1400" dirty="0"/>
              <a:t>    - [GitHub Documentation]( </a:t>
            </a:r>
            <a:r>
              <a:rPr lang="en-IN" sz="1400" dirty="0">
                <a:hlinkClick r:id="rId3"/>
              </a:rPr>
              <a:t>https://docs.github.com/en/github</a:t>
            </a:r>
            <a:r>
              <a:rPr lang="en-IN" sz="1400" dirty="0"/>
              <a:t> )</a:t>
            </a:r>
            <a:br>
              <a:rPr lang="en-IN" sz="1400" dirty="0"/>
            </a:br>
            <a:br>
              <a:rPr lang="en-IN" sz="1400" dirty="0"/>
            </a:br>
            <a:r>
              <a:rPr lang="en-IN" sz="1400" dirty="0"/>
              <a:t>17. **GitLab Documentation**: DevOps platform for managing Git repositories.</a:t>
            </a:r>
            <a:br>
              <a:rPr lang="en-IN" sz="1400" dirty="0"/>
            </a:br>
            <a:r>
              <a:rPr lang="en-IN" sz="1400" dirty="0"/>
              <a:t>    - [GitLab Documentation]( </a:t>
            </a:r>
            <a:r>
              <a:rPr lang="en-IN" sz="1400" dirty="0">
                <a:hlinkClick r:id="rId4"/>
              </a:rPr>
              <a:t>https://docs.gitlab.com/ee/</a:t>
            </a:r>
            <a:r>
              <a:rPr lang="en-IN" sz="1400" dirty="0"/>
              <a:t> )</a:t>
            </a:r>
            <a:br>
              <a:rPr lang="en-IN" sz="1400" dirty="0"/>
            </a:br>
            <a:r>
              <a:rPr lang="en-IN" sz="2000" i="1" u="sng" dirty="0"/>
              <a:t>### Additional Guidance and Resources:</a:t>
            </a:r>
            <a:br>
              <a:rPr lang="en-IN" sz="2000" i="1" u="sng" dirty="0"/>
            </a:br>
            <a:r>
              <a:rPr lang="en-IN" sz="1400" dirty="0"/>
              <a:t>18. **Python's Official Documentation**: Comprehensive resource for Python programming.</a:t>
            </a:r>
            <a:br>
              <a:rPr lang="en-IN" sz="1400" dirty="0"/>
            </a:br>
            <a:r>
              <a:rPr lang="en-IN" sz="1400" dirty="0"/>
              <a:t>    - [Python Documentation]( </a:t>
            </a:r>
            <a:r>
              <a:rPr lang="en-IN" sz="1400" dirty="0">
                <a:hlinkClick r:id="rId5"/>
              </a:rPr>
              <a:t>https://docs.python.org/3/</a:t>
            </a:r>
            <a:r>
              <a:rPr lang="en-IN" sz="1400" dirty="0"/>
              <a:t> )</a:t>
            </a:r>
            <a:br>
              <a:rPr lang="en-IN" sz="1400" dirty="0"/>
            </a:br>
            <a:br>
              <a:rPr lang="en-IN" sz="1400" dirty="0"/>
            </a:br>
            <a:r>
              <a:rPr lang="en-IN" sz="1400" dirty="0"/>
              <a:t>19. **</a:t>
            </a:r>
            <a:r>
              <a:rPr lang="en-IN" sz="1400" dirty="0" err="1"/>
              <a:t>Scipy</a:t>
            </a:r>
            <a:r>
              <a:rPr lang="en-IN" sz="1400" dirty="0"/>
              <a:t> Stats Documentation**: Statistical functions for Python.</a:t>
            </a:r>
            <a:br>
              <a:rPr lang="en-IN" sz="1400" dirty="0"/>
            </a:br>
            <a:r>
              <a:rPr lang="en-IN" sz="1400" dirty="0"/>
              <a:t>   - [</a:t>
            </a:r>
            <a:r>
              <a:rPr lang="en-IN" sz="1400" dirty="0" err="1"/>
              <a:t>Scipy</a:t>
            </a:r>
            <a:r>
              <a:rPr lang="en-IN" sz="1400" dirty="0"/>
              <a:t> Stats Documentation]( </a:t>
            </a:r>
            <a:r>
              <a:rPr lang="en-IN" sz="1400" dirty="0">
                <a:hlinkClick r:id="rId6"/>
              </a:rPr>
              <a:t>https://docs.scipy.org/doc/scipy/reference/stats.html</a:t>
            </a:r>
            <a:r>
              <a:rPr lang="en-IN" sz="1400" dirty="0"/>
              <a:t> )</a:t>
            </a:r>
            <a:br>
              <a:rPr lang="en-IN" sz="1400" dirty="0"/>
            </a:br>
            <a:br>
              <a:rPr lang="en-IN" sz="1400" dirty="0"/>
            </a:br>
            <a:r>
              <a:rPr lang="en-IN" sz="1400" dirty="0"/>
              <a:t>20. **NumPy Documentation**: Fundamental package for scientific computing with Python.</a:t>
            </a:r>
            <a:br>
              <a:rPr lang="en-IN" sz="1400" dirty="0"/>
            </a:br>
            <a:r>
              <a:rPr lang="en-IN" sz="1400" dirty="0"/>
              <a:t>    - [NumPy Documentation]( </a:t>
            </a:r>
            <a:r>
              <a:rPr lang="en-IN" sz="1400" dirty="0">
                <a:hlinkClick r:id="rId7"/>
              </a:rPr>
              <a:t>https://numpy.org/doc/</a:t>
            </a:r>
            <a:r>
              <a:rPr lang="en-IN" sz="1400" dirty="0"/>
              <a:t> )</a:t>
            </a:r>
            <a:br>
              <a:rPr lang="en-IN" sz="1400" dirty="0"/>
            </a:br>
            <a:br>
              <a:rPr lang="en-IN" sz="1400" dirty="0"/>
            </a:br>
            <a:r>
              <a:rPr lang="en-IN" sz="1400" dirty="0"/>
              <a:t>21. **</a:t>
            </a:r>
            <a:r>
              <a:rPr lang="en-IN" sz="1400" dirty="0" err="1"/>
              <a:t>SciKit</a:t>
            </a:r>
            <a:r>
              <a:rPr lang="en-IN" sz="1400" dirty="0"/>
              <a:t>-Learn Documentation**: Simple and efficient tools for predictive data analysis in Python.</a:t>
            </a:r>
            <a:br>
              <a:rPr lang="en-IN" sz="1400" dirty="0"/>
            </a:br>
            <a:r>
              <a:rPr lang="en-IN" sz="1400" dirty="0"/>
              <a:t>    - [</a:t>
            </a:r>
            <a:r>
              <a:rPr lang="en-IN" sz="1400" dirty="0" err="1"/>
              <a:t>SciKit</a:t>
            </a:r>
            <a:r>
              <a:rPr lang="en-IN" sz="1400" dirty="0"/>
              <a:t>-Learn Documentation]( </a:t>
            </a:r>
            <a:r>
              <a:rPr lang="en-IN" sz="1400" dirty="0">
                <a:hlinkClick r:id="rId8"/>
              </a:rPr>
              <a:t>https://scikit-learn.org/stable/</a:t>
            </a:r>
            <a:r>
              <a:rPr lang="en-IN" sz="1400" dirty="0"/>
              <a:t> )</a:t>
            </a:r>
            <a:br>
              <a:rPr lang="en-IN" sz="1400" dirty="0"/>
            </a:br>
            <a:r>
              <a:rPr lang="en-IN" sz="1400" dirty="0"/>
              <a:t>These references should provide a solid foundation for your project. Each link directs you to the respective documentation or tutorial to help you understand and implement the various aspects of your data engineering tasks. </a:t>
            </a:r>
          </a:p>
        </p:txBody>
      </p:sp>
    </p:spTree>
    <p:extLst>
      <p:ext uri="{BB962C8B-B14F-4D97-AF65-F5344CB8AC3E}">
        <p14:creationId xmlns:p14="http://schemas.microsoft.com/office/powerpoint/2010/main" val="349156659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7C2F-D00C-D058-FA87-C9341C622930}"/>
              </a:ext>
            </a:extLst>
          </p:cNvPr>
          <p:cNvSpPr>
            <a:spLocks noGrp="1"/>
          </p:cNvSpPr>
          <p:nvPr>
            <p:ph type="title"/>
          </p:nvPr>
        </p:nvSpPr>
        <p:spPr/>
        <p:txBody>
          <a:bodyPr/>
          <a:lstStyle/>
          <a:p>
            <a:pPr algn="ctr"/>
            <a:r>
              <a:rPr lang="en-IN" dirty="0"/>
              <a:t>THANK YOU</a:t>
            </a:r>
          </a:p>
        </p:txBody>
      </p:sp>
    </p:spTree>
    <p:extLst>
      <p:ext uri="{BB962C8B-B14F-4D97-AF65-F5344CB8AC3E}">
        <p14:creationId xmlns:p14="http://schemas.microsoft.com/office/powerpoint/2010/main" val="2884851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705</TotalTime>
  <Words>5941</Words>
  <Application>Microsoft Office PowerPoint</Application>
  <PresentationFormat>Widescreen</PresentationFormat>
  <Paragraphs>98</Paragraphs>
  <Slides>91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91</vt:i4>
      </vt:variant>
    </vt:vector>
  </HeadingPairs>
  <TitlesOfParts>
    <vt:vector size="98" baseType="lpstr">
      <vt:lpstr>Arial</vt:lpstr>
      <vt:lpstr>Calibri</vt:lpstr>
      <vt:lpstr>Cambria</vt:lpstr>
      <vt:lpstr>Courier New</vt:lpstr>
      <vt:lpstr>Helvetica</vt:lpstr>
      <vt:lpstr>Metropolis</vt:lpstr>
      <vt:lpstr>Office Theme</vt:lpstr>
      <vt:lpstr>PowerPoint Presentation</vt:lpstr>
      <vt:lpstr>INDEX: 1.Intro about Capstone Project[3] 2.Phase1[4-25] 3.Phase 2[26-36] 4.Phase 3[37-52] 5.Phase 4[53-64] 6.Phase 5[65-86] 7.Conclusion[87] 8.References[88-90] 9.Thank You[91]</vt:lpstr>
      <vt:lpstr>CAP STONE PROJECT: Year-Long Data Engineering Project: The Journey of a New Data Engineer Welcome to XYZ Company!  You have just joined as a Data Engineer, and your first year will be an exciting journey full of learning and challenges. You'll work on a sales dataset to simulate real-world tasks and projects. This journey will help you hone your skills in data cleaning, data ingestion, transformation, warehousing, and visualization. Let's get started! </vt:lpstr>
      <vt:lpstr>PROBLEM STATEMENT 1: Phase 1: Initial Data Understanding and Cleaning :  How is the distribution of Purchase amounts across different product categories? What is the average purchase amount for each product category? Visualize the same using plots. Which product category has the highest and the lowest purchase amounts?   </vt:lpstr>
      <vt:lpstr>Description: 1)To discuss the distribution of product amounts across different product categories. 2) The average purchase amount for each product category. 3) Visualize the same using plots. Which product category has the highest and the lowest purchase amounts.  </vt:lpstr>
      <vt:lpstr>Code: import pandas as pd # Load the CSV file file_path = '/mnt/data/Sales Dataset.csv' sales_df = pd.read_csv("Sales Dataset.csv")  # Display the first few rows of the DataFrame sales_df.head()  #problem statement 1 import matplotlib.pyplot as plt import seaborn as sns  # Boxplot for distribution of purchase amounts plt.figure(figsize=(10, 6)) sns.barplot(x='ProductCategory', y='PurchaseAmount', data=sales_df) plt.title('Purchase Amount Distribution by Product Category') plt.show()  # Average purchase amount per product category avg_purchase_per_category = sales_df.groupby('ProductCategory')['PurchaseAmount'].mean() print("Average Purchase Amount per Product Category:\n", avg_purchase_per_category)   </vt:lpstr>
      <vt:lpstr>Results And Graph:</vt:lpstr>
      <vt:lpstr>Result And Graph:</vt:lpstr>
      <vt:lpstr>Problem statement 2:  How do ratings vary based on customer segments? What is the average rating for each customer segment? Which customer segment has the highest and lowest ratings? Create a bar plot to compare the average ratings across customer segments.</vt:lpstr>
      <vt:lpstr>Description: 1) To Find Out How ratings vary based on customer segments. 2) average rating for each customer segment 3) Which customer segment has the highest and lowest ratings. 4) Create a bar plot to compare the average ratings across customer segments. </vt:lpstr>
      <vt:lpstr>Code:  #problem statement 2 # Bar plot for average ratings avg_rating_per_segment = sales_df.groupby('CustomerSegment')['Rating'].mean() plt.figure(figsize=(10, 6)) avg_rating_per_segment.plot(kind='bar') plt.title('Average Rating by Customer Segment') plt.ylabel('Average Rating') plt.show()  print("Average Rating per Customer Segment:\n", avg_rating_per_segment)   </vt:lpstr>
      <vt:lpstr>Results And Graph: </vt:lpstr>
      <vt:lpstr>Problem Statement 3:  Is there any correlation between age and purchase amount? Visualize the same using a heatmap correlation matrix and a scatter plot. Is the correlation between age and purchase amount statistically significant?    </vt:lpstr>
      <vt:lpstr>Description: 1) To find if  there is any correlation between age and purchase amount. 2) Visualize the same using a heatmap correlation matrix and a scatter plot. 3) to find if the correlation between age and purchase amount statistically significant.</vt:lpstr>
      <vt:lpstr>Code: #problem statement 3 # Correlation matrix correlation = sales_df[['Age', 'PurchaseAmount']].corr() print("Correlation matrix:\n", correlation)  # Heatmap plt.figure(figsize=(10, 6)) sns.heatmap(correlation, annot=True, cmap='coolwarm', vmin=-1, vmax=1) plt.title('Correlation Matrix') plt.show()  # Scatter plot plt.figure(figsize=(10, 6)) sns.scatterplot(x='Age', y='PurchaseAmount', data=sales_df) plt.title('Age vs. Purchase Amount') plt.show()    </vt:lpstr>
      <vt:lpstr>Result And Graph: </vt:lpstr>
      <vt:lpstr>Result And Graph: </vt:lpstr>
      <vt:lpstr>Problem Statement 4:  How many unique customers made purchases in each region? How many unique customers are there in total? Which region has the highest and lowest numbers of unique customers? Create any plot visualization to visualize the number of unique customers in each region.  </vt:lpstr>
      <vt:lpstr>Description: 1)to find How many unique customers made purchases in each region. 2)to find How many unique customers are there in total and Which region has the highest and lowest numbers of unique customers. 3) Create any plot visualization to visualize the number of unique customers in each region. </vt:lpstr>
      <vt:lpstr>Code: #problem statement 4 # Number of unique customers per region unique_customers_per_region = sales_df.groupby('Region')['CustomerID'].nunique() plt.figure(figsize=(10, 6)) unique_customers_per_region.plot(kind='bar') plt.title('Unique Customers per Region') plt.ylabel('Number of Unique Customers') plt.show()  total_unique_customers = sales_df['CustomerID'].nunique() print("Total number of unique customers:", total_unique_customers) </vt:lpstr>
      <vt:lpstr>Result And Graph:  </vt:lpstr>
      <vt:lpstr>Problem Statement 5:  Calculate the total purchase amount for each payment method. What are the different payment methods available? What is the total purchase amount for each payment method? Create a pie chart to show the distribution of total purchase amounts across payment methods.  </vt:lpstr>
      <vt:lpstr>Description: 1) To Calculate the total purchase amount for each payment method and What are the different payment methods available. 2) To find what is the total purchase amount for each payment method. 3) To Create a pie chart to show the distribution of total purchase amounts across payment methods. </vt:lpstr>
      <vt:lpstr>Code: #problem statement 5 # Total purchase amount per payment method total_purchase_per_payment_method = sales_df.groupby('PaymentMethod')['PurchaseAmount'].sum() plt.figure(figsize=(10, 6)) total_purchase_per_payment_method.plot(kind='pie', autopct='%.1f%%') plt.title('Total Purchase Amount by Payment Method') plt.ylabel('') plt.show()  print("Total Purchase Amount per Payment Method:\n", total_purchase_per_payment_method) </vt:lpstr>
      <vt:lpstr>Results And Graphs: </vt:lpstr>
      <vt:lpstr>Problem Statement 6: Phase 2: Data Ingestion Strategies: Design a scalable data ingestion pipeline. Document the strategy, including data sources, formats, and frequency. </vt:lpstr>
      <vt:lpstr>Description: 1) To design a scalable data ingestion pipeline. Document the strategy, including data sources, formats, and frequency.  </vt:lpstr>
      <vt:lpstr>Code: # problem statement 6 !pip install pandas sqlalchemy  import pandas as pd from sqlalchemy import create_engine # Step 1: Data Extraction def extract_data(file_path):     # Load CSV file into a DataFrame     df = pd.read_csv('Sales Dataset.csv')     return df # Step 2: Data Transformation def transform_data(df):     # Example transformations: Handle missing values, convert data types, etc.     df = df.dropna()  # Drop rows with missing values     df['PurchaseDate'] = pd.to_datetime(df['PurchaseDate'])  # Convert date column     return df # Step 3: Data Loading def load_data(df, db_engine):     # Load data into SQL database     df.to_sql('salesdata', db_engine, if_exists='replace', index=False) def main():     # File path     file_path = '/mnt/data/Sales Dataset.csv'     # Database connection string (using SQLite for simplicity)     db_engine = create_engine('sqlite:///sales.db’)     # Run the pipeline     df = extract_data(file_path)     df = transform_data(df)     load_data(df, db_engine)     # Verify the data was loaded     result = pd.read_sql('SELECT * FROM salesdata LIMIT 5', db_engine)     print(result) if __name__ == '__main__':     main()      </vt:lpstr>
      <vt:lpstr>Results And Graphs: </vt:lpstr>
      <vt:lpstr>Problem Statement 7:  Implement the data ingestion pipeline using Python and Pandas, connecting it to a SQL database for data storage.   </vt:lpstr>
      <vt:lpstr>Description: To implement the data ingestion pipeline using Python and Pandas, connecting it to a SQL database for data storage </vt:lpstr>
      <vt:lpstr>Code: # problem statement 7 from sqlalchemy import create_engine  # Example SQL ingestion # Adjust the connection string as needed engine = create_engine('sqlite:///sales.db')  # Using SQLite for simplicity sales_df.to_sql('salesdata', engine, if_exists='replace', index=False)  # Verify the data was written query_result = pd.read_sql('SELECT * FROM salesdata LIMIT 5', engine) print(query_result)   </vt:lpstr>
      <vt:lpstr>Results And Graphs: </vt:lpstr>
      <vt:lpstr>Problem Statement 8:  Optimize the ingestion pipeline for performance and storage efficiency. Document the optimization techniques used. </vt:lpstr>
      <vt:lpstr>Description: 1)To optimize the ingestion pipeline for performance and storage efficiency. Document the optimization techniques used. </vt:lpstr>
      <vt:lpstr>Code: # problem statement 8 # Example of chunking CSV ingestion chunk_size = 10000 chunks = pd.read_csv('Sales Dataset.csv', chunksize=chunk_size) for chunk in chunks:     chunk.to_sql('salesdata', engine, if_exists='append', index=False)  # Document optimization techniques: # 1. Use chunking for large CSV files to avoid memory overload. # 2. Use multiprocessing to parallelize API calls. # 3. Optimize SQL queries to fetch only necessary columns and rows. # 4. Compress data before storing in the data lake. # 5. Use efficient data formats like Parquet for storage. # 6. Implement indexing in the SQL database for faster queries.   </vt:lpstr>
      <vt:lpstr>Problem Statement 9: Phase 3: Data Transformation:  Calculate the average shipping duration for each location. What are the different locations available in the dataset? Create a bar plot to compare average shipping durations.    </vt:lpstr>
      <vt:lpstr>Description: 1)To calculate the average shipping duration for each location. 2) To know what are the different locations available in the dataset 3) To create a bar plot to compare average shipping durations.  </vt:lpstr>
      <vt:lpstr>Code: # problem statement 9 # Average shipping duration per location avg_shipping_duration_per_location = sales_df.groupby('Location')['ShippingDuration'].mean() plt.figure(figsize=(10, 6)) avg_shipping_duration_per_location.plot(kind='bar') plt.title('Average Shipping Duration by Location') plt.ylabel('Average Shipping Duration (days)') plt.show()  print("Average Shipping Duration per Location:\n", avg_shipping_duration_per_location)   </vt:lpstr>
      <vt:lpstr>Results And Graphs: </vt:lpstr>
      <vt:lpstr>Problem Statement 10: What is the return rate for each product category? Calculate the percentage of purchases returned and visualize the findings. </vt:lpstr>
      <vt:lpstr>Description: 1)To find what is the return rate for each product category. 2) To Calculate the percentage of purchases returned and visualize the findings. </vt:lpstr>
      <vt:lpstr>Code:  # problem statement 10 # Return rate per product category return_rate_per_category = sales_df.groupby('ProductCategory')['IsReturned'].mean() * 100 plt.figure(figsize=(10, 6)) return_rate_per_category.plot(kind='bar') plt.title('Return Rate by Product Category') plt.ylabel('Return Rate (%)') plt.show()  print("Return Rate per Product Category:\n", return_rate_per_category)   </vt:lpstr>
      <vt:lpstr>Result And Graph:</vt:lpstr>
      <vt:lpstr>Problem Statement 11: Analyze purchase amounts for male and female customers. Perform a statistical test to determine if there's a significant difference between the two groups. </vt:lpstr>
      <vt:lpstr>Description: 1) To analyze purchase amounts for male and female customers. 2)To perform a statistical test to determine if there's a significant difference between the two groups.  </vt:lpstr>
      <vt:lpstr>Code: # problem statement 11 from scipy.stats import ttest_ind  # Barplot for purchase amounts by gender plt.figure(figsize=(10, 6)) sns.barplot(x='Gender', y='PurchaseAmount', data=sales_df) plt.title('Purchase Amounts by Gender') plt.show()  # Statistical test (t-test) male_purchase = sales_df[sales_df['Gender'] == 'Male']['PurchaseAmount'] female_purchase = sales_df[sales_df['Gender'] == 'Female']['PurchaseAmount'] t_stat, p_value = ttest_ind(male_purchase, female_purchase) print(f"T-statistic: {t_stat}, P-value: {p_value}")   </vt:lpstr>
      <vt:lpstr>Result And Graph:</vt:lpstr>
      <vt:lpstr>Problem Statement 12: Analyze how purchase amounts vary based on the day of the week. Create a plot to visualize the trends and compare weekends versus weekdays.  </vt:lpstr>
      <vt:lpstr>Description: 1) To analyze how purchase amounts vary based on the day of the week. 2)To create a plot to visualize the trends and compare weekends versus weekdays.   </vt:lpstr>
      <vt:lpstr>Code: # problem statement 12 # Assuming there's a 'PurchaseDate' column in the dataset sales_df['PurchaseDate'] = pd.to_datetime(sales_df['PurchaseDate']) sales_df['Day_of_Week'] = sales_df['PurchaseDate'].dt.day_name()  # Barplot for purchase amounts by day of the week plt.figure(figsize=(10, 6)) sns.barplot(x='Day_of_Week', y='PurchaseAmount', data=sales_df) plt.title('Purchase Amounts by Day of the Week') plt.show()  # Compare weekends vs weekdays sales_df['IsWeekend'] = sales_df['Day_of_Week'].isin(['Saturday', 'Sunday']) avg_purchase_weekend = sales_df.groupby('IsWeekend')['PurchaseAmount'].mean() print("Average Purchase Amount (Weekends vs Weekdays):\n", avg_purchase_weekend)   </vt:lpstr>
      <vt:lpstr>Result And Graph:</vt:lpstr>
      <vt:lpstr>Problem Statement 13: Phase 4: Data Warehousing: Design the data warehouse schema. Document the strategy, including tables, relationships, and indexing.   </vt:lpstr>
      <vt:lpstr>Description: 1)To design the data warehouse schema. Document the strategy, including tables, relationships, and indexing.   </vt:lpstr>
      <vt:lpstr>Code: -- Create the Customers table: CREATE TABLE Customers (    customer_id INT PRIMARY KEY,    name VARCHAR(100),    age INT,    gender VARCHAR(10),    segment VARCHAR(50),    region VARCHAR(50));  -- Create the Products table: CREATE TABLE Products (    product_id INT PRIMARY KEY,    product_name VARCHAR(100),    category VARCHAR(50));  -- Create the Sales table: CREATE TABLE Sales (    sale_id INT PRIMARY KEY,    purchase_date DATE,    purchase_amount DECIMAL(10, 2),    customer_id INT,    product_id INT,    payment_method VARCHAR(50),    rating DECIMAL(3, 2),    is_returned BOOLEAN,    FOREIGN KEY (customer_id) REFERENCES Customers(customer_id),    FOREIGN KEY (product_id) REFERENCES Products(product_id));  -- Create indexes for performance optimization: CREATE INDEX idx_customer_id ON Sales(customer_id); CREATE INDEX idx_product_id ON Sales(product_id); CREATE INDEX idx_purchase_date ON Sales(purchase_date); </vt:lpstr>
      <vt:lpstr>Result And Graph: </vt:lpstr>
      <vt:lpstr>Problem Statement 14: Implement the data warehouse using SQL. Optionally, use a cloud-based solution like Amazon RDS for better persistence.   </vt:lpstr>
      <vt:lpstr>Description: 1)To implement the data warehouse using SQL. Optionally, use a cloud-based solution like Amazon RDS for better persistence. </vt:lpstr>
      <vt:lpstr>Code: # problem statement 14 # Implement the data warehouse using SQL (example using SQLite) # Assuming transformed data is in 'transformed_sales_df' transformed_sales_df = sales_df  # Placeholder for transformed data  engine = create_engine('sqlite:///data_warehouse.db') transformed_sales_df.to_sql('salesfact', engine, if_exists='replace', index=False)  # Verify the data was written query_result = pd.read_sql('SELECT * FROM salesfact LIMIT 5', engine) print(query_result)    </vt:lpstr>
      <vt:lpstr>Result And Graph:</vt:lpstr>
      <vt:lpstr>Problem Statement 15: Load the transformed data into the data warehouse, ensuring data integrity and consistency.   </vt:lpstr>
      <vt:lpstr>Description: 1)To load the transformed data into the data warehouse, ensuring data integrity and consistency. </vt:lpstr>
      <vt:lpstr>Code: #problem statement 15 import pandas as pd import matplotlib.pyplot as plt  #total purchase amount per payment method total_purchase_per_payment_method=sales_df.groupby('PaymentMethod')['PurchaseAmount'].sum()  plt.figure(figsize=(8,6)) total_purchase_per_payment_method.plot(kind='pie',autopct='%1.1f%%',startangle=90) plt.title('total purchase amount by payment method') plt.ylabel('') plt.show() print("total purchase amount per payment method:\n",total_purchase_per_payment_method) </vt:lpstr>
      <vt:lpstr>Result And Graph:</vt:lpstr>
      <vt:lpstr>Problem Statement 16: Phase 5: Reporting and Visualization:  Analyze purchase amounts over time. Create a plot to show the trend of purchase amounts over the months and extract insights.  </vt:lpstr>
      <vt:lpstr>Description: 1) To analyze purchase amounts over time.  2) To create a plot to show the trend of purchase amounts over the months and extract insights. </vt:lpstr>
      <vt:lpstr>Code: #problem statement 16 # Trend of purchase amounts over the months sales_df['Month'] = sales_df['PurchaseDate'].dt.to_period('M') monthly_purchase_amount = sales_df.groupby('Month')['PurchaseAmount'].sum()  plt.figure(figsize=(10, 6)) monthly_purchase_amount.plot(kind='line') plt.title('Purchase Amounts Over Time') plt.ylabel('Total Purchase Amount') plt.xlabel('Month') plt.show() </vt:lpstr>
      <vt:lpstr>Result And Graph:</vt:lpstr>
      <vt:lpstr>Problem Statement 17:  Investigate the relationship between purchase amount and discount percentage. Create a scatter plot and calculate the correlation.  </vt:lpstr>
      <vt:lpstr>Description: 1) To investigate the relationship between purchase amount and discount percentage. Create a scatter plot and calculate the correlation. </vt:lpstr>
      <vt:lpstr>Code: #problem statement 17 # Scatter plot and correlation between purchase amount and discount percentage plt.figure(figsize=(10, 6)) sns.scatterplot(x='DiscountPercentage', y='PurchaseAmount', data=sales_df) plt.title('Purchase Amount vs. Discount Percentage') plt.show()  correlation = sales_df[['DiscountPercentage', 'PurchaseAmount']].corr() print("Correlation between Discount Percentage and Purchase Amount:\n", correlation)   </vt:lpstr>
      <vt:lpstr>Result And Graph:</vt:lpstr>
      <vt:lpstr>Problem Statement 18: Identify instances of multiple purchases on the same day. Create a new column to flag these instances and visualize the findings.  </vt:lpstr>
      <vt:lpstr>Description: 1)To identify instances of multiple purchases on the same day. Create a new column to flag these instances and visualize the findings. </vt:lpstr>
      <vt:lpstr>Code: #p problem statement 18 # Flag instances of multiple purchases on the same day sales_df['PurchaseDate'] = sales_df['PurchaseDate'].dt.date multiple_purchases = sales_df.duplicated(subset=['CustomerID', 'PurchaseDate'], keep=False)  sales_df['Multiple_Purchases'] = multiple_purchases  plt.figure(figsize=(10, 6)) sns.countplot(x='Multiple_Purchases', data=sales_df) plt.title('Instances of Multiple Purchases on the Same Day') plt.show()  print("Flagged instances of multiple purchases:\n", sales_df[sales_df['Multiple_Purchases']].head())   </vt:lpstr>
      <vt:lpstr>Result And Graph:</vt:lpstr>
      <vt:lpstr>Result And Graph:</vt:lpstr>
      <vt:lpstr>Problem Statement 19: Calculate the total purchase amount for each customer segment and product category. Create a pivot table and visualize the results.   </vt:lpstr>
      <vt:lpstr>Description: 1) To calculate the total purchase amount for each customer segment and product category. 2) To Create a pivot table and visualize the results.  </vt:lpstr>
      <vt:lpstr>Code: # problem statement 19 # Pivot table for total purchase amount by customer segment and product category pivot_table = sales_df.pivot_table(values='PurchaseAmount', index='CustomerSegment', columns='ProductCategory', aggfunc='sum', fill_value=0)  plt.figure(figsize=(12, 8)) sns.heatmap(pivot_table, annot=True, fmt='.0f', cmap='YlGnBu') plt.title('Total Purchase Amount by Customer Segment and Product Category') plt.show()  print("Pivot table:\n", pivot_table)   </vt:lpstr>
      <vt:lpstr>Result And Graph: </vt:lpstr>
      <vt:lpstr>Problem Statement 20: Calculate the average purchase amount per customer for each region. Create a new column and visualize the top 5 records.   </vt:lpstr>
      <vt:lpstr>Description: 1) To calculate the average purchase amount per customer for each region. 2)To create a new column and visualize the top 5 records.   </vt:lpstr>
      <vt:lpstr>Code: #  problem statement 20 # Calculate the average purchase amount per customer for each region avg_purchase_per_customer = sales_df.groupby(['Region', 'CustomerID'])['PurchaseAmount'].mean().reset_index() avg_purchase_per_customer = avg_purchase_per_customer.groupby('Region')['PurchaseAmount'].mean().reset_index()  # Sort and display top 5 records top_5_avg_purchase = avg_purchase_per_customer.sort_values(by='PurchaseAmount', ascending=False).head(5)  plt.figure(figsize=(10, 6)) sns.barplot(x='Region', y='PurchaseAmount', data=top_5_avg_purchase) plt.title('Top 5 Regions by Average Purchase Amount per Customer') plt.ylabel('Average Purchase Amount') plt.show()  print("Top 5 Regions by Average Purchase Amount per Customer:\n", top_5_avg_purchase)  </vt:lpstr>
      <vt:lpstr>Result And Graph: </vt:lpstr>
      <vt:lpstr>Additional Guidance and Resources ### Additional Guidance and Resources 1. **Data Cleaning**: Use Pandas library for data manipulation and cleaning. Refer to the Pandas documentation for comprehensive guides and examples. 2. **Data Ingestion**: Use Python scripts to automate data ingestion processes. Consider using Apache Airflow for orchestrating the data pipelines. 3. **Data Transformation**: Utilize Pandas and SQL for data transformation tasks. You can also explore libraries like Dask for handling large datasets. 4. **Data Warehousing**: Implement data warehousing using cloud solutions like Amazon RDS, Google BigQuery, or Snowflake. Refer to their respective documentations for setup and best practices. 5. **Data Visualization**: Use libraries like Matplotlib, Seaborn, or Plotly for creating visualizations. For more interactive dashboards, consider using tools like Tableau or Power BI. 6. **Collaboration**: Consider using version control systems like Git and platforms like GitHub or GitLab for collaborative work and code management. 7. **Interim Feedback**: Schedule periodic reviews and feedback sessions with your instructor or peers to stay on track and address any challenges early. </vt:lpstr>
      <vt:lpstr>Conclusion: </vt:lpstr>
      <vt:lpstr>References And Resources:  ### Phase 1: Initial Data Understanding and Cleaning:  1. **Pandas Documentation**: Comprehensive guide to data manipulation and cleaning using Pandas.    - [Pandas Documentation]( https://pandas.pydata.org/docs/ )  2. **Matplotlib Documentation**: Guide to creating static, interactive, and animated visualizations in Python.    - [Matplotlib Documentation]( https://matplotlib.org/stable/contents.html )  3. **Seaborn Documentation**: Statistical data visualization library based on Matplotlib.    - [Seaborn Documentation]( https://seaborn.pydata.org/ )  ### Phase 2: Data Ingestion Strategies:  4. **Apache Airflow Documentation**: Open-source tool to programmatically author, schedule, and monitor workflows.    - [ Apache Airflow Documentation]( https://airflow.apache.org/docs/apache-airflow/stable/ )  5. **SQLAlchemy Documentation**: SQL toolkit and Object-Relational Mapping (ORM) library for Python.    - [SQLAlchemy Documentation]( https://docs.sqlalchemy.org/en/14/ )  6. **Python's Database API (DB-API)**: Standard interface for connecting to relational databases in Python.    - [Python DB-API]( https://www.python.org/dev/peps/pep-0249/ )  Company!</vt:lpstr>
      <vt:lpstr>### Phase 3: Data Transformation:  7. **Dask Documentation**: Parallel computing with task scheduling library for Python.    - [Dask Documentation](https://docs.dask.org/en/stable/)  8. **SQL Documentation**: General reference for SQL language for data manipulation and querying.    - [W3Schools SQL Tutorial](https://www.w3schools.com/sql/)  ### Phase 4: Data Warehousing:  9. **Amazon RDS Documentation**: Managed relational database service by Amazon Web Services.    - [Amazon RDS Documentation](https://docs.aws.amazon.com/rds/index.html)  10. **Google BigQuery Documentation**: Fully managed, serverless data warehouse by Google Cloud.     - [Google BigQuery Documentation](https://cloud.google.com/bigquery/docs)  11. **Snowflake Documentation**: Cloud-based data warehousing service.     - [Snowflake Documentation](https://docs.snowflake.com/en/)  ### Phase 5: Reporting and Visualization:  12. **Plotly Documentation**: Interactive graphing library for Python.     - [Plotly Documentation](https://plotly.com/python/)  13. **Tableau Documentation**: Interactive data visualization software.     - [Tableau Documentation](https://help.tableau.com/current/pro/desktop/en-us/gettingstarted_overview.htm)  14. **Power BI Documentation**: Business analytics service by Microsoft.     - [Power BI Documentation](https://docs.microsoft.com/en-us/power-bi/)  </vt:lpstr>
      <vt:lpstr>### Collaboration and Version Control: 15. **Git Documentation**: Distributed version control system.     - [Git Documentation]( https://git-scm.com/doc )  16. **GitHub Documentation**: Platform for hosting and collaborating on Git repositories.     - [GitHub Documentation]( https://docs.github.com/en/github )  17. **GitLab Documentation**: DevOps platform for managing Git repositories.     - [GitLab Documentation]( https://docs.gitlab.com/ee/ ) ### Additional Guidance and Resources: 18. **Python's Official Documentation**: Comprehensive resource for Python programming.     - [Python Documentation]( https://docs.python.org/3/ )  19. **Scipy Stats Documentation**: Statistical functions for Python.    - [Scipy Stats Documentation]( https://docs.scipy.org/doc/scipy/reference/stats.html )  20. **NumPy Documentation**: Fundamental package for scientific computing with Python.     - [NumPy Documentation]( https://numpy.org/doc/ )  21. **SciKit-Learn Documentation**: Simple and efficient tools for predictive data analysis in Python.     - [SciKit-Learn Documentation]( https://scikit-learn.org/stable/ ) These references should provide a solid foundation for your project. Each link directs you to the respective documentation or tutorial to help you understand and implement the various aspects of your data engineering tasks.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 Jackson</dc:creator>
  <cp:lastModifiedBy>Harsha Vardhan</cp:lastModifiedBy>
  <cp:revision>22</cp:revision>
  <dcterms:created xsi:type="dcterms:W3CDTF">2022-12-05T10:10:22Z</dcterms:created>
  <dcterms:modified xsi:type="dcterms:W3CDTF">2024-06-06T09:04:42Z</dcterms:modified>
</cp:coreProperties>
</file>