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1"/>
    <p:sldMasterId id="2147483763" r:id="rId2"/>
  </p:sldMasterIdLst>
  <p:notesMasterIdLst>
    <p:notesMasterId r:id="rId39"/>
  </p:notesMasterIdLst>
  <p:sldIdLst>
    <p:sldId id="256" r:id="rId3"/>
    <p:sldId id="258" r:id="rId4"/>
    <p:sldId id="259" r:id="rId5"/>
    <p:sldId id="260" r:id="rId6"/>
    <p:sldId id="261" r:id="rId7"/>
    <p:sldId id="265" r:id="rId8"/>
    <p:sldId id="264" r:id="rId9"/>
    <p:sldId id="266" r:id="rId10"/>
    <p:sldId id="267" r:id="rId11"/>
    <p:sldId id="268" r:id="rId12"/>
    <p:sldId id="269" r:id="rId13"/>
    <p:sldId id="295" r:id="rId14"/>
    <p:sldId id="309" r:id="rId15"/>
    <p:sldId id="298" r:id="rId16"/>
    <p:sldId id="304" r:id="rId17"/>
    <p:sldId id="303" r:id="rId18"/>
    <p:sldId id="305" r:id="rId19"/>
    <p:sldId id="299" r:id="rId20"/>
    <p:sldId id="294" r:id="rId21"/>
    <p:sldId id="297" r:id="rId22"/>
    <p:sldId id="277" r:id="rId23"/>
    <p:sldId id="306" r:id="rId24"/>
    <p:sldId id="300" r:id="rId25"/>
    <p:sldId id="310" r:id="rId26"/>
    <p:sldId id="308" r:id="rId27"/>
    <p:sldId id="307" r:id="rId28"/>
    <p:sldId id="281" r:id="rId29"/>
    <p:sldId id="301" r:id="rId30"/>
    <p:sldId id="302" r:id="rId31"/>
    <p:sldId id="270" r:id="rId32"/>
    <p:sldId id="285" r:id="rId33"/>
    <p:sldId id="286" r:id="rId34"/>
    <p:sldId id="291" r:id="rId35"/>
    <p:sldId id="292" r:id="rId36"/>
    <p:sldId id="289" r:id="rId37"/>
    <p:sldId id="293" r:id="rId38"/>
  </p:sldIdLst>
  <p:sldSz cx="6858000" cy="9144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B59"/>
    <a:srgbClr val="6699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306" autoAdjust="0"/>
    <p:restoredTop sz="94660"/>
  </p:normalViewPr>
  <p:slideViewPr>
    <p:cSldViewPr snapToGrid="0">
      <p:cViewPr>
        <p:scale>
          <a:sx n="68" d="100"/>
          <a:sy n="68" d="100"/>
        </p:scale>
        <p:origin x="2429"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notesMaster" Target="notesMasters/notesMaster1.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tableStyles" Target="tableStyle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664E432-B1C3-44C4-9D68-3FC8EEDA25F5}" type="datetimeFigureOut">
              <a:rPr lang="en-IN" smtClean="0"/>
              <a:t>01-04-2025</a:t>
            </a:fld>
            <a:endParaRPr lang="en-IN"/>
          </a:p>
        </p:txBody>
      </p:sp>
      <p:sp>
        <p:nvSpPr>
          <p:cNvPr id="4" name="Slide Image Placeholder 3"/>
          <p:cNvSpPr>
            <a:spLocks noGrp="1" noRot="1" noChangeAspect="1"/>
          </p:cNvSpPr>
          <p:nvPr>
            <p:ph type="sldImg" idx="2"/>
          </p:nvPr>
        </p:nvSpPr>
        <p:spPr>
          <a:xfrm>
            <a:off x="2271713" y="1143000"/>
            <a:ext cx="2314575"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5AD6D5-7C25-4B9A-9887-13E7A4610C1B}" type="slidenum">
              <a:rPr lang="en-IN" smtClean="0"/>
              <a:t>‹#›</a:t>
            </a:fld>
            <a:endParaRPr lang="en-IN"/>
          </a:p>
        </p:txBody>
      </p:sp>
    </p:spTree>
    <p:extLst>
      <p:ext uri="{BB962C8B-B14F-4D97-AF65-F5344CB8AC3E}">
        <p14:creationId xmlns:p14="http://schemas.microsoft.com/office/powerpoint/2010/main" val="7925142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2abe88b6f23_0_7: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2abe88b6f23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g2ac2f510ffe_0_0: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6" name="Google Shape;166;g2ac2f510ff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be88b6f23_0_101: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72531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c7b31259bc_0_37: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c7b31259b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be88b6f23_0_101: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924819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be88b6f23_0_101: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497302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g2ac2f510ffe_0_36: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9" name="Google Shape;219;g2ac2f510ffe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7b31259bc_0_165: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7b31259b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7b31259bc_0_165: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7b31259b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397968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7b31259bc_0_165: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7b31259b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0576856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g2c7b31259bc_0_64: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4" name="Google Shape;244;g2c7b31259bc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c798cac661_0_25: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c798cac661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c7b31259bc_0_165: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c7b31259bc_0_1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0131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c798cac661_0_8: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c798cac661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c798cac661_0_18: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c798cac661_0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be88b6f23_0_101: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a:extLst>
            <a:ext uri="{FF2B5EF4-FFF2-40B4-BE49-F238E27FC236}">
              <a16:creationId xmlns:a16="http://schemas.microsoft.com/office/drawing/2014/main" id="{D03F352F-76A3-4D86-D84B-60B99E8873A7}"/>
            </a:ext>
          </a:extLst>
        </p:cNvPr>
        <p:cNvGrpSpPr/>
        <p:nvPr/>
      </p:nvGrpSpPr>
      <p:grpSpPr>
        <a:xfrm>
          <a:off x="0" y="0"/>
          <a:ext cx="0" cy="0"/>
          <a:chOff x="0" y="0"/>
          <a:chExt cx="0" cy="0"/>
        </a:xfrm>
      </p:grpSpPr>
      <p:sp>
        <p:nvSpPr>
          <p:cNvPr id="113" name="Google Shape;113;g2abe88b6f23_0_101:notes">
            <a:extLst>
              <a:ext uri="{FF2B5EF4-FFF2-40B4-BE49-F238E27FC236}">
                <a16:creationId xmlns:a16="http://schemas.microsoft.com/office/drawing/2014/main" id="{ADE6160A-6686-773E-E7C1-CDC487F4D15A}"/>
              </a:ext>
            </a:extLst>
          </p:cNvPr>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be88b6f23_0_101:notes">
            <a:extLst>
              <a:ext uri="{FF2B5EF4-FFF2-40B4-BE49-F238E27FC236}">
                <a16:creationId xmlns:a16="http://schemas.microsoft.com/office/drawing/2014/main" id="{9B4C5A50-FB0B-1855-E410-04DC2BCDE05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1792184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be88b6f23_0_101: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1179331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2abe88b6f23_0_101: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2abe88b6f23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6272255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
        <p:cNvGrpSpPr/>
        <p:nvPr/>
      </p:nvGrpSpPr>
      <p:grpSpPr>
        <a:xfrm>
          <a:off x="0" y="0"/>
          <a:ext cx="0" cy="0"/>
          <a:chOff x="0" y="0"/>
          <a:chExt cx="0" cy="0"/>
        </a:xfrm>
      </p:grpSpPr>
      <p:sp>
        <p:nvSpPr>
          <p:cNvPr id="153" name="Google Shape;153;g2c7d995588e_0_16:notes"/>
          <p:cNvSpPr>
            <a:spLocks noGrp="1" noRot="1" noChangeAspect="1"/>
          </p:cNvSpPr>
          <p:nvPr>
            <p:ph type="sldImg" idx="2"/>
          </p:nvPr>
        </p:nvSpPr>
        <p:spPr>
          <a:xfrm>
            <a:off x="2143125" y="685800"/>
            <a:ext cx="2573338"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4" name="Google Shape;154;g2c7d995588e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879033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849" y="2745349"/>
            <a:ext cx="6860063" cy="24384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05739" y="2888488"/>
            <a:ext cx="6452756" cy="2319129"/>
          </a:xfrm>
        </p:spPr>
        <p:txBody>
          <a:bodyPr tIns="45720" bIns="45720" anchor="ctr">
            <a:normAutofit/>
          </a:bodyPr>
          <a:lstStyle>
            <a:lvl1pPr algn="ctr">
              <a:lnSpc>
                <a:spcPct val="80000"/>
              </a:lnSpc>
              <a:defRPr sz="4500" spc="0" baseline="0"/>
            </a:lvl1pPr>
          </a:lstStyle>
          <a:p>
            <a:r>
              <a:rPr lang="en-US"/>
              <a:t>Click to edit Master title style</a:t>
            </a:r>
            <a:endParaRPr lang="en-US" dirty="0"/>
          </a:p>
        </p:txBody>
      </p:sp>
      <p:sp>
        <p:nvSpPr>
          <p:cNvPr id="3" name="Subtitle 2"/>
          <p:cNvSpPr>
            <a:spLocks noGrp="1"/>
          </p:cNvSpPr>
          <p:nvPr>
            <p:ph type="subTitle" idx="1"/>
          </p:nvPr>
        </p:nvSpPr>
        <p:spPr>
          <a:xfrm>
            <a:off x="857250" y="5293754"/>
            <a:ext cx="5143500" cy="1745673"/>
          </a:xfrm>
        </p:spPr>
        <p:txBody>
          <a:bodyPr>
            <a:normAutofit/>
          </a:bodyPr>
          <a:lstStyle>
            <a:lvl1pPr marL="0" indent="0" algn="ctr">
              <a:buNone/>
              <a:defRPr sz="1500"/>
            </a:lvl1pPr>
            <a:lvl2pPr marL="342900" indent="0" algn="ctr">
              <a:buNone/>
              <a:defRPr sz="1500"/>
            </a:lvl2pPr>
            <a:lvl3pPr marL="685800" indent="0" algn="ctr">
              <a:buNone/>
              <a:defRPr sz="1500"/>
            </a:lvl3pPr>
            <a:lvl4pPr marL="1028700" indent="0" algn="ctr">
              <a:buNone/>
              <a:defRPr sz="1500"/>
            </a:lvl4pPr>
            <a:lvl5pPr marL="1371600" indent="0" algn="ctr">
              <a:buNone/>
              <a:defRPr sz="1500"/>
            </a:lvl5pPr>
            <a:lvl6pPr marL="1714500" indent="0" algn="ctr">
              <a:buNone/>
              <a:defRPr sz="1500"/>
            </a:lvl6pPr>
            <a:lvl7pPr marL="2057400" indent="0" algn="ctr">
              <a:buNone/>
              <a:defRPr sz="1500"/>
            </a:lvl7pPr>
            <a:lvl8pPr marL="2400300" indent="0" algn="ctr">
              <a:buNone/>
              <a:defRPr sz="1500"/>
            </a:lvl8pPr>
            <a:lvl9pPr marL="2743200" indent="0" algn="ctr">
              <a:buNone/>
              <a:defRPr sz="15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001F6B2-25AA-4F49-8B29-A540EB52E9E6}"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16594215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1F6B2-25AA-4F49-8B29-A540EB52E9E6}"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17447378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5073363" y="0"/>
            <a:ext cx="1543050" cy="9144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5152851" y="812800"/>
            <a:ext cx="1351339" cy="7518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812800"/>
            <a:ext cx="4484976" cy="7518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471488" y="8563808"/>
            <a:ext cx="1543048" cy="486833"/>
          </a:xfrm>
        </p:spPr>
        <p:txBody>
          <a:bodyPr/>
          <a:lstStyle/>
          <a:p>
            <a:fld id="{7001F6B2-25AA-4F49-8B29-A540EB52E9E6}" type="datetimeFigureOut">
              <a:rPr lang="en-IN" smtClean="0"/>
              <a:t>01-04-2025</a:t>
            </a:fld>
            <a:endParaRPr lang="en-IN"/>
          </a:p>
        </p:txBody>
      </p:sp>
      <p:sp>
        <p:nvSpPr>
          <p:cNvPr id="5" name="Footer Placeholder 4"/>
          <p:cNvSpPr>
            <a:spLocks noGrp="1"/>
          </p:cNvSpPr>
          <p:nvPr>
            <p:ph type="ftr" sz="quarter" idx="11"/>
          </p:nvPr>
        </p:nvSpPr>
        <p:spPr>
          <a:xfrm>
            <a:off x="2124077" y="8563808"/>
            <a:ext cx="2407314" cy="486833"/>
          </a:xfrm>
        </p:spPr>
        <p:txBody>
          <a:bodyPr/>
          <a:lstStyle/>
          <a:p>
            <a:endParaRPr lang="en-IN"/>
          </a:p>
        </p:txBody>
      </p:sp>
      <p:sp>
        <p:nvSpPr>
          <p:cNvPr id="6" name="Slide Number Placeholder 5"/>
          <p:cNvSpPr>
            <a:spLocks noGrp="1"/>
          </p:cNvSpPr>
          <p:nvPr>
            <p:ph type="sldNum" sz="quarter" idx="12"/>
          </p:nvPr>
        </p:nvSpPr>
        <p:spPr>
          <a:xfrm>
            <a:off x="4541091" y="8563808"/>
            <a:ext cx="494864" cy="486833"/>
          </a:xfrm>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64691234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slide">
    <p:bg>
      <p:bgPr>
        <a:solidFill>
          <a:srgbClr val="02B3E4"/>
        </a:solidFill>
        <a:effectLst/>
      </p:bgPr>
    </p:bg>
    <p:spTree>
      <p:nvGrpSpPr>
        <p:cNvPr id="1" name="Shape 10"/>
        <p:cNvGrpSpPr/>
        <p:nvPr/>
      </p:nvGrpSpPr>
      <p:grpSpPr>
        <a:xfrm>
          <a:off x="0" y="0"/>
          <a:ext cx="0" cy="0"/>
          <a:chOff x="0" y="0"/>
          <a:chExt cx="0" cy="0"/>
        </a:xfrm>
      </p:grpSpPr>
      <p:sp>
        <p:nvSpPr>
          <p:cNvPr id="11" name="Google Shape;11;p2"/>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177">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2" name="Google Shape;12;p2"/>
          <p:cNvSpPr txBox="1">
            <a:spLocks noGrp="1"/>
          </p:cNvSpPr>
          <p:nvPr>
            <p:ph type="title" idx="2"/>
          </p:nvPr>
        </p:nvSpPr>
        <p:spPr>
          <a:xfrm>
            <a:off x="233731" y="7645246"/>
            <a:ext cx="6390529" cy="1018091"/>
          </a:xfrm>
          <a:prstGeom prst="rect">
            <a:avLst/>
          </a:prstGeom>
        </p:spPr>
        <p:txBody>
          <a:bodyPr spcFirstLastPara="1" wrap="square" lIns="91425" tIns="91425" rIns="91425" bIns="91425" anchor="ctr" anchorCtr="0">
            <a:noAutofit/>
          </a:bodyPr>
          <a:lstStyle>
            <a:lvl1pPr lvl="0" algn="ctr" rtl="0">
              <a:spcBef>
                <a:spcPts val="0"/>
              </a:spcBef>
              <a:spcAft>
                <a:spcPts val="0"/>
              </a:spcAft>
              <a:buClr>
                <a:schemeClr val="lt1"/>
              </a:buClr>
              <a:buSzPts val="3600"/>
              <a:buFont typeface="Open Sans Light"/>
              <a:buNone/>
              <a:defRPr sz="3177">
                <a:solidFill>
                  <a:schemeClr val="lt1"/>
                </a:solidFill>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pic>
        <p:nvPicPr>
          <p:cNvPr id="13" name="Google Shape;13;p2"/>
          <p:cNvPicPr preferRelativeResize="0"/>
          <p:nvPr/>
        </p:nvPicPr>
        <p:blipFill>
          <a:blip r:embed="rId2">
            <a:alphaModFix/>
          </a:blip>
          <a:stretch>
            <a:fillRect/>
          </a:stretch>
        </p:blipFill>
        <p:spPr>
          <a:xfrm>
            <a:off x="0" y="0"/>
            <a:ext cx="6858000" cy="623449"/>
          </a:xfrm>
          <a:prstGeom prst="rect">
            <a:avLst/>
          </a:prstGeom>
          <a:noFill/>
          <a:ln>
            <a:noFill/>
          </a:ln>
        </p:spPr>
      </p:pic>
    </p:spTree>
    <p:extLst>
      <p:ext uri="{BB962C8B-B14F-4D97-AF65-F5344CB8AC3E}">
        <p14:creationId xmlns:p14="http://schemas.microsoft.com/office/powerpoint/2010/main" val="15991130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 Header">
    <p:bg>
      <p:bgPr>
        <a:solidFill>
          <a:srgbClr val="2D3D49"/>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33736" y="1963818"/>
            <a:ext cx="6390529" cy="2321727"/>
          </a:xfrm>
          <a:prstGeom prst="rect">
            <a:avLst/>
          </a:prstGeom>
        </p:spPr>
        <p:txBody>
          <a:bodyPr spcFirstLastPara="1" wrap="square" lIns="91425" tIns="91425" rIns="91425" bIns="91425" anchor="ctr" anchorCtr="0">
            <a:noAutofit/>
          </a:bodyPr>
          <a:lstStyle>
            <a:lvl1pPr lvl="0" rtl="0">
              <a:spcBef>
                <a:spcPts val="0"/>
              </a:spcBef>
              <a:spcAft>
                <a:spcPts val="0"/>
              </a:spcAft>
              <a:buClr>
                <a:schemeClr val="lt1"/>
              </a:buClr>
              <a:buSzPts val="4400"/>
              <a:buFont typeface="Open Sans Light"/>
              <a:buNone/>
              <a:defRPr sz="3883">
                <a:solidFill>
                  <a:schemeClr val="lt1"/>
                </a:solidFill>
                <a:latin typeface="Open Sans Light"/>
                <a:ea typeface="Open Sans Light"/>
                <a:cs typeface="Open Sans Light"/>
                <a:sym typeface="Open Sans Light"/>
              </a:defRPr>
            </a:lvl1pPr>
            <a:lvl2pPr lvl="1" algn="ctr" rtl="0">
              <a:spcBef>
                <a:spcPts val="0"/>
              </a:spcBef>
              <a:spcAft>
                <a:spcPts val="0"/>
              </a:spcAft>
              <a:buSzPts val="3600"/>
              <a:buNone/>
              <a:defRPr sz="3177"/>
            </a:lvl2pPr>
            <a:lvl3pPr lvl="2" algn="ctr" rtl="0">
              <a:spcBef>
                <a:spcPts val="0"/>
              </a:spcBef>
              <a:spcAft>
                <a:spcPts val="0"/>
              </a:spcAft>
              <a:buSzPts val="3600"/>
              <a:buNone/>
              <a:defRPr sz="3177"/>
            </a:lvl3pPr>
            <a:lvl4pPr lvl="3" algn="ctr" rtl="0">
              <a:spcBef>
                <a:spcPts val="0"/>
              </a:spcBef>
              <a:spcAft>
                <a:spcPts val="0"/>
              </a:spcAft>
              <a:buSzPts val="3600"/>
              <a:buNone/>
              <a:defRPr sz="3177"/>
            </a:lvl4pPr>
            <a:lvl5pPr lvl="4" algn="ctr" rtl="0">
              <a:spcBef>
                <a:spcPts val="0"/>
              </a:spcBef>
              <a:spcAft>
                <a:spcPts val="0"/>
              </a:spcAft>
              <a:buSzPts val="3600"/>
              <a:buNone/>
              <a:defRPr sz="3177"/>
            </a:lvl5pPr>
            <a:lvl6pPr lvl="5" algn="ctr" rtl="0">
              <a:spcBef>
                <a:spcPts val="0"/>
              </a:spcBef>
              <a:spcAft>
                <a:spcPts val="0"/>
              </a:spcAft>
              <a:buSzPts val="3600"/>
              <a:buNone/>
              <a:defRPr sz="3177"/>
            </a:lvl6pPr>
            <a:lvl7pPr lvl="6" algn="ctr" rtl="0">
              <a:spcBef>
                <a:spcPts val="0"/>
              </a:spcBef>
              <a:spcAft>
                <a:spcPts val="0"/>
              </a:spcAft>
              <a:buSzPts val="3600"/>
              <a:buNone/>
              <a:defRPr sz="3177"/>
            </a:lvl7pPr>
            <a:lvl8pPr lvl="7" algn="ctr" rtl="0">
              <a:spcBef>
                <a:spcPts val="0"/>
              </a:spcBef>
              <a:spcAft>
                <a:spcPts val="0"/>
              </a:spcAft>
              <a:buSzPts val="3600"/>
              <a:buNone/>
              <a:defRPr sz="3177"/>
            </a:lvl8pPr>
            <a:lvl9pPr lvl="8" algn="ctr" rtl="0">
              <a:spcBef>
                <a:spcPts val="0"/>
              </a:spcBef>
              <a:spcAft>
                <a:spcPts val="0"/>
              </a:spcAft>
              <a:buSzPts val="3600"/>
              <a:buNone/>
              <a:defRPr sz="3177"/>
            </a:lvl9pPr>
          </a:lstStyle>
          <a:p>
            <a:endParaRPr/>
          </a:p>
        </p:txBody>
      </p:sp>
      <p:pic>
        <p:nvPicPr>
          <p:cNvPr id="16" name="Google Shape;16;p3"/>
          <p:cNvPicPr preferRelativeResize="0"/>
          <p:nvPr/>
        </p:nvPicPr>
        <p:blipFill>
          <a:blip r:embed="rId2">
            <a:alphaModFix/>
          </a:blip>
          <a:stretch>
            <a:fillRect/>
          </a:stretch>
        </p:blipFill>
        <p:spPr>
          <a:xfrm>
            <a:off x="6194293" y="140273"/>
            <a:ext cx="468000" cy="482182"/>
          </a:xfrm>
          <a:prstGeom prst="rect">
            <a:avLst/>
          </a:prstGeom>
          <a:noFill/>
          <a:ln>
            <a:noFill/>
          </a:ln>
        </p:spPr>
      </p:pic>
      <p:pic>
        <p:nvPicPr>
          <p:cNvPr id="17" name="Google Shape;17;p3"/>
          <p:cNvPicPr preferRelativeResize="0"/>
          <p:nvPr/>
        </p:nvPicPr>
        <p:blipFill>
          <a:blip r:embed="rId3">
            <a:alphaModFix/>
          </a:blip>
          <a:stretch>
            <a:fillRect/>
          </a:stretch>
        </p:blipFill>
        <p:spPr>
          <a:xfrm>
            <a:off x="738640" y="4147000"/>
            <a:ext cx="924485" cy="138545"/>
          </a:xfrm>
          <a:prstGeom prst="rect">
            <a:avLst/>
          </a:prstGeom>
          <a:noFill/>
          <a:ln>
            <a:noFill/>
          </a:ln>
        </p:spPr>
      </p:pic>
    </p:spTree>
    <p:extLst>
      <p:ext uri="{BB962C8B-B14F-4D97-AF65-F5344CB8AC3E}">
        <p14:creationId xmlns:p14="http://schemas.microsoft.com/office/powerpoint/2010/main" val="37233434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Remove slide">
  <p:cSld name="Remove slide">
    <p:bg>
      <p:bgPr>
        <a:solidFill>
          <a:schemeClr val="lt1"/>
        </a:solidFill>
        <a:effectLst/>
      </p:bgPr>
    </p:bg>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2824">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p:nvPr/>
        </p:nvSpPr>
        <p:spPr>
          <a:xfrm>
            <a:off x="780132" y="7174524"/>
            <a:ext cx="5297824" cy="1590273"/>
          </a:xfrm>
          <a:prstGeom prst="rect">
            <a:avLst/>
          </a:prstGeom>
          <a:solidFill>
            <a:srgbClr val="DBE2E8"/>
          </a:solidFill>
          <a:ln>
            <a:noFill/>
          </a:ln>
        </p:spPr>
        <p:txBody>
          <a:bodyPr spcFirstLastPara="1" wrap="square" lIns="80669" tIns="80669" rIns="80669" bIns="80669" anchor="ctr" anchorCtr="0">
            <a:noAutofit/>
          </a:bodyPr>
          <a:lstStyle/>
          <a:p>
            <a:pPr marL="0" lvl="0" indent="0" algn="ctr" rtl="0">
              <a:spcBef>
                <a:spcPts val="0"/>
              </a:spcBef>
              <a:spcAft>
                <a:spcPts val="0"/>
              </a:spcAft>
              <a:buNone/>
            </a:pPr>
            <a:r>
              <a:rPr lang="en" sz="3177" b="1" i="1">
                <a:solidFill>
                  <a:srgbClr val="15C26B"/>
                </a:solidFill>
                <a:latin typeface="Open Sans"/>
                <a:ea typeface="Open Sans"/>
                <a:cs typeface="Open Sans"/>
                <a:sym typeface="Open Sans"/>
              </a:rPr>
              <a:t>Remove this slide </a:t>
            </a:r>
            <a:endParaRPr sz="3177" b="1" i="1">
              <a:solidFill>
                <a:srgbClr val="15C26B"/>
              </a:solidFill>
              <a:latin typeface="Open Sans"/>
              <a:ea typeface="Open Sans"/>
              <a:cs typeface="Open Sans"/>
              <a:sym typeface="Open Sans"/>
            </a:endParaRPr>
          </a:p>
        </p:txBody>
      </p:sp>
      <p:sp>
        <p:nvSpPr>
          <p:cNvPr id="21" name="Google Shape;21;p4"/>
          <p:cNvSpPr txBox="1">
            <a:spLocks noGrp="1"/>
          </p:cNvSpPr>
          <p:nvPr>
            <p:ph type="body" idx="1"/>
          </p:nvPr>
        </p:nvSpPr>
        <p:spPr>
          <a:xfrm>
            <a:off x="233775" y="2048845"/>
            <a:ext cx="6390529" cy="6073636"/>
          </a:xfrm>
          <a:prstGeom prst="rect">
            <a:avLst/>
          </a:prstGeom>
        </p:spPr>
        <p:txBody>
          <a:bodyPr spcFirstLastPara="1" wrap="square" lIns="91425" tIns="91425" rIns="91425" bIns="91425" anchor="t" anchorCtr="0">
            <a:noAutofit/>
          </a:bodyPr>
          <a:lstStyle>
            <a:lvl1pPr marL="403433" lvl="0" indent="-302575"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806867" lvl="1"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2pPr>
            <a:lvl3pPr marL="1210300" lvl="2"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3pPr>
            <a:lvl4pPr marL="1613733" lvl="3"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4pPr>
            <a:lvl5pPr marL="2017166" lvl="4"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5pPr>
            <a:lvl6pPr marL="2420600" lvl="5"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6pPr>
            <a:lvl7pPr marL="2824033" lvl="6"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7pPr>
            <a:lvl8pPr marL="3227466" lvl="7"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8pPr>
            <a:lvl9pPr marL="3630900" lvl="8" indent="-302575" rtl="0">
              <a:spcBef>
                <a:spcPts val="1412"/>
              </a:spcBef>
              <a:spcAft>
                <a:spcPts val="1412"/>
              </a:spcAft>
              <a:buSzPts val="1800"/>
              <a:buFont typeface="Open Sans Light"/>
              <a:buChar char="■"/>
              <a:defRPr sz="1588">
                <a:latin typeface="Open Sans Light"/>
                <a:ea typeface="Open Sans Light"/>
                <a:cs typeface="Open Sans Light"/>
                <a:sym typeface="Open Sans Light"/>
              </a:defRPr>
            </a:lvl9pPr>
          </a:lstStyle>
          <a:p>
            <a:endParaRPr/>
          </a:p>
        </p:txBody>
      </p:sp>
      <p:pic>
        <p:nvPicPr>
          <p:cNvPr id="22" name="Google Shape;22;p4"/>
          <p:cNvPicPr preferRelativeResize="0"/>
          <p:nvPr/>
        </p:nvPicPr>
        <p:blipFill rotWithShape="1">
          <a:blip r:embed="rId2">
            <a:alphaModFix/>
          </a:blip>
          <a:srcRect/>
          <a:stretch/>
        </p:blipFill>
        <p:spPr>
          <a:xfrm>
            <a:off x="6194293" y="140273"/>
            <a:ext cx="468000" cy="482182"/>
          </a:xfrm>
          <a:prstGeom prst="rect">
            <a:avLst/>
          </a:prstGeom>
          <a:noFill/>
          <a:ln>
            <a:noFill/>
          </a:ln>
        </p:spPr>
      </p:pic>
    </p:spTree>
    <p:extLst>
      <p:ext uri="{BB962C8B-B14F-4D97-AF65-F5344CB8AC3E}">
        <p14:creationId xmlns:p14="http://schemas.microsoft.com/office/powerpoint/2010/main" val="40293716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Info Slide">
  <p:cSld name="Info Slide">
    <p:bg>
      <p:bgPr>
        <a:solidFill>
          <a:schemeClr val="lt1"/>
        </a:solidFill>
        <a:effectLst/>
      </p:bgPr>
    </p:bg>
    <p:spTree>
      <p:nvGrpSpPr>
        <p:cNvPr id="1" name="Shape 23"/>
        <p:cNvGrpSpPr/>
        <p:nvPr/>
      </p:nvGrpSpPr>
      <p:grpSpPr>
        <a:xfrm>
          <a:off x="0" y="0"/>
          <a:ext cx="0" cy="0"/>
          <a:chOff x="0" y="0"/>
          <a:chExt cx="0" cy="0"/>
        </a:xfrm>
      </p:grpSpPr>
      <p:sp>
        <p:nvSpPr>
          <p:cNvPr id="24" name="Google Shape;24;p5"/>
          <p:cNvSpPr txBox="1"/>
          <p:nvPr/>
        </p:nvSpPr>
        <p:spPr>
          <a:xfrm>
            <a:off x="0" y="0"/>
            <a:ext cx="6858000" cy="723545"/>
          </a:xfrm>
          <a:prstGeom prst="rect">
            <a:avLst/>
          </a:prstGeom>
          <a:solidFill>
            <a:srgbClr val="DBE2E8"/>
          </a:solidFill>
          <a:ln>
            <a:noFill/>
          </a:ln>
        </p:spPr>
        <p:txBody>
          <a:bodyPr spcFirstLastPara="1" wrap="square" lIns="80669" tIns="80669" rIns="80669" bIns="80669" anchor="ctr" anchorCtr="0">
            <a:noAutofit/>
          </a:bodyPr>
          <a:lstStyle/>
          <a:p>
            <a:pPr marL="0" lvl="0" indent="0" algn="ctr" rtl="0">
              <a:spcBef>
                <a:spcPts val="0"/>
              </a:spcBef>
              <a:spcAft>
                <a:spcPts val="0"/>
              </a:spcAft>
              <a:buNone/>
            </a:pPr>
            <a:r>
              <a:rPr lang="en" sz="1941" b="1" i="1">
                <a:solidFill>
                  <a:srgbClr val="15C26B"/>
                </a:solidFill>
                <a:latin typeface="Open Sans"/>
                <a:ea typeface="Open Sans"/>
                <a:cs typeface="Open Sans"/>
                <a:sym typeface="Open Sans"/>
              </a:rPr>
              <a:t>Project Information Slide</a:t>
            </a:r>
            <a:endParaRPr sz="1941" b="1" i="1">
              <a:solidFill>
                <a:srgbClr val="15C26B"/>
              </a:solidFill>
              <a:latin typeface="Open Sans"/>
              <a:ea typeface="Open Sans"/>
              <a:cs typeface="Open Sans"/>
              <a:sym typeface="Open Sans"/>
            </a:endParaRPr>
          </a:p>
        </p:txBody>
      </p:sp>
      <p:sp>
        <p:nvSpPr>
          <p:cNvPr id="25" name="Google Shape;25;p5"/>
          <p:cNvSpPr txBox="1">
            <a:spLocks noGrp="1"/>
          </p:cNvSpPr>
          <p:nvPr>
            <p:ph type="title"/>
          </p:nvPr>
        </p:nvSpPr>
        <p:spPr>
          <a:xfrm>
            <a:off x="233775" y="791155"/>
            <a:ext cx="6390529" cy="1018091"/>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Font typeface="Open Sans Light"/>
              <a:buNone/>
              <a:defRPr sz="2824">
                <a:latin typeface="Open Sans Light"/>
                <a:ea typeface="Open Sans Light"/>
                <a:cs typeface="Open Sans Light"/>
                <a:sym typeface="Open Sans Light"/>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6" name="Google Shape;26;p5"/>
          <p:cNvSpPr txBox="1">
            <a:spLocks noGrp="1"/>
          </p:cNvSpPr>
          <p:nvPr>
            <p:ph type="body" idx="1"/>
          </p:nvPr>
        </p:nvSpPr>
        <p:spPr>
          <a:xfrm>
            <a:off x="233775" y="2048845"/>
            <a:ext cx="6390529" cy="6073636"/>
          </a:xfrm>
          <a:prstGeom prst="rect">
            <a:avLst/>
          </a:prstGeom>
        </p:spPr>
        <p:txBody>
          <a:bodyPr spcFirstLastPara="1" wrap="square" lIns="91425" tIns="91425" rIns="91425" bIns="91425" anchor="t" anchorCtr="0">
            <a:noAutofit/>
          </a:bodyPr>
          <a:lstStyle>
            <a:lvl1pPr marL="403433" lvl="0" indent="-302575" rtl="0">
              <a:spcBef>
                <a:spcPts val="0"/>
              </a:spcBef>
              <a:spcAft>
                <a:spcPts val="0"/>
              </a:spcAft>
              <a:buSzPts val="1800"/>
              <a:buFont typeface="Open Sans Light"/>
              <a:buChar char="●"/>
              <a:defRPr>
                <a:latin typeface="Open Sans Light"/>
                <a:ea typeface="Open Sans Light"/>
                <a:cs typeface="Open Sans Light"/>
                <a:sym typeface="Open Sans Light"/>
              </a:defRPr>
            </a:lvl1pPr>
            <a:lvl2pPr marL="806867" lvl="1"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2pPr>
            <a:lvl3pPr marL="1210300" lvl="2"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3pPr>
            <a:lvl4pPr marL="1613733" lvl="3"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4pPr>
            <a:lvl5pPr marL="2017166" lvl="4"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5pPr>
            <a:lvl6pPr marL="2420600" lvl="5"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6pPr>
            <a:lvl7pPr marL="2824033" lvl="6"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7pPr>
            <a:lvl8pPr marL="3227466" lvl="7" indent="-302575" rtl="0">
              <a:spcBef>
                <a:spcPts val="1412"/>
              </a:spcBef>
              <a:spcAft>
                <a:spcPts val="0"/>
              </a:spcAft>
              <a:buSzPts val="1800"/>
              <a:buFont typeface="Open Sans Light"/>
              <a:buChar char="○"/>
              <a:defRPr sz="1588">
                <a:latin typeface="Open Sans Light"/>
                <a:ea typeface="Open Sans Light"/>
                <a:cs typeface="Open Sans Light"/>
                <a:sym typeface="Open Sans Light"/>
              </a:defRPr>
            </a:lvl8pPr>
            <a:lvl9pPr marL="3630900" lvl="8" indent="-302575" rtl="0">
              <a:spcBef>
                <a:spcPts val="1412"/>
              </a:spcBef>
              <a:spcAft>
                <a:spcPts val="1412"/>
              </a:spcAft>
              <a:buSzPts val="1800"/>
              <a:buFont typeface="Open Sans Light"/>
              <a:buChar char="■"/>
              <a:defRPr sz="1588">
                <a:latin typeface="Open Sans Light"/>
                <a:ea typeface="Open Sans Light"/>
                <a:cs typeface="Open Sans Light"/>
                <a:sym typeface="Open Sans Light"/>
              </a:defRPr>
            </a:lvl9pPr>
          </a:lstStyle>
          <a:p>
            <a:endParaRPr/>
          </a:p>
        </p:txBody>
      </p:sp>
    </p:spTree>
    <p:extLst>
      <p:ext uri="{BB962C8B-B14F-4D97-AF65-F5344CB8AC3E}">
        <p14:creationId xmlns:p14="http://schemas.microsoft.com/office/powerpoint/2010/main" val="16683444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001F6B2-25AA-4F49-8B29-A540EB52E9E6}" type="datetimeFigureOut">
              <a:rPr lang="en-IN" smtClean="0"/>
              <a:t>01-04-2025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1921352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7" name="Rectangle 6"/>
          <p:cNvSpPr/>
          <p:nvPr/>
        </p:nvSpPr>
        <p:spPr>
          <a:xfrm>
            <a:off x="-3849" y="2745349"/>
            <a:ext cx="6860063" cy="24384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68670" y="2945172"/>
            <a:ext cx="5915025" cy="2235200"/>
          </a:xfrm>
        </p:spPr>
        <p:txBody>
          <a:bodyPr anchor="ctr">
            <a:noAutofit/>
          </a:bodyPr>
          <a:lstStyle>
            <a:lvl1pPr algn="ctr">
              <a:lnSpc>
                <a:spcPct val="80000"/>
              </a:lnSpc>
              <a:defRPr sz="4500" b="0" spc="0" baseline="0">
                <a:solidFill>
                  <a:schemeClr val="bg1"/>
                </a:solidFill>
              </a:defRPr>
            </a:lvl1pPr>
          </a:lstStyle>
          <a:p>
            <a:r>
              <a:rPr lang="en-US"/>
              <a:t>Click to edit Master title style</a:t>
            </a:r>
            <a:endParaRPr lang="en-US" dirty="0"/>
          </a:p>
        </p:txBody>
      </p:sp>
      <p:sp>
        <p:nvSpPr>
          <p:cNvPr id="3" name="Text Placeholder 2"/>
          <p:cNvSpPr>
            <a:spLocks noGrp="1"/>
          </p:cNvSpPr>
          <p:nvPr>
            <p:ph type="body" idx="1"/>
          </p:nvPr>
        </p:nvSpPr>
        <p:spPr>
          <a:xfrm>
            <a:off x="468670" y="5312534"/>
            <a:ext cx="5915025" cy="1566185"/>
          </a:xfrm>
        </p:spPr>
        <p:txBody>
          <a:bodyPr anchor="t">
            <a:normAutofit/>
          </a:bodyPr>
          <a:lstStyle>
            <a:lvl1pPr marL="0" indent="0" algn="ctr">
              <a:buNone/>
              <a:defRPr sz="1500">
                <a:solidFill>
                  <a:schemeClr val="tx2"/>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tx2"/>
                </a:solidFill>
              </a:defRPr>
            </a:lvl1pPr>
          </a:lstStyle>
          <a:p>
            <a:fld id="{7001F6B2-25AA-4F49-8B29-A540EB52E9E6}" type="datetimeFigureOut">
              <a:rPr lang="en-IN" smtClean="0"/>
              <a:t>01-04-2025</a:t>
            </a:fld>
            <a:endParaRPr lang="en-IN"/>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en-IN"/>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11C36F0B-2439-4BA9-927A-D72B7D6C9B36}" type="slidenum">
              <a:rPr lang="en-IN" smtClean="0"/>
              <a:t>‹#›</a:t>
            </a:fld>
            <a:endParaRPr lang="en-IN"/>
          </a:p>
        </p:txBody>
      </p:sp>
    </p:spTree>
    <p:extLst>
      <p:ext uri="{BB962C8B-B14F-4D97-AF65-F5344CB8AC3E}">
        <p14:creationId xmlns:p14="http://schemas.microsoft.com/office/powerpoint/2010/main" val="339373939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14348" y="2682240"/>
            <a:ext cx="2743200" cy="56083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600450" y="2682240"/>
            <a:ext cx="2743200" cy="560832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001F6B2-25AA-4F49-8B29-A540EB52E9E6}"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2366148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514350" y="2551293"/>
            <a:ext cx="2743200" cy="990792"/>
          </a:xfrm>
        </p:spPr>
        <p:txBody>
          <a:bodyPr anchor="ctr">
            <a:normAutofit/>
          </a:bodyPr>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14350" y="3542088"/>
            <a:ext cx="2743200" cy="47548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600321" y="2551293"/>
            <a:ext cx="2743200" cy="990792"/>
          </a:xfrm>
        </p:spPr>
        <p:txBody>
          <a:bodyPr anchor="ctr">
            <a:normAutofit/>
          </a:bodyPr>
          <a:lstStyle>
            <a:lvl1pPr marL="0" indent="0">
              <a:buNone/>
              <a:defRPr sz="15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600321" y="3542085"/>
            <a:ext cx="2743200" cy="475488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001F6B2-25AA-4F49-8B29-A540EB52E9E6}" type="datetimeFigureOut">
              <a:rPr lang="en-IN" smtClean="0"/>
              <a:t>01-04-2025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631058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001F6B2-25AA-4F49-8B29-A540EB52E9E6}" type="datetimeFigureOut">
              <a:rPr lang="en-IN" smtClean="0"/>
              <a:t>01-04-2025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780125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01F6B2-25AA-4F49-8B29-A540EB52E9E6}" type="datetimeFigureOut">
              <a:rPr lang="en-IN" smtClean="0"/>
              <a:t>01-04-2025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327213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514350" y="2865120"/>
            <a:ext cx="3429000" cy="5120640"/>
          </a:xfrm>
        </p:spPr>
        <p:txBody>
          <a:bodyPr/>
          <a:lstStyle>
            <a:lvl1pPr>
              <a:defRPr sz="165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19426" y="2863317"/>
            <a:ext cx="1920240" cy="4576425"/>
          </a:xfrm>
        </p:spPr>
        <p:txBody>
          <a:bodyPr>
            <a:normAutofit/>
          </a:bodyPr>
          <a:lstStyle>
            <a:lvl1pPr marL="0" indent="0">
              <a:lnSpc>
                <a:spcPct val="95000"/>
              </a:lnSpc>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001F6B2-25AA-4F49-8B29-A540EB52E9E6}"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247183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Picture Placeholder 2"/>
          <p:cNvSpPr>
            <a:spLocks noGrp="1" noChangeAspect="1"/>
          </p:cNvSpPr>
          <p:nvPr>
            <p:ph type="pic" idx="1"/>
          </p:nvPr>
        </p:nvSpPr>
        <p:spPr>
          <a:xfrm>
            <a:off x="514350" y="2948659"/>
            <a:ext cx="3566160" cy="5120640"/>
          </a:xfrm>
          <a:solidFill>
            <a:schemeClr val="tx2">
              <a:lumMod val="60000"/>
              <a:lumOff val="40000"/>
            </a:schemeClr>
          </a:solidFill>
        </p:spPr>
        <p:txBody>
          <a:bodyPr tIns="365760" anchor="t"/>
          <a:lstStyle>
            <a:lvl1pPr marL="0" indent="0" algn="ctr">
              <a:buNone/>
              <a:defRPr sz="2400">
                <a:solidFill>
                  <a:schemeClr val="tx1">
                    <a:lumMod val="50000"/>
                  </a:schemeClr>
                </a:solidFill>
              </a:defRPr>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414013" y="2867495"/>
            <a:ext cx="1920240" cy="4572000"/>
          </a:xfrm>
        </p:spPr>
        <p:txBody>
          <a:bodyPr>
            <a:normAutofit/>
          </a:bodyPr>
          <a:lstStyle>
            <a:lvl1pPr marL="0" indent="0">
              <a:lnSpc>
                <a:spcPct val="95000"/>
              </a:lnSpc>
              <a:buNone/>
              <a:defRPr sz="1275"/>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7001F6B2-25AA-4F49-8B29-A540EB52E9E6}" type="datetimeFigureOut">
              <a:rPr lang="en-IN" smtClean="0"/>
              <a:t>01-04-2025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1C36F0B-2439-4BA9-927A-D72B7D6C9B36}" type="slidenum">
              <a:rPr lang="en-IN" smtClean="0"/>
              <a:t>‹#›</a:t>
            </a:fld>
            <a:endParaRPr lang="en-IN"/>
          </a:p>
        </p:txBody>
      </p:sp>
    </p:spTree>
    <p:extLst>
      <p:ext uri="{BB962C8B-B14F-4D97-AF65-F5344CB8AC3E}">
        <p14:creationId xmlns:p14="http://schemas.microsoft.com/office/powerpoint/2010/main" val="40321437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271" y="234813"/>
            <a:ext cx="6856286" cy="219455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513764" y="378901"/>
            <a:ext cx="5829300" cy="201168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13764" y="2682240"/>
            <a:ext cx="5829300" cy="560832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11168" y="8563808"/>
            <a:ext cx="1946282" cy="486833"/>
          </a:xfrm>
          <a:prstGeom prst="rect">
            <a:avLst/>
          </a:prstGeom>
        </p:spPr>
        <p:txBody>
          <a:bodyPr vert="horz" lIns="91440" tIns="45720" rIns="45720" bIns="45720" rtlCol="0" anchor="ctr"/>
          <a:lstStyle>
            <a:lvl1pPr algn="l">
              <a:defRPr sz="788">
                <a:solidFill>
                  <a:schemeClr val="tx1"/>
                </a:solidFill>
              </a:defRPr>
            </a:lvl1pPr>
          </a:lstStyle>
          <a:p>
            <a:fld id="{7001F6B2-25AA-4F49-8B29-A540EB52E9E6}" type="datetimeFigureOut">
              <a:rPr lang="en-IN" smtClean="0"/>
              <a:t>01-04-2025</a:t>
            </a:fld>
            <a:endParaRPr lang="en-IN"/>
          </a:p>
        </p:txBody>
      </p:sp>
      <p:sp>
        <p:nvSpPr>
          <p:cNvPr id="5" name="Footer Placeholder 4"/>
          <p:cNvSpPr>
            <a:spLocks noGrp="1"/>
          </p:cNvSpPr>
          <p:nvPr>
            <p:ph type="ftr" sz="quarter" idx="3"/>
          </p:nvPr>
        </p:nvSpPr>
        <p:spPr>
          <a:xfrm>
            <a:off x="3143251" y="8563808"/>
            <a:ext cx="3045470" cy="486833"/>
          </a:xfrm>
          <a:prstGeom prst="rect">
            <a:avLst/>
          </a:prstGeom>
        </p:spPr>
        <p:txBody>
          <a:bodyPr vert="horz" lIns="91440" tIns="45720" rIns="91440" bIns="45720" rtlCol="0" anchor="ctr"/>
          <a:lstStyle>
            <a:lvl1pPr algn="r">
              <a:defRPr sz="788">
                <a:solidFill>
                  <a:schemeClr val="tx1"/>
                </a:solidFill>
              </a:defRPr>
            </a:lvl1pPr>
          </a:lstStyle>
          <a:p>
            <a:endParaRPr lang="en-IN"/>
          </a:p>
        </p:txBody>
      </p:sp>
      <p:sp>
        <p:nvSpPr>
          <p:cNvPr id="6" name="Slide Number Placeholder 5"/>
          <p:cNvSpPr>
            <a:spLocks noGrp="1"/>
          </p:cNvSpPr>
          <p:nvPr>
            <p:ph type="sldNum" sz="quarter" idx="4"/>
          </p:nvPr>
        </p:nvSpPr>
        <p:spPr>
          <a:xfrm>
            <a:off x="6198854" y="8563808"/>
            <a:ext cx="532274" cy="486833"/>
          </a:xfrm>
          <a:prstGeom prst="rect">
            <a:avLst/>
          </a:prstGeom>
        </p:spPr>
        <p:txBody>
          <a:bodyPr vert="horz" lIns="45720" tIns="45720" rIns="91440" bIns="45720" rtlCol="0" anchor="ctr"/>
          <a:lstStyle>
            <a:lvl1pPr algn="l">
              <a:defRPr sz="900" b="0">
                <a:solidFill>
                  <a:schemeClr val="tx1"/>
                </a:solidFill>
              </a:defRPr>
            </a:lvl1pPr>
          </a:lstStyle>
          <a:p>
            <a:fld id="{11C36F0B-2439-4BA9-927A-D72B7D6C9B36}" type="slidenum">
              <a:rPr lang="en-IN" smtClean="0"/>
              <a:t>‹#›</a:t>
            </a:fld>
            <a:endParaRPr lang="en-IN"/>
          </a:p>
        </p:txBody>
      </p:sp>
    </p:spTree>
    <p:extLst>
      <p:ext uri="{BB962C8B-B14F-4D97-AF65-F5344CB8AC3E}">
        <p14:creationId xmlns:p14="http://schemas.microsoft.com/office/powerpoint/2010/main" val="3360457452"/>
      </p:ext>
    </p:extLst>
  </p:cSld>
  <p:clrMap bg1="dk1" tx1="lt1" bg2="dk2" tx2="lt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txStyles>
    <p:titleStyle>
      <a:lvl1pPr algn="l" defTabSz="685800" rtl="0" eaLnBrk="1" latinLnBrk="0" hangingPunct="1">
        <a:lnSpc>
          <a:spcPct val="85000"/>
        </a:lnSpc>
        <a:spcBef>
          <a:spcPct val="0"/>
        </a:spcBef>
        <a:buNone/>
        <a:defRPr sz="3000" kern="1200" cap="all" baseline="0">
          <a:solidFill>
            <a:schemeClr val="bg2"/>
          </a:solidFill>
          <a:latin typeface="+mj-lt"/>
          <a:ea typeface="+mj-ea"/>
          <a:cs typeface="+mj-cs"/>
        </a:defRPr>
      </a:lvl1pPr>
    </p:titleStyle>
    <p:bodyStyle>
      <a:lvl1pPr marL="137160" indent="-137160" algn="l" defTabSz="685800" rtl="0" eaLnBrk="1" latinLnBrk="0" hangingPunct="1">
        <a:lnSpc>
          <a:spcPct val="90000"/>
        </a:lnSpc>
        <a:spcBef>
          <a:spcPts val="900"/>
        </a:spcBef>
        <a:spcAft>
          <a:spcPts val="150"/>
        </a:spcAft>
        <a:buClr>
          <a:schemeClr val="tx1"/>
        </a:buClr>
        <a:buFont typeface="Wingdings" pitchFamily="2" charset="2"/>
        <a:buChar char=""/>
        <a:defRPr sz="1650" kern="1200">
          <a:solidFill>
            <a:schemeClr val="tx1"/>
          </a:solidFill>
          <a:latin typeface="+mn-lt"/>
          <a:ea typeface="+mn-ea"/>
          <a:cs typeface="+mn-cs"/>
        </a:defRPr>
      </a:lvl1pPr>
      <a:lvl2pPr marL="308610" indent="-137160" algn="l" defTabSz="685800" rtl="0" eaLnBrk="1" latinLnBrk="0" hangingPunct="1">
        <a:lnSpc>
          <a:spcPct val="90000"/>
        </a:lnSpc>
        <a:spcBef>
          <a:spcPts val="150"/>
        </a:spcBef>
        <a:spcAft>
          <a:spcPts val="300"/>
        </a:spcAft>
        <a:buClr>
          <a:schemeClr val="tx1"/>
        </a:buClr>
        <a:buFont typeface="Wingdings" pitchFamily="2" charset="2"/>
        <a:buChar char=""/>
        <a:defRPr sz="1500" kern="1200">
          <a:solidFill>
            <a:schemeClr val="tx1"/>
          </a:solidFill>
          <a:latin typeface="+mn-lt"/>
          <a:ea typeface="+mn-ea"/>
          <a:cs typeface="+mn-cs"/>
        </a:defRPr>
      </a:lvl2pPr>
      <a:lvl3pPr marL="480060" indent="-137160" algn="l" defTabSz="685800" rtl="0" eaLnBrk="1" latinLnBrk="0" hangingPunct="1">
        <a:lnSpc>
          <a:spcPct val="90000"/>
        </a:lnSpc>
        <a:spcBef>
          <a:spcPts val="150"/>
        </a:spcBef>
        <a:spcAft>
          <a:spcPts val="300"/>
        </a:spcAft>
        <a:buClr>
          <a:schemeClr val="tx1"/>
        </a:buClr>
        <a:buFont typeface="Wingdings" pitchFamily="2" charset="2"/>
        <a:buChar char=""/>
        <a:defRPr sz="1350" kern="1200">
          <a:solidFill>
            <a:schemeClr val="tx1"/>
          </a:solidFill>
          <a:latin typeface="+mn-lt"/>
          <a:ea typeface="+mn-ea"/>
          <a:cs typeface="+mn-cs"/>
        </a:defRPr>
      </a:lvl3pPr>
      <a:lvl4pPr marL="65151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4pPr>
      <a:lvl5pPr marL="822960" indent="-13716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5pPr>
      <a:lvl6pPr marL="9634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6pPr>
      <a:lvl7pPr marL="11038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7pPr>
      <a:lvl8pPr marL="12217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8pPr>
      <a:lvl9pPr marL="1354650" indent="-171450" algn="l" defTabSz="685800" rtl="0" eaLnBrk="1" latinLnBrk="0" hangingPunct="1">
        <a:lnSpc>
          <a:spcPct val="90000"/>
        </a:lnSpc>
        <a:spcBef>
          <a:spcPts val="150"/>
        </a:spcBef>
        <a:spcAft>
          <a:spcPts val="300"/>
        </a:spcAft>
        <a:buClr>
          <a:schemeClr val="tx1"/>
        </a:buClr>
        <a:buFont typeface="Wingdings" pitchFamily="2" charset="2"/>
        <a:buChar char=""/>
        <a:defRPr sz="12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233775" y="791155"/>
            <a:ext cx="6390529" cy="1018091"/>
          </a:xfrm>
          <a:prstGeom prst="rect">
            <a:avLst/>
          </a:prstGeom>
          <a:noFill/>
          <a:ln>
            <a:noFill/>
          </a:ln>
        </p:spPr>
        <p:txBody>
          <a:bodyPr spcFirstLastPara="1" wrap="square" lIns="91425" tIns="91425" rIns="91425" bIns="91425" anchor="ctr" anchorCtr="0">
            <a:noAutofit/>
          </a:bodyPr>
          <a:lstStyle>
            <a:lvl1pPr lvl="0" rtl="0">
              <a:spcBef>
                <a:spcPts val="0"/>
              </a:spcBef>
              <a:spcAft>
                <a:spcPts val="0"/>
              </a:spcAft>
              <a:buClr>
                <a:srgbClr val="2E3D49"/>
              </a:buClr>
              <a:buSzPts val="3000"/>
              <a:buNone/>
              <a:defRPr sz="3000">
                <a:solidFill>
                  <a:srgbClr val="2E3D49"/>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233775" y="2048845"/>
            <a:ext cx="6390529" cy="6073636"/>
          </a:xfrm>
          <a:prstGeom prst="rect">
            <a:avLst/>
          </a:prstGeom>
          <a:noFill/>
          <a:ln>
            <a:noFill/>
          </a:ln>
        </p:spPr>
        <p:txBody>
          <a:bodyPr spcFirstLastPara="1" wrap="square" lIns="91425" tIns="91425" rIns="91425" bIns="91425" anchor="t" anchorCtr="0">
            <a:noAutofit/>
          </a:bodyPr>
          <a:lstStyle>
            <a:lvl1pPr marL="457200" lvl="0" indent="-342900" rtl="0">
              <a:lnSpc>
                <a:spcPct val="115000"/>
              </a:lnSpc>
              <a:spcBef>
                <a:spcPts val="0"/>
              </a:spcBef>
              <a:spcAft>
                <a:spcPts val="0"/>
              </a:spcAft>
              <a:buClr>
                <a:srgbClr val="525C65"/>
              </a:buClr>
              <a:buSzPts val="1800"/>
              <a:buFont typeface="Open Sans"/>
              <a:buChar char="●"/>
              <a:defRPr sz="1800">
                <a:solidFill>
                  <a:srgbClr val="525C65"/>
                </a:solidFill>
                <a:latin typeface="Open Sans"/>
                <a:ea typeface="Open Sans"/>
                <a:cs typeface="Open Sans"/>
                <a:sym typeface="Open Sans"/>
              </a:defRPr>
            </a:lvl1pPr>
            <a:lvl2pPr marL="914400" lvl="1"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2pPr>
            <a:lvl3pPr marL="1371600" lvl="2"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3pPr>
            <a:lvl4pPr marL="1828800" lvl="3"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4pPr>
            <a:lvl5pPr marL="2286000" lvl="4"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5pPr>
            <a:lvl6pPr marL="2743200" lvl="5"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6pPr>
            <a:lvl7pPr marL="3200400" lvl="6"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7pPr>
            <a:lvl8pPr marL="3657600" lvl="7" indent="-317500" rtl="0">
              <a:lnSpc>
                <a:spcPct val="115000"/>
              </a:lnSpc>
              <a:spcBef>
                <a:spcPts val="1600"/>
              </a:spcBef>
              <a:spcAft>
                <a:spcPts val="0"/>
              </a:spcAft>
              <a:buClr>
                <a:srgbClr val="525C65"/>
              </a:buClr>
              <a:buSzPts val="1400"/>
              <a:buFont typeface="Open Sans"/>
              <a:buChar char="○"/>
              <a:defRPr>
                <a:solidFill>
                  <a:srgbClr val="525C65"/>
                </a:solidFill>
                <a:latin typeface="Open Sans"/>
                <a:ea typeface="Open Sans"/>
                <a:cs typeface="Open Sans"/>
                <a:sym typeface="Open Sans"/>
              </a:defRPr>
            </a:lvl8pPr>
            <a:lvl9pPr marL="4114800" lvl="8" indent="-317500" rtl="0">
              <a:lnSpc>
                <a:spcPct val="115000"/>
              </a:lnSpc>
              <a:spcBef>
                <a:spcPts val="1600"/>
              </a:spcBef>
              <a:spcAft>
                <a:spcPts val="1600"/>
              </a:spcAft>
              <a:buClr>
                <a:srgbClr val="525C65"/>
              </a:buClr>
              <a:buSzPts val="1400"/>
              <a:buFont typeface="Open Sans"/>
              <a:buChar char="■"/>
              <a:defRPr>
                <a:solidFill>
                  <a:srgbClr val="525C65"/>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6354343" y="8290164"/>
            <a:ext cx="411618" cy="699818"/>
          </a:xfrm>
          <a:prstGeom prst="rect">
            <a:avLst/>
          </a:prstGeom>
          <a:noFill/>
          <a:ln>
            <a:noFill/>
          </a:ln>
        </p:spPr>
        <p:txBody>
          <a:bodyPr spcFirstLastPara="1" wrap="square" lIns="91425" tIns="91425" rIns="91425" bIns="91425" anchor="ctr" anchorCtr="0">
            <a:noAutofit/>
          </a:bodyPr>
          <a:lstStyle>
            <a:lvl1pPr lvl="0" algn="r" rtl="0">
              <a:buNone/>
              <a:defRPr sz="882">
                <a:solidFill>
                  <a:schemeClr val="dk2"/>
                </a:solidFill>
              </a:defRPr>
            </a:lvl1pPr>
            <a:lvl2pPr lvl="1" algn="r" rtl="0">
              <a:buNone/>
              <a:defRPr sz="882">
                <a:solidFill>
                  <a:schemeClr val="dk2"/>
                </a:solidFill>
              </a:defRPr>
            </a:lvl2pPr>
            <a:lvl3pPr lvl="2" algn="r" rtl="0">
              <a:buNone/>
              <a:defRPr sz="882">
                <a:solidFill>
                  <a:schemeClr val="dk2"/>
                </a:solidFill>
              </a:defRPr>
            </a:lvl3pPr>
            <a:lvl4pPr lvl="3" algn="r" rtl="0">
              <a:buNone/>
              <a:defRPr sz="882">
                <a:solidFill>
                  <a:schemeClr val="dk2"/>
                </a:solidFill>
              </a:defRPr>
            </a:lvl4pPr>
            <a:lvl5pPr lvl="4" algn="r" rtl="0">
              <a:buNone/>
              <a:defRPr sz="882">
                <a:solidFill>
                  <a:schemeClr val="dk2"/>
                </a:solidFill>
              </a:defRPr>
            </a:lvl5pPr>
            <a:lvl6pPr lvl="5" algn="r" rtl="0">
              <a:buNone/>
              <a:defRPr sz="882">
                <a:solidFill>
                  <a:schemeClr val="dk2"/>
                </a:solidFill>
              </a:defRPr>
            </a:lvl6pPr>
            <a:lvl7pPr lvl="6" algn="r" rtl="0">
              <a:buNone/>
              <a:defRPr sz="882">
                <a:solidFill>
                  <a:schemeClr val="dk2"/>
                </a:solidFill>
              </a:defRPr>
            </a:lvl7pPr>
            <a:lvl8pPr lvl="7" algn="r" rtl="0">
              <a:buNone/>
              <a:defRPr sz="882">
                <a:solidFill>
                  <a:schemeClr val="dk2"/>
                </a:solidFill>
              </a:defRPr>
            </a:lvl8pPr>
            <a:lvl9pPr lvl="8" algn="r" rtl="0">
              <a:buNone/>
              <a:defRPr sz="882">
                <a:solidFill>
                  <a:schemeClr val="dk2"/>
                </a:solidFill>
              </a:defRPr>
            </a:lvl9pPr>
          </a:lstStyle>
          <a:p>
            <a:fld id="{00000000-1234-1234-1234-123412341234}" type="slidenum">
              <a:rPr lang="en" smtClean="0"/>
              <a:pPr/>
              <a:t>‹#›</a:t>
            </a:fld>
            <a:endParaRPr lang="en"/>
          </a:p>
        </p:txBody>
      </p:sp>
      <p:sp>
        <p:nvSpPr>
          <p:cNvPr id="9" name="Google Shape;9;p1"/>
          <p:cNvSpPr/>
          <p:nvPr/>
        </p:nvSpPr>
        <p:spPr>
          <a:xfrm>
            <a:off x="-10" y="876756"/>
            <a:ext cx="28588" cy="846818"/>
          </a:xfrm>
          <a:prstGeom prst="rect">
            <a:avLst/>
          </a:prstGeom>
          <a:solidFill>
            <a:srgbClr val="15C26B"/>
          </a:solidFill>
          <a:ln>
            <a:noFill/>
          </a:ln>
        </p:spPr>
        <p:txBody>
          <a:bodyPr spcFirstLastPara="1" wrap="square" lIns="23625" tIns="23625" rIns="23625" bIns="23625" anchor="ctr" anchorCtr="0">
            <a:noAutofit/>
          </a:bodyPr>
          <a:lstStyle/>
          <a:p>
            <a:pPr marL="0" marR="0" lvl="0" indent="0" algn="ctr" rtl="0">
              <a:lnSpc>
                <a:spcPct val="100000"/>
              </a:lnSpc>
              <a:spcBef>
                <a:spcPts val="0"/>
              </a:spcBef>
              <a:spcAft>
                <a:spcPts val="0"/>
              </a:spcAft>
              <a:buClr>
                <a:srgbClr val="FFFFFF"/>
              </a:buClr>
              <a:buFont typeface="Helvetica Neue"/>
              <a:buNone/>
            </a:pPr>
            <a:endParaRPr sz="1059" b="0" i="0" u="none" strike="noStrike" cap="none">
              <a:solidFill>
                <a:srgbClr val="FFFFFF"/>
              </a:solidFill>
              <a:latin typeface="Helvetica Neue"/>
              <a:ea typeface="Helvetica Neue"/>
              <a:cs typeface="Helvetica Neue"/>
              <a:sym typeface="Helvetica Neue"/>
            </a:endParaRPr>
          </a:p>
        </p:txBody>
      </p:sp>
    </p:spTree>
    <p:extLst>
      <p:ext uri="{BB962C8B-B14F-4D97-AF65-F5344CB8AC3E}">
        <p14:creationId xmlns:p14="http://schemas.microsoft.com/office/powerpoint/2010/main" val="2425291354"/>
      </p:ext>
    </p:extLst>
  </p:cSld>
  <p:clrMap bg1="lt1" tx1="dk1" bg2="dk2" tx2="lt2" accent1="accent1" accent2="accent2" accent3="accent3" accent4="accent4" accent5="accent5" accent6="accent6" hlink="hlink" folHlink="folHlink"/>
  <p:sldLayoutIdLst>
    <p:sldLayoutId id="2147483764" r:id="rId1"/>
    <p:sldLayoutId id="2147483765" r:id="rId2"/>
    <p:sldLayoutId id="2147483766" r:id="rId3"/>
    <p:sldLayoutId id="2147483767"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235"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15.xml"/><Relationship Id="rId5" Type="http://schemas.openxmlformats.org/officeDocument/2006/relationships/image" Target="../media/image11.png"/><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5.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5.xml"/><Relationship Id="rId4" Type="http://schemas.openxmlformats.org/officeDocument/2006/relationships/image" Target="../media/image2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drawio.com/" TargetMode="External"/><Relationship Id="rId2" Type="http://schemas.openxmlformats.org/officeDocument/2006/relationships/notesSlide" Target="../notesSlides/notesSlide2.xml"/><Relationship Id="rId1" Type="http://schemas.openxmlformats.org/officeDocument/2006/relationships/slideLayout" Target="../slideLayouts/slideLayout15.xml"/><Relationship Id="rId5" Type="http://schemas.openxmlformats.org/officeDocument/2006/relationships/image" Target="../media/image7.jpg"/><Relationship Id="rId4" Type="http://schemas.openxmlformats.org/officeDocument/2006/relationships/hyperlink" Target="https://drive.google.com/file/d/1TDzbbcS_14MjAmrovcn2rp41ldFJribH/view?usp=sharin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hyperlink" Target="http://drawio.com/" TargetMode="External"/><Relationship Id="rId2" Type="http://schemas.openxmlformats.org/officeDocument/2006/relationships/notesSlide" Target="../notesSlides/notesSlide3.xml"/><Relationship Id="rId1" Type="http://schemas.openxmlformats.org/officeDocument/2006/relationships/slideLayout" Target="../slideLayouts/slideLayout15.xml"/><Relationship Id="rId4" Type="http://schemas.openxmlformats.org/officeDocument/2006/relationships/hyperlink" Target="https://drive.google.com/file/d/1TDzbbcS_14MjAmrovcn2rp41ldFJribH/view?usp=sharing"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21630-0811-4527-B3F7-DDD2796E7E07}"/>
              </a:ext>
            </a:extLst>
          </p:cNvPr>
          <p:cNvSpPr>
            <a:spLocks noGrp="1"/>
          </p:cNvSpPr>
          <p:nvPr>
            <p:ph type="ctrTitle"/>
          </p:nvPr>
        </p:nvSpPr>
        <p:spPr/>
        <p:txBody>
          <a:bodyPr/>
          <a:lstStyle/>
          <a:p>
            <a:endParaRPr lang="en-IN" dirty="0"/>
          </a:p>
        </p:txBody>
      </p:sp>
      <p:sp>
        <p:nvSpPr>
          <p:cNvPr id="3" name="Subtitle 2">
            <a:extLst>
              <a:ext uri="{FF2B5EF4-FFF2-40B4-BE49-F238E27FC236}">
                <a16:creationId xmlns:a16="http://schemas.microsoft.com/office/drawing/2014/main" id="{A8334C46-6152-4895-8528-D35809CE033B}"/>
              </a:ext>
            </a:extLst>
          </p:cNvPr>
          <p:cNvSpPr>
            <a:spLocks noGrp="1"/>
          </p:cNvSpPr>
          <p:nvPr>
            <p:ph type="subTitle" idx="1"/>
          </p:nvPr>
        </p:nvSpPr>
        <p:spPr/>
        <p:txBody>
          <a:bodyPr/>
          <a:lstStyle/>
          <a:p>
            <a:endParaRPr lang="en-IN" dirty="0"/>
          </a:p>
        </p:txBody>
      </p:sp>
      <p:pic>
        <p:nvPicPr>
          <p:cNvPr id="4" name="Google Shape;35;p7">
            <a:extLst>
              <a:ext uri="{FF2B5EF4-FFF2-40B4-BE49-F238E27FC236}">
                <a16:creationId xmlns:a16="http://schemas.microsoft.com/office/drawing/2014/main" id="{BBE7CED8-4D34-49D5-AC83-7B3C4F6A163C}"/>
              </a:ext>
            </a:extLst>
          </p:cNvPr>
          <p:cNvPicPr preferRelativeResize="0"/>
          <p:nvPr/>
        </p:nvPicPr>
        <p:blipFill rotWithShape="1">
          <a:blip r:embed="rId2">
            <a:alphaModFix/>
          </a:blip>
          <a:srcRect l="1606" r="1606"/>
          <a:stretch/>
        </p:blipFill>
        <p:spPr>
          <a:xfrm>
            <a:off x="0" y="1335505"/>
            <a:ext cx="6858000" cy="6473477"/>
          </a:xfrm>
          <a:prstGeom prst="rect">
            <a:avLst/>
          </a:prstGeom>
          <a:noFill/>
          <a:ln>
            <a:noFill/>
          </a:ln>
        </p:spPr>
      </p:pic>
      <p:sp>
        <p:nvSpPr>
          <p:cNvPr id="6" name="Google Shape;36;p7">
            <a:extLst>
              <a:ext uri="{FF2B5EF4-FFF2-40B4-BE49-F238E27FC236}">
                <a16:creationId xmlns:a16="http://schemas.microsoft.com/office/drawing/2014/main" id="{EC02DC39-A980-45DF-8F66-9C4076BBCF2F}"/>
              </a:ext>
            </a:extLst>
          </p:cNvPr>
          <p:cNvSpPr txBox="1">
            <a:spLocks/>
          </p:cNvSpPr>
          <p:nvPr/>
        </p:nvSpPr>
        <p:spPr>
          <a:xfrm>
            <a:off x="86262" y="600989"/>
            <a:ext cx="6685477" cy="1033754"/>
          </a:xfrm>
          <a:prstGeom prst="rect">
            <a:avLst/>
          </a:prstGeom>
        </p:spPr>
        <p:txBody>
          <a:bodyPr spcFirstLastPara="1" vert="horz" wrap="square" lIns="84392" tIns="84392" rIns="84392" bIns="84392" rtlCol="0" anchor="ctr" anchorCtr="0">
            <a:noAutofit/>
          </a:bodyPr>
          <a:lstStyle>
            <a:lvl1pPr algn="ctr" defTabSz="685800" rtl="0" eaLnBrk="1" latinLnBrk="0" hangingPunct="1">
              <a:lnSpc>
                <a:spcPct val="80000"/>
              </a:lnSpc>
              <a:spcBef>
                <a:spcPct val="0"/>
              </a:spcBef>
              <a:buNone/>
              <a:defRPr sz="4500" kern="1200" cap="all" spc="0" baseline="0">
                <a:solidFill>
                  <a:schemeClr val="bg2"/>
                </a:solidFill>
                <a:latin typeface="+mj-lt"/>
                <a:ea typeface="+mj-ea"/>
                <a:cs typeface="+mj-cs"/>
              </a:defRPr>
            </a:lvl1pPr>
          </a:lstStyle>
          <a:p>
            <a:pPr>
              <a:spcBef>
                <a:spcPts val="0"/>
              </a:spcBef>
            </a:pPr>
            <a:r>
              <a:rPr lang="en-IN" sz="4154" dirty="0">
                <a:solidFill>
                  <a:schemeClr val="tx1"/>
                </a:solidFill>
              </a:rPr>
              <a:t>Securing the Perimeter</a:t>
            </a:r>
          </a:p>
        </p:txBody>
      </p:sp>
      <p:sp>
        <p:nvSpPr>
          <p:cNvPr id="7" name="Google Shape;37;p7">
            <a:extLst>
              <a:ext uri="{FF2B5EF4-FFF2-40B4-BE49-F238E27FC236}">
                <a16:creationId xmlns:a16="http://schemas.microsoft.com/office/drawing/2014/main" id="{4BEC11E8-86C9-47B7-8BBA-DA53814D1AFC}"/>
              </a:ext>
            </a:extLst>
          </p:cNvPr>
          <p:cNvSpPr txBox="1">
            <a:spLocks/>
          </p:cNvSpPr>
          <p:nvPr/>
        </p:nvSpPr>
        <p:spPr>
          <a:xfrm>
            <a:off x="86262" y="7668724"/>
            <a:ext cx="6685477" cy="1398185"/>
          </a:xfrm>
          <a:prstGeom prst="rect">
            <a:avLst/>
          </a:prstGeom>
        </p:spPr>
        <p:txBody>
          <a:bodyPr spcFirstLastPara="1" vert="horz" wrap="square" lIns="84392" tIns="84392" rIns="84392" bIns="84392" rtlCol="0" anchor="ctr" anchorCtr="0">
            <a:noAutofit/>
          </a:bodyPr>
          <a:lstStyle>
            <a:lvl1pPr algn="ctr" defTabSz="685800" rtl="0" eaLnBrk="1" latinLnBrk="0" hangingPunct="1">
              <a:lnSpc>
                <a:spcPct val="80000"/>
              </a:lnSpc>
              <a:spcBef>
                <a:spcPct val="0"/>
              </a:spcBef>
              <a:buNone/>
              <a:defRPr sz="4500" kern="1200" cap="all" spc="0" baseline="0">
                <a:solidFill>
                  <a:schemeClr val="bg2"/>
                </a:solidFill>
                <a:latin typeface="+mj-lt"/>
                <a:ea typeface="+mj-ea"/>
                <a:cs typeface="+mj-cs"/>
              </a:defRPr>
            </a:lvl1pPr>
          </a:lstStyle>
          <a:p>
            <a:pPr>
              <a:spcBef>
                <a:spcPts val="0"/>
              </a:spcBef>
            </a:pPr>
            <a:r>
              <a:rPr lang="en-IN" sz="3692" i="1" dirty="0">
                <a:solidFill>
                  <a:schemeClr val="tx1"/>
                </a:solidFill>
              </a:rPr>
              <a:t>[T HARSHA VARDHAN]</a:t>
            </a:r>
          </a:p>
          <a:p>
            <a:pPr>
              <a:spcBef>
                <a:spcPts val="0"/>
              </a:spcBef>
            </a:pPr>
            <a:r>
              <a:rPr lang="en-IN" sz="3692" i="1" dirty="0">
                <a:solidFill>
                  <a:schemeClr val="tx1"/>
                </a:solidFill>
              </a:rPr>
              <a:t>[CBS-0202]</a:t>
            </a:r>
          </a:p>
        </p:txBody>
      </p:sp>
    </p:spTree>
    <p:extLst>
      <p:ext uri="{BB962C8B-B14F-4D97-AF65-F5344CB8AC3E}">
        <p14:creationId xmlns:p14="http://schemas.microsoft.com/office/powerpoint/2010/main" val="41937131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lang="en" sz="3200" dirty="0"/>
              <a:t>Convince the Stakeholders</a:t>
            </a:r>
            <a:endParaRPr lang="en-IN" dirty="0"/>
          </a:p>
        </p:txBody>
      </p:sp>
      <p:graphicFrame>
        <p:nvGraphicFramePr>
          <p:cNvPr id="4" name="Google Shape;105;p18">
            <a:extLst>
              <a:ext uri="{FF2B5EF4-FFF2-40B4-BE49-F238E27FC236}">
                <a16:creationId xmlns:a16="http://schemas.microsoft.com/office/drawing/2014/main" id="{7BD3A79D-5556-44F2-81EB-A893E88CFB14}"/>
              </a:ext>
            </a:extLst>
          </p:cNvPr>
          <p:cNvGraphicFramePr/>
          <p:nvPr>
            <p:extLst>
              <p:ext uri="{D42A27DB-BD31-4B8C-83A1-F6EECF244321}">
                <p14:modId xmlns:p14="http://schemas.microsoft.com/office/powerpoint/2010/main" val="1932320371"/>
              </p:ext>
            </p:extLst>
          </p:nvPr>
        </p:nvGraphicFramePr>
        <p:xfrm>
          <a:off x="233696" y="1667597"/>
          <a:ext cx="6359404" cy="7305235"/>
        </p:xfrm>
        <a:graphic>
          <a:graphicData uri="http://schemas.openxmlformats.org/drawingml/2006/table">
            <a:tbl>
              <a:tblPr>
                <a:noFill/>
              </a:tblPr>
              <a:tblGrid>
                <a:gridCol w="6359404">
                  <a:extLst>
                    <a:ext uri="{9D8B030D-6E8A-4147-A177-3AD203B41FA5}">
                      <a16:colId xmlns:a16="http://schemas.microsoft.com/office/drawing/2014/main" val="20000"/>
                    </a:ext>
                  </a:extLst>
                </a:gridCol>
              </a:tblGrid>
              <a:tr h="451574">
                <a:tc>
                  <a:txBody>
                    <a:bodyPr/>
                    <a:lstStyle/>
                    <a:p>
                      <a:pPr marL="0" lvl="0" indent="0" algn="l" rtl="0">
                        <a:lnSpc>
                          <a:spcPct val="115000"/>
                        </a:lnSpc>
                        <a:spcBef>
                          <a:spcPts val="0"/>
                        </a:spcBef>
                        <a:spcAft>
                          <a:spcPts val="0"/>
                        </a:spcAft>
                        <a:buNone/>
                      </a:pPr>
                      <a:r>
                        <a:rPr lang="en" sz="1800" dirty="0">
                          <a:solidFill>
                            <a:srgbClr val="525C65"/>
                          </a:solidFill>
                          <a:latin typeface="Open Sans Light"/>
                          <a:ea typeface="Open Sans Light"/>
                          <a:cs typeface="Open Sans Light"/>
                          <a:sym typeface="Open Sans Light"/>
                        </a:rPr>
                        <a:t>Why do we need to add firewalls to our network?</a:t>
                      </a:r>
                      <a:endParaRPr sz="1800" b="1"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631495">
                <a:tc>
                  <a:txBody>
                    <a:bodyPr/>
                    <a:lstStyle/>
                    <a:p>
                      <a:pPr marL="0" lvl="0" indent="0" algn="l" rtl="0">
                        <a:spcBef>
                          <a:spcPts val="0"/>
                        </a:spcBef>
                        <a:spcAft>
                          <a:spcPts val="0"/>
                        </a:spcAft>
                        <a:buNone/>
                      </a:pPr>
                      <a:r>
                        <a:rPr lang="en-IN" sz="1600" dirty="0">
                          <a:solidFill>
                            <a:srgbClr val="525C65"/>
                          </a:solidFill>
                          <a:latin typeface="Open Sans"/>
                          <a:ea typeface="Open Sans"/>
                          <a:cs typeface="Open Sans"/>
                          <a:sym typeface="Open Sans"/>
                        </a:rPr>
                        <a:t>Firewalls acts as barriers between two networks. Firewalls stops </a:t>
                      </a:r>
                    </a:p>
                    <a:p>
                      <a:pPr marL="0" lvl="0" indent="0" algn="l" rtl="0">
                        <a:spcBef>
                          <a:spcPts val="0"/>
                        </a:spcBef>
                        <a:spcAft>
                          <a:spcPts val="0"/>
                        </a:spcAft>
                        <a:buNone/>
                      </a:pPr>
                      <a:r>
                        <a:rPr lang="en-IN" sz="1600" dirty="0">
                          <a:solidFill>
                            <a:srgbClr val="525C65"/>
                          </a:solidFill>
                          <a:latin typeface="Open Sans"/>
                          <a:ea typeface="Open Sans"/>
                          <a:cs typeface="Open Sans"/>
                          <a:sym typeface="Open Sans"/>
                        </a:rPr>
                        <a:t>Unauthorized users from accessing our networks. Firewalls filter traffic and allow only safe connections and only wanted data ,firewalls can inspect the packet and scan for malware and firewalls like proxy, packet filtering, application layer firewalls etc.</a:t>
                      </a:r>
                      <a:endParaRPr sz="16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750197">
                <a:tc>
                  <a:txBody>
                    <a:bodyPr/>
                    <a:lstStyle/>
                    <a:p>
                      <a:pPr marL="0" lvl="0" indent="0" algn="l" rtl="0">
                        <a:lnSpc>
                          <a:spcPct val="115000"/>
                        </a:lnSpc>
                        <a:spcBef>
                          <a:spcPts val="0"/>
                        </a:spcBef>
                        <a:spcAft>
                          <a:spcPts val="0"/>
                        </a:spcAft>
                        <a:buNone/>
                      </a:pPr>
                      <a:r>
                        <a:rPr lang="en" sz="1800" dirty="0">
                          <a:solidFill>
                            <a:srgbClr val="525C65"/>
                          </a:solidFill>
                          <a:latin typeface="Open Sans Light"/>
                          <a:ea typeface="Open Sans Light"/>
                          <a:cs typeface="Open Sans Light"/>
                          <a:sym typeface="Open Sans Light"/>
                        </a:rPr>
                        <a:t>What is the benefit of having different areas in our network for web servers and database servers?</a:t>
                      </a:r>
                      <a:endParaRPr sz="1800" b="1" dirty="0"/>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719246">
                <a:tc>
                  <a:txBody>
                    <a:bodyPr/>
                    <a:lstStyle/>
                    <a:p>
                      <a:pPr marL="0" lvl="0" indent="0" algn="l" rtl="0">
                        <a:spcBef>
                          <a:spcPts val="0"/>
                        </a:spcBef>
                        <a:spcAft>
                          <a:spcPts val="0"/>
                        </a:spcAft>
                        <a:buClr>
                          <a:schemeClr val="dk1"/>
                        </a:buClr>
                        <a:buSzPts val="1100"/>
                        <a:buFont typeface="Arial"/>
                        <a:buNone/>
                      </a:pPr>
                      <a:r>
                        <a:rPr lang="en-IN" sz="1600" dirty="0">
                          <a:solidFill>
                            <a:srgbClr val="525C65"/>
                          </a:solidFill>
                          <a:latin typeface="Open Sans"/>
                          <a:ea typeface="Open Sans"/>
                          <a:cs typeface="Open Sans"/>
                          <a:sym typeface="Open Sans"/>
                        </a:rPr>
                        <a:t>Keeping web and database servers in separate areas improves security.  If a hacker brakes web server, they can’t directly reach the database results in protecting data and reduces the risk of  data breaches. It also reduces traffic making the network faster and efficient.</a:t>
                      </a:r>
                      <a:endParaRPr sz="16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751579">
                <a:tc>
                  <a:txBody>
                    <a:bodyPr/>
                    <a:lstStyle/>
                    <a:p>
                      <a:pPr marL="0" lvl="0" indent="0" algn="l" rtl="0">
                        <a:lnSpc>
                          <a:spcPct val="115000"/>
                        </a:lnSpc>
                        <a:spcBef>
                          <a:spcPts val="0"/>
                        </a:spcBef>
                        <a:spcAft>
                          <a:spcPts val="0"/>
                        </a:spcAft>
                        <a:buNone/>
                      </a:pPr>
                      <a:r>
                        <a:rPr lang="en" sz="1800" dirty="0">
                          <a:solidFill>
                            <a:srgbClr val="525C65"/>
                          </a:solidFill>
                          <a:latin typeface="Open Sans Light"/>
                          <a:ea typeface="Open Sans Light"/>
                          <a:cs typeface="Open Sans Light"/>
                          <a:sym typeface="Open Sans Light"/>
                        </a:rPr>
                        <a:t>What does a VPN do for our connection to the file storage server?</a:t>
                      </a:r>
                      <a:endParaRPr sz="1800" b="1"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890960">
                <a:tc>
                  <a:txBody>
                    <a:bodyPr/>
                    <a:lstStyle/>
                    <a:p>
                      <a:pPr marL="0" lvl="0" indent="0" algn="l" rtl="0">
                        <a:spcBef>
                          <a:spcPts val="0"/>
                        </a:spcBef>
                        <a:spcAft>
                          <a:spcPts val="0"/>
                        </a:spcAft>
                        <a:buNone/>
                      </a:pPr>
                      <a:r>
                        <a:rPr lang="en-IN" sz="1600" dirty="0">
                          <a:solidFill>
                            <a:srgbClr val="525C65"/>
                          </a:solidFill>
                          <a:latin typeface="Open Sans"/>
                          <a:ea typeface="Open Sans"/>
                          <a:cs typeface="Open Sans"/>
                          <a:sym typeface="Open Sans"/>
                        </a:rPr>
                        <a:t>Virtual private network (</a:t>
                      </a:r>
                      <a:r>
                        <a:rPr lang="en-IN" sz="1600" dirty="0" err="1">
                          <a:solidFill>
                            <a:srgbClr val="525C65"/>
                          </a:solidFill>
                          <a:latin typeface="Open Sans"/>
                          <a:ea typeface="Open Sans"/>
                          <a:cs typeface="Open Sans"/>
                          <a:sym typeface="Open Sans"/>
                        </a:rPr>
                        <a:t>vpn</a:t>
                      </a:r>
                      <a:r>
                        <a:rPr lang="en-IN" sz="1600" dirty="0">
                          <a:solidFill>
                            <a:srgbClr val="525C65"/>
                          </a:solidFill>
                          <a:latin typeface="Open Sans"/>
                          <a:ea typeface="Open Sans"/>
                          <a:cs typeface="Open Sans"/>
                          <a:sym typeface="Open Sans"/>
                        </a:rPr>
                        <a:t>) it encrypts the traffic between on-premises network and file storage and it hides </a:t>
                      </a:r>
                      <a:r>
                        <a:rPr lang="en-IN" sz="1600" dirty="0" err="1">
                          <a:solidFill>
                            <a:srgbClr val="525C65"/>
                          </a:solidFill>
                          <a:latin typeface="Open Sans"/>
                          <a:ea typeface="Open Sans"/>
                          <a:cs typeface="Open Sans"/>
                          <a:sym typeface="Open Sans"/>
                        </a:rPr>
                        <a:t>ip</a:t>
                      </a:r>
                      <a:r>
                        <a:rPr lang="en-IN" sz="1600" dirty="0">
                          <a:solidFill>
                            <a:srgbClr val="525C65"/>
                          </a:solidFill>
                          <a:latin typeface="Open Sans"/>
                          <a:ea typeface="Open Sans"/>
                          <a:cs typeface="Open Sans"/>
                          <a:sym typeface="Open Sans"/>
                        </a:rPr>
                        <a:t> addresses and prevents unauthorized access By this hackers cannot spy on our network and  authorized users can only connect to this file storage it creates a secure tunnel between those two networks.</a:t>
                      </a:r>
                      <a:endParaRPr sz="1600" dirty="0">
                        <a:solidFill>
                          <a:srgbClr val="525C65"/>
                        </a:solidFill>
                        <a:latin typeface="Open Sans"/>
                        <a:ea typeface="Open Sans"/>
                        <a:cs typeface="Open Sans"/>
                        <a:sym typeface="Open Sans"/>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44353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8158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2:</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FFFFFF"/>
                </a:solidFill>
                <a:latin typeface="Corbel" panose="020B0503020204020204"/>
              </a:rPr>
              <a:t>Building</a:t>
            </a:r>
            <a:r>
              <a:rPr kumimoji="0" lang="en-US" sz="3200" b="0" i="0" u="none" strike="noStrike" kern="1200" cap="none" spc="0" normalizeH="0" baseline="0" noProof="0" dirty="0">
                <a:ln>
                  <a:noFill/>
                </a:ln>
                <a:solidFill>
                  <a:srgbClr val="FFFFFF"/>
                </a:solidFill>
                <a:effectLst/>
                <a:uLnTx/>
                <a:uFillTx/>
                <a:latin typeface="Corbel" panose="020B0503020204020204"/>
                <a:ea typeface="+mn-ea"/>
                <a:cs typeface="+mn-cs"/>
              </a:rPr>
              <a:t> a secure Network Architecture in VirtualBox</a:t>
            </a:r>
            <a:endParaRPr kumimoji="0" lang="en-IN" sz="3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46784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Network Setup</a:t>
            </a:r>
            <a:endParaRPr/>
          </a:p>
        </p:txBody>
      </p:sp>
      <p:sp>
        <p:nvSpPr>
          <p:cNvPr id="117" name="Google Shape;117;p20"/>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spcBef>
                <a:spcPts val="1059"/>
              </a:spcBef>
              <a:buNone/>
            </a:pPr>
            <a:r>
              <a:rPr lang="en" dirty="0"/>
              <a:t>Following the favorable reception of your network diagram, management is keen to see this blueprint come to life in a test environment. They have chosen VirtualBox as the platform to host this venture into the cloud. Your next task is to build the test network, which is detailed below. </a:t>
            </a:r>
            <a:endParaRPr i="1" dirty="0"/>
          </a:p>
          <a:p>
            <a:pPr>
              <a:spcBef>
                <a:spcPts val="1324"/>
              </a:spcBef>
            </a:pPr>
            <a:r>
              <a:rPr lang="en" i="1" dirty="0"/>
              <a:t>Construct two VirtualBox virtual networks (VNet):</a:t>
            </a:r>
            <a:endParaRPr i="1" dirty="0"/>
          </a:p>
          <a:p>
            <a:pPr lvl="1">
              <a:spcBef>
                <a:spcPts val="0"/>
              </a:spcBef>
            </a:pPr>
            <a:r>
              <a:rPr lang="en" i="1" dirty="0"/>
              <a:t>Name the first VNet DMZ. Within it, create two subnets:</a:t>
            </a:r>
            <a:endParaRPr i="1" dirty="0"/>
          </a:p>
          <a:p>
            <a:pPr lvl="2">
              <a:spcBef>
                <a:spcPts val="0"/>
              </a:spcBef>
            </a:pPr>
            <a:r>
              <a:rPr lang="en" i="1" dirty="0"/>
              <a:t>Public-DMZ for future web servers.</a:t>
            </a:r>
            <a:endParaRPr i="1" dirty="0"/>
          </a:p>
          <a:p>
            <a:pPr lvl="2">
              <a:spcBef>
                <a:spcPts val="0"/>
              </a:spcBef>
            </a:pPr>
            <a:r>
              <a:rPr lang="en" i="1" dirty="0"/>
              <a:t>Private-DMZ for database servers.</a:t>
            </a:r>
            <a:endParaRPr i="1" dirty="0"/>
          </a:p>
          <a:p>
            <a:pPr lvl="1">
              <a:spcBef>
                <a:spcPts val="0"/>
              </a:spcBef>
            </a:pPr>
            <a:r>
              <a:rPr lang="en" i="1" dirty="0"/>
              <a:t>Name the second VNet Internal and create one subnet within it called Internal-Subnet.</a:t>
            </a:r>
            <a:endParaRPr i="1" dirty="0"/>
          </a:p>
          <a:p>
            <a:r>
              <a:rPr lang="en" i="1" dirty="0"/>
              <a:t>Take and submit a screenshot of the DMZ Virtual Network with the two subnets</a:t>
            </a:r>
            <a:endParaRPr i="1" dirty="0"/>
          </a:p>
          <a:p>
            <a:r>
              <a:rPr lang="en" i="1" dirty="0"/>
              <a:t>Take and submit a screenshot of the Internal Virtual Network with the subnet</a:t>
            </a:r>
            <a:endParaRPr sz="971" i="1" dirty="0">
              <a:solidFill>
                <a:srgbClr val="0E101A"/>
              </a:solidFill>
              <a:latin typeface="Arial"/>
              <a:ea typeface="Arial"/>
              <a:cs typeface="Arial"/>
              <a:sym typeface="Arial"/>
            </a:endParaRPr>
          </a:p>
          <a:p>
            <a:pPr marL="0" indent="0">
              <a:spcBef>
                <a:spcPts val="1324"/>
              </a:spcBef>
              <a:spcAft>
                <a:spcPts val="1324"/>
              </a:spcAft>
              <a:buNone/>
            </a:pPr>
            <a:endParaRPr i="1"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5">
          <a:extLst>
            <a:ext uri="{FF2B5EF4-FFF2-40B4-BE49-F238E27FC236}">
              <a16:creationId xmlns:a16="http://schemas.microsoft.com/office/drawing/2014/main" id="{FE82D824-C2DB-BB81-9AEE-3E66DA2D6CCA}"/>
            </a:ext>
          </a:extLst>
        </p:cNvPr>
        <p:cNvGrpSpPr/>
        <p:nvPr/>
      </p:nvGrpSpPr>
      <p:grpSpPr>
        <a:xfrm>
          <a:off x="0" y="0"/>
          <a:ext cx="0" cy="0"/>
          <a:chOff x="0" y="0"/>
          <a:chExt cx="0" cy="0"/>
        </a:xfrm>
      </p:grpSpPr>
      <p:sp>
        <p:nvSpPr>
          <p:cNvPr id="116" name="Google Shape;116;p20">
            <a:extLst>
              <a:ext uri="{FF2B5EF4-FFF2-40B4-BE49-F238E27FC236}">
                <a16:creationId xmlns:a16="http://schemas.microsoft.com/office/drawing/2014/main" id="{09DD50BE-DAF4-067E-E55F-F8C07276D421}"/>
              </a:ext>
            </a:extLst>
          </p:cNvPr>
          <p:cNvSpPr txBox="1">
            <a:spLocks noGrp="1"/>
          </p:cNvSpPr>
          <p:nvPr>
            <p:ph type="title"/>
          </p:nvPr>
        </p:nvSpPr>
        <p:spPr>
          <a:xfrm>
            <a:off x="99961" y="634794"/>
            <a:ext cx="5694552" cy="712054"/>
          </a:xfrm>
          <a:prstGeom prst="rect">
            <a:avLst/>
          </a:prstGeom>
        </p:spPr>
        <p:txBody>
          <a:bodyPr spcFirstLastPara="1" wrap="square" lIns="80669" tIns="80669" rIns="80669" bIns="80669" anchor="ctr" anchorCtr="0">
            <a:noAutofit/>
          </a:bodyPr>
          <a:lstStyle/>
          <a:p>
            <a:r>
              <a:rPr lang="en" dirty="0"/>
              <a:t>Network Setup</a:t>
            </a:r>
            <a:endParaRPr dirty="0"/>
          </a:p>
        </p:txBody>
      </p:sp>
      <p:pic>
        <p:nvPicPr>
          <p:cNvPr id="4" name="Picture 3" descr="A screenshot of a computer&#10;&#10;AI-generated content may be incorrect.">
            <a:extLst>
              <a:ext uri="{FF2B5EF4-FFF2-40B4-BE49-F238E27FC236}">
                <a16:creationId xmlns:a16="http://schemas.microsoft.com/office/drawing/2014/main" id="{BE977292-4BCB-E2B5-6C6C-08D18B4721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9613" y="1235248"/>
            <a:ext cx="4760751" cy="1932805"/>
          </a:xfrm>
          <a:prstGeom prst="rect">
            <a:avLst/>
          </a:prstGeom>
        </p:spPr>
      </p:pic>
      <p:pic>
        <p:nvPicPr>
          <p:cNvPr id="3" name="Picture 2" descr="A screenshot of a computer&#10;&#10;AI-generated content may be incorrect.">
            <a:extLst>
              <a:ext uri="{FF2B5EF4-FFF2-40B4-BE49-F238E27FC236}">
                <a16:creationId xmlns:a16="http://schemas.microsoft.com/office/drawing/2014/main" id="{02094F72-7B1F-DF7E-A40A-B177263CE7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19613" y="3223471"/>
            <a:ext cx="4760752" cy="1932806"/>
          </a:xfrm>
          <a:prstGeom prst="rect">
            <a:avLst/>
          </a:prstGeom>
        </p:spPr>
      </p:pic>
      <p:pic>
        <p:nvPicPr>
          <p:cNvPr id="6" name="Picture 5">
            <a:extLst>
              <a:ext uri="{FF2B5EF4-FFF2-40B4-BE49-F238E27FC236}">
                <a16:creationId xmlns:a16="http://schemas.microsoft.com/office/drawing/2014/main" id="{F027E560-1AA5-FBD0-7D22-AC5941BE1B5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19613" y="5216334"/>
            <a:ext cx="4760751" cy="2175830"/>
          </a:xfrm>
          <a:prstGeom prst="rect">
            <a:avLst/>
          </a:prstGeom>
        </p:spPr>
      </p:pic>
      <p:sp>
        <p:nvSpPr>
          <p:cNvPr id="7" name="TextBox 6">
            <a:extLst>
              <a:ext uri="{FF2B5EF4-FFF2-40B4-BE49-F238E27FC236}">
                <a16:creationId xmlns:a16="http://schemas.microsoft.com/office/drawing/2014/main" id="{EB72BA09-1D16-AC9D-2545-271DCC69F72A}"/>
              </a:ext>
            </a:extLst>
          </p:cNvPr>
          <p:cNvSpPr txBox="1"/>
          <p:nvPr/>
        </p:nvSpPr>
        <p:spPr>
          <a:xfrm>
            <a:off x="919613" y="7585876"/>
            <a:ext cx="6653263" cy="923330"/>
          </a:xfrm>
          <a:prstGeom prst="rect">
            <a:avLst/>
          </a:prstGeom>
          <a:noFill/>
        </p:spPr>
        <p:txBody>
          <a:bodyPr wrap="square">
            <a:spAutoFit/>
          </a:bodyPr>
          <a:lstStyle/>
          <a:p>
            <a:r>
              <a:rPr lang="en-US" dirty="0"/>
              <a:t>DMZ-PRIVATE : 192.168.10.0/24</a:t>
            </a:r>
          </a:p>
          <a:p>
            <a:r>
              <a:rPr lang="en-US" dirty="0"/>
              <a:t>DMZ –PUBLIC : 192.168.20.0/24</a:t>
            </a:r>
          </a:p>
          <a:p>
            <a:r>
              <a:rPr lang="en-US" dirty="0"/>
              <a:t>INTERNAL-SERVER : 192.168.30.0/24</a:t>
            </a:r>
            <a:endParaRPr lang="en-IN" dirty="0"/>
          </a:p>
        </p:txBody>
      </p:sp>
    </p:spTree>
    <p:extLst>
      <p:ext uri="{BB962C8B-B14F-4D97-AF65-F5344CB8AC3E}">
        <p14:creationId xmlns:p14="http://schemas.microsoft.com/office/powerpoint/2010/main" val="362373085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99961" y="634794"/>
            <a:ext cx="5694552" cy="712054"/>
          </a:xfrm>
          <a:prstGeom prst="rect">
            <a:avLst/>
          </a:prstGeom>
        </p:spPr>
        <p:txBody>
          <a:bodyPr spcFirstLastPara="1" wrap="square" lIns="80669" tIns="80669" rIns="80669" bIns="80669" anchor="ctr" anchorCtr="0">
            <a:noAutofit/>
          </a:bodyPr>
          <a:lstStyle/>
          <a:p>
            <a:r>
              <a:rPr lang="en" dirty="0"/>
              <a:t>Network Setup – Private DMZ</a:t>
            </a:r>
            <a:endParaRPr dirty="0"/>
          </a:p>
        </p:txBody>
      </p:sp>
      <p:sp>
        <p:nvSpPr>
          <p:cNvPr id="10" name="TextBox 9">
            <a:extLst>
              <a:ext uri="{FF2B5EF4-FFF2-40B4-BE49-F238E27FC236}">
                <a16:creationId xmlns:a16="http://schemas.microsoft.com/office/drawing/2014/main" id="{227C6DCC-6505-1A03-BDCD-EFF08066B0DA}"/>
              </a:ext>
            </a:extLst>
          </p:cNvPr>
          <p:cNvSpPr txBox="1"/>
          <p:nvPr/>
        </p:nvSpPr>
        <p:spPr>
          <a:xfrm>
            <a:off x="-2520" y="4441793"/>
            <a:ext cx="6755744" cy="646331"/>
          </a:xfrm>
          <a:prstGeom prst="rect">
            <a:avLst/>
          </a:prstGeom>
          <a:noFill/>
        </p:spPr>
        <p:txBody>
          <a:bodyPr wrap="square">
            <a:spAutoFit/>
          </a:bodyPr>
          <a:lstStyle/>
          <a:p>
            <a:r>
              <a:rPr lang="en-IN" dirty="0"/>
              <a:t>Private-DMZ Virtual Network : </a:t>
            </a:r>
            <a:r>
              <a:rPr lang="en-IN" dirty="0">
                <a:solidFill>
                  <a:srgbClr val="FF0000"/>
                </a:solidFill>
              </a:rPr>
              <a:t>192.168.10.0/24</a:t>
            </a:r>
          </a:p>
          <a:p>
            <a:r>
              <a:rPr lang="en-IN" dirty="0">
                <a:solidFill>
                  <a:srgbClr val="FF0000"/>
                </a:solidFill>
              </a:rPr>
              <a:t>Note: host only Ethernet </a:t>
            </a:r>
            <a:r>
              <a:rPr lang="en-IN" dirty="0" err="1">
                <a:solidFill>
                  <a:srgbClr val="FF0000"/>
                </a:solidFill>
              </a:rPr>
              <a:t>Adpater</a:t>
            </a:r>
            <a:r>
              <a:rPr lang="en-IN" dirty="0">
                <a:solidFill>
                  <a:srgbClr val="FF0000"/>
                </a:solidFill>
              </a:rPr>
              <a:t> #2 means Private DMZ network </a:t>
            </a:r>
            <a:r>
              <a:rPr lang="en-IN" dirty="0"/>
              <a:t> </a:t>
            </a:r>
          </a:p>
        </p:txBody>
      </p:sp>
      <p:pic>
        <p:nvPicPr>
          <p:cNvPr id="12" name="Picture 11" descr="A screenshot of a computer&#10;&#10;AI-generated content may be incorrect.">
            <a:extLst>
              <a:ext uri="{FF2B5EF4-FFF2-40B4-BE49-F238E27FC236}">
                <a16:creationId xmlns:a16="http://schemas.microsoft.com/office/drawing/2014/main" id="{88D494A9-735D-4B20-1552-F3F06E6CF8F0}"/>
              </a:ext>
            </a:extLst>
          </p:cNvPr>
          <p:cNvPicPr>
            <a:picLocks noChangeAspect="1"/>
          </p:cNvPicPr>
          <p:nvPr/>
        </p:nvPicPr>
        <p:blipFill>
          <a:blip r:embed="rId3">
            <a:extLst>
              <a:ext uri="{28A0092B-C50C-407E-A947-70E740481C1C}">
                <a14:useLocalDpi xmlns:a14="http://schemas.microsoft.com/office/drawing/2010/main" val="0"/>
              </a:ext>
            </a:extLst>
          </a:blip>
          <a:srcRect t="4050" b="8792"/>
          <a:stretch/>
        </p:blipFill>
        <p:spPr>
          <a:xfrm>
            <a:off x="531808" y="5230948"/>
            <a:ext cx="5736227" cy="2812267"/>
          </a:xfrm>
          <a:prstGeom prst="rect">
            <a:avLst/>
          </a:prstGeom>
        </p:spPr>
      </p:pic>
      <p:sp>
        <p:nvSpPr>
          <p:cNvPr id="13" name="TextBox 12">
            <a:extLst>
              <a:ext uri="{FF2B5EF4-FFF2-40B4-BE49-F238E27FC236}">
                <a16:creationId xmlns:a16="http://schemas.microsoft.com/office/drawing/2014/main" id="{6D6B4D53-3584-BAB3-05C4-8B6EA9333C02}"/>
              </a:ext>
            </a:extLst>
          </p:cNvPr>
          <p:cNvSpPr txBox="1"/>
          <p:nvPr/>
        </p:nvSpPr>
        <p:spPr>
          <a:xfrm>
            <a:off x="102368" y="8186040"/>
            <a:ext cx="6653263" cy="646331"/>
          </a:xfrm>
          <a:prstGeom prst="rect">
            <a:avLst/>
          </a:prstGeom>
          <a:noFill/>
        </p:spPr>
        <p:txBody>
          <a:bodyPr wrap="square">
            <a:spAutoFit/>
          </a:bodyPr>
          <a:lstStyle/>
          <a:p>
            <a:r>
              <a:rPr lang="en-US" dirty="0"/>
              <a:t>Kali Linux (</a:t>
            </a:r>
            <a:r>
              <a:rPr lang="en-US" dirty="0">
                <a:solidFill>
                  <a:srgbClr val="FF0000"/>
                </a:solidFill>
              </a:rPr>
              <a:t>192.168.10.10</a:t>
            </a:r>
            <a:r>
              <a:rPr lang="en-US" dirty="0"/>
              <a:t>) is acting as the database Server in the Private-DMZ</a:t>
            </a:r>
            <a:endParaRPr lang="en-IN" dirty="0"/>
          </a:p>
        </p:txBody>
      </p:sp>
      <p:pic>
        <p:nvPicPr>
          <p:cNvPr id="4" name="Picture 3" descr="A screenshot of a computer&#10;&#10;AI-generated content may be incorrect.">
            <a:extLst>
              <a:ext uri="{FF2B5EF4-FFF2-40B4-BE49-F238E27FC236}">
                <a16:creationId xmlns:a16="http://schemas.microsoft.com/office/drawing/2014/main" id="{8C62480C-A430-B5BF-3943-2474005E7FA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5148" y="1296009"/>
            <a:ext cx="5682887" cy="3145784"/>
          </a:xfrm>
          <a:prstGeom prst="rect">
            <a:avLst/>
          </a:prstGeom>
        </p:spPr>
      </p:pic>
    </p:spTree>
    <p:extLst>
      <p:ext uri="{BB962C8B-B14F-4D97-AF65-F5344CB8AC3E}">
        <p14:creationId xmlns:p14="http://schemas.microsoft.com/office/powerpoint/2010/main" val="18047059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62021-4585-1DD7-03A6-912313E54133}"/>
              </a:ext>
            </a:extLst>
          </p:cNvPr>
          <p:cNvSpPr>
            <a:spLocks noGrp="1"/>
          </p:cNvSpPr>
          <p:nvPr>
            <p:ph type="title"/>
          </p:nvPr>
        </p:nvSpPr>
        <p:spPr>
          <a:xfrm>
            <a:off x="114260" y="598402"/>
            <a:ext cx="6390529" cy="1018091"/>
          </a:xfrm>
        </p:spPr>
        <p:txBody>
          <a:bodyPr/>
          <a:lstStyle/>
          <a:p>
            <a:r>
              <a:rPr lang="en" dirty="0"/>
              <a:t>Network Setup – Private DMZ</a:t>
            </a:r>
            <a:endParaRPr lang="en-IN" dirty="0"/>
          </a:p>
        </p:txBody>
      </p:sp>
      <p:sp>
        <p:nvSpPr>
          <p:cNvPr id="11" name="Rectangle 2">
            <a:extLst>
              <a:ext uri="{FF2B5EF4-FFF2-40B4-BE49-F238E27FC236}">
                <a16:creationId xmlns:a16="http://schemas.microsoft.com/office/drawing/2014/main" id="{C86B6A50-AAF8-5FF9-53F0-432EE10798A3}"/>
              </a:ext>
            </a:extLst>
          </p:cNvPr>
          <p:cNvSpPr>
            <a:spLocks noChangeArrowheads="1"/>
          </p:cNvSpPr>
          <p:nvPr/>
        </p:nvSpPr>
        <p:spPr bwMode="auto">
          <a:xfrm>
            <a:off x="-220250" y="5821776"/>
            <a:ext cx="6634410" cy="2862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628650" lvl="1" indent="-171450" defTabSz="914400" eaLnBrk="0" fontAlgn="base" hangingPunct="0">
              <a:spcBef>
                <a:spcPct val="0"/>
              </a:spcBef>
              <a:spcAft>
                <a:spcPct val="0"/>
              </a:spcAft>
              <a:buFont typeface="Wingdings" panose="05000000000000000000" pitchFamily="2" charset="2"/>
              <a:buChar char="q"/>
            </a:pPr>
            <a:r>
              <a:rPr kumimoji="0" lang="en-US" altLang="en-US" b="1" i="0" u="none" strike="noStrike" cap="none" normalizeH="0" baseline="0" dirty="0">
                <a:ln>
                  <a:noFill/>
                </a:ln>
                <a:solidFill>
                  <a:schemeClr val="tx1"/>
                </a:solidFill>
                <a:effectLst/>
                <a:latin typeface="Arial" panose="020B0604020202020204" pitchFamily="34" charset="0"/>
              </a:rPr>
              <a:t>Kali Linux terminal displaying the output of the </a:t>
            </a:r>
            <a:r>
              <a:rPr kumimoji="0" lang="en-US" altLang="en-US" b="1" i="0" u="none" strike="noStrike" cap="none" normalizeH="0" baseline="0" dirty="0" err="1">
                <a:ln>
                  <a:noFill/>
                </a:ln>
                <a:solidFill>
                  <a:srgbClr val="FF0000"/>
                </a:solidFill>
                <a:effectLst/>
                <a:latin typeface="Arial Unicode MS"/>
              </a:rPr>
              <a:t>ip</a:t>
            </a:r>
            <a:r>
              <a:rPr kumimoji="0" lang="en-US" altLang="en-US" b="1" i="0" u="none" strike="noStrike" cap="none" normalizeH="0" baseline="0" dirty="0">
                <a:ln>
                  <a:noFill/>
                </a:ln>
                <a:solidFill>
                  <a:srgbClr val="FF0000"/>
                </a:solidFill>
                <a:effectLst/>
                <a:latin typeface="Arial Unicode MS"/>
              </a:rPr>
              <a:t> a</a:t>
            </a:r>
            <a:r>
              <a:rPr kumimoji="0" lang="en-US" altLang="en-US" b="1" i="0" u="none" strike="noStrike" cap="none" normalizeH="0" baseline="0" dirty="0">
                <a:ln>
                  <a:noFill/>
                </a:ln>
                <a:solidFill>
                  <a:srgbClr val="FF0000"/>
                </a:solidFill>
                <a:effectLst/>
              </a:rPr>
              <a:t> </a:t>
            </a:r>
            <a:r>
              <a:rPr kumimoji="0" lang="en-US" altLang="en-US" b="1" i="0" u="none" strike="noStrike" cap="none" normalizeH="0" baseline="0" dirty="0">
                <a:ln>
                  <a:noFill/>
                </a:ln>
                <a:solidFill>
                  <a:schemeClr val="tx1"/>
                </a:solidFill>
                <a:effectLst/>
              </a:rPr>
              <a:t>command, listing network interfaces and IP address </a:t>
            </a:r>
            <a:r>
              <a:rPr kumimoji="0" lang="en-US" altLang="en-US" b="1" i="0" u="none" strike="noStrike" cap="none" normalizeH="0" baseline="0" dirty="0">
                <a:ln>
                  <a:noFill/>
                </a:ln>
                <a:solidFill>
                  <a:srgbClr val="FF0000"/>
                </a:solidFill>
                <a:effectLst/>
              </a:rPr>
              <a:t>192.168.10.10.</a:t>
            </a:r>
            <a:endParaRPr kumimoji="0" lang="en-US" altLang="en-US" b="0" i="0" u="none" strike="noStrike" cap="none" normalizeH="0" baseline="0" dirty="0">
              <a:ln>
                <a:noFill/>
              </a:ln>
              <a:solidFill>
                <a:srgbClr val="FF0000"/>
              </a:solidFill>
              <a:effectLst/>
              <a:latin typeface="Arial" panose="020B0604020202020204" pitchFamily="34" charset="0"/>
            </a:endParaRPr>
          </a:p>
          <a:p>
            <a:pPr marL="628650" lvl="1" indent="-171450" defTabSz="914400" eaLnBrk="0" fontAlgn="base" hangingPunct="0">
              <a:spcBef>
                <a:spcPct val="0"/>
              </a:spcBef>
              <a:spcAft>
                <a:spcPct val="0"/>
              </a:spcAft>
              <a:buFont typeface="Wingdings" panose="05000000000000000000" pitchFamily="2" charset="2"/>
              <a:buChar char="q"/>
            </a:pPr>
            <a:r>
              <a:rPr lang="en-US" altLang="en-US" b="1" dirty="0">
                <a:latin typeface="Arial" panose="020B0604020202020204" pitchFamily="34" charset="0"/>
              </a:rPr>
              <a:t>R</a:t>
            </a:r>
            <a:r>
              <a:rPr kumimoji="0" lang="en-US" altLang="en-US" b="1" i="0" u="none" strike="noStrike" cap="none" normalizeH="0" baseline="0" dirty="0">
                <a:ln>
                  <a:noFill/>
                </a:ln>
                <a:solidFill>
                  <a:schemeClr val="tx1"/>
                </a:solidFill>
                <a:effectLst/>
                <a:latin typeface="Arial" panose="020B0604020202020204" pitchFamily="34" charset="0"/>
              </a:rPr>
              <a:t>unning the </a:t>
            </a:r>
            <a:r>
              <a:rPr kumimoji="0" lang="en-US" altLang="en-US" b="1" i="0" u="none" strike="noStrike" cap="none" normalizeH="0" baseline="0" dirty="0">
                <a:ln>
                  <a:noFill/>
                </a:ln>
                <a:solidFill>
                  <a:schemeClr val="tx1"/>
                </a:solidFill>
                <a:effectLst/>
                <a:latin typeface="Arial Unicode MS"/>
              </a:rPr>
              <a:t>ping</a:t>
            </a:r>
            <a:r>
              <a:rPr kumimoji="0" lang="en-US" altLang="en-US" b="1" i="0" u="none" strike="noStrike" cap="none" normalizeH="0" baseline="0" dirty="0">
                <a:ln>
                  <a:noFill/>
                </a:ln>
                <a:solidFill>
                  <a:schemeClr val="tx1"/>
                </a:solidFill>
                <a:effectLst/>
              </a:rPr>
              <a:t> command to DMZ-public at </a:t>
            </a:r>
            <a:r>
              <a:rPr kumimoji="0" lang="en-US" altLang="en-US" b="1" i="0" u="none" strike="noStrike" cap="none" normalizeH="0" baseline="0" dirty="0">
                <a:ln>
                  <a:noFill/>
                </a:ln>
                <a:solidFill>
                  <a:srgbClr val="FF0000"/>
                </a:solidFill>
                <a:effectLst/>
              </a:rPr>
              <a:t>192.168.20.2</a:t>
            </a:r>
            <a:r>
              <a:rPr kumimoji="0" lang="en-US" altLang="en-US" b="1" i="0" u="none" strike="noStrike" cap="none" normalizeH="0" baseline="0" dirty="0">
                <a:ln>
                  <a:noFill/>
                </a:ln>
                <a:solidFill>
                  <a:schemeClr val="tx1"/>
                </a:solidFill>
                <a:effectLst/>
              </a:rPr>
              <a:t> and </a:t>
            </a:r>
            <a:r>
              <a:rPr kumimoji="0" lang="en-US" altLang="en-US" b="1" i="0" u="none" strike="noStrike" cap="none" normalizeH="0" baseline="0" dirty="0">
                <a:ln>
                  <a:noFill/>
                </a:ln>
                <a:solidFill>
                  <a:srgbClr val="FF0000"/>
                </a:solidFill>
                <a:effectLst/>
              </a:rPr>
              <a:t>192.168.30.2.</a:t>
            </a:r>
            <a:endParaRPr kumimoji="0" lang="en-US" altLang="en-US" b="0" i="0" u="none" strike="noStrike" cap="none" normalizeH="0" baseline="0" dirty="0">
              <a:ln>
                <a:noFill/>
              </a:ln>
              <a:solidFill>
                <a:srgbClr val="FF0000"/>
              </a:solidFill>
              <a:effectLst/>
              <a:latin typeface="Arial" panose="020B0604020202020204" pitchFamily="34" charset="0"/>
            </a:endParaRPr>
          </a:p>
          <a:p>
            <a:pPr marL="628650" lvl="1" indent="-171450" defTabSz="914400" eaLnBrk="0" fontAlgn="base" hangingPunct="0">
              <a:spcBef>
                <a:spcPct val="0"/>
              </a:spcBef>
              <a:spcAft>
                <a:spcPct val="0"/>
              </a:spcAft>
              <a:buFont typeface="Wingdings" panose="05000000000000000000" pitchFamily="2" charset="2"/>
              <a:buChar char="q"/>
            </a:pPr>
            <a:r>
              <a:rPr lang="en-US" altLang="en-US" b="1" dirty="0" err="1">
                <a:latin typeface="Arial" panose="020B0604020202020204" pitchFamily="34" charset="0"/>
              </a:rPr>
              <a:t>E</a:t>
            </a:r>
            <a:r>
              <a:rPr kumimoji="0" lang="en-US" altLang="en-US" b="1" i="0" u="none" strike="noStrike" cap="none" normalizeH="0" baseline="0" dirty="0" err="1">
                <a:ln>
                  <a:noFill/>
                </a:ln>
                <a:solidFill>
                  <a:schemeClr val="tx1"/>
                </a:solidFill>
                <a:effectLst/>
                <a:latin typeface="Arial" panose="020B0604020202020204" pitchFamily="34" charset="0"/>
              </a:rPr>
              <a:t>xecutig</a:t>
            </a:r>
            <a:r>
              <a:rPr kumimoji="0" lang="en-US" altLang="en-US" b="1" i="0" u="none" strike="noStrike" cap="none" normalizeH="0" baseline="0" dirty="0">
                <a:ln>
                  <a:noFill/>
                </a:ln>
                <a:solidFill>
                  <a:schemeClr val="tx1"/>
                </a:solidFill>
                <a:effectLst/>
                <a:latin typeface="Arial" panose="020B0604020202020204" pitchFamily="34" charset="0"/>
              </a:rPr>
              <a:t> the </a:t>
            </a:r>
            <a:r>
              <a:rPr kumimoji="0" lang="en-US" altLang="en-US" b="1" i="0" u="none" strike="noStrike" cap="none" normalizeH="0" baseline="0" dirty="0">
                <a:ln>
                  <a:noFill/>
                </a:ln>
                <a:solidFill>
                  <a:schemeClr val="tx1"/>
                </a:solidFill>
                <a:effectLst/>
                <a:latin typeface="Arial Unicode MS"/>
              </a:rPr>
              <a:t>ping</a:t>
            </a:r>
            <a:r>
              <a:rPr kumimoji="0" lang="en-US" altLang="en-US" b="1" i="0" u="none" strike="noStrike" cap="none" normalizeH="0" baseline="0" dirty="0">
                <a:ln>
                  <a:noFill/>
                </a:ln>
                <a:solidFill>
                  <a:schemeClr val="tx1"/>
                </a:solidFill>
                <a:effectLst/>
              </a:rPr>
              <a:t> command to Internal server at </a:t>
            </a:r>
            <a:r>
              <a:rPr kumimoji="0" lang="en-US" altLang="en-US" b="1" i="0" u="none" strike="noStrike" cap="none" normalizeH="0" baseline="0" dirty="0">
                <a:ln>
                  <a:noFill/>
                </a:ln>
                <a:solidFill>
                  <a:srgbClr val="FF0000"/>
                </a:solidFill>
                <a:effectLst/>
              </a:rPr>
              <a:t>192.168.30.10.</a:t>
            </a:r>
            <a:endParaRPr kumimoji="0" lang="en-US" altLang="en-US" b="0" i="0" u="none" strike="noStrike" cap="none" normalizeH="0" baseline="0" dirty="0">
              <a:ln>
                <a:noFill/>
              </a:ln>
              <a:solidFill>
                <a:srgbClr val="FF0000"/>
              </a:solidFill>
              <a:effectLst/>
              <a:latin typeface="Arial" panose="020B0604020202020204" pitchFamily="34" charset="0"/>
            </a:endParaRPr>
          </a:p>
          <a:p>
            <a:pPr marL="628650" lvl="1" indent="-171450" defTabSz="914400" eaLnBrk="0" fontAlgn="base" hangingPunct="0">
              <a:spcBef>
                <a:spcPct val="0"/>
              </a:spcBef>
              <a:spcAft>
                <a:spcPct val="0"/>
              </a:spcAft>
              <a:buFont typeface="Wingdings" panose="05000000000000000000" pitchFamily="2" charset="2"/>
              <a:buChar char="q"/>
            </a:pPr>
            <a:r>
              <a:rPr lang="en-US" altLang="en-US" b="1" dirty="0">
                <a:latin typeface="Arial" panose="020B0604020202020204" pitchFamily="34" charset="0"/>
              </a:rPr>
              <a:t>O</a:t>
            </a:r>
            <a:r>
              <a:rPr kumimoji="0" lang="en-US" altLang="en-US" b="1" i="0" u="none" strike="noStrike" cap="none" normalizeH="0" baseline="0" dirty="0">
                <a:ln>
                  <a:noFill/>
                </a:ln>
                <a:solidFill>
                  <a:schemeClr val="tx1"/>
                </a:solidFill>
                <a:effectLst/>
                <a:latin typeface="Arial" panose="020B0604020202020204" pitchFamily="34" charset="0"/>
              </a:rPr>
              <a:t>utput of the </a:t>
            </a:r>
            <a:r>
              <a:rPr kumimoji="0" lang="en-US" altLang="en-US" b="1" i="0" u="none" strike="noStrike" cap="none" normalizeH="0" baseline="0" dirty="0">
                <a:ln>
                  <a:noFill/>
                </a:ln>
                <a:solidFill>
                  <a:schemeClr val="tx1"/>
                </a:solidFill>
                <a:effectLst/>
                <a:latin typeface="Arial Unicode MS"/>
              </a:rPr>
              <a:t>traceroute</a:t>
            </a:r>
            <a:r>
              <a:rPr kumimoji="0" lang="en-US" altLang="en-US" b="1" i="0" u="none" strike="noStrike" cap="none" normalizeH="0" baseline="0" dirty="0">
                <a:ln>
                  <a:noFill/>
                </a:ln>
                <a:solidFill>
                  <a:schemeClr val="tx1"/>
                </a:solidFill>
                <a:effectLst/>
              </a:rPr>
              <a:t> command to internal server (</a:t>
            </a:r>
            <a:r>
              <a:rPr kumimoji="0" lang="en-US" altLang="en-US" b="1" i="0" u="none" strike="noStrike" cap="none" normalizeH="0" baseline="0" dirty="0">
                <a:ln>
                  <a:noFill/>
                </a:ln>
                <a:solidFill>
                  <a:srgbClr val="FF0000"/>
                </a:solidFill>
                <a:effectLst/>
              </a:rPr>
              <a:t>192.168.20.10</a:t>
            </a:r>
            <a:r>
              <a:rPr kumimoji="0" lang="en-US" altLang="en-US" b="1" i="0" u="none" strike="noStrike" cap="none" normalizeH="0" baseline="0" dirty="0">
                <a:ln>
                  <a:noFill/>
                </a:ln>
                <a:solidFill>
                  <a:schemeClr val="tx1"/>
                </a:solidFill>
                <a:effectLst/>
              </a:rPr>
              <a:t>) with hops passing through DMZ-public.</a:t>
            </a:r>
            <a:endParaRPr kumimoji="0" lang="en-US" altLang="en-US" b="0" i="0" u="none" strike="noStrike" cap="none" normalizeH="0" baseline="0" dirty="0">
              <a:ln>
                <a:noFill/>
              </a:ln>
              <a:solidFill>
                <a:schemeClr val="tx1"/>
              </a:solidFill>
              <a:effectLst/>
              <a:latin typeface="Arial" panose="020B0604020202020204" pitchFamily="34" charset="0"/>
            </a:endParaRPr>
          </a:p>
        </p:txBody>
      </p:sp>
      <p:pic>
        <p:nvPicPr>
          <p:cNvPr id="8" name="Picture 7" descr="A screenshot of a computer&#10;&#10;AI-generated content may be incorrect.">
            <a:extLst>
              <a:ext uri="{FF2B5EF4-FFF2-40B4-BE49-F238E27FC236}">
                <a16:creationId xmlns:a16="http://schemas.microsoft.com/office/drawing/2014/main" id="{C4F01723-53BA-2426-D897-E2706BCEBE51}"/>
              </a:ext>
            </a:extLst>
          </p:cNvPr>
          <p:cNvPicPr>
            <a:picLocks noChangeAspect="1"/>
          </p:cNvPicPr>
          <p:nvPr/>
        </p:nvPicPr>
        <p:blipFill>
          <a:blip r:embed="rId2">
            <a:extLst>
              <a:ext uri="{28A0092B-C50C-407E-A947-70E740481C1C}">
                <a14:useLocalDpi xmlns:a14="http://schemas.microsoft.com/office/drawing/2010/main" val="0"/>
              </a:ext>
            </a:extLst>
          </a:blip>
          <a:srcRect r="28888"/>
          <a:stretch/>
        </p:blipFill>
        <p:spPr>
          <a:xfrm>
            <a:off x="546080" y="1505330"/>
            <a:ext cx="5765840" cy="4206100"/>
          </a:xfrm>
          <a:prstGeom prst="rect">
            <a:avLst/>
          </a:prstGeom>
        </p:spPr>
      </p:pic>
    </p:spTree>
    <p:extLst>
      <p:ext uri="{BB962C8B-B14F-4D97-AF65-F5344CB8AC3E}">
        <p14:creationId xmlns:p14="http://schemas.microsoft.com/office/powerpoint/2010/main" val="30208963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779493-29AA-2C1A-8E86-DD86D4417954}"/>
              </a:ext>
            </a:extLst>
          </p:cNvPr>
          <p:cNvSpPr>
            <a:spLocks noGrp="1"/>
          </p:cNvSpPr>
          <p:nvPr>
            <p:ph type="title"/>
          </p:nvPr>
        </p:nvSpPr>
        <p:spPr>
          <a:xfrm>
            <a:off x="99961" y="506426"/>
            <a:ext cx="6390529" cy="1018091"/>
          </a:xfrm>
        </p:spPr>
        <p:txBody>
          <a:bodyPr/>
          <a:lstStyle/>
          <a:p>
            <a:r>
              <a:rPr lang="en" dirty="0"/>
              <a:t>Network Setup – Public DMZ</a:t>
            </a:r>
            <a:endParaRPr lang="en-IN" dirty="0"/>
          </a:p>
        </p:txBody>
      </p:sp>
      <p:pic>
        <p:nvPicPr>
          <p:cNvPr id="5" name="Picture 4" descr="A screenshot of a computer">
            <a:extLst>
              <a:ext uri="{FF2B5EF4-FFF2-40B4-BE49-F238E27FC236}">
                <a16:creationId xmlns:a16="http://schemas.microsoft.com/office/drawing/2014/main" id="{434315AD-9140-C261-BDD9-7F4F93E5C762}"/>
              </a:ext>
            </a:extLst>
          </p:cNvPr>
          <p:cNvPicPr>
            <a:picLocks noChangeAspect="1"/>
          </p:cNvPicPr>
          <p:nvPr/>
        </p:nvPicPr>
        <p:blipFill>
          <a:blip r:embed="rId2">
            <a:extLst>
              <a:ext uri="{28A0092B-C50C-407E-A947-70E740481C1C}">
                <a14:useLocalDpi xmlns:a14="http://schemas.microsoft.com/office/drawing/2010/main" val="0"/>
              </a:ext>
            </a:extLst>
          </a:blip>
          <a:srcRect t="3907" b="14504"/>
          <a:stretch/>
        </p:blipFill>
        <p:spPr>
          <a:xfrm>
            <a:off x="905567" y="1306936"/>
            <a:ext cx="4268676" cy="1959072"/>
          </a:xfrm>
          <a:prstGeom prst="rect">
            <a:avLst/>
          </a:prstGeom>
        </p:spPr>
      </p:pic>
      <p:pic>
        <p:nvPicPr>
          <p:cNvPr id="7" name="Picture 6" descr="A screenshot of a computer&#10;&#10;AI-generated content may be incorrect.">
            <a:extLst>
              <a:ext uri="{FF2B5EF4-FFF2-40B4-BE49-F238E27FC236}">
                <a16:creationId xmlns:a16="http://schemas.microsoft.com/office/drawing/2014/main" id="{A860E5B5-E9F7-AE66-3EE1-AE17206829D6}"/>
              </a:ext>
            </a:extLst>
          </p:cNvPr>
          <p:cNvPicPr>
            <a:picLocks noChangeAspect="1"/>
          </p:cNvPicPr>
          <p:nvPr/>
        </p:nvPicPr>
        <p:blipFill>
          <a:blip r:embed="rId3">
            <a:extLst>
              <a:ext uri="{28A0092B-C50C-407E-A947-70E740481C1C}">
                <a14:useLocalDpi xmlns:a14="http://schemas.microsoft.com/office/drawing/2010/main" val="0"/>
              </a:ext>
            </a:extLst>
          </a:blip>
          <a:srcRect t="4286" b="11461"/>
          <a:stretch/>
        </p:blipFill>
        <p:spPr>
          <a:xfrm>
            <a:off x="901234" y="3266008"/>
            <a:ext cx="4268676" cy="2023029"/>
          </a:xfrm>
          <a:prstGeom prst="rect">
            <a:avLst/>
          </a:prstGeom>
        </p:spPr>
      </p:pic>
      <p:sp>
        <p:nvSpPr>
          <p:cNvPr id="10" name="TextBox 9">
            <a:extLst>
              <a:ext uri="{FF2B5EF4-FFF2-40B4-BE49-F238E27FC236}">
                <a16:creationId xmlns:a16="http://schemas.microsoft.com/office/drawing/2014/main" id="{4278DA54-E08C-0D25-869C-69786DC9E010}"/>
              </a:ext>
            </a:extLst>
          </p:cNvPr>
          <p:cNvSpPr txBox="1"/>
          <p:nvPr/>
        </p:nvSpPr>
        <p:spPr>
          <a:xfrm>
            <a:off x="250031" y="7837064"/>
            <a:ext cx="6357937" cy="1200329"/>
          </a:xfrm>
          <a:prstGeom prst="rect">
            <a:avLst/>
          </a:prstGeom>
          <a:noFill/>
        </p:spPr>
        <p:txBody>
          <a:bodyPr wrap="square">
            <a:spAutoFit/>
          </a:bodyPr>
          <a:lstStyle/>
          <a:p>
            <a:r>
              <a:rPr lang="en-IN" dirty="0"/>
              <a:t>PUBLIC-DMZ Virtual Network : </a:t>
            </a:r>
            <a:r>
              <a:rPr lang="en-IN" dirty="0">
                <a:solidFill>
                  <a:srgbClr val="FF0000"/>
                </a:solidFill>
              </a:rPr>
              <a:t>192.168.20.0/24</a:t>
            </a:r>
          </a:p>
          <a:p>
            <a:r>
              <a:rPr lang="en-IN" dirty="0">
                <a:solidFill>
                  <a:srgbClr val="FF0000"/>
                </a:solidFill>
              </a:rPr>
              <a:t>Note: host only Ethernet </a:t>
            </a:r>
            <a:r>
              <a:rPr lang="en-IN" dirty="0" err="1">
                <a:solidFill>
                  <a:srgbClr val="FF0000"/>
                </a:solidFill>
              </a:rPr>
              <a:t>Adpater</a:t>
            </a:r>
            <a:r>
              <a:rPr lang="en-IN" dirty="0">
                <a:solidFill>
                  <a:srgbClr val="FF0000"/>
                </a:solidFill>
              </a:rPr>
              <a:t> #3 means Private DMZ network </a:t>
            </a:r>
            <a:r>
              <a:rPr lang="en-IN" dirty="0"/>
              <a:t> </a:t>
            </a:r>
          </a:p>
          <a:p>
            <a:pPr algn="just"/>
            <a:endParaRPr lang="en-US" dirty="0"/>
          </a:p>
        </p:txBody>
      </p:sp>
      <p:pic>
        <p:nvPicPr>
          <p:cNvPr id="4" name="Picture 3" descr="A screenshot of a computer&#10;&#10;AI-generated content may be incorrect.">
            <a:extLst>
              <a:ext uri="{FF2B5EF4-FFF2-40B4-BE49-F238E27FC236}">
                <a16:creationId xmlns:a16="http://schemas.microsoft.com/office/drawing/2014/main" id="{2E43B53E-36CB-D0BF-DCEB-1B8E7AE2E65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1234" y="5289037"/>
            <a:ext cx="4273009" cy="2403568"/>
          </a:xfrm>
          <a:prstGeom prst="rect">
            <a:avLst/>
          </a:prstGeom>
        </p:spPr>
      </p:pic>
    </p:spTree>
    <p:extLst>
      <p:ext uri="{BB962C8B-B14F-4D97-AF65-F5344CB8AC3E}">
        <p14:creationId xmlns:p14="http://schemas.microsoft.com/office/powerpoint/2010/main" val="28534792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8D11BC-0956-24DA-2D45-2B7B377EFC6D}"/>
              </a:ext>
            </a:extLst>
          </p:cNvPr>
          <p:cNvSpPr>
            <a:spLocks noGrp="1"/>
          </p:cNvSpPr>
          <p:nvPr>
            <p:ph type="title"/>
          </p:nvPr>
        </p:nvSpPr>
        <p:spPr>
          <a:xfrm>
            <a:off x="116406" y="559366"/>
            <a:ext cx="6390529" cy="1018091"/>
          </a:xfrm>
        </p:spPr>
        <p:txBody>
          <a:bodyPr/>
          <a:lstStyle/>
          <a:p>
            <a:r>
              <a:rPr lang="en-US" sz="2800" b="0" i="0" dirty="0">
                <a:solidFill>
                  <a:srgbClr val="2E3D49"/>
                </a:solidFill>
                <a:effectLst/>
                <a:latin typeface="Open Sans Light" panose="020B0306030504020204" pitchFamily="34" charset="0"/>
                <a:ea typeface="Open Sans Light" panose="020B0306030504020204" pitchFamily="34" charset="0"/>
                <a:cs typeface="Open Sans Light" panose="020B0306030504020204" pitchFamily="34" charset="0"/>
              </a:rPr>
              <a:t>Network Setup – Public DMZ</a:t>
            </a:r>
            <a:endParaRPr lang="en-IN" sz="2800" dirty="0"/>
          </a:p>
        </p:txBody>
      </p:sp>
      <p:sp>
        <p:nvSpPr>
          <p:cNvPr id="7" name="Rectangle 1">
            <a:extLst>
              <a:ext uri="{FF2B5EF4-FFF2-40B4-BE49-F238E27FC236}">
                <a16:creationId xmlns:a16="http://schemas.microsoft.com/office/drawing/2014/main" id="{06A62854-5A62-9EE1-ABF0-35BE4F5AF5DA}"/>
              </a:ext>
            </a:extLst>
          </p:cNvPr>
          <p:cNvSpPr>
            <a:spLocks noChangeArrowheads="1"/>
          </p:cNvSpPr>
          <p:nvPr/>
        </p:nvSpPr>
        <p:spPr bwMode="auto">
          <a:xfrm>
            <a:off x="139148" y="5425283"/>
            <a:ext cx="6345044"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defTabSz="914400" eaLnBrk="0" fontAlgn="base" hangingPunct="0">
              <a:spcBef>
                <a:spcPct val="0"/>
              </a:spcBef>
              <a:spcAft>
                <a:spcPct val="0"/>
              </a:spcAft>
              <a:buFont typeface="Wingdings" panose="05000000000000000000" pitchFamily="2" charset="2"/>
              <a:buChar char="q"/>
            </a:pPr>
            <a:r>
              <a:rPr lang="en-US" dirty="0"/>
              <a:t>Ubuntu (</a:t>
            </a:r>
            <a:r>
              <a:rPr lang="en-US" dirty="0">
                <a:solidFill>
                  <a:srgbClr val="FF0000"/>
                </a:solidFill>
              </a:rPr>
              <a:t>192.168.20.2</a:t>
            </a:r>
            <a:r>
              <a:rPr lang="en-US" dirty="0"/>
              <a:t>) functions as a Public-DMZ server and a Router, forwarding traffic between the DMZ and Internal Network</a:t>
            </a:r>
            <a:endParaRPr lang="en-IN" dirty="0"/>
          </a:p>
          <a:p>
            <a:pPr marR="0" lvl="0" algn="l" defTabSz="914400" rtl="0" eaLnBrk="0" fontAlgn="base" latinLnBrk="0" hangingPunct="0">
              <a:lnSpc>
                <a:spcPct val="100000"/>
              </a:lnSpc>
              <a:spcBef>
                <a:spcPct val="0"/>
              </a:spcBef>
              <a:spcAft>
                <a:spcPct val="0"/>
              </a:spcAft>
              <a:buClrTx/>
              <a:buSzTx/>
              <a:tabLst/>
            </a:pPr>
            <a:endParaRPr kumimoji="0" lang="en-US" altLang="en-US" i="0" u="none" strike="noStrike" cap="none" normalizeH="0" baseline="0" dirty="0">
              <a:ln>
                <a:noFill/>
              </a:ln>
              <a:solidFill>
                <a:schemeClr val="tx1"/>
              </a:solidFill>
              <a:effectLst/>
              <a:latin typeface="Arial Unicode MS"/>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i="0" u="none" strike="noStrike" cap="none" normalizeH="0" baseline="0" dirty="0" err="1">
                <a:ln>
                  <a:noFill/>
                </a:ln>
                <a:solidFill>
                  <a:schemeClr val="tx1"/>
                </a:solidFill>
                <a:effectLst/>
                <a:latin typeface="Arial Unicode MS"/>
              </a:rPr>
              <a:t>ip</a:t>
            </a:r>
            <a:r>
              <a:rPr kumimoji="0" lang="en-US" altLang="en-US" i="0" u="none" strike="noStrike" cap="none" normalizeH="0" baseline="0" dirty="0">
                <a:ln>
                  <a:noFill/>
                </a:ln>
                <a:solidFill>
                  <a:schemeClr val="tx1"/>
                </a:solidFill>
                <a:effectLst/>
                <a:latin typeface="Arial Unicode MS"/>
              </a:rPr>
              <a:t> a</a:t>
            </a:r>
            <a:r>
              <a:rPr kumimoji="0" lang="en-US" altLang="en-US" i="0" u="none" strike="noStrike" cap="none" normalizeH="0" baseline="0" dirty="0">
                <a:ln>
                  <a:noFill/>
                </a:ln>
                <a:solidFill>
                  <a:schemeClr val="tx1"/>
                </a:solidFill>
                <a:effectLst/>
              </a:rPr>
              <a:t> - command displays the  enp0s3 (</a:t>
            </a:r>
            <a:r>
              <a:rPr kumimoji="0" lang="en-US" altLang="en-US" i="0" u="none" strike="noStrike" cap="none" normalizeH="0" baseline="0" dirty="0">
                <a:ln>
                  <a:noFill/>
                </a:ln>
                <a:solidFill>
                  <a:srgbClr val="FF0000"/>
                </a:solidFill>
                <a:effectLst/>
              </a:rPr>
              <a:t>Private-DMZ: 192.168.10.20</a:t>
            </a:r>
            <a:r>
              <a:rPr kumimoji="0" lang="en-US" altLang="en-US" i="0" u="none" strike="noStrike" cap="none" normalizeH="0" baseline="0" dirty="0">
                <a:ln>
                  <a:noFill/>
                </a:ln>
                <a:solidFill>
                  <a:schemeClr val="tx1"/>
                </a:solidFill>
                <a:effectLst/>
              </a:rPr>
              <a:t>) and enp0s8 (</a:t>
            </a:r>
            <a:r>
              <a:rPr kumimoji="0" lang="en-US" altLang="en-US" i="0" u="none" strike="noStrike" cap="none" normalizeH="0" baseline="0" dirty="0">
                <a:ln>
                  <a:noFill/>
                </a:ln>
                <a:solidFill>
                  <a:srgbClr val="FF0000"/>
                </a:solidFill>
                <a:effectLst/>
              </a:rPr>
              <a:t>Internal Network: 192.168.20.2</a:t>
            </a:r>
            <a:r>
              <a:rPr kumimoji="0" lang="en-US" altLang="en-US" i="0" u="none" strike="noStrike" cap="none" normalizeH="0" baseline="0" dirty="0">
                <a:ln>
                  <a:noFill/>
                </a:ln>
                <a:solidFill>
                  <a:schemeClr val="tx1"/>
                </a:solidFill>
                <a:effectLst/>
              </a:rPr>
              <a:t>) and enp0s9 (</a:t>
            </a:r>
            <a:r>
              <a:rPr kumimoji="0" lang="en-US" altLang="en-US" i="0" u="none" strike="noStrike" cap="none" normalizeH="0" baseline="0" dirty="0">
                <a:ln>
                  <a:noFill/>
                </a:ln>
                <a:solidFill>
                  <a:srgbClr val="FF0000"/>
                </a:solidFill>
                <a:effectLst/>
              </a:rPr>
              <a:t>192.168.10.2</a:t>
            </a:r>
            <a:r>
              <a:rPr kumimoji="0" lang="en-US" altLang="en-US" i="0" u="none" strike="noStrike" cap="none" normalizeH="0" baseline="0" dirty="0">
                <a:ln>
                  <a:noFill/>
                </a:ln>
                <a:solidFill>
                  <a:schemeClr val="tx1"/>
                </a:solidFill>
                <a:effectLst/>
              </a:rPr>
              <a:t>).</a:t>
            </a:r>
            <a:endParaRPr kumimoji="0" lang="en-US" altLang="en-US" i="0" u="none" strike="noStrike" cap="none" normalizeH="0" baseline="0" dirty="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i="0" u="none" strike="noStrike" cap="none" normalizeH="0" baseline="0" dirty="0">
                <a:ln>
                  <a:noFill/>
                </a:ln>
                <a:solidFill>
                  <a:schemeClr val="tx1"/>
                </a:solidFill>
                <a:effectLst/>
                <a:latin typeface="Arial" panose="020B0604020202020204" pitchFamily="34" charset="0"/>
              </a:rPr>
              <a:t> </a:t>
            </a:r>
            <a:r>
              <a:rPr lang="en-US" altLang="en-US" dirty="0">
                <a:latin typeface="Arial Unicode MS"/>
              </a:rPr>
              <a:t>P</a:t>
            </a:r>
            <a:r>
              <a:rPr kumimoji="0" lang="en-US" altLang="en-US" i="0" u="none" strike="noStrike" cap="none" normalizeH="0" baseline="0" dirty="0">
                <a:ln>
                  <a:noFill/>
                </a:ln>
                <a:solidFill>
                  <a:schemeClr val="tx1"/>
                </a:solidFill>
                <a:effectLst/>
                <a:latin typeface="Arial Unicode MS"/>
              </a:rPr>
              <a:t>ing</a:t>
            </a:r>
            <a:r>
              <a:rPr kumimoji="0" lang="en-US" altLang="en-US" i="0" u="none" strike="noStrike" cap="none" normalizeH="0" baseline="0" dirty="0">
                <a:ln>
                  <a:noFill/>
                </a:ln>
                <a:solidFill>
                  <a:schemeClr val="tx1"/>
                </a:solidFill>
                <a:effectLst/>
              </a:rPr>
              <a:t> command </a:t>
            </a:r>
            <a:r>
              <a:rPr lang="en-US" altLang="en-US" dirty="0"/>
              <a:t>from DMZ-public to DMZ-private</a:t>
            </a:r>
            <a:r>
              <a:rPr kumimoji="0" lang="en-US" altLang="en-US" i="0" u="none" strike="noStrike" cap="none" normalizeH="0" baseline="0" dirty="0">
                <a:ln>
                  <a:noFill/>
                </a:ln>
                <a:solidFill>
                  <a:schemeClr val="tx1"/>
                </a:solidFill>
                <a:effectLst/>
              </a:rPr>
              <a:t> (</a:t>
            </a:r>
            <a:r>
              <a:rPr kumimoji="0" lang="en-US" altLang="en-US" i="0" u="none" strike="noStrike" cap="none" normalizeH="0" baseline="0" dirty="0">
                <a:ln>
                  <a:noFill/>
                </a:ln>
                <a:solidFill>
                  <a:srgbClr val="FF0000"/>
                </a:solidFill>
                <a:effectLst/>
              </a:rPr>
              <a:t>192.168.20.2</a:t>
            </a:r>
            <a:r>
              <a:rPr kumimoji="0" lang="en-US" altLang="en-US"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dirty="0"/>
              <a:t> Ping command from DMZ-public to </a:t>
            </a:r>
            <a:r>
              <a:rPr kumimoji="0" lang="en-US" altLang="en-US" i="0" u="none" strike="noStrike" cap="none" normalizeH="0" baseline="0" dirty="0">
                <a:ln>
                  <a:noFill/>
                </a:ln>
                <a:solidFill>
                  <a:schemeClr val="tx1"/>
                </a:solidFill>
                <a:effectLst/>
              </a:rPr>
              <a:t> Internal server (</a:t>
            </a:r>
            <a:r>
              <a:rPr kumimoji="0" lang="en-US" altLang="en-US" i="0" u="none" strike="noStrike" cap="none" normalizeH="0" baseline="0" dirty="0">
                <a:ln>
                  <a:noFill/>
                </a:ln>
                <a:solidFill>
                  <a:srgbClr val="FF0000"/>
                </a:solidFill>
                <a:effectLst/>
              </a:rPr>
              <a:t>192.168.</a:t>
            </a:r>
            <a:r>
              <a:rPr lang="en-US" altLang="en-US" dirty="0">
                <a:solidFill>
                  <a:srgbClr val="FF0000"/>
                </a:solidFill>
              </a:rPr>
              <a:t>3</a:t>
            </a:r>
            <a:r>
              <a:rPr kumimoji="0" lang="en-US" altLang="en-US" i="0" u="none" strike="noStrike" cap="none" normalizeH="0" baseline="0" dirty="0">
                <a:ln>
                  <a:noFill/>
                </a:ln>
                <a:solidFill>
                  <a:srgbClr val="FF0000"/>
                </a:solidFill>
                <a:effectLst/>
              </a:rPr>
              <a:t>0.10</a:t>
            </a:r>
            <a:r>
              <a:rPr kumimoji="0" lang="en-US" altLang="en-US"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i="0" u="none" strike="noStrike" cap="none" normalizeH="0" baseline="0" dirty="0">
                <a:ln>
                  <a:noFill/>
                </a:ln>
                <a:solidFill>
                  <a:schemeClr val="tx1"/>
                </a:solidFill>
                <a:effectLst/>
                <a:latin typeface="Arial" panose="020B0604020202020204" pitchFamily="34" charset="0"/>
              </a:rPr>
              <a:t>It acts as </a:t>
            </a:r>
            <a:r>
              <a:rPr lang="en-US" altLang="en-US" dirty="0">
                <a:latin typeface="Arial" panose="020B0604020202020204" pitchFamily="34" charset="0"/>
              </a:rPr>
              <a:t>router forwards packets between DMZ and Internal network.</a:t>
            </a: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i="0" u="none" strike="noStrike" cap="none" normalizeH="0" baseline="0" dirty="0">
              <a:ln>
                <a:noFill/>
              </a:ln>
              <a:solidFill>
                <a:schemeClr val="tx1"/>
              </a:solidFill>
              <a:effectLst/>
              <a:latin typeface="Arial" panose="020B0604020202020204" pitchFamily="34" charset="0"/>
            </a:endParaRPr>
          </a:p>
        </p:txBody>
      </p:sp>
      <p:pic>
        <p:nvPicPr>
          <p:cNvPr id="3" name="Picture 2" descr="A screenshot of a computer program&#10;&#10;AI-generated content may be incorrect.">
            <a:extLst>
              <a:ext uri="{FF2B5EF4-FFF2-40B4-BE49-F238E27FC236}">
                <a16:creationId xmlns:a16="http://schemas.microsoft.com/office/drawing/2014/main" id="{51F4D525-80C4-ADD2-E85A-936EED7184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408" y="1413293"/>
            <a:ext cx="6419184" cy="4011990"/>
          </a:xfrm>
          <a:prstGeom prst="rect">
            <a:avLst/>
          </a:prstGeom>
        </p:spPr>
      </p:pic>
    </p:spTree>
    <p:extLst>
      <p:ext uri="{BB962C8B-B14F-4D97-AF65-F5344CB8AC3E}">
        <p14:creationId xmlns:p14="http://schemas.microsoft.com/office/powerpoint/2010/main" val="12315367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55756" y="557125"/>
            <a:ext cx="6390529" cy="988147"/>
          </a:xfrm>
          <a:prstGeom prst="rect">
            <a:avLst/>
          </a:prstGeom>
        </p:spPr>
        <p:txBody>
          <a:bodyPr spcFirstLastPara="1" wrap="square" lIns="80669" tIns="80669" rIns="80669" bIns="80669" anchor="ctr" anchorCtr="0">
            <a:noAutofit/>
          </a:bodyPr>
          <a:lstStyle/>
          <a:p>
            <a:r>
              <a:rPr lang="en" dirty="0"/>
              <a:t>Network Setup – Internal Network</a:t>
            </a:r>
            <a:endParaRPr dirty="0"/>
          </a:p>
        </p:txBody>
      </p:sp>
      <p:sp>
        <p:nvSpPr>
          <p:cNvPr id="9" name="TextBox 8">
            <a:extLst>
              <a:ext uri="{FF2B5EF4-FFF2-40B4-BE49-F238E27FC236}">
                <a16:creationId xmlns:a16="http://schemas.microsoft.com/office/drawing/2014/main" id="{28F68FE8-6F5B-2349-F3D1-F89FEDDB0343}"/>
              </a:ext>
            </a:extLst>
          </p:cNvPr>
          <p:cNvSpPr txBox="1"/>
          <p:nvPr/>
        </p:nvSpPr>
        <p:spPr>
          <a:xfrm>
            <a:off x="318043" y="5572470"/>
            <a:ext cx="6722911" cy="2585323"/>
          </a:xfrm>
          <a:prstGeom prst="rect">
            <a:avLst/>
          </a:prstGeom>
          <a:noFill/>
        </p:spPr>
        <p:txBody>
          <a:bodyPr wrap="square">
            <a:spAutoFit/>
          </a:bodyPr>
          <a:lstStyle/>
          <a:p>
            <a:r>
              <a:rPr lang="en-US" dirty="0"/>
              <a:t>Windows (</a:t>
            </a:r>
            <a:r>
              <a:rPr lang="en-US" dirty="0">
                <a:solidFill>
                  <a:srgbClr val="FF0000"/>
                </a:solidFill>
              </a:rPr>
              <a:t>192.168.30.10</a:t>
            </a:r>
            <a:r>
              <a:rPr lang="en-US" dirty="0"/>
              <a:t>) is acting as the internal virtual network and pinging to DMZ networks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dirty="0">
                <a:latin typeface="Arial Unicode MS"/>
              </a:rPr>
              <a:t>P</a:t>
            </a:r>
            <a:r>
              <a:rPr kumimoji="0" lang="en-US" altLang="en-US" i="0" u="none" strike="noStrike" cap="none" normalizeH="0" baseline="0" dirty="0">
                <a:ln>
                  <a:noFill/>
                </a:ln>
                <a:solidFill>
                  <a:schemeClr val="tx1"/>
                </a:solidFill>
                <a:effectLst/>
                <a:latin typeface="Arial Unicode MS"/>
              </a:rPr>
              <a:t>ing</a:t>
            </a:r>
            <a:r>
              <a:rPr kumimoji="0" lang="en-US" altLang="en-US" i="0" u="none" strike="noStrike" cap="none" normalizeH="0" baseline="0" dirty="0">
                <a:ln>
                  <a:noFill/>
                </a:ln>
                <a:solidFill>
                  <a:schemeClr val="tx1"/>
                </a:solidFill>
                <a:effectLst/>
              </a:rPr>
              <a:t> command </a:t>
            </a:r>
            <a:r>
              <a:rPr lang="en-US" altLang="en-US" dirty="0"/>
              <a:t>from Internal server  to DMZ-private</a:t>
            </a:r>
            <a:r>
              <a:rPr kumimoji="0" lang="en-US" altLang="en-US" i="0" u="none" strike="noStrike" cap="none" normalizeH="0" baseline="0" dirty="0">
                <a:ln>
                  <a:noFill/>
                </a:ln>
                <a:solidFill>
                  <a:schemeClr val="tx1"/>
                </a:solidFill>
                <a:effectLst/>
              </a:rPr>
              <a:t> (</a:t>
            </a:r>
            <a:r>
              <a:rPr kumimoji="0" lang="en-US" altLang="en-US" i="0" u="none" strike="noStrike" cap="none" normalizeH="0" baseline="0" dirty="0">
                <a:ln>
                  <a:noFill/>
                </a:ln>
                <a:solidFill>
                  <a:srgbClr val="FF0000"/>
                </a:solidFill>
                <a:effectLst/>
              </a:rPr>
              <a:t>192.168.10.10</a:t>
            </a:r>
            <a:r>
              <a:rPr kumimoji="0" lang="en-US" altLang="en-US" i="0" u="none" strike="noStrike" cap="none" normalizeH="0" baseline="0" dirty="0">
                <a:ln>
                  <a:noFill/>
                </a:ln>
                <a:solidFill>
                  <a:schemeClr val="tx1"/>
                </a:solidFill>
                <a:effectLst/>
              </a:rPr>
              <a:t>)</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dirty="0"/>
              <a:t> Ping command </a:t>
            </a:r>
            <a:r>
              <a:rPr lang="en-US" altLang="en-US" dirty="0" err="1"/>
              <a:t>from</a:t>
            </a:r>
            <a:r>
              <a:rPr kumimoji="0" lang="en-US" altLang="en-US" i="0" u="none" strike="noStrike" cap="none" normalizeH="0" baseline="0" dirty="0" err="1">
                <a:ln>
                  <a:noFill/>
                </a:ln>
                <a:solidFill>
                  <a:schemeClr val="tx1"/>
                </a:solidFill>
                <a:effectLst/>
              </a:rPr>
              <a:t>Internal</a:t>
            </a:r>
            <a:r>
              <a:rPr kumimoji="0" lang="en-US" altLang="en-US" i="0" u="none" strike="noStrike" cap="none" normalizeH="0" baseline="0" dirty="0">
                <a:ln>
                  <a:noFill/>
                </a:ln>
                <a:solidFill>
                  <a:schemeClr val="tx1"/>
                </a:solidFill>
                <a:effectLst/>
              </a:rPr>
              <a:t> server to DMZ-public (</a:t>
            </a:r>
            <a:r>
              <a:rPr kumimoji="0" lang="en-US" altLang="en-US" i="0" u="none" strike="noStrike" cap="none" normalizeH="0" baseline="0" dirty="0">
                <a:ln>
                  <a:noFill/>
                </a:ln>
                <a:solidFill>
                  <a:srgbClr val="FF0000"/>
                </a:solidFill>
                <a:effectLst/>
              </a:rPr>
              <a:t>192.168.20.2</a:t>
            </a:r>
            <a:r>
              <a:rPr kumimoji="0" lang="en-US" altLang="en-US" i="0" u="none" strike="noStrike" cap="none" normalizeH="0" baseline="0" dirty="0">
                <a:ln>
                  <a:noFill/>
                </a:ln>
                <a:solidFill>
                  <a:schemeClr val="tx1"/>
                </a:solidFill>
                <a:effectLst/>
              </a:rPr>
              <a:t>).</a:t>
            </a:r>
            <a:endParaRPr lang="en-US" dirty="0"/>
          </a:p>
          <a:p>
            <a:endParaRPr lang="en-US" dirty="0"/>
          </a:p>
          <a:p>
            <a:r>
              <a:rPr lang="en-IN" dirty="0">
                <a:solidFill>
                  <a:srgbClr val="FF0000"/>
                </a:solidFill>
              </a:rPr>
              <a:t>Note: host only Ethernet </a:t>
            </a:r>
            <a:r>
              <a:rPr lang="en-IN" dirty="0" err="1">
                <a:solidFill>
                  <a:srgbClr val="FF0000"/>
                </a:solidFill>
              </a:rPr>
              <a:t>Adpater</a:t>
            </a:r>
            <a:r>
              <a:rPr lang="en-IN" dirty="0">
                <a:solidFill>
                  <a:srgbClr val="FF0000"/>
                </a:solidFill>
              </a:rPr>
              <a:t> #1 means Internal network </a:t>
            </a:r>
            <a:r>
              <a:rPr lang="en-IN" dirty="0"/>
              <a:t> </a:t>
            </a:r>
          </a:p>
          <a:p>
            <a:endParaRPr lang="en-IN" dirty="0"/>
          </a:p>
        </p:txBody>
      </p:sp>
      <p:pic>
        <p:nvPicPr>
          <p:cNvPr id="4" name="Picture 3" descr="A screenshot of a computer&#10;&#10;AI-generated content may be incorrect.">
            <a:extLst>
              <a:ext uri="{FF2B5EF4-FFF2-40B4-BE49-F238E27FC236}">
                <a16:creationId xmlns:a16="http://schemas.microsoft.com/office/drawing/2014/main" id="{958E495A-8FD0-B8E2-6F73-D2D843224F6A}"/>
              </a:ext>
            </a:extLst>
          </p:cNvPr>
          <p:cNvPicPr>
            <a:picLocks noChangeAspect="1"/>
          </p:cNvPicPr>
          <p:nvPr/>
        </p:nvPicPr>
        <p:blipFill>
          <a:blip r:embed="rId3">
            <a:extLst>
              <a:ext uri="{28A0092B-C50C-407E-A947-70E740481C1C}">
                <a14:useLocalDpi xmlns:a14="http://schemas.microsoft.com/office/drawing/2010/main" val="0"/>
              </a:ext>
            </a:extLst>
          </a:blip>
          <a:srcRect r="20741"/>
          <a:stretch/>
        </p:blipFill>
        <p:spPr>
          <a:xfrm>
            <a:off x="430599" y="1395760"/>
            <a:ext cx="6015686" cy="3938240"/>
          </a:xfrm>
          <a:prstGeom prst="rect">
            <a:avLst/>
          </a:prstGeom>
        </p:spPr>
      </p:pic>
    </p:spTree>
    <p:extLst>
      <p:ext uri="{BB962C8B-B14F-4D97-AF65-F5344CB8AC3E}">
        <p14:creationId xmlns:p14="http://schemas.microsoft.com/office/powerpoint/2010/main" val="30840943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8158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3:</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3200" b="0" i="0" u="none" strike="noStrike" kern="1200" cap="none" spc="0" normalizeH="0" baseline="0" noProof="0" dirty="0">
                <a:ln>
                  <a:noFill/>
                </a:ln>
                <a:solidFill>
                  <a:srgbClr val="FFFFFF"/>
                </a:solidFill>
                <a:effectLst/>
                <a:uLnTx/>
                <a:uFillTx/>
                <a:latin typeface="Corbel" panose="020B0503020204020204"/>
                <a:ea typeface="+mn-ea"/>
                <a:cs typeface="+mn-cs"/>
              </a:rPr>
              <a:t>Continuous Monitoring with a SIEM</a:t>
            </a:r>
            <a:endParaRPr kumimoji="0" lang="en-IN" sz="3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0344614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830997"/>
          </a:xfrm>
          <a:prstGeom prst="rect">
            <a:avLst/>
          </a:prstGeom>
          <a:noFill/>
        </p:spPr>
        <p:txBody>
          <a:bodyPr wrap="square" rtlCol="0">
            <a:spAutoFit/>
          </a:bodyPr>
          <a:lstStyle/>
          <a:p>
            <a:r>
              <a:rPr lang="en-US" sz="4800" dirty="0">
                <a:latin typeface="+mj-lt"/>
              </a:rPr>
              <a:t>Project Scenario</a:t>
            </a:r>
            <a:endParaRPr lang="en-IN" sz="4800" dirty="0">
              <a:latin typeface="+mj-lt"/>
            </a:endParaRPr>
          </a:p>
        </p:txBody>
      </p:sp>
    </p:spTree>
    <p:extLst>
      <p:ext uri="{BB962C8B-B14F-4D97-AF65-F5344CB8AC3E}">
        <p14:creationId xmlns:p14="http://schemas.microsoft.com/office/powerpoint/2010/main" val="209301475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26"/>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Understanding SIEM Benefits</a:t>
            </a:r>
            <a:endParaRPr dirty="0"/>
          </a:p>
        </p:txBody>
      </p:sp>
      <p:graphicFrame>
        <p:nvGraphicFramePr>
          <p:cNvPr id="6" name="Google Shape;163;p27">
            <a:extLst>
              <a:ext uri="{FF2B5EF4-FFF2-40B4-BE49-F238E27FC236}">
                <a16:creationId xmlns:a16="http://schemas.microsoft.com/office/drawing/2014/main" id="{F9571E70-2E9C-437A-A36C-B226AB41941C}"/>
              </a:ext>
            </a:extLst>
          </p:cNvPr>
          <p:cNvGraphicFramePr/>
          <p:nvPr>
            <p:extLst>
              <p:ext uri="{D42A27DB-BD31-4B8C-83A1-F6EECF244321}">
                <p14:modId xmlns:p14="http://schemas.microsoft.com/office/powerpoint/2010/main" val="195169775"/>
              </p:ext>
            </p:extLst>
          </p:nvPr>
        </p:nvGraphicFramePr>
        <p:xfrm>
          <a:off x="233735" y="2140191"/>
          <a:ext cx="6390529" cy="6101452"/>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03385">
                <a:tc>
                  <a:txBody>
                    <a:bodyPr/>
                    <a:lstStyle/>
                    <a:p>
                      <a:pPr marL="0" lvl="0" indent="0" algn="l" rtl="0">
                        <a:spcBef>
                          <a:spcPts val="0"/>
                        </a:spcBef>
                        <a:spcAft>
                          <a:spcPts val="0"/>
                        </a:spcAft>
                        <a:buNone/>
                      </a:pPr>
                      <a:r>
                        <a:rPr lang="en" sz="1600" b="1" dirty="0">
                          <a:solidFill>
                            <a:srgbClr val="525C65"/>
                          </a:solidFill>
                          <a:latin typeface="Open Sans"/>
                          <a:ea typeface="Open Sans"/>
                          <a:cs typeface="Open Sans"/>
                          <a:sym typeface="Open Sans"/>
                        </a:rPr>
                        <a:t>1. Early Threat Detection</a:t>
                      </a:r>
                      <a:endParaRPr sz="1600" b="1" dirty="0"/>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520757">
                <a:tc>
                  <a:txBody>
                    <a:bodyPr/>
                    <a:lstStyle/>
                    <a:p>
                      <a:pPr marL="0" lvl="0" indent="0" algn="l" rtl="0">
                        <a:spcBef>
                          <a:spcPts val="0"/>
                        </a:spcBef>
                        <a:spcAft>
                          <a:spcPts val="0"/>
                        </a:spcAft>
                        <a:buNone/>
                      </a:pPr>
                      <a:r>
                        <a:rPr lang="en" sz="1400" dirty="0">
                          <a:solidFill>
                            <a:srgbClr val="525C65"/>
                          </a:solidFill>
                          <a:latin typeface="Open Sans"/>
                          <a:ea typeface="Open Sans"/>
                          <a:cs typeface="Open Sans"/>
                          <a:sym typeface="Open Sans"/>
                        </a:rPr>
                        <a:t>SIEM quickly spots threats in advance before they attack  in the network it detects unusual behaviour in the network based on know attacking methods and techniques and SIEM keeps track of logs and creates reports.</a:t>
                      </a:r>
                      <a:endParaRPr sz="14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3385">
                <a:tc>
                  <a:txBody>
                    <a:bodyPr/>
                    <a:lstStyle/>
                    <a:p>
                      <a:pPr marL="0" lvl="0" indent="0" algn="l" rtl="0">
                        <a:spcBef>
                          <a:spcPts val="0"/>
                        </a:spcBef>
                        <a:spcAft>
                          <a:spcPts val="0"/>
                        </a:spcAft>
                        <a:buNone/>
                      </a:pPr>
                      <a:r>
                        <a:rPr lang="en" sz="1600" b="1" dirty="0">
                          <a:solidFill>
                            <a:srgbClr val="525C65"/>
                          </a:solidFill>
                          <a:latin typeface="Open Sans"/>
                          <a:ea typeface="Open Sans"/>
                          <a:cs typeface="Open Sans"/>
                          <a:sym typeface="Open Sans"/>
                        </a:rPr>
                        <a:t>2. Centralized Security Monitoring</a:t>
                      </a:r>
                      <a:endParaRPr sz="1600" b="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602551">
                <a:tc>
                  <a:txBody>
                    <a:bodyPr/>
                    <a:lstStyle/>
                    <a:p>
                      <a:pPr marL="0" lvl="0" indent="0" algn="l" rtl="0">
                        <a:spcBef>
                          <a:spcPts val="0"/>
                        </a:spcBef>
                        <a:spcAft>
                          <a:spcPts val="0"/>
                        </a:spcAft>
                        <a:buClr>
                          <a:schemeClr val="dk1"/>
                        </a:buClr>
                        <a:buSzPts val="1100"/>
                        <a:buFont typeface="Arial"/>
                        <a:buNone/>
                      </a:pPr>
                      <a:r>
                        <a:rPr lang="en-IN" sz="1400" dirty="0">
                          <a:solidFill>
                            <a:srgbClr val="525C65"/>
                          </a:solidFill>
                          <a:latin typeface="Open Sans"/>
                          <a:ea typeface="Open Sans"/>
                          <a:cs typeface="Open Sans"/>
                          <a:sym typeface="Open Sans"/>
                        </a:rPr>
                        <a:t>It means by using SIEM we can bring all systems data into one place for easy monitoring and detecting threats, instead of checking all devices in company it makes this process easy.</a:t>
                      </a:r>
                      <a:endParaRPr sz="14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03385">
                <a:tc>
                  <a:txBody>
                    <a:bodyPr/>
                    <a:lstStyle/>
                    <a:p>
                      <a:pPr marL="0" lvl="0" indent="0" algn="l" rtl="0">
                        <a:spcBef>
                          <a:spcPts val="0"/>
                        </a:spcBef>
                        <a:spcAft>
                          <a:spcPts val="0"/>
                        </a:spcAft>
                        <a:buNone/>
                      </a:pPr>
                      <a:r>
                        <a:rPr lang="en" sz="1600" b="1" dirty="0">
                          <a:solidFill>
                            <a:srgbClr val="525C65"/>
                          </a:solidFill>
                          <a:latin typeface="Open Sans"/>
                          <a:ea typeface="Open Sans"/>
                          <a:cs typeface="Open Sans"/>
                          <a:sym typeface="Open Sans"/>
                        </a:rPr>
                        <a:t>3. Better investigation and reduces cost regarding security</a:t>
                      </a:r>
                      <a:endParaRPr sz="1600" b="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762610">
                <a:tc>
                  <a:txBody>
                    <a:bodyPr/>
                    <a:lstStyle/>
                    <a:p>
                      <a:pPr marL="0" lvl="0" indent="0" algn="l" rtl="0">
                        <a:spcBef>
                          <a:spcPts val="0"/>
                        </a:spcBef>
                        <a:spcAft>
                          <a:spcPts val="0"/>
                        </a:spcAft>
                        <a:buClr>
                          <a:schemeClr val="dk1"/>
                        </a:buClr>
                        <a:buSzPts val="1100"/>
                        <a:buFont typeface="Arial"/>
                        <a:buNone/>
                      </a:pPr>
                      <a:r>
                        <a:rPr lang="en-IN" sz="1400" dirty="0">
                          <a:solidFill>
                            <a:srgbClr val="525C65"/>
                          </a:solidFill>
                          <a:latin typeface="Open Sans"/>
                          <a:ea typeface="Open Sans"/>
                          <a:cs typeface="Open Sans"/>
                          <a:sym typeface="Open Sans"/>
                        </a:rPr>
                        <a:t>When a cyber attack happens SIEM saves all past security events all logs and records. And also by detecting all threats early SIEM reduces the cost of recovering from cyber attacks.</a:t>
                      </a:r>
                      <a:endParaRPr sz="14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6055567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Deploy SIEM Components in VirtualBox</a:t>
            </a:r>
            <a:endParaRPr dirty="0"/>
          </a:p>
        </p:txBody>
      </p:sp>
      <p:sp>
        <p:nvSpPr>
          <p:cNvPr id="169" name="Google Shape;169;p28"/>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lnSpc>
                <a:spcPct val="100000"/>
              </a:lnSpc>
              <a:buClr>
                <a:schemeClr val="dk1"/>
              </a:buClr>
              <a:buSzPts val="1100"/>
              <a:buNone/>
            </a:pPr>
            <a:r>
              <a:rPr lang="en" dirty="0"/>
              <a:t>To give management a tangible understanding of how a Security Information and Event Management (SIEM) system operates, we're going to set up a demonstration in our VirtualBox test environment. This setup will involve deploying a virtual machine for the ELK server within the private subnet and a virtual machine for Filebeat within the public subnet. These components will work in tandem to illustrate the power of centralized logging and real-time analysis.</a:t>
            </a:r>
            <a:endParaRPr dirty="0"/>
          </a:p>
          <a:p>
            <a:pPr marL="0" indent="0">
              <a:lnSpc>
                <a:spcPct val="100000"/>
              </a:lnSpc>
              <a:buClr>
                <a:schemeClr val="dk1"/>
              </a:buClr>
              <a:buSzPts val="1100"/>
              <a:buNone/>
            </a:pPr>
            <a:endParaRPr i="1" dirty="0"/>
          </a:p>
          <a:p>
            <a:pPr>
              <a:lnSpc>
                <a:spcPct val="100000"/>
              </a:lnSpc>
            </a:pPr>
            <a:r>
              <a:rPr lang="en" i="1" dirty="0"/>
              <a:t>Deploy a virtual machine named Elk-Server in the Private-DMZ subnet of the DMZ VNet for the ELK stack.</a:t>
            </a:r>
            <a:endParaRPr i="1" dirty="0"/>
          </a:p>
          <a:p>
            <a:r>
              <a:rPr lang="en" i="1" dirty="0"/>
              <a:t>Deploy a virtual machine named Filebeat-VM in the Public-DMZ subnet of the DMZ VNet for Filebeat.</a:t>
            </a:r>
            <a:endParaRPr i="1" dirty="0"/>
          </a:p>
          <a:p>
            <a:r>
              <a:rPr lang="en" i="1" dirty="0"/>
              <a:t>Take and submit screenshots of the VM instances confirming their creation and network placement.</a:t>
            </a:r>
            <a:endParaRPr sz="1059" dirty="0">
              <a:solidFill>
                <a:srgbClr val="0D0D0D"/>
              </a:solidFill>
              <a:highlight>
                <a:srgbClr val="FFFFFF"/>
              </a:highlight>
              <a:latin typeface="Roboto"/>
              <a:ea typeface="Roboto"/>
              <a:cs typeface="Roboto"/>
              <a:sym typeface="Roboto"/>
            </a:endParaRPr>
          </a:p>
          <a:p>
            <a:pPr marL="0" indent="0">
              <a:spcBef>
                <a:spcPts val="1324"/>
              </a:spcBef>
              <a:buNone/>
            </a:pPr>
            <a:endParaRPr i="1"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20">
            <a:extLst>
              <a:ext uri="{FF2B5EF4-FFF2-40B4-BE49-F238E27FC236}">
                <a16:creationId xmlns:a16="http://schemas.microsoft.com/office/drawing/2014/main" id="{657515A4-44B1-49FD-5858-F326787ECBA6}"/>
              </a:ext>
            </a:extLst>
          </p:cNvPr>
          <p:cNvSpPr txBox="1">
            <a:spLocks/>
          </p:cNvSpPr>
          <p:nvPr/>
        </p:nvSpPr>
        <p:spPr>
          <a:xfrm>
            <a:off x="233735" y="868067"/>
            <a:ext cx="6390529" cy="988147"/>
          </a:xfrm>
          <a:prstGeom prst="rect">
            <a:avLst/>
          </a:prstGeom>
          <a:noFill/>
          <a:ln>
            <a:noFill/>
          </a:ln>
        </p:spPr>
        <p:txBody>
          <a:bodyPr spcFirstLastPara="1" wrap="square" lIns="80669" tIns="80669" rIns="80669" bIns="806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E3D49"/>
              </a:buClr>
              <a:buSzPts val="3200"/>
              <a:buFont typeface="Open Sans Light"/>
              <a:buNone/>
              <a:defRPr sz="2824" b="0" i="0" u="none" strike="noStrike" cap="none">
                <a:solidFill>
                  <a:srgbClr val="2E3D49"/>
                </a:solidFill>
                <a:latin typeface="Open Sans Light"/>
                <a:ea typeface="Open Sans Light"/>
                <a:cs typeface="Open Sans Light"/>
                <a:sym typeface="Open Sans Ligh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defTabSz="914400"/>
            <a:r>
              <a:rPr lang="en-IN" kern="0" dirty="0"/>
              <a:t>Deploy SIEM Components in VirtualBox – ELK Server</a:t>
            </a:r>
          </a:p>
        </p:txBody>
      </p:sp>
      <p:pic>
        <p:nvPicPr>
          <p:cNvPr id="6" name="Picture 5" descr="A screenshot of a computer&#10;&#10;AI-generated content may be incorrect.">
            <a:extLst>
              <a:ext uri="{FF2B5EF4-FFF2-40B4-BE49-F238E27FC236}">
                <a16:creationId xmlns:a16="http://schemas.microsoft.com/office/drawing/2014/main" id="{FB998E8D-9345-00C4-909E-18579B505E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2208847"/>
            <a:ext cx="6858000" cy="3857625"/>
          </a:xfrm>
          <a:prstGeom prst="rect">
            <a:avLst/>
          </a:prstGeom>
        </p:spPr>
      </p:pic>
      <p:sp>
        <p:nvSpPr>
          <p:cNvPr id="7" name="TextBox 6">
            <a:extLst>
              <a:ext uri="{FF2B5EF4-FFF2-40B4-BE49-F238E27FC236}">
                <a16:creationId xmlns:a16="http://schemas.microsoft.com/office/drawing/2014/main" id="{247BD415-36A2-94C9-1C54-3E9D3B0BECF0}"/>
              </a:ext>
            </a:extLst>
          </p:cNvPr>
          <p:cNvSpPr txBox="1"/>
          <p:nvPr/>
        </p:nvSpPr>
        <p:spPr>
          <a:xfrm>
            <a:off x="233735" y="6611987"/>
            <a:ext cx="6216927" cy="369332"/>
          </a:xfrm>
          <a:prstGeom prst="rect">
            <a:avLst/>
          </a:prstGeom>
          <a:noFill/>
        </p:spPr>
        <p:txBody>
          <a:bodyPr wrap="square">
            <a:spAutoFit/>
          </a:bodyPr>
          <a:lstStyle/>
          <a:p>
            <a:r>
              <a:rPr lang="en-IN" dirty="0"/>
              <a:t>Assigning Public DMZ subnet for ELK server</a:t>
            </a:r>
          </a:p>
        </p:txBody>
      </p:sp>
    </p:spTree>
    <p:extLst>
      <p:ext uri="{BB962C8B-B14F-4D97-AF65-F5344CB8AC3E}">
        <p14:creationId xmlns:p14="http://schemas.microsoft.com/office/powerpoint/2010/main" val="401868432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Deploy SIEM Components in VirtualBox –ELK Server</a:t>
            </a:r>
            <a:endParaRPr dirty="0"/>
          </a:p>
        </p:txBody>
      </p:sp>
      <p:pic>
        <p:nvPicPr>
          <p:cNvPr id="3" name="Picture 2" descr="A screen shot of a computer&#10;&#10;AI-generated content may be incorrect.">
            <a:extLst>
              <a:ext uri="{FF2B5EF4-FFF2-40B4-BE49-F238E27FC236}">
                <a16:creationId xmlns:a16="http://schemas.microsoft.com/office/drawing/2014/main" id="{63CA3736-456A-4724-2F0E-E7EAE0B779C1}"/>
              </a:ext>
            </a:extLst>
          </p:cNvPr>
          <p:cNvPicPr>
            <a:picLocks noChangeAspect="1"/>
          </p:cNvPicPr>
          <p:nvPr/>
        </p:nvPicPr>
        <p:blipFill>
          <a:blip r:embed="rId3">
            <a:extLst>
              <a:ext uri="{28A0092B-C50C-407E-A947-70E740481C1C}">
                <a14:useLocalDpi xmlns:a14="http://schemas.microsoft.com/office/drawing/2010/main" val="0"/>
              </a:ext>
            </a:extLst>
          </a:blip>
          <a:srcRect r="20435"/>
          <a:stretch/>
        </p:blipFill>
        <p:spPr>
          <a:xfrm>
            <a:off x="505696" y="2275688"/>
            <a:ext cx="5846608" cy="4970932"/>
          </a:xfrm>
          <a:prstGeom prst="rect">
            <a:avLst/>
          </a:prstGeom>
        </p:spPr>
      </p:pic>
      <p:sp>
        <p:nvSpPr>
          <p:cNvPr id="4" name="TextBox 3">
            <a:extLst>
              <a:ext uri="{FF2B5EF4-FFF2-40B4-BE49-F238E27FC236}">
                <a16:creationId xmlns:a16="http://schemas.microsoft.com/office/drawing/2014/main" id="{0DD5FFDC-133F-2259-9BBC-8CBC8CE79F50}"/>
              </a:ext>
            </a:extLst>
          </p:cNvPr>
          <p:cNvSpPr txBox="1"/>
          <p:nvPr/>
        </p:nvSpPr>
        <p:spPr>
          <a:xfrm>
            <a:off x="320536" y="7595312"/>
            <a:ext cx="6216927" cy="923330"/>
          </a:xfrm>
          <a:prstGeom prst="rect">
            <a:avLst/>
          </a:prstGeom>
          <a:noFill/>
        </p:spPr>
        <p:txBody>
          <a:bodyPr wrap="square">
            <a:spAutoFit/>
          </a:bodyPr>
          <a:lstStyle/>
          <a:p>
            <a:r>
              <a:rPr lang="en-IN" dirty="0"/>
              <a:t>Deployed ELK-server in the private DMZ subnet of the DMZ </a:t>
            </a:r>
            <a:r>
              <a:rPr lang="en-IN" dirty="0" err="1"/>
              <a:t>vnet</a:t>
            </a:r>
            <a:r>
              <a:rPr lang="en-IN" dirty="0"/>
              <a:t>  for ELK stack and pinged to </a:t>
            </a:r>
            <a:r>
              <a:rPr lang="en-IN" dirty="0">
                <a:solidFill>
                  <a:srgbClr val="FF0000"/>
                </a:solidFill>
              </a:rPr>
              <a:t>192.168.10.10 </a:t>
            </a:r>
            <a:r>
              <a:rPr lang="en-IN" dirty="0"/>
              <a:t>and </a:t>
            </a:r>
            <a:r>
              <a:rPr lang="en-IN" dirty="0">
                <a:solidFill>
                  <a:srgbClr val="FF0000"/>
                </a:solidFill>
              </a:rPr>
              <a:t>192.168.10.20</a:t>
            </a:r>
          </a:p>
        </p:txBody>
      </p:sp>
    </p:spTree>
    <p:extLst>
      <p:ext uri="{BB962C8B-B14F-4D97-AF65-F5344CB8AC3E}">
        <p14:creationId xmlns:p14="http://schemas.microsoft.com/office/powerpoint/2010/main" val="14643016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6;p20">
            <a:extLst>
              <a:ext uri="{FF2B5EF4-FFF2-40B4-BE49-F238E27FC236}">
                <a16:creationId xmlns:a16="http://schemas.microsoft.com/office/drawing/2014/main" id="{8587EAC3-B8B2-5399-5A84-D9CEBB49E959}"/>
              </a:ext>
            </a:extLst>
          </p:cNvPr>
          <p:cNvSpPr txBox="1">
            <a:spLocks noGrp="1"/>
          </p:cNvSpPr>
          <p:nvPr>
            <p:ph type="title"/>
          </p:nvPr>
        </p:nvSpPr>
        <p:spPr>
          <a:xfrm>
            <a:off x="0" y="631031"/>
            <a:ext cx="6391275" cy="1019175"/>
          </a:xfrm>
          <a:prstGeom prst="rect">
            <a:avLst/>
          </a:prstGeom>
        </p:spPr>
        <p:txBody>
          <a:bodyPr spcFirstLastPara="1" wrap="square" lIns="80669" tIns="80669" rIns="80669" bIns="80669" anchor="ctr" anchorCtr="0">
            <a:noAutofit/>
          </a:bodyPr>
          <a:lstStyle/>
          <a:p>
            <a:r>
              <a:rPr lang="en" dirty="0"/>
              <a:t>Deploy SIEM Components in VirtualBox –ELK Server</a:t>
            </a:r>
            <a:endParaRPr dirty="0"/>
          </a:p>
        </p:txBody>
      </p:sp>
      <p:pic>
        <p:nvPicPr>
          <p:cNvPr id="6" name="Picture 5" descr="A screenshot of a computer&#10;&#10;AI-generated content may be incorrect.">
            <a:extLst>
              <a:ext uri="{FF2B5EF4-FFF2-40B4-BE49-F238E27FC236}">
                <a16:creationId xmlns:a16="http://schemas.microsoft.com/office/drawing/2014/main" id="{3427AF39-376E-F62E-2993-5CB07524E3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610" y="5338830"/>
            <a:ext cx="6240780" cy="3557587"/>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C0BB8A00-4A09-6820-F0A3-23DB2A4D280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362" y="1650206"/>
            <a:ext cx="6391275" cy="3557587"/>
          </a:xfrm>
          <a:prstGeom prst="rect">
            <a:avLst/>
          </a:prstGeom>
        </p:spPr>
      </p:pic>
    </p:spTree>
    <p:extLst>
      <p:ext uri="{BB962C8B-B14F-4D97-AF65-F5344CB8AC3E}">
        <p14:creationId xmlns:p14="http://schemas.microsoft.com/office/powerpoint/2010/main" val="12875454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1B8D1F-BAB3-1FCC-79CE-523D4F4F3FE8}"/>
            </a:ext>
          </a:extLst>
        </p:cNvPr>
        <p:cNvGrpSpPr/>
        <p:nvPr/>
      </p:nvGrpSpPr>
      <p:grpSpPr>
        <a:xfrm>
          <a:off x="0" y="0"/>
          <a:ext cx="0" cy="0"/>
          <a:chOff x="0" y="0"/>
          <a:chExt cx="0" cy="0"/>
        </a:xfrm>
      </p:grpSpPr>
      <p:sp>
        <p:nvSpPr>
          <p:cNvPr id="4" name="Google Shape;116;p20">
            <a:extLst>
              <a:ext uri="{FF2B5EF4-FFF2-40B4-BE49-F238E27FC236}">
                <a16:creationId xmlns:a16="http://schemas.microsoft.com/office/drawing/2014/main" id="{A4F278FB-418B-A661-47DF-CCDAD96073AA}"/>
              </a:ext>
            </a:extLst>
          </p:cNvPr>
          <p:cNvSpPr txBox="1">
            <a:spLocks/>
          </p:cNvSpPr>
          <p:nvPr/>
        </p:nvSpPr>
        <p:spPr>
          <a:xfrm>
            <a:off x="233735" y="868067"/>
            <a:ext cx="6390529" cy="988147"/>
          </a:xfrm>
          <a:prstGeom prst="rect">
            <a:avLst/>
          </a:prstGeom>
          <a:noFill/>
          <a:ln>
            <a:noFill/>
          </a:ln>
        </p:spPr>
        <p:txBody>
          <a:bodyPr spcFirstLastPara="1" wrap="square" lIns="80669" tIns="80669" rIns="80669" bIns="806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E3D49"/>
              </a:buClr>
              <a:buSzPts val="3200"/>
              <a:buFont typeface="Open Sans Light"/>
              <a:buNone/>
              <a:defRPr sz="2824" b="0" i="0" u="none" strike="noStrike" cap="none">
                <a:solidFill>
                  <a:srgbClr val="2E3D49"/>
                </a:solidFill>
                <a:latin typeface="Open Sans Light"/>
                <a:ea typeface="Open Sans Light"/>
                <a:cs typeface="Open Sans Light"/>
                <a:sym typeface="Open Sans Ligh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defTabSz="914400"/>
            <a:r>
              <a:rPr lang="en-IN" kern="0" dirty="0"/>
              <a:t>Deploy SIEM Components in VirtualBox – </a:t>
            </a:r>
            <a:r>
              <a:rPr lang="en-IN" kern="0" dirty="0" err="1"/>
              <a:t>Filebeat</a:t>
            </a:r>
            <a:endParaRPr lang="en-IN" kern="0" dirty="0"/>
          </a:p>
        </p:txBody>
      </p:sp>
      <p:sp>
        <p:nvSpPr>
          <p:cNvPr id="7" name="TextBox 6">
            <a:extLst>
              <a:ext uri="{FF2B5EF4-FFF2-40B4-BE49-F238E27FC236}">
                <a16:creationId xmlns:a16="http://schemas.microsoft.com/office/drawing/2014/main" id="{3EE2DF8D-E517-D5A9-4446-1D9AC6FDA46B}"/>
              </a:ext>
            </a:extLst>
          </p:cNvPr>
          <p:cNvSpPr txBox="1"/>
          <p:nvPr/>
        </p:nvSpPr>
        <p:spPr>
          <a:xfrm>
            <a:off x="233735" y="6580172"/>
            <a:ext cx="6216927" cy="646331"/>
          </a:xfrm>
          <a:prstGeom prst="rect">
            <a:avLst/>
          </a:prstGeom>
          <a:noFill/>
        </p:spPr>
        <p:txBody>
          <a:bodyPr wrap="square">
            <a:spAutoFit/>
          </a:bodyPr>
          <a:lstStyle/>
          <a:p>
            <a:r>
              <a:rPr lang="en-IN" dirty="0"/>
              <a:t>Assigning Public DMZ subnet for </a:t>
            </a:r>
            <a:r>
              <a:rPr lang="en-IN" dirty="0" err="1"/>
              <a:t>FileBeat</a:t>
            </a:r>
            <a:endParaRPr lang="en-IN" dirty="0"/>
          </a:p>
          <a:p>
            <a:endParaRPr lang="en-IN" dirty="0"/>
          </a:p>
        </p:txBody>
      </p:sp>
      <p:pic>
        <p:nvPicPr>
          <p:cNvPr id="5" name="Picture 4" descr="A screenshot of a computer&#10;&#10;AI-generated content may be incorrect.">
            <a:extLst>
              <a:ext uri="{FF2B5EF4-FFF2-40B4-BE49-F238E27FC236}">
                <a16:creationId xmlns:a16="http://schemas.microsoft.com/office/drawing/2014/main" id="{473C1D12-BE09-2027-2435-D9FE400E42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67" y="2099489"/>
            <a:ext cx="6711066" cy="3774975"/>
          </a:xfrm>
          <a:prstGeom prst="rect">
            <a:avLst/>
          </a:prstGeom>
        </p:spPr>
      </p:pic>
    </p:spTree>
    <p:extLst>
      <p:ext uri="{BB962C8B-B14F-4D97-AF65-F5344CB8AC3E}">
        <p14:creationId xmlns:p14="http://schemas.microsoft.com/office/powerpoint/2010/main" val="14365899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DB5A11-9A01-6058-B769-00F81ED58282}"/>
            </a:ext>
          </a:extLst>
        </p:cNvPr>
        <p:cNvGrpSpPr/>
        <p:nvPr/>
      </p:nvGrpSpPr>
      <p:grpSpPr>
        <a:xfrm>
          <a:off x="0" y="0"/>
          <a:ext cx="0" cy="0"/>
          <a:chOff x="0" y="0"/>
          <a:chExt cx="0" cy="0"/>
        </a:xfrm>
      </p:grpSpPr>
      <p:sp>
        <p:nvSpPr>
          <p:cNvPr id="4" name="Google Shape;116;p20">
            <a:extLst>
              <a:ext uri="{FF2B5EF4-FFF2-40B4-BE49-F238E27FC236}">
                <a16:creationId xmlns:a16="http://schemas.microsoft.com/office/drawing/2014/main" id="{79BC3588-8D0C-A143-2400-445CDBC8952F}"/>
              </a:ext>
            </a:extLst>
          </p:cNvPr>
          <p:cNvSpPr txBox="1">
            <a:spLocks/>
          </p:cNvSpPr>
          <p:nvPr/>
        </p:nvSpPr>
        <p:spPr>
          <a:xfrm>
            <a:off x="233735" y="868067"/>
            <a:ext cx="6390529" cy="988147"/>
          </a:xfrm>
          <a:prstGeom prst="rect">
            <a:avLst/>
          </a:prstGeom>
          <a:noFill/>
          <a:ln>
            <a:noFill/>
          </a:ln>
        </p:spPr>
        <p:txBody>
          <a:bodyPr spcFirstLastPara="1" wrap="square" lIns="80669" tIns="80669" rIns="80669" bIns="80669"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2E3D49"/>
              </a:buClr>
              <a:buSzPts val="3200"/>
              <a:buFont typeface="Open Sans Light"/>
              <a:buNone/>
              <a:defRPr sz="2824" b="0" i="0" u="none" strike="noStrike" cap="none">
                <a:solidFill>
                  <a:srgbClr val="2E3D49"/>
                </a:solidFill>
                <a:latin typeface="Open Sans Light"/>
                <a:ea typeface="Open Sans Light"/>
                <a:cs typeface="Open Sans Light"/>
                <a:sym typeface="Open Sans Light"/>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pPr defTabSz="914400"/>
            <a:r>
              <a:rPr lang="en-IN" kern="0" dirty="0"/>
              <a:t>Deploy SIEM Components in VirtualBox – </a:t>
            </a:r>
            <a:r>
              <a:rPr lang="en-IN" kern="0" dirty="0" err="1"/>
              <a:t>Filebeat</a:t>
            </a:r>
            <a:endParaRPr lang="en-IN" kern="0" dirty="0"/>
          </a:p>
        </p:txBody>
      </p:sp>
      <p:sp>
        <p:nvSpPr>
          <p:cNvPr id="7" name="TextBox 6">
            <a:extLst>
              <a:ext uri="{FF2B5EF4-FFF2-40B4-BE49-F238E27FC236}">
                <a16:creationId xmlns:a16="http://schemas.microsoft.com/office/drawing/2014/main" id="{8DCE9354-CB67-399E-7657-5303A4705CC6}"/>
              </a:ext>
            </a:extLst>
          </p:cNvPr>
          <p:cNvSpPr txBox="1"/>
          <p:nvPr/>
        </p:nvSpPr>
        <p:spPr>
          <a:xfrm>
            <a:off x="233735" y="7074442"/>
            <a:ext cx="6216927" cy="1200329"/>
          </a:xfrm>
          <a:prstGeom prst="rect">
            <a:avLst/>
          </a:prstGeom>
          <a:noFill/>
        </p:spPr>
        <p:txBody>
          <a:bodyPr wrap="square">
            <a:spAutoFit/>
          </a:bodyPr>
          <a:lstStyle/>
          <a:p>
            <a:r>
              <a:rPr lang="en-IN" dirty="0"/>
              <a:t>Deployed </a:t>
            </a:r>
            <a:r>
              <a:rPr lang="en-IN" dirty="0" err="1"/>
              <a:t>FileBeat</a:t>
            </a:r>
            <a:r>
              <a:rPr lang="en-IN" dirty="0"/>
              <a:t> in the public DMZ subnet of the DMZ </a:t>
            </a:r>
            <a:r>
              <a:rPr lang="en-IN" dirty="0" err="1"/>
              <a:t>vnet</a:t>
            </a:r>
            <a:r>
              <a:rPr lang="en-IN" dirty="0"/>
              <a:t> and pinged to </a:t>
            </a:r>
            <a:r>
              <a:rPr lang="en-IN" dirty="0">
                <a:solidFill>
                  <a:srgbClr val="FF0000"/>
                </a:solidFill>
              </a:rPr>
              <a:t>192.168.10.10,</a:t>
            </a:r>
            <a:r>
              <a:rPr lang="en-IN" dirty="0"/>
              <a:t> </a:t>
            </a:r>
            <a:r>
              <a:rPr lang="en-IN" dirty="0">
                <a:solidFill>
                  <a:srgbClr val="FF0000"/>
                </a:solidFill>
              </a:rPr>
              <a:t>192.168.10.20 and 192.168.10.5</a:t>
            </a:r>
            <a:r>
              <a:rPr lang="en-IN" dirty="0"/>
              <a:t>(ELK server).</a:t>
            </a:r>
          </a:p>
          <a:p>
            <a:endParaRPr lang="en-IN" dirty="0"/>
          </a:p>
        </p:txBody>
      </p:sp>
      <p:pic>
        <p:nvPicPr>
          <p:cNvPr id="3" name="Picture 2" descr="A screen shot of a computer&#10;&#10;AI-generated content may be incorrect.">
            <a:extLst>
              <a:ext uri="{FF2B5EF4-FFF2-40B4-BE49-F238E27FC236}">
                <a16:creationId xmlns:a16="http://schemas.microsoft.com/office/drawing/2014/main" id="{903F6FD8-60F9-E16C-0CD8-94CA2AFDF1D4}"/>
              </a:ext>
            </a:extLst>
          </p:cNvPr>
          <p:cNvPicPr>
            <a:picLocks noChangeAspect="1"/>
          </p:cNvPicPr>
          <p:nvPr/>
        </p:nvPicPr>
        <p:blipFill>
          <a:blip r:embed="rId2">
            <a:extLst>
              <a:ext uri="{28A0092B-C50C-407E-A947-70E740481C1C}">
                <a14:useLocalDpi xmlns:a14="http://schemas.microsoft.com/office/drawing/2010/main" val="0"/>
              </a:ext>
            </a:extLst>
          </a:blip>
          <a:srcRect r="21791"/>
          <a:stretch/>
        </p:blipFill>
        <p:spPr>
          <a:xfrm>
            <a:off x="660413" y="1992147"/>
            <a:ext cx="5363570" cy="4513756"/>
          </a:xfrm>
          <a:prstGeom prst="rect">
            <a:avLst/>
          </a:prstGeom>
        </p:spPr>
      </p:pic>
    </p:spTree>
    <p:extLst>
      <p:ext uri="{BB962C8B-B14F-4D97-AF65-F5344CB8AC3E}">
        <p14:creationId xmlns:p14="http://schemas.microsoft.com/office/powerpoint/2010/main" val="322378839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2"/>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Setup Monitoring</a:t>
            </a:r>
            <a:endParaRPr dirty="0"/>
          </a:p>
        </p:txBody>
      </p:sp>
      <p:sp>
        <p:nvSpPr>
          <p:cNvPr id="196" name="Google Shape;196;p32"/>
          <p:cNvSpPr txBox="1">
            <a:spLocks noGrp="1"/>
          </p:cNvSpPr>
          <p:nvPr>
            <p:ph type="body" idx="1"/>
          </p:nvPr>
        </p:nvSpPr>
        <p:spPr>
          <a:xfrm>
            <a:off x="233735" y="1890504"/>
            <a:ext cx="6390529" cy="5895000"/>
          </a:xfrm>
          <a:prstGeom prst="rect">
            <a:avLst/>
          </a:prstGeom>
        </p:spPr>
        <p:txBody>
          <a:bodyPr spcFirstLastPara="1" wrap="square" lIns="80669" tIns="80669" rIns="80669" bIns="80669" anchor="t" anchorCtr="0">
            <a:noAutofit/>
          </a:bodyPr>
          <a:lstStyle/>
          <a:p>
            <a:pPr marL="0" indent="0">
              <a:lnSpc>
                <a:spcPct val="100000"/>
              </a:lnSpc>
              <a:buClr>
                <a:schemeClr val="dk1"/>
              </a:buClr>
              <a:buSzPts val="1100"/>
              <a:buNone/>
            </a:pPr>
            <a:r>
              <a:rPr lang="en" dirty="0"/>
              <a:t>To fully showcase our SIEM's capabilities, we will set up the ELK (Elasticsearch, Logstash, Kibana) server, install Filebeat on our web server, and ensure that web server logs are correctly forwarded and displayed in Kibana. This comprehensive task is pivotal for demonstrating effective real-time monitoring and analysis of web server activity, which is essential for maintaining operational health and security within our infrastructure.</a:t>
            </a:r>
            <a:endParaRPr i="1" dirty="0"/>
          </a:p>
          <a:p>
            <a:pPr>
              <a:spcBef>
                <a:spcPts val="1324"/>
              </a:spcBef>
            </a:pPr>
            <a:r>
              <a:rPr lang="en" i="1" dirty="0"/>
              <a:t>Install and configure the ELK server on a VM within the Private-DMZ subnet.</a:t>
            </a:r>
            <a:endParaRPr i="1" dirty="0"/>
          </a:p>
          <a:p>
            <a:r>
              <a:rPr lang="en" i="1" dirty="0"/>
              <a:t>Install Filebeat on the web server in the Public-DMZ subnet.</a:t>
            </a:r>
            <a:endParaRPr i="1" dirty="0"/>
          </a:p>
          <a:p>
            <a:r>
              <a:rPr lang="en" i="1" dirty="0"/>
              <a:t>Configure Filebeat to forward logs to the ELK server's Elasticsearch.</a:t>
            </a:r>
            <a:endParaRPr i="1" dirty="0"/>
          </a:p>
          <a:p>
            <a:r>
              <a:rPr lang="en" i="1" dirty="0"/>
              <a:t>Generate traffic on the web server to create log data (i.e. access the server).</a:t>
            </a:r>
            <a:endParaRPr i="1" dirty="0"/>
          </a:p>
          <a:p>
            <a:r>
              <a:rPr lang="en" i="1" dirty="0"/>
              <a:t>Verify logs are forwarded to Elasticsearch and visible in Kibana.</a:t>
            </a:r>
            <a:endParaRPr i="1" dirty="0"/>
          </a:p>
          <a:p>
            <a:r>
              <a:rPr lang="en" i="1" dirty="0"/>
              <a:t>Create screenshots to confirm that the services are running:</a:t>
            </a:r>
            <a:endParaRPr i="1" dirty="0"/>
          </a:p>
          <a:p>
            <a:pPr lvl="1">
              <a:spcBef>
                <a:spcPts val="0"/>
              </a:spcBef>
            </a:pPr>
            <a:r>
              <a:rPr lang="en" i="1" dirty="0"/>
              <a:t>Filebeat service running on the web server </a:t>
            </a:r>
            <a:endParaRPr i="1" dirty="0"/>
          </a:p>
          <a:p>
            <a:pPr lvl="2">
              <a:spcBef>
                <a:spcPts val="0"/>
              </a:spcBef>
            </a:pPr>
            <a:r>
              <a:rPr lang="en" i="1" dirty="0"/>
              <a:t>Make it from the CLI, with the ‘systemctl status filebeat’</a:t>
            </a:r>
            <a:endParaRPr i="1" dirty="0"/>
          </a:p>
          <a:p>
            <a:pPr lvl="1">
              <a:spcBef>
                <a:spcPts val="0"/>
              </a:spcBef>
            </a:pPr>
            <a:r>
              <a:rPr lang="en" i="1" dirty="0"/>
              <a:t>Kibana receives logs from the Filebeat host</a:t>
            </a:r>
            <a:endParaRPr i="1" dirty="0"/>
          </a:p>
          <a:p>
            <a:pPr lvl="2">
              <a:spcBef>
                <a:spcPts val="0"/>
              </a:spcBef>
            </a:pPr>
            <a:r>
              <a:rPr lang="en" i="1" dirty="0"/>
              <a:t>From Kibana site SIEM/Hosts/Filebeat-VM </a:t>
            </a:r>
            <a:endParaRPr i="1" dirty="0"/>
          </a:p>
          <a:p>
            <a:pPr marL="0" indent="0">
              <a:spcBef>
                <a:spcPts val="1324"/>
              </a:spcBef>
              <a:buNone/>
            </a:pPr>
            <a:endParaRPr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prstGeom prst="rect">
            <a:avLst/>
          </a:prstGeom>
        </p:spPr>
        <p:txBody>
          <a:bodyPr spcFirstLastPara="1" wrap="square" lIns="80669" tIns="80669" rIns="80669" bIns="80669" anchor="ctr" anchorCtr="0">
            <a:noAutofit/>
          </a:bodyPr>
          <a:lstStyle/>
          <a:p>
            <a:r>
              <a:rPr lang="en" dirty="0"/>
              <a:t>Setup Monitoring</a:t>
            </a:r>
            <a:endParaRPr dirty="0"/>
          </a:p>
        </p:txBody>
      </p:sp>
      <p:pic>
        <p:nvPicPr>
          <p:cNvPr id="3" name="Picture 2" descr="A screenshot of a computer screen&#10;&#10;AI-generated content may be incorrect.">
            <a:extLst>
              <a:ext uri="{FF2B5EF4-FFF2-40B4-BE49-F238E27FC236}">
                <a16:creationId xmlns:a16="http://schemas.microsoft.com/office/drawing/2014/main" id="{E08FEF5F-622D-5657-047F-3B21D460D9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648" y="1632597"/>
            <a:ext cx="6692704" cy="4182940"/>
          </a:xfrm>
          <a:prstGeom prst="rect">
            <a:avLst/>
          </a:prstGeom>
        </p:spPr>
      </p:pic>
      <p:sp>
        <p:nvSpPr>
          <p:cNvPr id="11" name="Rectangle 4">
            <a:extLst>
              <a:ext uri="{FF2B5EF4-FFF2-40B4-BE49-F238E27FC236}">
                <a16:creationId xmlns:a16="http://schemas.microsoft.com/office/drawing/2014/main" id="{6A33F17C-EE17-2366-84FE-E0A072DC8B09}"/>
              </a:ext>
            </a:extLst>
          </p:cNvPr>
          <p:cNvSpPr>
            <a:spLocks noGrp="1" noChangeArrowheads="1"/>
          </p:cNvSpPr>
          <p:nvPr>
            <p:ph type="body" idx="1"/>
          </p:nvPr>
        </p:nvSpPr>
        <p:spPr bwMode="auto">
          <a:xfrm>
            <a:off x="233774" y="6205825"/>
            <a:ext cx="595408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latin typeface="Arial" panose="020B0604020202020204" pitchFamily="34" charset="0"/>
              </a:rPr>
              <a:t>The screenshot shows the status of the </a:t>
            </a:r>
            <a:r>
              <a:rPr kumimoji="0" lang="en-US" altLang="en-US" b="1" i="0" u="none" strike="noStrike" cap="none" normalizeH="0" baseline="0" dirty="0" err="1">
                <a:ln>
                  <a:noFill/>
                </a:ln>
                <a:solidFill>
                  <a:schemeClr val="tx1"/>
                </a:solidFill>
                <a:effectLst/>
                <a:latin typeface="Arial" panose="020B0604020202020204" pitchFamily="34" charset="0"/>
              </a:rPr>
              <a:t>Filebeat</a:t>
            </a:r>
            <a:r>
              <a:rPr kumimoji="0" lang="en-US" altLang="en-US" b="1" i="0" u="none" strike="noStrike" cap="none" normalizeH="0" baseline="0" dirty="0">
                <a:ln>
                  <a:noFill/>
                </a:ln>
                <a:solidFill>
                  <a:schemeClr val="tx1"/>
                </a:solidFill>
                <a:effectLst/>
                <a:latin typeface="Arial" panose="020B0604020202020204" pitchFamily="34" charset="0"/>
              </a:rPr>
              <a:t> service</a:t>
            </a:r>
            <a:r>
              <a:rPr kumimoji="0" lang="en-US" altLang="en-US" b="0" i="0" u="none" strike="noStrike" cap="none" normalizeH="0" baseline="0" dirty="0">
                <a:ln>
                  <a:noFill/>
                </a:ln>
                <a:solidFill>
                  <a:schemeClr val="tx1"/>
                </a:solidFill>
                <a:effectLst/>
                <a:latin typeface="Arial" panose="020B0604020202020204" pitchFamily="34" charset="0"/>
              </a:rPr>
              <a:t> running on the web server. The command </a:t>
            </a:r>
            <a:r>
              <a:rPr kumimoji="0" lang="en-US" altLang="en-US" b="0" i="0" u="none" strike="noStrike" cap="none" normalizeH="0" baseline="0" dirty="0" err="1">
                <a:ln>
                  <a:noFill/>
                </a:ln>
                <a:solidFill>
                  <a:schemeClr val="tx1"/>
                </a:solidFill>
                <a:effectLst/>
                <a:latin typeface="Arial Unicode MS"/>
              </a:rPr>
              <a:t>systemctl</a:t>
            </a:r>
            <a:r>
              <a:rPr kumimoji="0" lang="en-US" altLang="en-US" b="0" i="0" u="none" strike="noStrike" cap="none" normalizeH="0" baseline="0" dirty="0">
                <a:ln>
                  <a:noFill/>
                </a:ln>
                <a:solidFill>
                  <a:schemeClr val="tx1"/>
                </a:solidFill>
                <a:effectLst/>
                <a:latin typeface="Arial Unicode MS"/>
              </a:rPr>
              <a:t> status </a:t>
            </a:r>
            <a:r>
              <a:rPr kumimoji="0" lang="en-US" altLang="en-US" b="0" i="0" u="none" strike="noStrike" cap="none" normalizeH="0" baseline="0" dirty="0" err="1">
                <a:ln>
                  <a:noFill/>
                </a:ln>
                <a:solidFill>
                  <a:schemeClr val="tx1"/>
                </a:solidFill>
                <a:effectLst/>
                <a:latin typeface="Arial Unicode MS"/>
              </a:rPr>
              <a:t>filebeat</a:t>
            </a:r>
            <a:r>
              <a:rPr kumimoji="0" lang="en-US" altLang="en-US" b="0" i="0" u="none" strike="noStrike" cap="none" normalizeH="0" baseline="0" dirty="0">
                <a:ln>
                  <a:noFill/>
                </a:ln>
                <a:solidFill>
                  <a:schemeClr val="tx1"/>
                </a:solidFill>
                <a:effectLst/>
              </a:rPr>
              <a:t> </a:t>
            </a:r>
            <a:r>
              <a:rPr kumimoji="0" lang="en-US" altLang="en-US" b="0" i="0" u="none" strike="noStrike" cap="none" normalizeH="0" baseline="0" dirty="0">
                <a:ln>
                  <a:noFill/>
                </a:ln>
                <a:solidFill>
                  <a:schemeClr val="tx1"/>
                </a:solidFill>
                <a:effectLst/>
                <a:latin typeface="+mj-lt"/>
              </a:rPr>
              <a:t>verifies that </a:t>
            </a:r>
            <a:r>
              <a:rPr kumimoji="0" lang="en-US" altLang="en-US" b="0" i="0" u="none" strike="noStrike" cap="none" normalizeH="0" baseline="0" dirty="0" err="1">
                <a:ln>
                  <a:noFill/>
                </a:ln>
                <a:solidFill>
                  <a:schemeClr val="tx1"/>
                </a:solidFill>
                <a:effectLst/>
                <a:latin typeface="+mj-lt"/>
              </a:rPr>
              <a:t>Filebeat</a:t>
            </a:r>
            <a:r>
              <a:rPr kumimoji="0" lang="en-US" altLang="en-US" b="0" i="0" u="none" strike="noStrike" cap="none" normalizeH="0" baseline="0" dirty="0">
                <a:ln>
                  <a:noFill/>
                </a:ln>
                <a:solidFill>
                  <a:schemeClr val="tx1"/>
                </a:solidFill>
                <a:effectLst/>
                <a:latin typeface="+mj-lt"/>
              </a:rPr>
              <a:t> is </a:t>
            </a:r>
            <a:r>
              <a:rPr kumimoji="0" lang="en-US" altLang="en-US" b="1" i="0" u="none" strike="noStrike" cap="none" normalizeH="0" baseline="0" dirty="0">
                <a:ln>
                  <a:noFill/>
                </a:ln>
                <a:solidFill>
                  <a:schemeClr val="tx1"/>
                </a:solidFill>
                <a:effectLst/>
                <a:latin typeface="Arial" panose="020B0604020202020204" pitchFamily="34" charset="0"/>
              </a:rPr>
              <a:t>active (running)</a:t>
            </a:r>
            <a:r>
              <a:rPr kumimoji="0" lang="en-US" altLang="en-US" b="0" i="0" u="none" strike="noStrike" cap="none" normalizeH="0" baseline="0" dirty="0">
                <a:ln>
                  <a:noFill/>
                </a:ln>
                <a:solidFill>
                  <a:schemeClr val="tx1"/>
                </a:solidFill>
                <a:effectLst/>
                <a:latin typeface="Arial" panose="020B0604020202020204" pitchFamily="34" charset="0"/>
              </a:rPr>
              <a:t>, meaning it is successfully installed and operational. </a:t>
            </a:r>
          </a:p>
        </p:txBody>
      </p:sp>
    </p:spTree>
    <p:extLst>
      <p:ext uri="{BB962C8B-B14F-4D97-AF65-F5344CB8AC3E}">
        <p14:creationId xmlns:p14="http://schemas.microsoft.com/office/powerpoint/2010/main" val="31943042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0"/>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Setup Monitoring</a:t>
            </a:r>
            <a:endParaRPr dirty="0"/>
          </a:p>
        </p:txBody>
      </p:sp>
      <p:pic>
        <p:nvPicPr>
          <p:cNvPr id="3" name="Picture 2">
            <a:extLst>
              <a:ext uri="{FF2B5EF4-FFF2-40B4-BE49-F238E27FC236}">
                <a16:creationId xmlns:a16="http://schemas.microsoft.com/office/drawing/2014/main" id="{ACAAEC7E-8BD3-EF7D-C903-87E66B01CBA2}"/>
              </a:ext>
            </a:extLst>
          </p:cNvPr>
          <p:cNvPicPr>
            <a:picLocks noChangeAspect="1"/>
          </p:cNvPicPr>
          <p:nvPr/>
        </p:nvPicPr>
        <p:blipFill>
          <a:blip r:embed="rId3">
            <a:extLst>
              <a:ext uri="{28A0092B-C50C-407E-A947-70E740481C1C}">
                <a14:useLocalDpi xmlns:a14="http://schemas.microsoft.com/office/drawing/2010/main" val="0"/>
              </a:ext>
            </a:extLst>
          </a:blip>
          <a:srcRect t="14016" b="5341"/>
          <a:stretch/>
        </p:blipFill>
        <p:spPr>
          <a:xfrm>
            <a:off x="233735" y="1890504"/>
            <a:ext cx="6390529" cy="2673372"/>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79CA6D56-11ED-F982-B1D7-5B72F95A6D30}"/>
              </a:ext>
            </a:extLst>
          </p:cNvPr>
          <p:cNvPicPr>
            <a:picLocks noChangeAspect="1"/>
          </p:cNvPicPr>
          <p:nvPr/>
        </p:nvPicPr>
        <p:blipFill>
          <a:blip r:embed="rId4">
            <a:extLst>
              <a:ext uri="{28A0092B-C50C-407E-A947-70E740481C1C}">
                <a14:useLocalDpi xmlns:a14="http://schemas.microsoft.com/office/drawing/2010/main" val="0"/>
              </a:ext>
            </a:extLst>
          </a:blip>
          <a:srcRect t="15623"/>
          <a:stretch/>
        </p:blipFill>
        <p:spPr>
          <a:xfrm>
            <a:off x="233735" y="4563876"/>
            <a:ext cx="6390529" cy="2797187"/>
          </a:xfrm>
          <a:prstGeom prst="rect">
            <a:avLst/>
          </a:prstGeom>
        </p:spPr>
      </p:pic>
      <p:sp>
        <p:nvSpPr>
          <p:cNvPr id="11" name="TextBox 10">
            <a:extLst>
              <a:ext uri="{FF2B5EF4-FFF2-40B4-BE49-F238E27FC236}">
                <a16:creationId xmlns:a16="http://schemas.microsoft.com/office/drawing/2014/main" id="{EF8AEDDF-0CBA-CD82-BDBB-0907EF4D2D11}"/>
              </a:ext>
            </a:extLst>
          </p:cNvPr>
          <p:cNvSpPr txBox="1"/>
          <p:nvPr/>
        </p:nvSpPr>
        <p:spPr>
          <a:xfrm>
            <a:off x="342900" y="7795366"/>
            <a:ext cx="5884164" cy="646331"/>
          </a:xfrm>
          <a:prstGeom prst="rect">
            <a:avLst/>
          </a:prstGeom>
          <a:noFill/>
        </p:spPr>
        <p:txBody>
          <a:bodyPr wrap="square">
            <a:spAutoFit/>
          </a:bodyPr>
          <a:lstStyle/>
          <a:p>
            <a:r>
              <a:rPr lang="en-US" dirty="0"/>
              <a:t>This screenshot shows Kibana receiving logs from the </a:t>
            </a:r>
            <a:r>
              <a:rPr lang="en-US" dirty="0" err="1"/>
              <a:t>Filebeat</a:t>
            </a:r>
            <a:r>
              <a:rPr lang="en-US" dirty="0"/>
              <a:t> host. </a:t>
            </a:r>
            <a:endParaRPr lang="en-IN" dirty="0"/>
          </a:p>
        </p:txBody>
      </p:sp>
    </p:spTree>
    <p:extLst>
      <p:ext uri="{BB962C8B-B14F-4D97-AF65-F5344CB8AC3E}">
        <p14:creationId xmlns:p14="http://schemas.microsoft.com/office/powerpoint/2010/main" val="4127580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Overview</a:t>
            </a:r>
            <a:endParaRPr dirty="0"/>
          </a:p>
        </p:txBody>
      </p:sp>
      <p:sp>
        <p:nvSpPr>
          <p:cNvPr id="55" name="Google Shape;55;p10"/>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buClr>
                <a:schemeClr val="dk1"/>
              </a:buClr>
              <a:buSzPts val="1100"/>
              <a:buNone/>
            </a:pPr>
            <a:r>
              <a:rPr lang="en" dirty="0"/>
              <a:t>XYZ is the premier cryptocurrency exchange. They transact over a billion trades everyday and are considered to be one of the most reliable and secure exchanges in the world. Due to their rapid growth, they've faced challenges in scaling their security posture.</a:t>
            </a:r>
            <a:endParaRPr dirty="0"/>
          </a:p>
          <a:p>
            <a:pPr marL="0" indent="0">
              <a:buNone/>
            </a:pPr>
            <a:r>
              <a:rPr lang="en" dirty="0"/>
              <a:t>The largest challenge they've faced is with their Perimeter Network Security being secure. The networking team was overburdened with the rapid growth and a majority of the network infrastructure was built insecurely.</a:t>
            </a:r>
            <a:endParaRPr dirty="0"/>
          </a:p>
          <a:p>
            <a:pPr marL="0" indent="0">
              <a:buClr>
                <a:schemeClr val="dk1"/>
              </a:buClr>
              <a:buSzPts val="1100"/>
              <a:buNone/>
            </a:pPr>
            <a:endParaRPr dirty="0"/>
          </a:p>
          <a:p>
            <a:pPr marL="0" indent="0">
              <a:buNone/>
            </a:pPr>
            <a:r>
              <a:rPr lang="en" dirty="0"/>
              <a:t>Due to a lack of visibility and a lack of proper access control setup on the network, it was inevitable that a breach took place! XYZ was hit with a massive attack in which their network was breached and their internal servers were compromised resulting in over 500 Bitcoin being stolen!</a:t>
            </a:r>
            <a:endParaRPr dirty="0"/>
          </a:p>
          <a:p>
            <a:pPr marL="0" indent="0">
              <a:buClr>
                <a:schemeClr val="dk1"/>
              </a:buClr>
              <a:buSzPts val="1100"/>
              <a:buNone/>
            </a:pPr>
            <a:endParaRPr dirty="0"/>
          </a:p>
          <a:p>
            <a:pPr marL="0" indent="0">
              <a:buClr>
                <a:schemeClr val="dk1"/>
              </a:buClr>
              <a:buSzPts val="1100"/>
              <a:buNone/>
            </a:pPr>
            <a:r>
              <a:rPr lang="en" dirty="0"/>
              <a:t>Needing to get the bottom of this breach and resolving their current perimeter issues they've contracted you from SecureCorp, a world renowned cybersecurity consulting firm. Your job is to redesign their network architecture securely and set up a SIEM to monitor against future attacks.</a:t>
            </a:r>
            <a:endParaRPr dirty="0"/>
          </a:p>
          <a:p>
            <a:pPr marL="0" indent="0">
              <a:spcBef>
                <a:spcPts val="1059"/>
              </a:spcBef>
              <a:spcAft>
                <a:spcPts val="1059"/>
              </a:spcAft>
              <a:buNone/>
            </a:pP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323439"/>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4:</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FFFFFF"/>
                </a:solidFill>
                <a:latin typeface="Corbel" panose="020B0503020204020204"/>
              </a:rPr>
              <a:t>Zero Trust</a:t>
            </a:r>
            <a:endParaRPr kumimoji="0" lang="en-IN" sz="3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30488129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20"/>
        <p:cNvGrpSpPr/>
        <p:nvPr/>
      </p:nvGrpSpPr>
      <p:grpSpPr>
        <a:xfrm>
          <a:off x="0" y="0"/>
          <a:ext cx="0" cy="0"/>
          <a:chOff x="0" y="0"/>
          <a:chExt cx="0" cy="0"/>
        </a:xfrm>
      </p:grpSpPr>
      <p:sp>
        <p:nvSpPr>
          <p:cNvPr id="221" name="Google Shape;221;p36"/>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Zero Trust Comparison</a:t>
            </a:r>
            <a:endParaRPr/>
          </a:p>
        </p:txBody>
      </p:sp>
      <p:sp>
        <p:nvSpPr>
          <p:cNvPr id="222" name="Google Shape;222;p36"/>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spcBef>
                <a:spcPts val="1059"/>
              </a:spcBef>
              <a:buNone/>
            </a:pPr>
            <a:r>
              <a:rPr lang="en" dirty="0"/>
              <a:t>Following a significant security breach at XYZ, the necessity to reassess and strengthen our network security architecture is paramount. A comparison between the emerging Zero Trust architecture and traditional network security models will highlight the potential enhancements Zero Trust can offer. Your task involves selecting three key principles from Zero Trust architecture, comparing them to traditional models, and evaluating the benefits of Zero Trust. This analysis is crucial for guiding XYZ towards a more resilient cybersecurity framework.</a:t>
            </a:r>
            <a:endParaRPr dirty="0"/>
          </a:p>
          <a:p>
            <a:pPr>
              <a:spcBef>
                <a:spcPts val="1059"/>
              </a:spcBef>
            </a:pPr>
            <a:r>
              <a:rPr lang="en" dirty="0"/>
              <a:t>Select three principles of Zero Trust architecture (you can find them in the classroom and in the next page)</a:t>
            </a:r>
            <a:endParaRPr dirty="0"/>
          </a:p>
          <a:p>
            <a:r>
              <a:rPr lang="en" dirty="0"/>
              <a:t>Compare each selected principle to its counterpart in traditional network security models, focusing on:</a:t>
            </a:r>
            <a:endParaRPr dirty="0"/>
          </a:p>
          <a:p>
            <a:pPr marL="806867"/>
            <a:r>
              <a:rPr lang="en" dirty="0"/>
              <a:t>Differences in approach</a:t>
            </a:r>
            <a:endParaRPr dirty="0"/>
          </a:p>
          <a:p>
            <a:pPr marL="806867"/>
            <a:r>
              <a:rPr lang="en" dirty="0"/>
              <a:t>Potential benefits of Zero Trust over traditional methods</a:t>
            </a:r>
            <a:endParaRPr sz="1059" dirty="0">
              <a:solidFill>
                <a:srgbClr val="0D0D0D"/>
              </a:solidFill>
              <a:highlight>
                <a:srgbClr val="FFFFFF"/>
              </a:highlight>
              <a:latin typeface="Roboto"/>
              <a:ea typeface="Roboto"/>
              <a:cs typeface="Roboto"/>
              <a:sym typeface="Roboto"/>
            </a:endParaRPr>
          </a:p>
          <a:p>
            <a:pPr indent="0">
              <a:spcBef>
                <a:spcPts val="1059"/>
              </a:spcBef>
              <a:buNone/>
            </a:pPr>
            <a:endParaRPr sz="1059" dirty="0">
              <a:solidFill>
                <a:srgbClr val="0D0D0D"/>
              </a:solidFill>
              <a:highlight>
                <a:srgbClr val="FFFFFF"/>
              </a:highlight>
              <a:latin typeface="Roboto"/>
              <a:ea typeface="Roboto"/>
              <a:cs typeface="Roboto"/>
              <a:sym typeface="Roboto"/>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Zero Trust Principles</a:t>
            </a:r>
            <a:endParaRPr/>
          </a:p>
        </p:txBody>
      </p:sp>
      <p:sp>
        <p:nvSpPr>
          <p:cNvPr id="228" name="Google Shape;228;p37"/>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buNone/>
            </a:pPr>
            <a:r>
              <a:rPr lang="en" dirty="0"/>
              <a:t>Select three principles to use in the comparison:</a:t>
            </a:r>
            <a:endParaRPr dirty="0"/>
          </a:p>
          <a:p>
            <a:r>
              <a:rPr lang="en" dirty="0"/>
              <a:t>Consideration of all resources: Every device, software, and system is a potential security vector.</a:t>
            </a:r>
            <a:endParaRPr dirty="0"/>
          </a:p>
          <a:p>
            <a:r>
              <a:rPr lang="en" dirty="0"/>
              <a:t>Secured communication: Encrypt all data transfers, irrespective of location.</a:t>
            </a:r>
            <a:endParaRPr dirty="0"/>
          </a:p>
          <a:p>
            <a:r>
              <a:rPr lang="en" dirty="0"/>
              <a:t>Per-session access: Grant access to resources only for the duration of a session.</a:t>
            </a:r>
            <a:endParaRPr dirty="0"/>
          </a:p>
          <a:p>
            <a:r>
              <a:rPr lang="en" dirty="0"/>
              <a:t>Dynamic access policy: Access is based on real-time evaluations of multiple factors.</a:t>
            </a:r>
            <a:endParaRPr dirty="0"/>
          </a:p>
          <a:p>
            <a:r>
              <a:rPr lang="en" dirty="0"/>
              <a:t>Continuous monitoring: Real-time assessment of asset integrity and security.</a:t>
            </a:r>
            <a:endParaRPr dirty="0"/>
          </a:p>
          <a:p>
            <a:r>
              <a:rPr lang="en" dirty="0"/>
              <a:t>Dynamic authentication: Ongoing verification before allowing access.</a:t>
            </a:r>
            <a:endParaRPr dirty="0"/>
          </a:p>
          <a:p>
            <a:r>
              <a:rPr lang="en" dirty="0"/>
              <a:t>Extensive data collection: Gather detailed information for security enhancement.</a:t>
            </a:r>
            <a:endParaRPr dirty="0"/>
          </a:p>
          <a:p>
            <a:pPr indent="0">
              <a:spcBef>
                <a:spcPts val="1059"/>
              </a:spcBef>
              <a:buNone/>
            </a:pP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Zero Trust Comparison</a:t>
            </a:r>
            <a:endParaRPr dirty="0"/>
          </a:p>
        </p:txBody>
      </p:sp>
      <p:graphicFrame>
        <p:nvGraphicFramePr>
          <p:cNvPr id="6" name="Google Shape;234;p38">
            <a:extLst>
              <a:ext uri="{FF2B5EF4-FFF2-40B4-BE49-F238E27FC236}">
                <a16:creationId xmlns:a16="http://schemas.microsoft.com/office/drawing/2014/main" id="{FDD1B80E-BBA3-4B43-9ED0-F04D2A5D6CE6}"/>
              </a:ext>
            </a:extLst>
          </p:cNvPr>
          <p:cNvGraphicFramePr/>
          <p:nvPr>
            <p:extLst>
              <p:ext uri="{D42A27DB-BD31-4B8C-83A1-F6EECF244321}">
                <p14:modId xmlns:p14="http://schemas.microsoft.com/office/powerpoint/2010/main" val="3130462984"/>
              </p:ext>
            </p:extLst>
          </p:nvPr>
        </p:nvGraphicFramePr>
        <p:xfrm>
          <a:off x="143425" y="1642674"/>
          <a:ext cx="6390530" cy="3255416"/>
        </p:xfrm>
        <a:graphic>
          <a:graphicData uri="http://schemas.openxmlformats.org/drawingml/2006/table">
            <a:tbl>
              <a:tblPr>
                <a:noFill/>
              </a:tblPr>
              <a:tblGrid>
                <a:gridCol w="3195265">
                  <a:extLst>
                    <a:ext uri="{9D8B030D-6E8A-4147-A177-3AD203B41FA5}">
                      <a16:colId xmlns:a16="http://schemas.microsoft.com/office/drawing/2014/main" val="20000"/>
                    </a:ext>
                  </a:extLst>
                </a:gridCol>
                <a:gridCol w="3195265">
                  <a:extLst>
                    <a:ext uri="{9D8B030D-6E8A-4147-A177-3AD203B41FA5}">
                      <a16:colId xmlns:a16="http://schemas.microsoft.com/office/drawing/2014/main" val="20001"/>
                    </a:ext>
                  </a:extLst>
                </a:gridCol>
              </a:tblGrid>
              <a:tr h="720140">
                <a:tc gridSpan="2">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400" b="1" dirty="0">
                          <a:solidFill>
                            <a:srgbClr val="525C65"/>
                          </a:solidFill>
                          <a:latin typeface="Open Sans"/>
                          <a:ea typeface="Open Sans"/>
                          <a:cs typeface="Open Sans"/>
                          <a:sym typeface="Open Sans"/>
                        </a:rPr>
                        <a:t>1. </a:t>
                      </a:r>
                      <a:r>
                        <a:rPr lang="en-US" sz="1400" b="1" dirty="0">
                          <a:solidFill>
                            <a:srgbClr val="525C65"/>
                          </a:solidFill>
                          <a:latin typeface="Open Sans"/>
                          <a:ea typeface="Open Sans"/>
                          <a:cs typeface="Open Sans"/>
                          <a:sym typeface="Open Sans"/>
                        </a:rPr>
                        <a:t>Consideration of all Resources</a:t>
                      </a:r>
                      <a:endParaRPr sz="1400" b="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302239">
                <a:tc>
                  <a:txBody>
                    <a:bodyPr/>
                    <a:lstStyle/>
                    <a:p>
                      <a:pPr marL="0" lvl="0" indent="0" algn="l" rtl="0">
                        <a:spcBef>
                          <a:spcPts val="0"/>
                        </a:spcBef>
                        <a:spcAft>
                          <a:spcPts val="0"/>
                        </a:spcAft>
                        <a:buNone/>
                      </a:pPr>
                      <a:r>
                        <a:rPr lang="en" sz="1100" b="1" dirty="0">
                          <a:solidFill>
                            <a:srgbClr val="525C65"/>
                          </a:solidFill>
                          <a:latin typeface="Open Sans"/>
                          <a:ea typeface="Open Sans"/>
                          <a:cs typeface="Open Sans"/>
                          <a:sym typeface="Open Sans"/>
                        </a:rPr>
                        <a:t>Zero Trust Approach:</a:t>
                      </a:r>
                      <a:r>
                        <a:rPr lang="en" sz="1100" dirty="0">
                          <a:solidFill>
                            <a:srgbClr val="525C65"/>
                          </a:solidFill>
                          <a:latin typeface="Open Sans"/>
                          <a:ea typeface="Open Sans"/>
                          <a:cs typeface="Open Sans"/>
                          <a:sym typeface="Open Sans"/>
                        </a:rPr>
                        <a:t> </a:t>
                      </a:r>
                      <a:r>
                        <a:rPr lang="en" sz="1100" b="0" i="0" dirty="0">
                          <a:solidFill>
                            <a:srgbClr val="525C65"/>
                          </a:solidFill>
                          <a:latin typeface="Open Sans"/>
                          <a:ea typeface="Open Sans"/>
                          <a:cs typeface="Open Sans"/>
                          <a:sym typeface="Open Sans"/>
                        </a:rPr>
                        <a:t>It</a:t>
                      </a:r>
                      <a:r>
                        <a:rPr lang="en" sz="1100" b="0" i="1" dirty="0">
                          <a:solidFill>
                            <a:srgbClr val="525C65"/>
                          </a:solidFill>
                          <a:latin typeface="Open Sans"/>
                          <a:ea typeface="Open Sans"/>
                          <a:cs typeface="Open Sans"/>
                          <a:sym typeface="Open Sans"/>
                        </a:rPr>
                        <a:t> </a:t>
                      </a:r>
                      <a:r>
                        <a:rPr lang="en" sz="1100" b="0" i="0" dirty="0">
                          <a:solidFill>
                            <a:srgbClr val="525C65"/>
                          </a:solidFill>
                          <a:latin typeface="Open Sans"/>
                          <a:ea typeface="Open Sans"/>
                          <a:cs typeface="Open Sans"/>
                          <a:sym typeface="Open Sans"/>
                        </a:rPr>
                        <a:t>treats every device,software,system,as a risk be</a:t>
                      </a:r>
                      <a:r>
                        <a:rPr lang="en-IN" sz="1100" b="0" i="0" dirty="0">
                          <a:solidFill>
                            <a:srgbClr val="525C65"/>
                          </a:solidFill>
                          <a:latin typeface="Open Sans"/>
                          <a:ea typeface="Open Sans"/>
                          <a:cs typeface="Open Sans"/>
                          <a:sym typeface="Open Sans"/>
                        </a:rPr>
                        <a:t>ca</a:t>
                      </a:r>
                      <a:r>
                        <a:rPr lang="en" sz="1100" b="0" i="0" dirty="0">
                          <a:solidFill>
                            <a:srgbClr val="525C65"/>
                          </a:solidFill>
                          <a:latin typeface="Open Sans"/>
                          <a:ea typeface="Open Sans"/>
                          <a:cs typeface="Open Sans"/>
                          <a:sym typeface="Open Sans"/>
                        </a:rPr>
                        <a:t>use we don’t know in which vulnerabilities exist and </a:t>
                      </a:r>
                    </a:p>
                    <a:p>
                      <a:pPr marL="0" lvl="0" indent="0" algn="l" rtl="0">
                        <a:spcBef>
                          <a:spcPts val="0"/>
                        </a:spcBef>
                        <a:spcAft>
                          <a:spcPts val="0"/>
                        </a:spcAft>
                        <a:buNone/>
                      </a:pPr>
                      <a:r>
                        <a:rPr lang="en-IN" sz="1100" b="0" i="0" dirty="0">
                          <a:solidFill>
                            <a:srgbClr val="525C65"/>
                          </a:solidFill>
                          <a:latin typeface="Open Sans"/>
                          <a:ea typeface="Open Sans"/>
                          <a:cs typeface="Open Sans"/>
                          <a:sym typeface="Open Sans"/>
                        </a:rPr>
                        <a:t>N</a:t>
                      </a:r>
                      <a:r>
                        <a:rPr lang="en" sz="1100" b="0" i="0" dirty="0">
                          <a:solidFill>
                            <a:srgbClr val="525C65"/>
                          </a:solidFill>
                          <a:latin typeface="Open Sans"/>
                          <a:ea typeface="Open Sans"/>
                          <a:cs typeface="Open Sans"/>
                          <a:sym typeface="Open Sans"/>
                        </a:rPr>
                        <a:t>o device or user is trusted automatically whether he is insider or outsider of our company . </a:t>
                      </a:r>
                      <a:r>
                        <a:rPr lang="en-IN" sz="1100" b="0" i="0" dirty="0">
                          <a:solidFill>
                            <a:srgbClr val="525C65"/>
                          </a:solidFill>
                          <a:latin typeface="Open Sans"/>
                          <a:ea typeface="Open Sans"/>
                          <a:cs typeface="Open Sans"/>
                          <a:sym typeface="Open Sans"/>
                        </a:rPr>
                        <a:t>S</a:t>
                      </a:r>
                      <a:r>
                        <a:rPr lang="en" sz="1100" b="0" i="0" dirty="0">
                          <a:solidFill>
                            <a:srgbClr val="525C65"/>
                          </a:solidFill>
                          <a:latin typeface="Open Sans"/>
                          <a:ea typeface="Open Sans"/>
                          <a:cs typeface="Open Sans"/>
                          <a:sym typeface="Open Sans"/>
                        </a:rPr>
                        <a:t>o that’s why we should check each device in our compant.</a:t>
                      </a: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b="1" dirty="0">
                          <a:solidFill>
                            <a:srgbClr val="525C65"/>
                          </a:solidFill>
                          <a:latin typeface="Open Sans"/>
                          <a:ea typeface="Open Sans"/>
                          <a:cs typeface="Open Sans"/>
                          <a:sym typeface="Open Sans"/>
                        </a:rPr>
                        <a:t>Traditional Approach:</a:t>
                      </a:r>
                      <a:r>
                        <a:rPr lang="en" sz="1100" dirty="0">
                          <a:solidFill>
                            <a:srgbClr val="525C65"/>
                          </a:solidFill>
                          <a:latin typeface="Open Sans"/>
                          <a:ea typeface="Open Sans"/>
                          <a:cs typeface="Open Sans"/>
                          <a:sym typeface="Open Sans"/>
                        </a:rPr>
                        <a:t> In traditional approach it focuses on protecting the network from outside like firewalls etc.</a:t>
                      </a:r>
                      <a:endParaRPr sz="11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200458">
                <a:tc gridSpan="2">
                  <a:txBody>
                    <a:bodyPr/>
                    <a:lstStyle/>
                    <a:p>
                      <a:pPr marL="0" lvl="0" indent="0" algn="l" rtl="0">
                        <a:spcBef>
                          <a:spcPts val="0"/>
                        </a:spcBef>
                        <a:spcAft>
                          <a:spcPts val="0"/>
                        </a:spcAft>
                        <a:buNone/>
                      </a:pPr>
                      <a:r>
                        <a:rPr lang="en" sz="1100" b="1" dirty="0">
                          <a:solidFill>
                            <a:srgbClr val="525C65"/>
                          </a:solidFill>
                          <a:latin typeface="Open Sans"/>
                          <a:ea typeface="Open Sans"/>
                          <a:cs typeface="Open Sans"/>
                          <a:sym typeface="Open Sans"/>
                        </a:rPr>
                        <a:t>Benefits of Zero Trust:</a:t>
                      </a:r>
                    </a:p>
                    <a:p>
                      <a:pPr marL="171450" lvl="0" indent="-171450" algn="l" rtl="0">
                        <a:spcBef>
                          <a:spcPts val="0"/>
                        </a:spcBef>
                        <a:spcAft>
                          <a:spcPts val="0"/>
                        </a:spcAft>
                        <a:buFont typeface="Wingdings" panose="05000000000000000000" pitchFamily="2" charset="2"/>
                        <a:buChar char="§"/>
                      </a:pPr>
                      <a:r>
                        <a:rPr lang="en" sz="1100" b="0" dirty="0">
                          <a:solidFill>
                            <a:srgbClr val="525C65"/>
                          </a:solidFill>
                          <a:latin typeface="Open Sans"/>
                          <a:ea typeface="Open Sans"/>
                          <a:cs typeface="Open Sans"/>
                          <a:sym typeface="Open Sans"/>
                        </a:rPr>
                        <a:t>Reduces the risk of attacks by considering all devices </a:t>
                      </a:r>
                      <a:r>
                        <a:rPr lang="en-IN" sz="1100" b="0" dirty="0">
                          <a:solidFill>
                            <a:srgbClr val="525C65"/>
                          </a:solidFill>
                          <a:latin typeface="Open Sans"/>
                          <a:ea typeface="Open Sans"/>
                          <a:cs typeface="Open Sans"/>
                          <a:sym typeface="Open Sans"/>
                        </a:rPr>
                        <a:t>in risk analysis.</a:t>
                      </a:r>
                    </a:p>
                    <a:p>
                      <a:pPr marL="171450" lvl="0" indent="-171450" algn="l" rtl="0">
                        <a:spcBef>
                          <a:spcPts val="0"/>
                        </a:spcBef>
                        <a:spcAft>
                          <a:spcPts val="0"/>
                        </a:spcAft>
                        <a:buFont typeface="Wingdings" panose="05000000000000000000" pitchFamily="2" charset="2"/>
                        <a:buChar char="§"/>
                      </a:pPr>
                      <a:r>
                        <a:rPr lang="en-IN" sz="1100" b="0" dirty="0">
                          <a:solidFill>
                            <a:srgbClr val="525C65"/>
                          </a:solidFill>
                          <a:latin typeface="Open Sans"/>
                          <a:ea typeface="Open Sans"/>
                          <a:cs typeface="Open Sans"/>
                          <a:sym typeface="Open Sans"/>
                        </a:rPr>
                        <a:t>Stronger security because all devices must prove their identity before getting access.</a:t>
                      </a:r>
                    </a:p>
                    <a:p>
                      <a:pPr marL="171450" lvl="0" indent="-171450" algn="l" rtl="0">
                        <a:spcBef>
                          <a:spcPts val="0"/>
                        </a:spcBef>
                        <a:spcAft>
                          <a:spcPts val="0"/>
                        </a:spcAft>
                        <a:buFont typeface="Wingdings" panose="05000000000000000000" pitchFamily="2" charset="2"/>
                        <a:buChar char="§"/>
                      </a:pPr>
                      <a:r>
                        <a:rPr lang="en-IN" sz="1100" b="0" dirty="0">
                          <a:solidFill>
                            <a:srgbClr val="525C65"/>
                          </a:solidFill>
                          <a:latin typeface="Open Sans"/>
                          <a:ea typeface="Open Sans"/>
                          <a:cs typeface="Open Sans"/>
                          <a:sym typeface="Open Sans"/>
                        </a:rPr>
                        <a:t>Increases the internal security.</a:t>
                      </a:r>
                      <a:endParaRPr lang="en" sz="1100" b="0" dirty="0">
                        <a:solidFill>
                          <a:srgbClr val="525C65"/>
                        </a:solidFill>
                        <a:latin typeface="Open Sans"/>
                        <a:ea typeface="Open Sans"/>
                        <a:cs typeface="Open Sans"/>
                        <a:sym typeface="Open Sans"/>
                      </a:endParaRPr>
                    </a:p>
                    <a:p>
                      <a:pPr marL="0" lvl="0" indent="0" algn="l" rtl="0">
                        <a:spcBef>
                          <a:spcPts val="0"/>
                        </a:spcBef>
                        <a:spcAft>
                          <a:spcPts val="0"/>
                        </a:spcAft>
                        <a:buNone/>
                      </a:pPr>
                      <a:endParaRPr sz="1100" b="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graphicFrame>
        <p:nvGraphicFramePr>
          <p:cNvPr id="7" name="Google Shape;235;p38">
            <a:extLst>
              <a:ext uri="{FF2B5EF4-FFF2-40B4-BE49-F238E27FC236}">
                <a16:creationId xmlns:a16="http://schemas.microsoft.com/office/drawing/2014/main" id="{45581395-FB8C-4CE4-95F4-19FEA4B97CA1}"/>
              </a:ext>
            </a:extLst>
          </p:cNvPr>
          <p:cNvGraphicFramePr/>
          <p:nvPr>
            <p:extLst>
              <p:ext uri="{D42A27DB-BD31-4B8C-83A1-F6EECF244321}">
                <p14:modId xmlns:p14="http://schemas.microsoft.com/office/powerpoint/2010/main" val="3996502799"/>
              </p:ext>
            </p:extLst>
          </p:nvPr>
        </p:nvGraphicFramePr>
        <p:xfrm>
          <a:off x="143425" y="5125156"/>
          <a:ext cx="6390530" cy="3693457"/>
        </p:xfrm>
        <a:graphic>
          <a:graphicData uri="http://schemas.openxmlformats.org/drawingml/2006/table">
            <a:tbl>
              <a:tblPr>
                <a:noFill/>
              </a:tblPr>
              <a:tblGrid>
                <a:gridCol w="3195265">
                  <a:extLst>
                    <a:ext uri="{9D8B030D-6E8A-4147-A177-3AD203B41FA5}">
                      <a16:colId xmlns:a16="http://schemas.microsoft.com/office/drawing/2014/main" val="20000"/>
                    </a:ext>
                  </a:extLst>
                </a:gridCol>
                <a:gridCol w="3195265">
                  <a:extLst>
                    <a:ext uri="{9D8B030D-6E8A-4147-A177-3AD203B41FA5}">
                      <a16:colId xmlns:a16="http://schemas.microsoft.com/office/drawing/2014/main" val="20001"/>
                    </a:ext>
                  </a:extLst>
                </a:gridCol>
              </a:tblGrid>
              <a:tr h="432523">
                <a:tc gridSpan="2">
                  <a:txBody>
                    <a:bodyPr/>
                    <a:lstStyle/>
                    <a:p>
                      <a:pPr marL="0" marR="0" lvl="0" indent="0" algn="ctr" defTabSz="914400" rtl="0" eaLnBrk="1" fontAlgn="auto" latinLnBrk="0" hangingPunct="1">
                        <a:lnSpc>
                          <a:spcPct val="115000"/>
                        </a:lnSpc>
                        <a:spcBef>
                          <a:spcPts val="0"/>
                        </a:spcBef>
                        <a:spcAft>
                          <a:spcPts val="0"/>
                        </a:spcAft>
                        <a:buClr>
                          <a:srgbClr val="000000"/>
                        </a:buClr>
                        <a:buSzTx/>
                        <a:buFont typeface="Arial"/>
                        <a:buNone/>
                        <a:tabLst/>
                        <a:defRPr/>
                      </a:pPr>
                      <a:r>
                        <a:rPr lang="en" sz="1400" b="1" dirty="0">
                          <a:solidFill>
                            <a:srgbClr val="525C65"/>
                          </a:solidFill>
                          <a:latin typeface="Open Sans"/>
                          <a:ea typeface="Open Sans"/>
                          <a:cs typeface="Open Sans"/>
                          <a:sym typeface="Open Sans"/>
                        </a:rPr>
                        <a:t>2. </a:t>
                      </a:r>
                      <a:r>
                        <a:rPr lang="en-IN" sz="1400" b="0" dirty="0">
                          <a:solidFill>
                            <a:schemeClr val="tx1"/>
                          </a:solidFill>
                          <a:effectLst/>
                          <a:latin typeface="+mn-lt"/>
                          <a:ea typeface="+mn-ea"/>
                          <a:cs typeface="+mn-cs"/>
                          <a:sym typeface="Arial"/>
                        </a:rPr>
                        <a:t> </a:t>
                      </a:r>
                      <a:r>
                        <a:rPr lang="en-US" sz="1400" b="1" dirty="0">
                          <a:solidFill>
                            <a:srgbClr val="525C65"/>
                          </a:solidFill>
                          <a:latin typeface="Open Sans"/>
                          <a:ea typeface="Open Sans"/>
                          <a:cs typeface="Open Sans"/>
                          <a:sym typeface="Open Sans"/>
                        </a:rPr>
                        <a:t>Secured Communication</a:t>
                      </a:r>
                      <a:endParaRPr sz="1400" b="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696776">
                <a:tc>
                  <a:txBody>
                    <a:bodyPr/>
                    <a:lstStyle/>
                    <a:p>
                      <a:pPr marL="0" lvl="0" indent="0" algn="l" rtl="0">
                        <a:spcBef>
                          <a:spcPts val="0"/>
                        </a:spcBef>
                        <a:spcAft>
                          <a:spcPts val="0"/>
                        </a:spcAft>
                        <a:buNone/>
                      </a:pPr>
                      <a:r>
                        <a:rPr lang="en" sz="1100" b="1" dirty="0">
                          <a:solidFill>
                            <a:srgbClr val="525C65"/>
                          </a:solidFill>
                          <a:latin typeface="Open Sans"/>
                          <a:ea typeface="Open Sans"/>
                          <a:cs typeface="Open Sans"/>
                          <a:sym typeface="Open Sans"/>
                        </a:rPr>
                        <a:t>Zero Trust Approach:</a:t>
                      </a:r>
                      <a:r>
                        <a:rPr lang="en" sz="1100" dirty="0">
                          <a:solidFill>
                            <a:srgbClr val="525C65"/>
                          </a:solidFill>
                          <a:latin typeface="Open Sans"/>
                          <a:ea typeface="Open Sans"/>
                          <a:cs typeface="Open Sans"/>
                          <a:sym typeface="Open Sans"/>
                        </a:rPr>
                        <a:t> It encrypts all type of internal and external communications to and from of our company by using many encryption techniques like aes,des,rsa etc and also tls,ipsec etc</a:t>
                      </a:r>
                      <a:endParaRPr sz="11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b="1" dirty="0">
                          <a:solidFill>
                            <a:srgbClr val="525C65"/>
                          </a:solidFill>
                          <a:latin typeface="Open Sans"/>
                          <a:ea typeface="Open Sans"/>
                          <a:cs typeface="Open Sans"/>
                          <a:sym typeface="Open Sans"/>
                        </a:rPr>
                        <a:t>Traditional Approach: </a:t>
                      </a:r>
                      <a:r>
                        <a:rPr lang="en" sz="1100" b="0" dirty="0">
                          <a:solidFill>
                            <a:srgbClr val="525C65"/>
                          </a:solidFill>
                          <a:latin typeface="Open Sans"/>
                          <a:ea typeface="Open Sans"/>
                          <a:cs typeface="Open Sans"/>
                          <a:sym typeface="Open Sans"/>
                        </a:rPr>
                        <a:t>Communications are secure but not encrypted.hackers can intercept and steal our data through mitm and packet sniffing etc.</a:t>
                      </a:r>
                      <a:endParaRPr sz="1100" b="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564158">
                <a:tc gridSpan="2">
                  <a:txBody>
                    <a:bodyPr/>
                    <a:lstStyle/>
                    <a:p>
                      <a:pPr marL="0" lvl="0" indent="0" algn="l" rtl="0">
                        <a:spcBef>
                          <a:spcPts val="0"/>
                        </a:spcBef>
                        <a:spcAft>
                          <a:spcPts val="0"/>
                        </a:spcAft>
                        <a:buNone/>
                      </a:pPr>
                      <a:r>
                        <a:rPr lang="en" sz="1100" b="1" dirty="0">
                          <a:solidFill>
                            <a:srgbClr val="525C65"/>
                          </a:solidFill>
                          <a:latin typeface="Open Sans"/>
                          <a:ea typeface="Open Sans"/>
                          <a:cs typeface="Open Sans"/>
                          <a:sym typeface="Open Sans"/>
                        </a:rPr>
                        <a:t>Benefits of Zero Trust: </a:t>
                      </a:r>
                    </a:p>
                    <a:p>
                      <a:pPr marL="171450" lvl="0" indent="-171450" algn="l" rtl="0">
                        <a:spcBef>
                          <a:spcPts val="0"/>
                        </a:spcBef>
                        <a:spcAft>
                          <a:spcPts val="0"/>
                        </a:spcAft>
                        <a:buFont typeface="Wingdings" panose="05000000000000000000" pitchFamily="2" charset="2"/>
                        <a:buChar char="§"/>
                      </a:pPr>
                      <a:r>
                        <a:rPr lang="en" sz="1100" b="0" dirty="0">
                          <a:solidFill>
                            <a:srgbClr val="525C65"/>
                          </a:solidFill>
                          <a:latin typeface="Open Sans"/>
                          <a:ea typeface="Open Sans"/>
                          <a:cs typeface="Open Sans"/>
                          <a:sym typeface="Open Sans"/>
                        </a:rPr>
                        <a:t>Protects Data it ensures all data is encrypted and making harder to for attackers to steal senstive data.</a:t>
                      </a:r>
                    </a:p>
                    <a:p>
                      <a:pPr marL="171450" lvl="0" indent="-171450" algn="l" rtl="0">
                        <a:spcBef>
                          <a:spcPts val="0"/>
                        </a:spcBef>
                        <a:spcAft>
                          <a:spcPts val="0"/>
                        </a:spcAft>
                        <a:buFont typeface="Wingdings" panose="05000000000000000000" pitchFamily="2" charset="2"/>
                        <a:buChar char="§"/>
                      </a:pPr>
                      <a:r>
                        <a:rPr lang="en" sz="1100" b="0" dirty="0">
                          <a:solidFill>
                            <a:srgbClr val="525C65"/>
                          </a:solidFill>
                          <a:latin typeface="Open Sans"/>
                          <a:ea typeface="Open Sans"/>
                          <a:cs typeface="Open Sans"/>
                          <a:sym typeface="Open Sans"/>
                        </a:rPr>
                        <a:t>Ensures secure communication between devices,application and users.</a:t>
                      </a:r>
                    </a:p>
                    <a:p>
                      <a:pPr marL="171450" lvl="0" indent="-171450" algn="l" rtl="0">
                        <a:spcBef>
                          <a:spcPts val="0"/>
                        </a:spcBef>
                        <a:spcAft>
                          <a:spcPts val="0"/>
                        </a:spcAft>
                        <a:buFont typeface="Wingdings" panose="05000000000000000000" pitchFamily="2" charset="2"/>
                        <a:buChar char="§"/>
                      </a:pPr>
                      <a:r>
                        <a:rPr lang="en" sz="1100" b="0" dirty="0">
                          <a:solidFill>
                            <a:srgbClr val="525C65"/>
                          </a:solidFill>
                          <a:latin typeface="Open Sans"/>
                          <a:ea typeface="Open Sans"/>
                          <a:cs typeface="Open Sans"/>
                          <a:sym typeface="Open Sans"/>
                        </a:rPr>
                        <a:t>Minimizes the risk of data breach by maintaining encryption.</a:t>
                      </a:r>
                    </a:p>
                    <a:p>
                      <a:pPr marL="171450" lvl="0" indent="-171450" algn="l" rtl="0">
                        <a:spcBef>
                          <a:spcPts val="0"/>
                        </a:spcBef>
                        <a:spcAft>
                          <a:spcPts val="0"/>
                        </a:spcAft>
                        <a:buFont typeface="Wingdings" panose="05000000000000000000" pitchFamily="2" charset="2"/>
                        <a:buChar char="§"/>
                      </a:pPr>
                      <a:endParaRPr sz="1100" b="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0711701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Zero Trust Comparison</a:t>
            </a:r>
            <a:endParaRPr dirty="0"/>
          </a:p>
        </p:txBody>
      </p:sp>
      <p:graphicFrame>
        <p:nvGraphicFramePr>
          <p:cNvPr id="5" name="Google Shape;241;p39">
            <a:extLst>
              <a:ext uri="{FF2B5EF4-FFF2-40B4-BE49-F238E27FC236}">
                <a16:creationId xmlns:a16="http://schemas.microsoft.com/office/drawing/2014/main" id="{A8BB0500-C191-4302-8135-DA1366917C17}"/>
              </a:ext>
            </a:extLst>
          </p:cNvPr>
          <p:cNvGraphicFramePr/>
          <p:nvPr>
            <p:extLst>
              <p:ext uri="{D42A27DB-BD31-4B8C-83A1-F6EECF244321}">
                <p14:modId xmlns:p14="http://schemas.microsoft.com/office/powerpoint/2010/main" val="3898601386"/>
              </p:ext>
            </p:extLst>
          </p:nvPr>
        </p:nvGraphicFramePr>
        <p:xfrm>
          <a:off x="233736" y="2114184"/>
          <a:ext cx="6390530" cy="3358038"/>
        </p:xfrm>
        <a:graphic>
          <a:graphicData uri="http://schemas.openxmlformats.org/drawingml/2006/table">
            <a:tbl>
              <a:tblPr>
                <a:noFill/>
              </a:tblPr>
              <a:tblGrid>
                <a:gridCol w="3195265">
                  <a:extLst>
                    <a:ext uri="{9D8B030D-6E8A-4147-A177-3AD203B41FA5}">
                      <a16:colId xmlns:a16="http://schemas.microsoft.com/office/drawing/2014/main" val="20000"/>
                    </a:ext>
                  </a:extLst>
                </a:gridCol>
                <a:gridCol w="3195265">
                  <a:extLst>
                    <a:ext uri="{9D8B030D-6E8A-4147-A177-3AD203B41FA5}">
                      <a16:colId xmlns:a16="http://schemas.microsoft.com/office/drawing/2014/main" val="20001"/>
                    </a:ext>
                  </a:extLst>
                </a:gridCol>
              </a:tblGrid>
              <a:tr h="393244">
                <a:tc gridSpan="2">
                  <a:txBody>
                    <a:bodyPr/>
                    <a:lstStyle/>
                    <a:p>
                      <a:pPr marL="0" lvl="0" indent="0" algn="ctr" rtl="0">
                        <a:lnSpc>
                          <a:spcPct val="115000"/>
                        </a:lnSpc>
                        <a:spcBef>
                          <a:spcPts val="0"/>
                        </a:spcBef>
                        <a:spcAft>
                          <a:spcPts val="0"/>
                        </a:spcAft>
                        <a:buNone/>
                      </a:pPr>
                      <a:r>
                        <a:rPr lang="en" sz="1400" b="1" dirty="0">
                          <a:solidFill>
                            <a:srgbClr val="525C65"/>
                          </a:solidFill>
                          <a:latin typeface="Open Sans"/>
                          <a:ea typeface="Open Sans"/>
                          <a:cs typeface="Open Sans"/>
                          <a:sym typeface="Open Sans"/>
                        </a:rPr>
                        <a:t>3. Continuous Monitoring</a:t>
                      </a:r>
                      <a:endParaRPr sz="1400" b="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0"/>
                  </a:ext>
                </a:extLst>
              </a:tr>
              <a:tr h="1542684">
                <a:tc>
                  <a:txBody>
                    <a:bodyPr/>
                    <a:lstStyle/>
                    <a:p>
                      <a:pPr marL="0" lvl="0" indent="0" algn="l" rtl="0">
                        <a:spcBef>
                          <a:spcPts val="0"/>
                        </a:spcBef>
                        <a:spcAft>
                          <a:spcPts val="0"/>
                        </a:spcAft>
                        <a:buNone/>
                      </a:pPr>
                      <a:r>
                        <a:rPr lang="en" sz="1100" b="1" dirty="0">
                          <a:solidFill>
                            <a:srgbClr val="525C65"/>
                          </a:solidFill>
                          <a:latin typeface="Open Sans"/>
                          <a:ea typeface="Open Sans"/>
                          <a:cs typeface="Open Sans"/>
                          <a:sym typeface="Open Sans"/>
                        </a:rPr>
                        <a:t>Zero Trust Approach:</a:t>
                      </a:r>
                      <a:r>
                        <a:rPr lang="en" sz="1100" dirty="0">
                          <a:solidFill>
                            <a:srgbClr val="525C65"/>
                          </a:solidFill>
                          <a:latin typeface="Open Sans"/>
                          <a:ea typeface="Open Sans"/>
                          <a:cs typeface="Open Sans"/>
                          <a:sym typeface="Open Sans"/>
                        </a:rPr>
                        <a:t> Continuously monitors all devices and users bheaviour , if a user or device starts acting suspiciously their access can be quickly revoked.</a:t>
                      </a:r>
                      <a:endParaRPr sz="1100" i="1" dirty="0">
                        <a:solidFill>
                          <a:srgbClr val="525C65"/>
                        </a:solidFill>
                        <a:latin typeface="Open Sans Light"/>
                        <a:ea typeface="Open Sans Light"/>
                        <a:cs typeface="Open Sans Light"/>
                        <a:sym typeface="Open Sans Light"/>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l" rtl="0">
                        <a:spcBef>
                          <a:spcPts val="0"/>
                        </a:spcBef>
                        <a:spcAft>
                          <a:spcPts val="0"/>
                        </a:spcAft>
                        <a:buNone/>
                      </a:pPr>
                      <a:r>
                        <a:rPr lang="en" sz="1100" b="1" dirty="0">
                          <a:solidFill>
                            <a:srgbClr val="525C65"/>
                          </a:solidFill>
                          <a:latin typeface="Open Sans"/>
                          <a:ea typeface="Open Sans"/>
                          <a:cs typeface="Open Sans"/>
                          <a:sym typeface="Open Sans"/>
                        </a:rPr>
                        <a:t>Traditional Approach:</a:t>
                      </a:r>
                      <a:r>
                        <a:rPr lang="en" sz="1100" dirty="0">
                          <a:solidFill>
                            <a:srgbClr val="525C65"/>
                          </a:solidFill>
                          <a:latin typeface="Open Sans"/>
                          <a:ea typeface="Open Sans"/>
                          <a:cs typeface="Open Sans"/>
                          <a:sym typeface="Open Sans"/>
                        </a:rPr>
                        <a:t> Security checks are often performed only during intial logging or authentication. </a:t>
                      </a:r>
                      <a:r>
                        <a:rPr lang="en-IN" sz="1100" dirty="0">
                          <a:solidFill>
                            <a:srgbClr val="525C65"/>
                          </a:solidFill>
                          <a:latin typeface="Open Sans"/>
                          <a:ea typeface="Open Sans"/>
                          <a:cs typeface="Open Sans"/>
                          <a:sym typeface="Open Sans"/>
                        </a:rPr>
                        <a:t>O</a:t>
                      </a:r>
                      <a:r>
                        <a:rPr lang="en" sz="1100" dirty="0">
                          <a:solidFill>
                            <a:srgbClr val="525C65"/>
                          </a:solidFill>
                          <a:latin typeface="Open Sans"/>
                          <a:ea typeface="Open Sans"/>
                          <a:cs typeface="Open Sans"/>
                          <a:sym typeface="Open Sans"/>
                        </a:rPr>
                        <a:t>nce user enters into our network he can do anything no survillance will be there so there is a risk of attacks or data breach.</a:t>
                      </a:r>
                      <a:endParaRPr sz="11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1422110">
                <a:tc gridSpan="2">
                  <a:txBody>
                    <a:bodyPr/>
                    <a:lstStyle/>
                    <a:p>
                      <a:pPr marL="0" lvl="0" indent="0" algn="l" rtl="0">
                        <a:spcBef>
                          <a:spcPts val="0"/>
                        </a:spcBef>
                        <a:spcAft>
                          <a:spcPts val="0"/>
                        </a:spcAft>
                        <a:buNone/>
                      </a:pPr>
                      <a:r>
                        <a:rPr lang="en" sz="1100" b="1" dirty="0">
                          <a:solidFill>
                            <a:srgbClr val="525C65"/>
                          </a:solidFill>
                          <a:latin typeface="Open Sans"/>
                          <a:ea typeface="Open Sans"/>
                          <a:cs typeface="Open Sans"/>
                          <a:sym typeface="Open Sans"/>
                        </a:rPr>
                        <a:t>Benefits of Zero Trust:</a:t>
                      </a:r>
                    </a:p>
                    <a:p>
                      <a:pPr marL="171450" lvl="0" indent="-171450" algn="l" rtl="0">
                        <a:spcBef>
                          <a:spcPts val="0"/>
                        </a:spcBef>
                        <a:spcAft>
                          <a:spcPts val="0"/>
                        </a:spcAft>
                        <a:buFont typeface="Wingdings" panose="05000000000000000000" pitchFamily="2" charset="2"/>
                        <a:buChar char="§"/>
                      </a:pPr>
                      <a:r>
                        <a:rPr lang="en" sz="1100" b="0" dirty="0">
                          <a:solidFill>
                            <a:srgbClr val="525C65"/>
                          </a:solidFill>
                          <a:latin typeface="Open Sans"/>
                          <a:ea typeface="Open Sans"/>
                          <a:cs typeface="Open Sans"/>
                          <a:sym typeface="Open Sans"/>
                        </a:rPr>
                        <a:t>Detects and responds to threats in real time.</a:t>
                      </a:r>
                    </a:p>
                    <a:p>
                      <a:pPr marL="171450" lvl="0" indent="-171450" algn="l" rtl="0">
                        <a:spcBef>
                          <a:spcPts val="0"/>
                        </a:spcBef>
                        <a:spcAft>
                          <a:spcPts val="0"/>
                        </a:spcAft>
                        <a:buFont typeface="Wingdings" panose="05000000000000000000" pitchFamily="2" charset="2"/>
                        <a:buChar char="§"/>
                      </a:pPr>
                      <a:r>
                        <a:rPr lang="en-IN" sz="1100" b="0" dirty="0">
                          <a:solidFill>
                            <a:srgbClr val="525C65"/>
                          </a:solidFill>
                          <a:latin typeface="Open Sans"/>
                          <a:ea typeface="Open Sans"/>
                          <a:cs typeface="Open Sans"/>
                          <a:sym typeface="Open Sans"/>
                        </a:rPr>
                        <a:t>I</a:t>
                      </a:r>
                      <a:r>
                        <a:rPr lang="en" sz="1100" b="0" dirty="0">
                          <a:solidFill>
                            <a:srgbClr val="525C65"/>
                          </a:solidFill>
                          <a:latin typeface="Open Sans"/>
                          <a:ea typeface="Open Sans"/>
                          <a:cs typeface="Open Sans"/>
                          <a:sym typeface="Open Sans"/>
                        </a:rPr>
                        <a:t>f something wrong in user bheaviour this system can quickly adjust security measures to prevent damage.</a:t>
                      </a:r>
                    </a:p>
                    <a:p>
                      <a:pPr marL="171450" lvl="0" indent="-171450" algn="l" rtl="0">
                        <a:spcBef>
                          <a:spcPts val="0"/>
                        </a:spcBef>
                        <a:spcAft>
                          <a:spcPts val="0"/>
                        </a:spcAft>
                        <a:buFont typeface="Wingdings" panose="05000000000000000000" pitchFamily="2" charset="2"/>
                        <a:buChar char="§"/>
                      </a:pPr>
                      <a:r>
                        <a:rPr lang="en-IN" sz="1100" b="0" dirty="0">
                          <a:solidFill>
                            <a:srgbClr val="525C65"/>
                          </a:solidFill>
                          <a:latin typeface="Open Sans"/>
                          <a:ea typeface="Open Sans"/>
                          <a:cs typeface="Open Sans"/>
                          <a:sym typeface="Open Sans"/>
                        </a:rPr>
                        <a:t>P</a:t>
                      </a:r>
                      <a:r>
                        <a:rPr lang="en" sz="1100" b="0" dirty="0">
                          <a:solidFill>
                            <a:srgbClr val="525C65"/>
                          </a:solidFill>
                          <a:latin typeface="Open Sans"/>
                          <a:ea typeface="Open Sans"/>
                          <a:cs typeface="Open Sans"/>
                          <a:sym typeface="Open Sans"/>
                        </a:rPr>
                        <a:t>revents attacks by detecting them before and saves data from cyber attacks.</a:t>
                      </a:r>
                      <a:endParaRPr sz="1100" b="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2418761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40"/>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The Zero Trust Model</a:t>
            </a:r>
            <a:endParaRPr dirty="0"/>
          </a:p>
        </p:txBody>
      </p:sp>
      <p:sp>
        <p:nvSpPr>
          <p:cNvPr id="247" name="Google Shape;247;p40"/>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spcBef>
                <a:spcPts val="1059"/>
              </a:spcBef>
              <a:buNone/>
            </a:pPr>
            <a:r>
              <a:rPr lang="en" dirty="0"/>
              <a:t>Following your analysis of Zero Trust versus traditional security models, it’s clear that a Zero Trust framework is essential for enhancing XYZ's network security. The challenge now shifts to selecting the most appropriate Zero Trust model for XYZ from three distinct options: Device Agent &amp; Gateway, Enclave Gateway, or Resource Portal. This selection is critical, as it must align with the unique challenges and goals of the company. Your task is to make an informed choice and articulate why this model stands out as the best fit for XYZ, considering their need for a robust response to recent security vulnerabilities.</a:t>
            </a:r>
            <a:endParaRPr b="1" i="1" dirty="0">
              <a:latin typeface="Open Sans"/>
              <a:ea typeface="Open Sans"/>
              <a:cs typeface="Open Sans"/>
              <a:sym typeface="Open Sans"/>
            </a:endParaRPr>
          </a:p>
          <a:p>
            <a:pPr>
              <a:spcBef>
                <a:spcPts val="1324"/>
              </a:spcBef>
            </a:pPr>
            <a:r>
              <a:rPr lang="en" dirty="0"/>
              <a:t>Choose one Zero Trust model for XYZ from the following options:</a:t>
            </a:r>
            <a:endParaRPr dirty="0"/>
          </a:p>
          <a:p>
            <a:pPr lvl="1">
              <a:spcBef>
                <a:spcPts val="0"/>
              </a:spcBef>
            </a:pPr>
            <a:r>
              <a:rPr lang="en" dirty="0"/>
              <a:t>Device Agent &amp; Gateway</a:t>
            </a:r>
            <a:endParaRPr dirty="0"/>
          </a:p>
          <a:p>
            <a:pPr lvl="1">
              <a:spcBef>
                <a:spcPts val="0"/>
              </a:spcBef>
            </a:pPr>
            <a:r>
              <a:rPr lang="en" dirty="0"/>
              <a:t>Enclave Gateway</a:t>
            </a:r>
            <a:endParaRPr dirty="0"/>
          </a:p>
          <a:p>
            <a:pPr lvl="1">
              <a:spcBef>
                <a:spcPts val="0"/>
              </a:spcBef>
            </a:pPr>
            <a:r>
              <a:rPr lang="en" dirty="0"/>
              <a:t>Resource Portal</a:t>
            </a:r>
            <a:endParaRPr dirty="0"/>
          </a:p>
          <a:p>
            <a:r>
              <a:rPr lang="en" dirty="0"/>
              <a:t>Justify why the selected model is the best fit for XYZ’s current network challenges and security objectives.</a:t>
            </a:r>
            <a:endParaRPr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sp>
        <p:nvSpPr>
          <p:cNvPr id="227" name="Google Shape;227;p37"/>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Zero Trust Model</a:t>
            </a:r>
            <a:endParaRPr dirty="0"/>
          </a:p>
        </p:txBody>
      </p:sp>
      <p:graphicFrame>
        <p:nvGraphicFramePr>
          <p:cNvPr id="4" name="Google Shape;253;p41">
            <a:extLst>
              <a:ext uri="{FF2B5EF4-FFF2-40B4-BE49-F238E27FC236}">
                <a16:creationId xmlns:a16="http://schemas.microsoft.com/office/drawing/2014/main" id="{E735C933-276F-48AB-B746-092BC0997E8F}"/>
              </a:ext>
            </a:extLst>
          </p:cNvPr>
          <p:cNvGraphicFramePr/>
          <p:nvPr>
            <p:extLst>
              <p:ext uri="{D42A27DB-BD31-4B8C-83A1-F6EECF244321}">
                <p14:modId xmlns:p14="http://schemas.microsoft.com/office/powerpoint/2010/main" val="495228421"/>
              </p:ext>
            </p:extLst>
          </p:nvPr>
        </p:nvGraphicFramePr>
        <p:xfrm>
          <a:off x="233736" y="2123074"/>
          <a:ext cx="6390529" cy="4974623"/>
        </p:xfrm>
        <a:graphic>
          <a:graphicData uri="http://schemas.openxmlformats.org/drawingml/2006/table">
            <a:tbl>
              <a:tblPr>
                <a:noFill/>
              </a:tblPr>
              <a:tblGrid>
                <a:gridCol w="6390529">
                  <a:extLst>
                    <a:ext uri="{9D8B030D-6E8A-4147-A177-3AD203B41FA5}">
                      <a16:colId xmlns:a16="http://schemas.microsoft.com/office/drawing/2014/main" val="20000"/>
                    </a:ext>
                  </a:extLst>
                </a:gridCol>
              </a:tblGrid>
              <a:tr h="422211">
                <a:tc>
                  <a:txBody>
                    <a:bodyPr/>
                    <a:lstStyle/>
                    <a:p>
                      <a:pPr marL="0" lvl="0" indent="0" algn="ctr" rtl="0">
                        <a:lnSpc>
                          <a:spcPct val="115000"/>
                        </a:lnSpc>
                        <a:spcBef>
                          <a:spcPts val="0"/>
                        </a:spcBef>
                        <a:spcAft>
                          <a:spcPts val="0"/>
                        </a:spcAft>
                        <a:buNone/>
                      </a:pPr>
                      <a:r>
                        <a:rPr lang="en-US" sz="1600" dirty="0">
                          <a:solidFill>
                            <a:srgbClr val="525C65"/>
                          </a:solidFill>
                          <a:latin typeface="Open Sans"/>
                          <a:ea typeface="Open Sans"/>
                          <a:cs typeface="Open Sans"/>
                          <a:sym typeface="Open Sans"/>
                        </a:rPr>
                        <a:t>Device Agent &amp; Gateway</a:t>
                      </a:r>
                      <a:endParaRPr sz="16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742434">
                <a:tc>
                  <a:txBody>
                    <a:bodyPr/>
                    <a:lstStyle/>
                    <a:p>
                      <a:pPr marL="0" lvl="0" indent="0" algn="l" rtl="0">
                        <a:spcBef>
                          <a:spcPts val="0"/>
                        </a:spcBef>
                        <a:spcAft>
                          <a:spcPts val="0"/>
                        </a:spcAft>
                        <a:buNone/>
                      </a:pPr>
                      <a:r>
                        <a:rPr lang="en-US" sz="1600" i="1" dirty="0">
                          <a:solidFill>
                            <a:srgbClr val="525C65"/>
                          </a:solidFill>
                          <a:latin typeface="Open Sans Light"/>
                          <a:ea typeface="Open Sans Light"/>
                          <a:cs typeface="Open Sans Light"/>
                          <a:sym typeface="Open Sans Light"/>
                        </a:rPr>
                        <a:t>XYZ recently faced a security breach which highlights vulnerabilities in their network security. To prevent future attacks they need a suitable zero trust model that provides continuous monitoring ,strict access controls and secure communication across all </a:t>
                      </a:r>
                      <a:r>
                        <a:rPr lang="en-US" sz="1600" i="1" dirty="0" err="1">
                          <a:solidFill>
                            <a:srgbClr val="525C65"/>
                          </a:solidFill>
                          <a:latin typeface="Open Sans Light"/>
                          <a:ea typeface="Open Sans Light"/>
                          <a:cs typeface="Open Sans Light"/>
                          <a:sym typeface="Open Sans Light"/>
                        </a:rPr>
                        <a:t>devices.For</a:t>
                      </a:r>
                      <a:r>
                        <a:rPr lang="en-US" sz="1600" i="1" dirty="0">
                          <a:solidFill>
                            <a:srgbClr val="525C65"/>
                          </a:solidFill>
                          <a:latin typeface="Open Sans Light"/>
                          <a:ea typeface="Open Sans Light"/>
                          <a:cs typeface="Open Sans Light"/>
                          <a:sym typeface="Open Sans Light"/>
                        </a:rPr>
                        <a:t> all that </a:t>
                      </a:r>
                    </a:p>
                    <a:p>
                      <a:pPr marL="0" lvl="0" indent="0" algn="l" rtl="0">
                        <a:spcBef>
                          <a:spcPts val="0"/>
                        </a:spcBef>
                        <a:spcAft>
                          <a:spcPts val="0"/>
                        </a:spcAft>
                        <a:buNone/>
                      </a:pPr>
                      <a:r>
                        <a:rPr lang="en-US" sz="1600" b="1" i="1" dirty="0">
                          <a:solidFill>
                            <a:srgbClr val="525C65"/>
                          </a:solidFill>
                          <a:latin typeface="Open Sans Light"/>
                          <a:ea typeface="Open Sans Light"/>
                          <a:cs typeface="Open Sans Light"/>
                          <a:sym typeface="Open Sans Light"/>
                        </a:rPr>
                        <a:t>Device Agent &amp; Gateway </a:t>
                      </a:r>
                      <a:r>
                        <a:rPr lang="en-US" sz="1600" b="0" i="1" dirty="0">
                          <a:solidFill>
                            <a:srgbClr val="525C65"/>
                          </a:solidFill>
                          <a:latin typeface="Open Sans Light"/>
                          <a:ea typeface="Open Sans Light"/>
                          <a:cs typeface="Open Sans Light"/>
                          <a:sym typeface="Open Sans Light"/>
                        </a:rPr>
                        <a:t>is the best model because this model ensures that:</a:t>
                      </a:r>
                    </a:p>
                    <a:p>
                      <a:pPr marL="285750" lvl="0" indent="-285750" algn="l" rtl="0">
                        <a:spcBef>
                          <a:spcPts val="0"/>
                        </a:spcBef>
                        <a:spcAft>
                          <a:spcPts val="0"/>
                        </a:spcAft>
                        <a:buFont typeface="Wingdings" panose="05000000000000000000" pitchFamily="2" charset="2"/>
                        <a:buChar char="§"/>
                      </a:pPr>
                      <a:r>
                        <a:rPr lang="en-US" sz="1600" b="0" i="1" dirty="0">
                          <a:solidFill>
                            <a:srgbClr val="525C65"/>
                          </a:solidFill>
                          <a:latin typeface="Open Sans Light"/>
                          <a:ea typeface="Open Sans Light"/>
                          <a:cs typeface="Open Sans Light"/>
                          <a:sym typeface="Open Sans Light"/>
                        </a:rPr>
                        <a:t>Every device connected to XYZ is authenticated and continuously monitored.</a:t>
                      </a:r>
                    </a:p>
                    <a:p>
                      <a:pPr marL="285750" lvl="0" indent="-285750" algn="l" rtl="0">
                        <a:spcBef>
                          <a:spcPts val="0"/>
                        </a:spcBef>
                        <a:spcAft>
                          <a:spcPts val="0"/>
                        </a:spcAft>
                        <a:buFont typeface="Wingdings" panose="05000000000000000000" pitchFamily="2" charset="2"/>
                        <a:buChar char="§"/>
                      </a:pPr>
                      <a:r>
                        <a:rPr lang="en-US" sz="1600" b="0" i="1" dirty="0">
                          <a:solidFill>
                            <a:srgbClr val="525C65"/>
                          </a:solidFill>
                          <a:latin typeface="Open Sans Light"/>
                          <a:ea typeface="Open Sans Light"/>
                          <a:cs typeface="Open Sans Light"/>
                          <a:sym typeface="Open Sans Light"/>
                        </a:rPr>
                        <a:t>Even if an attacker gains access to the network, compromised devices wont bee untrusted unless verified.</a:t>
                      </a:r>
                    </a:p>
                    <a:p>
                      <a:pPr marL="285750" lvl="0" indent="-285750" algn="l" rtl="0">
                        <a:spcBef>
                          <a:spcPts val="0"/>
                        </a:spcBef>
                        <a:spcAft>
                          <a:spcPts val="0"/>
                        </a:spcAft>
                        <a:buFont typeface="Wingdings" panose="05000000000000000000" pitchFamily="2" charset="2"/>
                        <a:buChar char="§"/>
                      </a:pPr>
                      <a:r>
                        <a:rPr lang="en-US" sz="1600" b="0" i="1" dirty="0">
                          <a:solidFill>
                            <a:srgbClr val="525C65"/>
                          </a:solidFill>
                          <a:latin typeface="Open Sans Light"/>
                          <a:ea typeface="Open Sans Light"/>
                          <a:cs typeface="Open Sans Light"/>
                          <a:sym typeface="Open Sans Light"/>
                        </a:rPr>
                        <a:t>This model detects unusual </a:t>
                      </a:r>
                      <a:r>
                        <a:rPr lang="en-US" sz="1600" b="0" i="1" dirty="0" err="1">
                          <a:solidFill>
                            <a:srgbClr val="525C65"/>
                          </a:solidFill>
                          <a:latin typeface="Open Sans Light"/>
                          <a:ea typeface="Open Sans Light"/>
                          <a:cs typeface="Open Sans Light"/>
                          <a:sym typeface="Open Sans Light"/>
                        </a:rPr>
                        <a:t>behaviour</a:t>
                      </a:r>
                      <a:r>
                        <a:rPr lang="en-US" sz="1600" b="0" i="1" dirty="0">
                          <a:solidFill>
                            <a:srgbClr val="525C65"/>
                          </a:solidFill>
                          <a:latin typeface="Open Sans Light"/>
                          <a:ea typeface="Open Sans Light"/>
                          <a:cs typeface="Open Sans Light"/>
                          <a:sym typeface="Open Sans Light"/>
                        </a:rPr>
                        <a:t> in real time and can block access if a device compromised.</a:t>
                      </a:r>
                    </a:p>
                    <a:p>
                      <a:pPr marL="285750" lvl="0" indent="-285750" algn="l" rtl="0">
                        <a:spcBef>
                          <a:spcPts val="0"/>
                        </a:spcBef>
                        <a:spcAft>
                          <a:spcPts val="0"/>
                        </a:spcAft>
                        <a:buFont typeface="Wingdings" panose="05000000000000000000" pitchFamily="2" charset="2"/>
                        <a:buChar char="§"/>
                      </a:pPr>
                      <a:r>
                        <a:rPr lang="en-US" sz="1600" b="0" i="1" dirty="0">
                          <a:solidFill>
                            <a:srgbClr val="525C65"/>
                          </a:solidFill>
                          <a:latin typeface="Open Sans Light"/>
                          <a:ea typeface="Open Sans Light"/>
                          <a:cs typeface="Open Sans Light"/>
                          <a:sym typeface="Open Sans Light"/>
                        </a:rPr>
                        <a:t>This model ensures secure communication and strong authentication among all devices.</a:t>
                      </a:r>
                    </a:p>
                    <a:p>
                      <a:pPr marL="285750" lvl="0" indent="-285750" algn="l" rtl="0">
                        <a:spcBef>
                          <a:spcPts val="0"/>
                        </a:spcBef>
                        <a:spcAft>
                          <a:spcPts val="0"/>
                        </a:spcAft>
                        <a:buFont typeface="Wingdings" panose="05000000000000000000" pitchFamily="2" charset="2"/>
                        <a:buChar char="§"/>
                      </a:pPr>
                      <a:r>
                        <a:rPr lang="en-US" sz="1600" b="0" i="1" dirty="0">
                          <a:solidFill>
                            <a:srgbClr val="525C65"/>
                          </a:solidFill>
                          <a:latin typeface="Open Sans Light"/>
                          <a:ea typeface="Open Sans Light"/>
                          <a:cs typeface="Open Sans Light"/>
                          <a:sym typeface="Open Sans Light"/>
                        </a:rPr>
                        <a:t>Devices and users must verify their identity and security before  accessing resources of  company.</a:t>
                      </a:r>
                    </a:p>
                    <a:p>
                      <a:pPr marL="285750" lvl="0" indent="-285750" algn="l" rtl="0">
                        <a:spcBef>
                          <a:spcPts val="0"/>
                        </a:spcBef>
                        <a:spcAft>
                          <a:spcPts val="0"/>
                        </a:spcAft>
                        <a:buFont typeface="Wingdings" panose="05000000000000000000" pitchFamily="2" charset="2"/>
                        <a:buChar char="§"/>
                      </a:pPr>
                      <a:r>
                        <a:rPr lang="en-US" sz="1600" b="0" i="1" dirty="0">
                          <a:solidFill>
                            <a:srgbClr val="525C65"/>
                          </a:solidFill>
                          <a:latin typeface="Open Sans Light"/>
                          <a:ea typeface="Open Sans Light"/>
                          <a:cs typeface="Open Sans Light"/>
                          <a:sym typeface="Open Sans Light"/>
                        </a:rPr>
                        <a:t>This protects company data from cyber attacks and data breaches from inside and outside of the company.</a:t>
                      </a: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4718684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D3B59"/>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988086-223B-4BE2-B20C-BDAA51064FCE}"/>
              </a:ext>
            </a:extLst>
          </p:cNvPr>
          <p:cNvSpPr txBox="1"/>
          <p:nvPr/>
        </p:nvSpPr>
        <p:spPr>
          <a:xfrm>
            <a:off x="625642" y="2544270"/>
            <a:ext cx="4644190" cy="1815882"/>
          </a:xfrm>
          <a:prstGeom prst="rect">
            <a:avLst/>
          </a:prstGeom>
          <a:noFill/>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srgbClr val="FFFFFF"/>
                </a:solidFill>
                <a:effectLst/>
                <a:uLnTx/>
                <a:uFillTx/>
                <a:latin typeface="Corbel" panose="020B0503020204020204"/>
                <a:ea typeface="+mn-ea"/>
                <a:cs typeface="+mn-cs"/>
              </a:rPr>
              <a:t>Section 1:</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3200" dirty="0">
                <a:solidFill>
                  <a:srgbClr val="FFFFFF"/>
                </a:solidFill>
                <a:latin typeface="Corbel" panose="020B0503020204020204"/>
              </a:rPr>
              <a:t>Designing a secure Network Architecture</a:t>
            </a:r>
            <a:endParaRPr kumimoji="0" lang="en-IN" sz="3200" b="0" i="0" u="none" strike="noStrike" kern="1200" cap="none" spc="0" normalizeH="0" baseline="0" noProof="0" dirty="0">
              <a:ln>
                <a:noFill/>
              </a:ln>
              <a:solidFill>
                <a:srgbClr val="FFFFFF"/>
              </a:solidFill>
              <a:effectLst/>
              <a:uLnTx/>
              <a:uFillTx/>
              <a:latin typeface="Corbel" panose="020B0503020204020204"/>
              <a:ea typeface="+mn-ea"/>
              <a:cs typeface="+mn-cs"/>
            </a:endParaRPr>
          </a:p>
        </p:txBody>
      </p:sp>
    </p:spTree>
    <p:extLst>
      <p:ext uri="{BB962C8B-B14F-4D97-AF65-F5344CB8AC3E}">
        <p14:creationId xmlns:p14="http://schemas.microsoft.com/office/powerpoint/2010/main" val="1512790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Network Description</a:t>
            </a:r>
            <a:endParaRPr dirty="0"/>
          </a:p>
        </p:txBody>
      </p:sp>
      <p:sp>
        <p:nvSpPr>
          <p:cNvPr id="67" name="Google Shape;67;p12"/>
          <p:cNvSpPr txBox="1">
            <a:spLocks noGrp="1"/>
          </p:cNvSpPr>
          <p:nvPr>
            <p:ph type="body" idx="1"/>
          </p:nvPr>
        </p:nvSpPr>
        <p:spPr>
          <a:xfrm>
            <a:off x="269361" y="5985951"/>
            <a:ext cx="6390529" cy="2734676"/>
          </a:xfrm>
          <a:prstGeom prst="rect">
            <a:avLst/>
          </a:prstGeom>
        </p:spPr>
        <p:txBody>
          <a:bodyPr spcFirstLastPara="1" wrap="square" lIns="80669" tIns="80669" rIns="80669" bIns="80669" anchor="t" anchorCtr="0">
            <a:noAutofit/>
          </a:bodyPr>
          <a:lstStyle/>
          <a:p>
            <a:r>
              <a:rPr lang="en" i="1" dirty="0"/>
              <a:t>The on-premise network is connected to a virtual network through the internet.</a:t>
            </a:r>
            <a:endParaRPr i="1" dirty="0"/>
          </a:p>
          <a:p>
            <a:r>
              <a:rPr lang="en" i="1" dirty="0"/>
              <a:t>All five servers are located within a single virtual network and in one subnet.</a:t>
            </a:r>
            <a:endParaRPr i="1" dirty="0"/>
          </a:p>
          <a:p>
            <a:r>
              <a:rPr lang="en" i="1" dirty="0"/>
              <a:t>All servers have direct connections to the internet.</a:t>
            </a:r>
            <a:endParaRPr i="1" dirty="0"/>
          </a:p>
          <a:p>
            <a:r>
              <a:rPr lang="en" i="1" dirty="0"/>
              <a:t>The two web servers are required to communicate with the two database servers to function correctly.</a:t>
            </a:r>
            <a:endParaRPr i="1" dirty="0"/>
          </a:p>
          <a:p>
            <a:r>
              <a:rPr lang="en" i="1" dirty="0"/>
              <a:t>The file storage server only needs to be accessible from the on-premise network.</a:t>
            </a:r>
            <a:endParaRPr b="1" i="1" dirty="0">
              <a:latin typeface="Open Sans"/>
              <a:ea typeface="Open Sans"/>
              <a:cs typeface="Open Sans"/>
              <a:sym typeface="Open Sans"/>
            </a:endParaRPr>
          </a:p>
        </p:txBody>
      </p:sp>
      <p:sp>
        <p:nvSpPr>
          <p:cNvPr id="68" name="Google Shape;68;p12"/>
          <p:cNvSpPr txBox="1">
            <a:spLocks noGrp="1"/>
          </p:cNvSpPr>
          <p:nvPr>
            <p:ph type="body" idx="1"/>
          </p:nvPr>
        </p:nvSpPr>
        <p:spPr>
          <a:xfrm>
            <a:off x="269361" y="1771833"/>
            <a:ext cx="6390529" cy="639265"/>
          </a:xfrm>
          <a:prstGeom prst="rect">
            <a:avLst/>
          </a:prstGeom>
        </p:spPr>
        <p:txBody>
          <a:bodyPr spcFirstLastPara="1" wrap="square" lIns="80669" tIns="80669" rIns="80669" bIns="80669" anchor="t" anchorCtr="0">
            <a:noAutofit/>
          </a:bodyPr>
          <a:lstStyle/>
          <a:p>
            <a:pPr marL="0" indent="0">
              <a:spcBef>
                <a:spcPts val="1324"/>
              </a:spcBef>
              <a:buNone/>
            </a:pPr>
            <a:r>
              <a:rPr lang="en" i="1" dirty="0"/>
              <a:t>Download the </a:t>
            </a:r>
            <a:r>
              <a:rPr lang="en" i="1" u="sng" dirty="0">
                <a:solidFill>
                  <a:schemeClr val="hlink"/>
                </a:solidFill>
                <a:hlinkClick r:id="rId3"/>
              </a:rPr>
              <a:t>drawio.com</a:t>
            </a:r>
            <a:r>
              <a:rPr lang="en" i="1" dirty="0"/>
              <a:t> file </a:t>
            </a:r>
            <a:r>
              <a:rPr lang="en" i="1" u="sng" dirty="0">
                <a:solidFill>
                  <a:schemeClr val="hlink"/>
                </a:solidFill>
                <a:hlinkClick r:id="rId4"/>
              </a:rPr>
              <a:t>from here.</a:t>
            </a:r>
            <a:endParaRPr b="1" i="1" dirty="0">
              <a:latin typeface="Open Sans"/>
              <a:ea typeface="Open Sans"/>
              <a:cs typeface="Open Sans"/>
              <a:sym typeface="Open Sans"/>
            </a:endParaRPr>
          </a:p>
        </p:txBody>
      </p:sp>
      <p:pic>
        <p:nvPicPr>
          <p:cNvPr id="69" name="Google Shape;69;p12"/>
          <p:cNvPicPr preferRelativeResize="0"/>
          <p:nvPr/>
        </p:nvPicPr>
        <p:blipFill>
          <a:blip r:embed="rId5">
            <a:alphaModFix/>
          </a:blip>
          <a:stretch>
            <a:fillRect/>
          </a:stretch>
        </p:blipFill>
        <p:spPr>
          <a:xfrm>
            <a:off x="2109706" y="2545568"/>
            <a:ext cx="2709839" cy="3305912"/>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7CF3A-C25F-47EF-85CA-9407CEE6C6A6}"/>
              </a:ext>
            </a:extLst>
          </p:cNvPr>
          <p:cNvSpPr>
            <a:spLocks noGrp="1"/>
          </p:cNvSpPr>
          <p:nvPr>
            <p:ph type="title"/>
          </p:nvPr>
        </p:nvSpPr>
        <p:spPr/>
        <p:txBody>
          <a:bodyPr/>
          <a:lstStyle/>
          <a:p>
            <a:r>
              <a:rPr kumimoji="0" lang="en" sz="2824"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Identify Network Vulnerabilities</a:t>
            </a:r>
            <a:endParaRPr lang="en-IN" dirty="0"/>
          </a:p>
        </p:txBody>
      </p:sp>
      <p:graphicFrame>
        <p:nvGraphicFramePr>
          <p:cNvPr id="5" name="Google Shape;81;p14">
            <a:extLst>
              <a:ext uri="{FF2B5EF4-FFF2-40B4-BE49-F238E27FC236}">
                <a16:creationId xmlns:a16="http://schemas.microsoft.com/office/drawing/2014/main" id="{B57F1FAA-B4BB-4DD3-9A66-4C9D807CB572}"/>
              </a:ext>
            </a:extLst>
          </p:cNvPr>
          <p:cNvGraphicFramePr/>
          <p:nvPr>
            <p:extLst>
              <p:ext uri="{D42A27DB-BD31-4B8C-83A1-F6EECF244321}">
                <p14:modId xmlns:p14="http://schemas.microsoft.com/office/powerpoint/2010/main" val="3398240606"/>
              </p:ext>
            </p:extLst>
          </p:nvPr>
        </p:nvGraphicFramePr>
        <p:xfrm>
          <a:off x="1" y="1985914"/>
          <a:ext cx="6858000" cy="6345292"/>
        </p:xfrm>
        <a:graphic>
          <a:graphicData uri="http://schemas.openxmlformats.org/drawingml/2006/table">
            <a:tbl>
              <a:tblPr>
                <a:noFill/>
              </a:tblPr>
              <a:tblGrid>
                <a:gridCol w="6858000">
                  <a:extLst>
                    <a:ext uri="{9D8B030D-6E8A-4147-A177-3AD203B41FA5}">
                      <a16:colId xmlns:a16="http://schemas.microsoft.com/office/drawing/2014/main" val="20000"/>
                    </a:ext>
                  </a:extLst>
                </a:gridCol>
              </a:tblGrid>
              <a:tr h="403385">
                <a:tc>
                  <a:txBody>
                    <a:bodyPr/>
                    <a:lstStyle/>
                    <a:p>
                      <a:pPr marL="0" lvl="0" indent="0" algn="l" rtl="0">
                        <a:spcBef>
                          <a:spcPts val="0"/>
                        </a:spcBef>
                        <a:spcAft>
                          <a:spcPts val="0"/>
                        </a:spcAft>
                        <a:buNone/>
                      </a:pPr>
                      <a:r>
                        <a:rPr lang="en" sz="1600" b="1" dirty="0">
                          <a:solidFill>
                            <a:srgbClr val="525C65"/>
                          </a:solidFill>
                          <a:latin typeface="Open Sans"/>
                          <a:ea typeface="Open Sans"/>
                          <a:cs typeface="Open Sans"/>
                          <a:sym typeface="Open Sans"/>
                        </a:rPr>
                        <a:t>1. Un secured connection between on-premises and virtual network</a:t>
                      </a:r>
                      <a:endParaRPr sz="1600" b="1" dirty="0"/>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1520757">
                <a:tc>
                  <a:txBody>
                    <a:bodyPr/>
                    <a:lstStyle/>
                    <a:p>
                      <a:pPr marL="0" lvl="0" indent="0" algn="just" rtl="0">
                        <a:spcBef>
                          <a:spcPts val="0"/>
                        </a:spcBef>
                        <a:spcAft>
                          <a:spcPts val="0"/>
                        </a:spcAft>
                        <a:buNone/>
                      </a:pPr>
                      <a:r>
                        <a:rPr lang="en-IN" sz="1400" dirty="0">
                          <a:solidFill>
                            <a:srgbClr val="525C65"/>
                          </a:solidFill>
                          <a:latin typeface="Open Sans"/>
                          <a:ea typeface="Open Sans"/>
                          <a:cs typeface="Open Sans"/>
                          <a:sym typeface="Open Sans"/>
                        </a:rPr>
                        <a:t>O</a:t>
                      </a:r>
                      <a:r>
                        <a:rPr lang="en" sz="1400" dirty="0">
                          <a:solidFill>
                            <a:srgbClr val="525C65"/>
                          </a:solidFill>
                          <a:latin typeface="Open Sans"/>
                          <a:ea typeface="Open Sans"/>
                          <a:cs typeface="Open Sans"/>
                          <a:sym typeface="Open Sans"/>
                        </a:rPr>
                        <a:t>n-premises network is directly connected with virtual network without any firewalls,encryption techniques and secure protocols through public internet that means hacker can intercept and modify the data during the transmission by attacks like man-in-the-middle attack,sniffing and spoofing.</a:t>
                      </a:r>
                      <a:endParaRPr sz="14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403385">
                <a:tc>
                  <a:txBody>
                    <a:bodyPr/>
                    <a:lstStyle/>
                    <a:p>
                      <a:pPr marL="0" lvl="0" indent="0" algn="l" rtl="0">
                        <a:spcBef>
                          <a:spcPts val="0"/>
                        </a:spcBef>
                        <a:spcAft>
                          <a:spcPts val="0"/>
                        </a:spcAft>
                        <a:buNone/>
                      </a:pPr>
                      <a:r>
                        <a:rPr lang="en" sz="1600" b="1" dirty="0">
                          <a:solidFill>
                            <a:srgbClr val="525C65"/>
                          </a:solidFill>
                          <a:latin typeface="Open Sans"/>
                          <a:ea typeface="Open Sans"/>
                          <a:cs typeface="Open Sans"/>
                          <a:sym typeface="Open Sans"/>
                        </a:rPr>
                        <a:t>2. </a:t>
                      </a:r>
                      <a:r>
                        <a:rPr lang="en-US" sz="1600" b="1" dirty="0">
                          <a:solidFill>
                            <a:srgbClr val="525C65"/>
                          </a:solidFill>
                          <a:latin typeface="Open Sans"/>
                          <a:ea typeface="Open Sans"/>
                          <a:cs typeface="Open Sans"/>
                          <a:sym typeface="Open Sans"/>
                        </a:rPr>
                        <a:t>All servers in the same subnet</a:t>
                      </a:r>
                      <a:endParaRPr sz="1600" b="1" dirty="0"/>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1602551">
                <a:tc>
                  <a:txBody>
                    <a:bodyPr/>
                    <a:lstStyle/>
                    <a:p>
                      <a:pPr marL="0" lvl="0" indent="0" algn="just" rtl="0">
                        <a:spcBef>
                          <a:spcPts val="0"/>
                        </a:spcBef>
                        <a:spcAft>
                          <a:spcPts val="0"/>
                        </a:spcAft>
                        <a:buNone/>
                      </a:pPr>
                      <a:r>
                        <a:rPr lang="en" sz="1400" dirty="0">
                          <a:solidFill>
                            <a:srgbClr val="525C65"/>
                          </a:solidFill>
                          <a:latin typeface="Open Sans"/>
                          <a:ea typeface="Open Sans"/>
                          <a:cs typeface="Open Sans"/>
                          <a:sym typeface="Open Sans"/>
                        </a:rPr>
                        <a:t>IN virtual network all servers on same subnet that means all servers shares the same ip address range which results in if one server got hacked all servers in that subnet will get in risk . A hacker can easily move to database server after hacking webserver which results in databreach.</a:t>
                      </a:r>
                      <a:endParaRPr sz="140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403385">
                <a:tc>
                  <a:txBody>
                    <a:bodyPr/>
                    <a:lstStyle/>
                    <a:p>
                      <a:pPr marL="0" lvl="0" indent="0" algn="l" rtl="0">
                        <a:spcBef>
                          <a:spcPts val="0"/>
                        </a:spcBef>
                        <a:spcAft>
                          <a:spcPts val="0"/>
                        </a:spcAft>
                        <a:buNone/>
                      </a:pPr>
                      <a:r>
                        <a:rPr lang="en" sz="1600" b="1" dirty="0">
                          <a:solidFill>
                            <a:srgbClr val="525C65"/>
                          </a:solidFill>
                          <a:latin typeface="Open Sans"/>
                          <a:ea typeface="Open Sans"/>
                          <a:cs typeface="Open Sans"/>
                          <a:sym typeface="Open Sans"/>
                        </a:rPr>
                        <a:t>3. </a:t>
                      </a:r>
                      <a:r>
                        <a:rPr lang="en-US" sz="1600" b="1" dirty="0">
                          <a:solidFill>
                            <a:srgbClr val="525C65"/>
                          </a:solidFill>
                          <a:latin typeface="Open Sans"/>
                          <a:ea typeface="Open Sans"/>
                          <a:cs typeface="Open Sans"/>
                          <a:sym typeface="Open Sans"/>
                        </a:rPr>
                        <a:t>Unrestricted internet access for all servers</a:t>
                      </a:r>
                      <a:endParaRPr sz="1600" b="1"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1762610">
                <a:tc>
                  <a:txBody>
                    <a:bodyPr/>
                    <a:lstStyle/>
                    <a:p>
                      <a:pPr marL="0" lvl="0" indent="0" algn="l" rtl="0">
                        <a:spcBef>
                          <a:spcPts val="0"/>
                        </a:spcBef>
                        <a:spcAft>
                          <a:spcPts val="0"/>
                        </a:spcAft>
                        <a:buNone/>
                      </a:pPr>
                      <a:r>
                        <a:rPr lang="en-US" sz="1400" b="0" dirty="0">
                          <a:solidFill>
                            <a:srgbClr val="525C65"/>
                          </a:solidFill>
                          <a:latin typeface="Open Sans"/>
                          <a:ea typeface="Open Sans"/>
                          <a:cs typeface="Open Sans"/>
                          <a:sym typeface="Open Sans"/>
                        </a:rPr>
                        <a:t>All servers have direct internet access, making them valuable to external threats and malware, hacker can exploit vulnerabilities in the servers. Those all servers </a:t>
                      </a:r>
                    </a:p>
                    <a:p>
                      <a:pPr marL="0" lvl="0" indent="0" algn="l" rtl="0">
                        <a:spcBef>
                          <a:spcPts val="0"/>
                        </a:spcBef>
                        <a:spcAft>
                          <a:spcPts val="0"/>
                        </a:spcAft>
                        <a:buNone/>
                      </a:pPr>
                      <a:r>
                        <a:rPr lang="en-US" sz="1400" b="0" dirty="0" err="1">
                          <a:solidFill>
                            <a:srgbClr val="525C65"/>
                          </a:solidFill>
                          <a:latin typeface="Open Sans"/>
                          <a:ea typeface="Open Sans"/>
                          <a:cs typeface="Open Sans"/>
                          <a:sym typeface="Open Sans"/>
                        </a:rPr>
                        <a:t>Ditrectly</a:t>
                      </a:r>
                      <a:r>
                        <a:rPr lang="en-US" sz="1400" b="0" dirty="0">
                          <a:solidFill>
                            <a:srgbClr val="525C65"/>
                          </a:solidFill>
                          <a:latin typeface="Open Sans"/>
                          <a:ea typeface="Open Sans"/>
                          <a:cs typeface="Open Sans"/>
                          <a:sym typeface="Open Sans"/>
                        </a:rPr>
                        <a:t> connected to internet without firewalls like </a:t>
                      </a:r>
                      <a:r>
                        <a:rPr lang="en-US" sz="1400" b="0" dirty="0" err="1">
                          <a:solidFill>
                            <a:srgbClr val="525C65"/>
                          </a:solidFill>
                          <a:latin typeface="Open Sans"/>
                          <a:ea typeface="Open Sans"/>
                          <a:cs typeface="Open Sans"/>
                          <a:sym typeface="Open Sans"/>
                        </a:rPr>
                        <a:t>waf</a:t>
                      </a:r>
                      <a:r>
                        <a:rPr lang="en-US" sz="1400" b="0" dirty="0">
                          <a:solidFill>
                            <a:srgbClr val="525C65"/>
                          </a:solidFill>
                          <a:latin typeface="Open Sans"/>
                          <a:ea typeface="Open Sans"/>
                          <a:cs typeface="Open Sans"/>
                          <a:sym typeface="Open Sans"/>
                        </a:rPr>
                        <a:t> for webservers and etc. This increases the risk of </a:t>
                      </a:r>
                      <a:r>
                        <a:rPr lang="en-US" sz="1400" b="0" dirty="0" err="1">
                          <a:solidFill>
                            <a:srgbClr val="525C65"/>
                          </a:solidFill>
                          <a:latin typeface="Open Sans"/>
                          <a:ea typeface="Open Sans"/>
                          <a:cs typeface="Open Sans"/>
                          <a:sym typeface="Open Sans"/>
                        </a:rPr>
                        <a:t>ddos</a:t>
                      </a:r>
                      <a:r>
                        <a:rPr lang="en-US" sz="1400" b="0" dirty="0">
                          <a:solidFill>
                            <a:srgbClr val="525C65"/>
                          </a:solidFill>
                          <a:latin typeface="Open Sans"/>
                          <a:ea typeface="Open Sans"/>
                          <a:cs typeface="Open Sans"/>
                          <a:sym typeface="Open Sans"/>
                        </a:rPr>
                        <a:t> attacks, </a:t>
                      </a:r>
                      <a:r>
                        <a:rPr lang="en-US" sz="1400" b="0" dirty="0" err="1">
                          <a:solidFill>
                            <a:srgbClr val="525C65"/>
                          </a:solidFill>
                          <a:latin typeface="Open Sans"/>
                          <a:ea typeface="Open Sans"/>
                          <a:cs typeface="Open Sans"/>
                          <a:sym typeface="Open Sans"/>
                        </a:rPr>
                        <a:t>Xss</a:t>
                      </a:r>
                      <a:r>
                        <a:rPr lang="en-US" sz="1400" b="0" dirty="0">
                          <a:solidFill>
                            <a:srgbClr val="525C65"/>
                          </a:solidFill>
                          <a:latin typeface="Open Sans"/>
                          <a:ea typeface="Open Sans"/>
                          <a:cs typeface="Open Sans"/>
                          <a:sym typeface="Open Sans"/>
                        </a:rPr>
                        <a:t> and </a:t>
                      </a:r>
                      <a:r>
                        <a:rPr lang="en-US" sz="1400" b="0" dirty="0" err="1">
                          <a:solidFill>
                            <a:srgbClr val="525C65"/>
                          </a:solidFill>
                          <a:latin typeface="Open Sans"/>
                          <a:ea typeface="Open Sans"/>
                          <a:cs typeface="Open Sans"/>
                          <a:sym typeface="Open Sans"/>
                        </a:rPr>
                        <a:t>Sql</a:t>
                      </a:r>
                      <a:r>
                        <a:rPr lang="en-US" sz="1400" b="0" dirty="0">
                          <a:solidFill>
                            <a:srgbClr val="525C65"/>
                          </a:solidFill>
                          <a:latin typeface="Open Sans"/>
                          <a:ea typeface="Open Sans"/>
                          <a:cs typeface="Open Sans"/>
                          <a:sym typeface="Open Sans"/>
                        </a:rPr>
                        <a:t> injection.</a:t>
                      </a:r>
                      <a:endParaRPr sz="1400" b="0" dirty="0">
                        <a:solidFill>
                          <a:srgbClr val="525C65"/>
                        </a:solidFill>
                        <a:latin typeface="Open Sans"/>
                        <a:ea typeface="Open Sans"/>
                        <a:cs typeface="Open Sans"/>
                        <a:sym typeface="Open Sans"/>
                      </a:endParaRPr>
                    </a:p>
                  </a:txBody>
                  <a:tcPr marL="80669" marR="80669" marT="80669" marB="80669">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14050069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5"/>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a:t>Network Redesign</a:t>
            </a:r>
            <a:endParaRPr/>
          </a:p>
        </p:txBody>
      </p:sp>
      <p:sp>
        <p:nvSpPr>
          <p:cNvPr id="87" name="Google Shape;87;p15"/>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buNone/>
            </a:pPr>
            <a:r>
              <a:rPr lang="en" dirty="0"/>
              <a:t>With the vulnerabilities identified, it’s time to rearchitect the network. A well-structured network with proper security controls is vital for defending the company's digital assets.</a:t>
            </a:r>
            <a:endParaRPr dirty="0"/>
          </a:p>
          <a:p>
            <a:pPr marL="0" indent="0">
              <a:buNone/>
            </a:pPr>
            <a:endParaRPr dirty="0"/>
          </a:p>
          <a:p>
            <a:r>
              <a:rPr lang="en" dirty="0"/>
              <a:t>Use </a:t>
            </a:r>
            <a:r>
              <a:rPr lang="en" u="sng" dirty="0">
                <a:solidFill>
                  <a:schemeClr val="hlink"/>
                </a:solidFill>
                <a:hlinkClick r:id="rId3"/>
              </a:rPr>
              <a:t>drawio.com</a:t>
            </a:r>
            <a:r>
              <a:rPr lang="en" dirty="0"/>
              <a:t> to create the updated diagram. You can download the original diagram from </a:t>
            </a:r>
            <a:r>
              <a:rPr lang="en" u="sng" dirty="0">
                <a:solidFill>
                  <a:schemeClr val="hlink"/>
                </a:solidFill>
                <a:hlinkClick r:id="rId4"/>
              </a:rPr>
              <a:t>here</a:t>
            </a:r>
            <a:r>
              <a:rPr lang="en" dirty="0"/>
              <a:t>.</a:t>
            </a:r>
            <a:endParaRPr dirty="0"/>
          </a:p>
          <a:p>
            <a:pPr indent="-268956">
              <a:buClr>
                <a:srgbClr val="0D0D0D"/>
              </a:buClr>
              <a:buSzPts val="1200"/>
              <a:buFont typeface="Roboto"/>
              <a:buChar char="●"/>
            </a:pPr>
            <a:r>
              <a:rPr lang="en" i="1" dirty="0"/>
              <a:t>Update the network diagram to include:</a:t>
            </a:r>
            <a:endParaRPr i="1" dirty="0"/>
          </a:p>
          <a:p>
            <a:pPr lvl="1" indent="-268956">
              <a:spcBef>
                <a:spcPts val="0"/>
              </a:spcBef>
              <a:buClr>
                <a:srgbClr val="0D0D0D"/>
              </a:buClr>
              <a:buSzPts val="1200"/>
              <a:buFont typeface="Roboto"/>
              <a:buChar char="○"/>
            </a:pPr>
            <a:r>
              <a:rPr lang="en" i="1" dirty="0"/>
              <a:t>Network segmentation separating public-facing services from internal services.</a:t>
            </a:r>
            <a:endParaRPr i="1" dirty="0"/>
          </a:p>
          <a:p>
            <a:pPr lvl="1" indent="-268956">
              <a:spcBef>
                <a:spcPts val="0"/>
              </a:spcBef>
              <a:buClr>
                <a:srgbClr val="0D0D0D"/>
              </a:buClr>
              <a:buSzPts val="1200"/>
              <a:buFont typeface="Roboto"/>
              <a:buChar char="○"/>
            </a:pPr>
            <a:r>
              <a:rPr lang="en" i="1" dirty="0"/>
              <a:t>Placement of firewalls to control and filter traffic</a:t>
            </a:r>
            <a:endParaRPr i="1" dirty="0"/>
          </a:p>
          <a:p>
            <a:pPr lvl="1" indent="-268956">
              <a:spcBef>
                <a:spcPts val="0"/>
              </a:spcBef>
              <a:buClr>
                <a:srgbClr val="0D0D0D"/>
              </a:buClr>
              <a:buSzPts val="1200"/>
              <a:buFont typeface="Roboto"/>
              <a:buChar char="○"/>
            </a:pPr>
            <a:r>
              <a:rPr lang="en" i="1" dirty="0"/>
              <a:t>A secure, encrypted connection method for the on-premise network to access the file storage server.</a:t>
            </a:r>
            <a:endParaRPr i="1" dirty="0"/>
          </a:p>
          <a:p>
            <a:pPr indent="-268956">
              <a:buClr>
                <a:srgbClr val="0D0D0D"/>
              </a:buClr>
              <a:buSzPts val="1200"/>
              <a:buFont typeface="Roboto"/>
              <a:buChar char="●"/>
            </a:pPr>
            <a:r>
              <a:rPr lang="en" i="1" dirty="0"/>
              <a:t>Ensure the updated diagram reflects these additions clearly.</a:t>
            </a:r>
            <a:endParaRPr b="1" i="1" dirty="0">
              <a:latin typeface="Open Sans"/>
              <a:ea typeface="Open Sans"/>
              <a:cs typeface="Open Sans"/>
              <a:sym typeface="Open San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21A2D0-AA22-4A70-95A6-06885D778D99}"/>
              </a:ext>
            </a:extLst>
          </p:cNvPr>
          <p:cNvSpPr>
            <a:spLocks noGrp="1"/>
          </p:cNvSpPr>
          <p:nvPr>
            <p:ph type="title"/>
          </p:nvPr>
        </p:nvSpPr>
        <p:spPr/>
        <p:txBody>
          <a:bodyPr/>
          <a:lstStyle/>
          <a:p>
            <a:r>
              <a:rPr kumimoji="0" lang="en" sz="3200" b="0" i="0" u="none" strike="noStrike" kern="0" cap="none" spc="0" normalizeH="0" baseline="0" noProof="0" dirty="0">
                <a:ln>
                  <a:noFill/>
                </a:ln>
                <a:solidFill>
                  <a:srgbClr val="02B3E4"/>
                </a:solidFill>
                <a:effectLst/>
                <a:uLnTx/>
                <a:uFillTx/>
                <a:latin typeface="Open Sans Light"/>
                <a:ea typeface="Open Sans Light"/>
                <a:cs typeface="Open Sans Light"/>
                <a:sym typeface="Open Sans Light"/>
              </a:rPr>
              <a:t>Network Redesign</a:t>
            </a:r>
            <a:endParaRPr lang="en-IN" dirty="0"/>
          </a:p>
        </p:txBody>
      </p:sp>
      <p:pic>
        <p:nvPicPr>
          <p:cNvPr id="8" name="Picture 7">
            <a:extLst>
              <a:ext uri="{FF2B5EF4-FFF2-40B4-BE49-F238E27FC236}">
                <a16:creationId xmlns:a16="http://schemas.microsoft.com/office/drawing/2014/main" id="{1743D078-C2C9-BEF5-D2A8-4DA4E90C599B}"/>
              </a:ext>
            </a:extLst>
          </p:cNvPr>
          <p:cNvPicPr>
            <a:picLocks noChangeAspect="1"/>
          </p:cNvPicPr>
          <p:nvPr/>
        </p:nvPicPr>
        <p:blipFill>
          <a:blip r:embed="rId2"/>
          <a:stretch>
            <a:fillRect/>
          </a:stretch>
        </p:blipFill>
        <p:spPr>
          <a:xfrm>
            <a:off x="56798" y="1710812"/>
            <a:ext cx="6744404" cy="7334865"/>
          </a:xfrm>
          <a:prstGeom prst="rect">
            <a:avLst/>
          </a:prstGeom>
        </p:spPr>
      </p:pic>
    </p:spTree>
    <p:extLst>
      <p:ext uri="{BB962C8B-B14F-4D97-AF65-F5344CB8AC3E}">
        <p14:creationId xmlns:p14="http://schemas.microsoft.com/office/powerpoint/2010/main" val="14394561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17"/>
          <p:cNvSpPr txBox="1">
            <a:spLocks noGrp="1"/>
          </p:cNvSpPr>
          <p:nvPr>
            <p:ph type="title"/>
          </p:nvPr>
        </p:nvSpPr>
        <p:spPr>
          <a:xfrm>
            <a:off x="233775" y="902357"/>
            <a:ext cx="6390529" cy="988147"/>
          </a:xfrm>
          <a:prstGeom prst="rect">
            <a:avLst/>
          </a:prstGeom>
        </p:spPr>
        <p:txBody>
          <a:bodyPr spcFirstLastPara="1" wrap="square" lIns="80669" tIns="80669" rIns="80669" bIns="80669" anchor="ctr" anchorCtr="0">
            <a:noAutofit/>
          </a:bodyPr>
          <a:lstStyle/>
          <a:p>
            <a:r>
              <a:rPr lang="en" dirty="0"/>
              <a:t>Convince the Stakeholders</a:t>
            </a:r>
            <a:endParaRPr dirty="0"/>
          </a:p>
        </p:txBody>
      </p:sp>
      <p:sp>
        <p:nvSpPr>
          <p:cNvPr id="99" name="Google Shape;99;p17"/>
          <p:cNvSpPr txBox="1">
            <a:spLocks noGrp="1"/>
          </p:cNvSpPr>
          <p:nvPr>
            <p:ph type="body" idx="1"/>
          </p:nvPr>
        </p:nvSpPr>
        <p:spPr>
          <a:xfrm>
            <a:off x="233775" y="2123055"/>
            <a:ext cx="6390529" cy="5895000"/>
          </a:xfrm>
          <a:prstGeom prst="rect">
            <a:avLst/>
          </a:prstGeom>
        </p:spPr>
        <p:txBody>
          <a:bodyPr spcFirstLastPara="1" wrap="square" lIns="80669" tIns="80669" rIns="80669" bIns="80669" anchor="t" anchorCtr="0">
            <a:noAutofit/>
          </a:bodyPr>
          <a:lstStyle/>
          <a:p>
            <a:pPr marL="0" indent="0">
              <a:buNone/>
            </a:pPr>
            <a:r>
              <a:rPr lang="en" dirty="0"/>
              <a:t>With a proposed network redesign, stakeholders will require a clear understanding of the benefits and necessity of these changes. Your next task is to prepare answers to the following potential questions they may have. In all your answers, make sure to emphasize the security aspects.</a:t>
            </a:r>
            <a:endParaRPr dirty="0"/>
          </a:p>
          <a:p>
            <a:pPr marL="0" indent="0">
              <a:buNone/>
            </a:pPr>
            <a:endParaRPr dirty="0"/>
          </a:p>
          <a:p>
            <a:r>
              <a:rPr lang="en" dirty="0"/>
              <a:t>Why do we need to add firewalls to our network?</a:t>
            </a:r>
            <a:endParaRPr dirty="0"/>
          </a:p>
          <a:p>
            <a:r>
              <a:rPr lang="en" dirty="0"/>
              <a:t>What is the benefit of having different areas in our network for web servers and database servers?</a:t>
            </a:r>
            <a:endParaRPr dirty="0"/>
          </a:p>
          <a:p>
            <a:r>
              <a:rPr lang="en" dirty="0"/>
              <a:t>What does a VPN do for our connection to the file storage server?</a:t>
            </a:r>
            <a:endParaRPr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Banded">
  <a:themeElements>
    <a:clrScheme name="Banded">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Banded">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nded">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ppt/theme/theme2.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TM03090430[[fn=Banded]]</Template>
  <TotalTime>4169</TotalTime>
  <Words>2761</Words>
  <Application>Microsoft Office PowerPoint</Application>
  <PresentationFormat>On-screen Show (4:3)</PresentationFormat>
  <Paragraphs>190</Paragraphs>
  <Slides>36</Slides>
  <Notes>20</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36</vt:i4>
      </vt:variant>
    </vt:vector>
  </HeadingPairs>
  <TitlesOfParts>
    <vt:vector size="47" baseType="lpstr">
      <vt:lpstr>Arial</vt:lpstr>
      <vt:lpstr>Arial Unicode MS</vt:lpstr>
      <vt:lpstr>Calibri</vt:lpstr>
      <vt:lpstr>Corbel</vt:lpstr>
      <vt:lpstr>Helvetica Neue</vt:lpstr>
      <vt:lpstr>Open Sans</vt:lpstr>
      <vt:lpstr>Open Sans Light</vt:lpstr>
      <vt:lpstr>Roboto</vt:lpstr>
      <vt:lpstr>Wingdings</vt:lpstr>
      <vt:lpstr>Banded</vt:lpstr>
      <vt:lpstr>Simple Light</vt:lpstr>
      <vt:lpstr>PowerPoint Presentation</vt:lpstr>
      <vt:lpstr>PowerPoint Presentation</vt:lpstr>
      <vt:lpstr>Overview</vt:lpstr>
      <vt:lpstr>PowerPoint Presentation</vt:lpstr>
      <vt:lpstr>Network Description</vt:lpstr>
      <vt:lpstr>Identify Network Vulnerabilities</vt:lpstr>
      <vt:lpstr>Network Redesign</vt:lpstr>
      <vt:lpstr>Network Redesign</vt:lpstr>
      <vt:lpstr>Convince the Stakeholders</vt:lpstr>
      <vt:lpstr>Convince the Stakeholders</vt:lpstr>
      <vt:lpstr>PowerPoint Presentation</vt:lpstr>
      <vt:lpstr>Network Setup</vt:lpstr>
      <vt:lpstr>Network Setup</vt:lpstr>
      <vt:lpstr>Network Setup – Private DMZ</vt:lpstr>
      <vt:lpstr>Network Setup – Private DMZ</vt:lpstr>
      <vt:lpstr>Network Setup – Public DMZ</vt:lpstr>
      <vt:lpstr>Network Setup – Public DMZ</vt:lpstr>
      <vt:lpstr>Network Setup – Internal Network</vt:lpstr>
      <vt:lpstr>PowerPoint Presentation</vt:lpstr>
      <vt:lpstr>Understanding SIEM Benefits</vt:lpstr>
      <vt:lpstr>Deploy SIEM Components in VirtualBox</vt:lpstr>
      <vt:lpstr>PowerPoint Presentation</vt:lpstr>
      <vt:lpstr>Deploy SIEM Components in VirtualBox –ELK Server</vt:lpstr>
      <vt:lpstr>Deploy SIEM Components in VirtualBox –ELK Server</vt:lpstr>
      <vt:lpstr>PowerPoint Presentation</vt:lpstr>
      <vt:lpstr>PowerPoint Presentation</vt:lpstr>
      <vt:lpstr>Setup Monitoring</vt:lpstr>
      <vt:lpstr>Setup Monitoring</vt:lpstr>
      <vt:lpstr>Setup Monitoring</vt:lpstr>
      <vt:lpstr>PowerPoint Presentation</vt:lpstr>
      <vt:lpstr>Zero Trust Comparison</vt:lpstr>
      <vt:lpstr>Zero Trust Principles</vt:lpstr>
      <vt:lpstr>Zero Trust Comparison</vt:lpstr>
      <vt:lpstr>Zero Trust Comparison</vt:lpstr>
      <vt:lpstr>The Zero Trust Model</vt:lpstr>
      <vt:lpstr>Zero Trust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Arnav Gupta</dc:creator>
  <cp:lastModifiedBy>HARSHAVARDHAN TAGIRISA</cp:lastModifiedBy>
  <cp:revision>17</cp:revision>
  <dcterms:created xsi:type="dcterms:W3CDTF">2024-12-31T07:43:09Z</dcterms:created>
  <dcterms:modified xsi:type="dcterms:W3CDTF">2025-04-01T14:54:06Z</dcterms:modified>
</cp:coreProperties>
</file>