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63" r:id="rId2"/>
    <p:sldMasterId id="2147483768" r:id="rId3"/>
  </p:sldMasterIdLst>
  <p:notesMasterIdLst>
    <p:notesMasterId r:id="rId32"/>
  </p:notesMasterIdLst>
  <p:sldIdLst>
    <p:sldId id="256" r:id="rId4"/>
    <p:sldId id="258" r:id="rId5"/>
    <p:sldId id="259" r:id="rId6"/>
    <p:sldId id="260" r:id="rId7"/>
    <p:sldId id="303" r:id="rId8"/>
    <p:sldId id="304" r:id="rId9"/>
    <p:sldId id="265" r:id="rId10"/>
    <p:sldId id="309" r:id="rId11"/>
    <p:sldId id="310" r:id="rId12"/>
    <p:sldId id="307" r:id="rId13"/>
    <p:sldId id="311" r:id="rId14"/>
    <p:sldId id="269" r:id="rId15"/>
    <p:sldId id="312" r:id="rId16"/>
    <p:sldId id="314" r:id="rId17"/>
    <p:sldId id="315" r:id="rId18"/>
    <p:sldId id="316" r:id="rId19"/>
    <p:sldId id="273" r:id="rId20"/>
    <p:sldId id="317" r:id="rId21"/>
    <p:sldId id="294" r:id="rId22"/>
    <p:sldId id="276" r:id="rId23"/>
    <p:sldId id="318" r:id="rId24"/>
    <p:sldId id="323" r:id="rId25"/>
    <p:sldId id="319" r:id="rId26"/>
    <p:sldId id="270" r:id="rId27"/>
    <p:sldId id="280" r:id="rId28"/>
    <p:sldId id="320" r:id="rId29"/>
    <p:sldId id="321" r:id="rId30"/>
    <p:sldId id="322" r:id="rId31"/>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B59"/>
    <a:srgbClr val="66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24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4E432-B1C3-44C4-9D68-3FC8EEDA25F5}" type="datetimeFigureOut">
              <a:rPr lang="en-IN" smtClean="0"/>
              <a:t>16-04-2025</a:t>
            </a:fld>
            <a:endParaRPr lang="en-IN"/>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5AD6D5-7C25-4B9A-9887-13E7A4610C1B}" type="slidenum">
              <a:rPr lang="en-IN" smtClean="0"/>
              <a:t>‹#›</a:t>
            </a:fld>
            <a:endParaRPr lang="en-IN"/>
          </a:p>
        </p:txBody>
      </p:sp>
    </p:spTree>
    <p:extLst>
      <p:ext uri="{BB962C8B-B14F-4D97-AF65-F5344CB8AC3E}">
        <p14:creationId xmlns:p14="http://schemas.microsoft.com/office/powerpoint/2010/main" val="792514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abe88b6f23_0_7: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abe88b6f2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4f456f9df_0_0: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4f456f9d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f4f456f9df_0_84: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f4f456f9d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f4f456f9df_0_15: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f4f456f9d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be88b6f23_0_101: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abe88b6f23_0_109: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abe88b6f2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c2f510ffe_0_0: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c2f510f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ac2f510ffe_0_36: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ac2f510ff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849" y="2745349"/>
            <a:ext cx="6860063" cy="24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05739" y="2888488"/>
            <a:ext cx="6452756" cy="2319129"/>
          </a:xfrm>
        </p:spPr>
        <p:txBody>
          <a:bodyPr tIns="45720" bIns="45720" anchor="ctr">
            <a:normAutofit/>
          </a:bodyPr>
          <a:lstStyle>
            <a:lvl1pPr algn="ctr">
              <a:lnSpc>
                <a:spcPct val="80000"/>
              </a:lnSpc>
              <a:defRPr sz="4500" spc="0" baseline="0"/>
            </a:lvl1pPr>
          </a:lstStyle>
          <a:p>
            <a:r>
              <a:rPr lang="en-US"/>
              <a:t>Click to edit Master title style</a:t>
            </a:r>
            <a:endParaRPr lang="en-US" dirty="0"/>
          </a:p>
        </p:txBody>
      </p:sp>
      <p:sp>
        <p:nvSpPr>
          <p:cNvPr id="3" name="Subtitle 2"/>
          <p:cNvSpPr>
            <a:spLocks noGrp="1"/>
          </p:cNvSpPr>
          <p:nvPr>
            <p:ph type="subTitle" idx="1"/>
          </p:nvPr>
        </p:nvSpPr>
        <p:spPr>
          <a:xfrm>
            <a:off x="857250" y="5293754"/>
            <a:ext cx="5143500" cy="1745673"/>
          </a:xfrm>
        </p:spPr>
        <p:txBody>
          <a:bodyPr>
            <a:normAutofit/>
          </a:bodyPr>
          <a:lstStyle>
            <a:lvl1pPr marL="0" indent="0" algn="ctr">
              <a:buNone/>
              <a:defRPr sz="1500"/>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01F6B2-25AA-4F49-8B29-A540EB52E9E6}"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1659421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1F6B2-25AA-4F49-8B29-A540EB52E9E6}"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174473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5073363" y="0"/>
            <a:ext cx="1543050" cy="91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5152851" y="812800"/>
            <a:ext cx="1351339" cy="7518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812800"/>
            <a:ext cx="4484976" cy="751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71488" y="8563808"/>
            <a:ext cx="1543048" cy="486833"/>
          </a:xfrm>
        </p:spPr>
        <p:txBody>
          <a:bodyPr/>
          <a:lstStyle/>
          <a:p>
            <a:fld id="{7001F6B2-25AA-4F49-8B29-A540EB52E9E6}" type="datetimeFigureOut">
              <a:rPr lang="en-IN" smtClean="0"/>
              <a:t>16-04-2025</a:t>
            </a:fld>
            <a:endParaRPr lang="en-IN"/>
          </a:p>
        </p:txBody>
      </p:sp>
      <p:sp>
        <p:nvSpPr>
          <p:cNvPr id="5" name="Footer Placeholder 4"/>
          <p:cNvSpPr>
            <a:spLocks noGrp="1"/>
          </p:cNvSpPr>
          <p:nvPr>
            <p:ph type="ftr" sz="quarter" idx="11"/>
          </p:nvPr>
        </p:nvSpPr>
        <p:spPr>
          <a:xfrm>
            <a:off x="2124077" y="8563808"/>
            <a:ext cx="2407314" cy="486833"/>
          </a:xfrm>
        </p:spPr>
        <p:txBody>
          <a:bodyPr/>
          <a:lstStyle/>
          <a:p>
            <a:endParaRPr lang="en-IN"/>
          </a:p>
        </p:txBody>
      </p:sp>
      <p:sp>
        <p:nvSpPr>
          <p:cNvPr id="6" name="Slide Number Placeholder 5"/>
          <p:cNvSpPr>
            <a:spLocks noGrp="1"/>
          </p:cNvSpPr>
          <p:nvPr>
            <p:ph type="sldNum" sz="quarter" idx="12"/>
          </p:nvPr>
        </p:nvSpPr>
        <p:spPr>
          <a:xfrm>
            <a:off x="4541091" y="8563808"/>
            <a:ext cx="494864" cy="486833"/>
          </a:xfrm>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64691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02B3E4"/>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233775" y="791155"/>
            <a:ext cx="6390529" cy="1018091"/>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177">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233731" y="7645246"/>
            <a:ext cx="6390529" cy="1018091"/>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177">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 name="Google Shape;13;p2"/>
          <p:cNvPicPr preferRelativeResize="0"/>
          <p:nvPr/>
        </p:nvPicPr>
        <p:blipFill>
          <a:blip r:embed="rId2">
            <a:alphaModFix/>
          </a:blip>
          <a:stretch>
            <a:fillRect/>
          </a:stretch>
        </p:blipFill>
        <p:spPr>
          <a:xfrm>
            <a:off x="0" y="0"/>
            <a:ext cx="6858000" cy="623449"/>
          </a:xfrm>
          <a:prstGeom prst="rect">
            <a:avLst/>
          </a:prstGeom>
          <a:noFill/>
          <a:ln>
            <a:noFill/>
          </a:ln>
        </p:spPr>
      </p:pic>
    </p:spTree>
    <p:extLst>
      <p:ext uri="{BB962C8B-B14F-4D97-AF65-F5344CB8AC3E}">
        <p14:creationId xmlns:p14="http://schemas.microsoft.com/office/powerpoint/2010/main" val="1599113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rgbClr val="2D3D49"/>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33736" y="1963818"/>
            <a:ext cx="6390529" cy="2321727"/>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400"/>
              <a:buFont typeface="Open Sans Light"/>
              <a:buNone/>
              <a:defRPr sz="3883">
                <a:solidFill>
                  <a:schemeClr val="lt1"/>
                </a:solidFill>
                <a:latin typeface="Open Sans Light"/>
                <a:ea typeface="Open Sans Light"/>
                <a:cs typeface="Open Sans Light"/>
                <a:sym typeface="Open Sans Light"/>
              </a:defRPr>
            </a:lvl1pPr>
            <a:lvl2pPr lvl="1" algn="ctr" rtl="0">
              <a:spcBef>
                <a:spcPts val="0"/>
              </a:spcBef>
              <a:spcAft>
                <a:spcPts val="0"/>
              </a:spcAft>
              <a:buSzPts val="3600"/>
              <a:buNone/>
              <a:defRPr sz="3177"/>
            </a:lvl2pPr>
            <a:lvl3pPr lvl="2" algn="ctr" rtl="0">
              <a:spcBef>
                <a:spcPts val="0"/>
              </a:spcBef>
              <a:spcAft>
                <a:spcPts val="0"/>
              </a:spcAft>
              <a:buSzPts val="3600"/>
              <a:buNone/>
              <a:defRPr sz="3177"/>
            </a:lvl3pPr>
            <a:lvl4pPr lvl="3" algn="ctr" rtl="0">
              <a:spcBef>
                <a:spcPts val="0"/>
              </a:spcBef>
              <a:spcAft>
                <a:spcPts val="0"/>
              </a:spcAft>
              <a:buSzPts val="3600"/>
              <a:buNone/>
              <a:defRPr sz="3177"/>
            </a:lvl4pPr>
            <a:lvl5pPr lvl="4" algn="ctr" rtl="0">
              <a:spcBef>
                <a:spcPts val="0"/>
              </a:spcBef>
              <a:spcAft>
                <a:spcPts val="0"/>
              </a:spcAft>
              <a:buSzPts val="3600"/>
              <a:buNone/>
              <a:defRPr sz="3177"/>
            </a:lvl5pPr>
            <a:lvl6pPr lvl="5" algn="ctr" rtl="0">
              <a:spcBef>
                <a:spcPts val="0"/>
              </a:spcBef>
              <a:spcAft>
                <a:spcPts val="0"/>
              </a:spcAft>
              <a:buSzPts val="3600"/>
              <a:buNone/>
              <a:defRPr sz="3177"/>
            </a:lvl6pPr>
            <a:lvl7pPr lvl="6" algn="ctr" rtl="0">
              <a:spcBef>
                <a:spcPts val="0"/>
              </a:spcBef>
              <a:spcAft>
                <a:spcPts val="0"/>
              </a:spcAft>
              <a:buSzPts val="3600"/>
              <a:buNone/>
              <a:defRPr sz="3177"/>
            </a:lvl7pPr>
            <a:lvl8pPr lvl="7" algn="ctr" rtl="0">
              <a:spcBef>
                <a:spcPts val="0"/>
              </a:spcBef>
              <a:spcAft>
                <a:spcPts val="0"/>
              </a:spcAft>
              <a:buSzPts val="3600"/>
              <a:buNone/>
              <a:defRPr sz="3177"/>
            </a:lvl8pPr>
            <a:lvl9pPr lvl="8" algn="ctr" rtl="0">
              <a:spcBef>
                <a:spcPts val="0"/>
              </a:spcBef>
              <a:spcAft>
                <a:spcPts val="0"/>
              </a:spcAft>
              <a:buSzPts val="3600"/>
              <a:buNone/>
              <a:defRPr sz="3177"/>
            </a:lvl9pPr>
          </a:lstStyle>
          <a:p>
            <a:endParaRPr/>
          </a:p>
        </p:txBody>
      </p:sp>
      <p:pic>
        <p:nvPicPr>
          <p:cNvPr id="16" name="Google Shape;16;p3"/>
          <p:cNvPicPr preferRelativeResize="0"/>
          <p:nvPr/>
        </p:nvPicPr>
        <p:blipFill>
          <a:blip r:embed="rId2">
            <a:alphaModFix/>
          </a:blip>
          <a:stretch>
            <a:fillRect/>
          </a:stretch>
        </p:blipFill>
        <p:spPr>
          <a:xfrm>
            <a:off x="6194293" y="140273"/>
            <a:ext cx="468000" cy="482182"/>
          </a:xfrm>
          <a:prstGeom prst="rect">
            <a:avLst/>
          </a:prstGeom>
          <a:noFill/>
          <a:ln>
            <a:noFill/>
          </a:ln>
        </p:spPr>
      </p:pic>
      <p:pic>
        <p:nvPicPr>
          <p:cNvPr id="17" name="Google Shape;17;p3"/>
          <p:cNvPicPr preferRelativeResize="0"/>
          <p:nvPr/>
        </p:nvPicPr>
        <p:blipFill>
          <a:blip r:embed="rId3">
            <a:alphaModFix/>
          </a:blip>
          <a:stretch>
            <a:fillRect/>
          </a:stretch>
        </p:blipFill>
        <p:spPr>
          <a:xfrm>
            <a:off x="738640" y="4147000"/>
            <a:ext cx="924485" cy="138545"/>
          </a:xfrm>
          <a:prstGeom prst="rect">
            <a:avLst/>
          </a:prstGeom>
          <a:noFill/>
          <a:ln>
            <a:noFill/>
          </a:ln>
        </p:spPr>
      </p:pic>
    </p:spTree>
    <p:extLst>
      <p:ext uri="{BB962C8B-B14F-4D97-AF65-F5344CB8AC3E}">
        <p14:creationId xmlns:p14="http://schemas.microsoft.com/office/powerpoint/2010/main" val="3723343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Remove slide">
  <p:cSld name="Remove slide">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33775" y="791155"/>
            <a:ext cx="6390529" cy="1018091"/>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2824">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p:nvPr/>
        </p:nvSpPr>
        <p:spPr>
          <a:xfrm>
            <a:off x="780132" y="7174524"/>
            <a:ext cx="5297824" cy="1590273"/>
          </a:xfrm>
          <a:prstGeom prst="rect">
            <a:avLst/>
          </a:prstGeom>
          <a:solidFill>
            <a:srgbClr val="DBE2E8"/>
          </a:solidFill>
          <a:ln>
            <a:noFill/>
          </a:ln>
        </p:spPr>
        <p:txBody>
          <a:bodyPr spcFirstLastPara="1" wrap="square" lIns="80669" tIns="80669" rIns="80669" bIns="80669" anchor="ctr" anchorCtr="0">
            <a:noAutofit/>
          </a:bodyPr>
          <a:lstStyle/>
          <a:p>
            <a:pPr marL="0" lvl="0" indent="0" algn="ctr" rtl="0">
              <a:spcBef>
                <a:spcPts val="0"/>
              </a:spcBef>
              <a:spcAft>
                <a:spcPts val="0"/>
              </a:spcAft>
              <a:buNone/>
            </a:pPr>
            <a:r>
              <a:rPr lang="en" sz="3177" b="1" i="1">
                <a:solidFill>
                  <a:srgbClr val="15C26B"/>
                </a:solidFill>
                <a:latin typeface="Open Sans"/>
                <a:ea typeface="Open Sans"/>
                <a:cs typeface="Open Sans"/>
                <a:sym typeface="Open Sans"/>
              </a:rPr>
              <a:t>Remove this slide </a:t>
            </a:r>
            <a:endParaRPr sz="3177" b="1" i="1">
              <a:solidFill>
                <a:srgbClr val="15C26B"/>
              </a:solidFill>
              <a:latin typeface="Open Sans"/>
              <a:ea typeface="Open Sans"/>
              <a:cs typeface="Open Sans"/>
              <a:sym typeface="Open Sans"/>
            </a:endParaRPr>
          </a:p>
        </p:txBody>
      </p:sp>
      <p:sp>
        <p:nvSpPr>
          <p:cNvPr id="21" name="Google Shape;21;p4"/>
          <p:cNvSpPr txBox="1">
            <a:spLocks noGrp="1"/>
          </p:cNvSpPr>
          <p:nvPr>
            <p:ph type="body" idx="1"/>
          </p:nvPr>
        </p:nvSpPr>
        <p:spPr>
          <a:xfrm>
            <a:off x="233775" y="2048845"/>
            <a:ext cx="6390529" cy="6073636"/>
          </a:xfrm>
          <a:prstGeom prst="rect">
            <a:avLst/>
          </a:prstGeom>
        </p:spPr>
        <p:txBody>
          <a:bodyPr spcFirstLastPara="1" wrap="square" lIns="91425" tIns="91425" rIns="91425" bIns="91425" anchor="t" anchorCtr="0">
            <a:noAutofit/>
          </a:bodyPr>
          <a:lstStyle>
            <a:lvl1pPr marL="403433" lvl="0" indent="-302575"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806867" lvl="1"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2pPr>
            <a:lvl3pPr marL="1210300" lvl="2"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3pPr>
            <a:lvl4pPr marL="1613733" lvl="3"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4pPr>
            <a:lvl5pPr marL="2017166" lvl="4"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5pPr>
            <a:lvl6pPr marL="2420600" lvl="5"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6pPr>
            <a:lvl7pPr marL="2824033" lvl="6"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7pPr>
            <a:lvl8pPr marL="3227466" lvl="7"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8pPr>
            <a:lvl9pPr marL="3630900" lvl="8" indent="-302575" rtl="0">
              <a:spcBef>
                <a:spcPts val="1412"/>
              </a:spcBef>
              <a:spcAft>
                <a:spcPts val="1412"/>
              </a:spcAft>
              <a:buSzPts val="1800"/>
              <a:buFont typeface="Open Sans Light"/>
              <a:buChar char="■"/>
              <a:defRPr sz="1588">
                <a:latin typeface="Open Sans Light"/>
                <a:ea typeface="Open Sans Light"/>
                <a:cs typeface="Open Sans Light"/>
                <a:sym typeface="Open Sans Light"/>
              </a:defRPr>
            </a:lvl9pPr>
          </a:lstStyle>
          <a:p>
            <a:endParaRPr/>
          </a:p>
        </p:txBody>
      </p:sp>
      <p:pic>
        <p:nvPicPr>
          <p:cNvPr id="22" name="Google Shape;22;p4"/>
          <p:cNvPicPr preferRelativeResize="0"/>
          <p:nvPr/>
        </p:nvPicPr>
        <p:blipFill rotWithShape="1">
          <a:blip r:embed="rId2">
            <a:alphaModFix/>
          </a:blip>
          <a:srcRect/>
          <a:stretch/>
        </p:blipFill>
        <p:spPr>
          <a:xfrm>
            <a:off x="6194293" y="140273"/>
            <a:ext cx="468000" cy="482182"/>
          </a:xfrm>
          <a:prstGeom prst="rect">
            <a:avLst/>
          </a:prstGeom>
          <a:noFill/>
          <a:ln>
            <a:noFill/>
          </a:ln>
        </p:spPr>
      </p:pic>
    </p:spTree>
    <p:extLst>
      <p:ext uri="{BB962C8B-B14F-4D97-AF65-F5344CB8AC3E}">
        <p14:creationId xmlns:p14="http://schemas.microsoft.com/office/powerpoint/2010/main" val="4029371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fo Slide">
  <p:cSld name="Info Slide">
    <p:bg>
      <p:bgPr>
        <a:solidFill>
          <a:schemeClr val="lt1"/>
        </a:solidFill>
        <a:effectLst/>
      </p:bgPr>
    </p:bg>
    <p:spTree>
      <p:nvGrpSpPr>
        <p:cNvPr id="1" name="Shape 23"/>
        <p:cNvGrpSpPr/>
        <p:nvPr/>
      </p:nvGrpSpPr>
      <p:grpSpPr>
        <a:xfrm>
          <a:off x="0" y="0"/>
          <a:ext cx="0" cy="0"/>
          <a:chOff x="0" y="0"/>
          <a:chExt cx="0" cy="0"/>
        </a:xfrm>
      </p:grpSpPr>
      <p:sp>
        <p:nvSpPr>
          <p:cNvPr id="24" name="Google Shape;24;p5"/>
          <p:cNvSpPr txBox="1"/>
          <p:nvPr/>
        </p:nvSpPr>
        <p:spPr>
          <a:xfrm>
            <a:off x="0" y="0"/>
            <a:ext cx="6858000" cy="723545"/>
          </a:xfrm>
          <a:prstGeom prst="rect">
            <a:avLst/>
          </a:prstGeom>
          <a:solidFill>
            <a:srgbClr val="DBE2E8"/>
          </a:solidFill>
          <a:ln>
            <a:noFill/>
          </a:ln>
        </p:spPr>
        <p:txBody>
          <a:bodyPr spcFirstLastPara="1" wrap="square" lIns="80669" tIns="80669" rIns="80669" bIns="80669" anchor="ctr" anchorCtr="0">
            <a:noAutofit/>
          </a:bodyPr>
          <a:lstStyle/>
          <a:p>
            <a:pPr marL="0" lvl="0" indent="0" algn="ctr" rtl="0">
              <a:spcBef>
                <a:spcPts val="0"/>
              </a:spcBef>
              <a:spcAft>
                <a:spcPts val="0"/>
              </a:spcAft>
              <a:buNone/>
            </a:pPr>
            <a:r>
              <a:rPr lang="en" sz="1941" b="1" i="1">
                <a:solidFill>
                  <a:srgbClr val="15C26B"/>
                </a:solidFill>
                <a:latin typeface="Open Sans"/>
                <a:ea typeface="Open Sans"/>
                <a:cs typeface="Open Sans"/>
                <a:sym typeface="Open Sans"/>
              </a:rPr>
              <a:t>Project Information Slide</a:t>
            </a:r>
            <a:endParaRPr sz="1941" b="1" i="1">
              <a:solidFill>
                <a:srgbClr val="15C26B"/>
              </a:solidFill>
              <a:latin typeface="Open Sans"/>
              <a:ea typeface="Open Sans"/>
              <a:cs typeface="Open Sans"/>
              <a:sym typeface="Open Sans"/>
            </a:endParaRPr>
          </a:p>
        </p:txBody>
      </p:sp>
      <p:sp>
        <p:nvSpPr>
          <p:cNvPr id="25" name="Google Shape;25;p5"/>
          <p:cNvSpPr txBox="1">
            <a:spLocks noGrp="1"/>
          </p:cNvSpPr>
          <p:nvPr>
            <p:ph type="title"/>
          </p:nvPr>
        </p:nvSpPr>
        <p:spPr>
          <a:xfrm>
            <a:off x="233775" y="791155"/>
            <a:ext cx="6390529" cy="1018091"/>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2824">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233775" y="2048845"/>
            <a:ext cx="6390529" cy="6073636"/>
          </a:xfrm>
          <a:prstGeom prst="rect">
            <a:avLst/>
          </a:prstGeom>
        </p:spPr>
        <p:txBody>
          <a:bodyPr spcFirstLastPara="1" wrap="square" lIns="91425" tIns="91425" rIns="91425" bIns="91425" anchor="t" anchorCtr="0">
            <a:noAutofit/>
          </a:bodyPr>
          <a:lstStyle>
            <a:lvl1pPr marL="403433" lvl="0" indent="-302575"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806867" lvl="1"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2pPr>
            <a:lvl3pPr marL="1210300" lvl="2"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3pPr>
            <a:lvl4pPr marL="1613733" lvl="3"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4pPr>
            <a:lvl5pPr marL="2017166" lvl="4"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5pPr>
            <a:lvl6pPr marL="2420600" lvl="5"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6pPr>
            <a:lvl7pPr marL="2824033" lvl="6"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7pPr>
            <a:lvl8pPr marL="3227466" lvl="7"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8pPr>
            <a:lvl9pPr marL="3630900" lvl="8" indent="-302575" rtl="0">
              <a:spcBef>
                <a:spcPts val="1412"/>
              </a:spcBef>
              <a:spcAft>
                <a:spcPts val="1412"/>
              </a:spcAft>
              <a:buSzPts val="1800"/>
              <a:buFont typeface="Open Sans Light"/>
              <a:buChar char="■"/>
              <a:defRPr sz="1588">
                <a:latin typeface="Open Sans Light"/>
                <a:ea typeface="Open Sans Light"/>
                <a:cs typeface="Open Sans Light"/>
                <a:sym typeface="Open Sans Light"/>
              </a:defRPr>
            </a:lvl9pPr>
          </a:lstStyle>
          <a:p>
            <a:endParaRPr/>
          </a:p>
        </p:txBody>
      </p:sp>
    </p:spTree>
    <p:extLst>
      <p:ext uri="{BB962C8B-B14F-4D97-AF65-F5344CB8AC3E}">
        <p14:creationId xmlns:p14="http://schemas.microsoft.com/office/powerpoint/2010/main" val="1668344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02B3E4"/>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233775" y="791155"/>
            <a:ext cx="6390529" cy="1018091"/>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177">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233731" y="7645246"/>
            <a:ext cx="6390529" cy="1018091"/>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177">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 name="Google Shape;13;p2"/>
          <p:cNvPicPr preferRelativeResize="0"/>
          <p:nvPr/>
        </p:nvPicPr>
        <p:blipFill>
          <a:blip r:embed="rId2">
            <a:alphaModFix/>
          </a:blip>
          <a:stretch>
            <a:fillRect/>
          </a:stretch>
        </p:blipFill>
        <p:spPr>
          <a:xfrm>
            <a:off x="0" y="0"/>
            <a:ext cx="6858000" cy="623449"/>
          </a:xfrm>
          <a:prstGeom prst="rect">
            <a:avLst/>
          </a:prstGeom>
          <a:noFill/>
          <a:ln>
            <a:noFill/>
          </a:ln>
        </p:spPr>
      </p:pic>
    </p:spTree>
    <p:extLst>
      <p:ext uri="{BB962C8B-B14F-4D97-AF65-F5344CB8AC3E}">
        <p14:creationId xmlns:p14="http://schemas.microsoft.com/office/powerpoint/2010/main" val="99485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rgbClr val="2D3D49"/>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33736" y="1963818"/>
            <a:ext cx="6390529" cy="2321727"/>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400"/>
              <a:buFont typeface="Open Sans Light"/>
              <a:buNone/>
              <a:defRPr sz="3883">
                <a:solidFill>
                  <a:schemeClr val="lt1"/>
                </a:solidFill>
                <a:latin typeface="Open Sans Light"/>
                <a:ea typeface="Open Sans Light"/>
                <a:cs typeface="Open Sans Light"/>
                <a:sym typeface="Open Sans Light"/>
              </a:defRPr>
            </a:lvl1pPr>
            <a:lvl2pPr lvl="1" algn="ctr" rtl="0">
              <a:spcBef>
                <a:spcPts val="0"/>
              </a:spcBef>
              <a:spcAft>
                <a:spcPts val="0"/>
              </a:spcAft>
              <a:buSzPts val="3600"/>
              <a:buNone/>
              <a:defRPr sz="3177"/>
            </a:lvl2pPr>
            <a:lvl3pPr lvl="2" algn="ctr" rtl="0">
              <a:spcBef>
                <a:spcPts val="0"/>
              </a:spcBef>
              <a:spcAft>
                <a:spcPts val="0"/>
              </a:spcAft>
              <a:buSzPts val="3600"/>
              <a:buNone/>
              <a:defRPr sz="3177"/>
            </a:lvl3pPr>
            <a:lvl4pPr lvl="3" algn="ctr" rtl="0">
              <a:spcBef>
                <a:spcPts val="0"/>
              </a:spcBef>
              <a:spcAft>
                <a:spcPts val="0"/>
              </a:spcAft>
              <a:buSzPts val="3600"/>
              <a:buNone/>
              <a:defRPr sz="3177"/>
            </a:lvl4pPr>
            <a:lvl5pPr lvl="4" algn="ctr" rtl="0">
              <a:spcBef>
                <a:spcPts val="0"/>
              </a:spcBef>
              <a:spcAft>
                <a:spcPts val="0"/>
              </a:spcAft>
              <a:buSzPts val="3600"/>
              <a:buNone/>
              <a:defRPr sz="3177"/>
            </a:lvl5pPr>
            <a:lvl6pPr lvl="5" algn="ctr" rtl="0">
              <a:spcBef>
                <a:spcPts val="0"/>
              </a:spcBef>
              <a:spcAft>
                <a:spcPts val="0"/>
              </a:spcAft>
              <a:buSzPts val="3600"/>
              <a:buNone/>
              <a:defRPr sz="3177"/>
            </a:lvl6pPr>
            <a:lvl7pPr lvl="6" algn="ctr" rtl="0">
              <a:spcBef>
                <a:spcPts val="0"/>
              </a:spcBef>
              <a:spcAft>
                <a:spcPts val="0"/>
              </a:spcAft>
              <a:buSzPts val="3600"/>
              <a:buNone/>
              <a:defRPr sz="3177"/>
            </a:lvl7pPr>
            <a:lvl8pPr lvl="7" algn="ctr" rtl="0">
              <a:spcBef>
                <a:spcPts val="0"/>
              </a:spcBef>
              <a:spcAft>
                <a:spcPts val="0"/>
              </a:spcAft>
              <a:buSzPts val="3600"/>
              <a:buNone/>
              <a:defRPr sz="3177"/>
            </a:lvl8pPr>
            <a:lvl9pPr lvl="8" algn="ctr" rtl="0">
              <a:spcBef>
                <a:spcPts val="0"/>
              </a:spcBef>
              <a:spcAft>
                <a:spcPts val="0"/>
              </a:spcAft>
              <a:buSzPts val="3600"/>
              <a:buNone/>
              <a:defRPr sz="3177"/>
            </a:lvl9pPr>
          </a:lstStyle>
          <a:p>
            <a:endParaRPr/>
          </a:p>
        </p:txBody>
      </p:sp>
      <p:pic>
        <p:nvPicPr>
          <p:cNvPr id="16" name="Google Shape;16;p3"/>
          <p:cNvPicPr preferRelativeResize="0"/>
          <p:nvPr/>
        </p:nvPicPr>
        <p:blipFill>
          <a:blip r:embed="rId2">
            <a:alphaModFix/>
          </a:blip>
          <a:stretch>
            <a:fillRect/>
          </a:stretch>
        </p:blipFill>
        <p:spPr>
          <a:xfrm>
            <a:off x="6194293" y="140273"/>
            <a:ext cx="468000" cy="482182"/>
          </a:xfrm>
          <a:prstGeom prst="rect">
            <a:avLst/>
          </a:prstGeom>
          <a:noFill/>
          <a:ln>
            <a:noFill/>
          </a:ln>
        </p:spPr>
      </p:pic>
      <p:pic>
        <p:nvPicPr>
          <p:cNvPr id="17" name="Google Shape;17;p3"/>
          <p:cNvPicPr preferRelativeResize="0"/>
          <p:nvPr/>
        </p:nvPicPr>
        <p:blipFill>
          <a:blip r:embed="rId3">
            <a:alphaModFix/>
          </a:blip>
          <a:stretch>
            <a:fillRect/>
          </a:stretch>
        </p:blipFill>
        <p:spPr>
          <a:xfrm>
            <a:off x="738640" y="4147000"/>
            <a:ext cx="924485" cy="138545"/>
          </a:xfrm>
          <a:prstGeom prst="rect">
            <a:avLst/>
          </a:prstGeom>
          <a:noFill/>
          <a:ln>
            <a:noFill/>
          </a:ln>
        </p:spPr>
      </p:pic>
    </p:spTree>
    <p:extLst>
      <p:ext uri="{BB962C8B-B14F-4D97-AF65-F5344CB8AC3E}">
        <p14:creationId xmlns:p14="http://schemas.microsoft.com/office/powerpoint/2010/main" val="127011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move slide">
  <p:cSld name="Remove slide">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33775" y="791155"/>
            <a:ext cx="6390529" cy="1018091"/>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2824">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p:nvPr/>
        </p:nvSpPr>
        <p:spPr>
          <a:xfrm>
            <a:off x="780132" y="7174524"/>
            <a:ext cx="5297824" cy="1590273"/>
          </a:xfrm>
          <a:prstGeom prst="rect">
            <a:avLst/>
          </a:prstGeom>
          <a:solidFill>
            <a:srgbClr val="DBE2E8"/>
          </a:solidFill>
          <a:ln>
            <a:noFill/>
          </a:ln>
        </p:spPr>
        <p:txBody>
          <a:bodyPr spcFirstLastPara="1" wrap="square" lIns="80669" tIns="80669" rIns="80669" bIns="80669" anchor="ctr" anchorCtr="0">
            <a:noAutofit/>
          </a:bodyPr>
          <a:lstStyle/>
          <a:p>
            <a:pPr marL="0" lvl="0" indent="0" algn="ctr" rtl="0">
              <a:spcBef>
                <a:spcPts val="0"/>
              </a:spcBef>
              <a:spcAft>
                <a:spcPts val="0"/>
              </a:spcAft>
              <a:buNone/>
            </a:pPr>
            <a:r>
              <a:rPr lang="en" sz="3177" b="1" i="1">
                <a:solidFill>
                  <a:srgbClr val="15C26B"/>
                </a:solidFill>
                <a:latin typeface="Open Sans"/>
                <a:ea typeface="Open Sans"/>
                <a:cs typeface="Open Sans"/>
                <a:sym typeface="Open Sans"/>
              </a:rPr>
              <a:t>Remove this slide </a:t>
            </a:r>
            <a:endParaRPr sz="3177" b="1" i="1">
              <a:solidFill>
                <a:srgbClr val="15C26B"/>
              </a:solidFill>
              <a:latin typeface="Open Sans"/>
              <a:ea typeface="Open Sans"/>
              <a:cs typeface="Open Sans"/>
              <a:sym typeface="Open Sans"/>
            </a:endParaRPr>
          </a:p>
        </p:txBody>
      </p:sp>
      <p:sp>
        <p:nvSpPr>
          <p:cNvPr id="21" name="Google Shape;21;p4"/>
          <p:cNvSpPr txBox="1">
            <a:spLocks noGrp="1"/>
          </p:cNvSpPr>
          <p:nvPr>
            <p:ph type="body" idx="1"/>
          </p:nvPr>
        </p:nvSpPr>
        <p:spPr>
          <a:xfrm>
            <a:off x="233775" y="2048845"/>
            <a:ext cx="6390529" cy="6073636"/>
          </a:xfrm>
          <a:prstGeom prst="rect">
            <a:avLst/>
          </a:prstGeom>
        </p:spPr>
        <p:txBody>
          <a:bodyPr spcFirstLastPara="1" wrap="square" lIns="91425" tIns="91425" rIns="91425" bIns="91425" anchor="t" anchorCtr="0">
            <a:noAutofit/>
          </a:bodyPr>
          <a:lstStyle>
            <a:lvl1pPr marL="403433" lvl="0" indent="-302575"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806867" lvl="1"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2pPr>
            <a:lvl3pPr marL="1210300" lvl="2"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3pPr>
            <a:lvl4pPr marL="1613733" lvl="3"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4pPr>
            <a:lvl5pPr marL="2017166" lvl="4"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5pPr>
            <a:lvl6pPr marL="2420600" lvl="5"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6pPr>
            <a:lvl7pPr marL="2824033" lvl="6"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7pPr>
            <a:lvl8pPr marL="3227466" lvl="7"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8pPr>
            <a:lvl9pPr marL="3630900" lvl="8" indent="-302575" rtl="0">
              <a:spcBef>
                <a:spcPts val="1412"/>
              </a:spcBef>
              <a:spcAft>
                <a:spcPts val="1412"/>
              </a:spcAft>
              <a:buSzPts val="1800"/>
              <a:buFont typeface="Open Sans Light"/>
              <a:buChar char="■"/>
              <a:defRPr sz="1588">
                <a:latin typeface="Open Sans Light"/>
                <a:ea typeface="Open Sans Light"/>
                <a:cs typeface="Open Sans Light"/>
                <a:sym typeface="Open Sans Light"/>
              </a:defRPr>
            </a:lvl9pPr>
          </a:lstStyle>
          <a:p>
            <a:endParaRPr/>
          </a:p>
        </p:txBody>
      </p:sp>
      <p:pic>
        <p:nvPicPr>
          <p:cNvPr id="22" name="Google Shape;22;p4"/>
          <p:cNvPicPr preferRelativeResize="0"/>
          <p:nvPr/>
        </p:nvPicPr>
        <p:blipFill rotWithShape="1">
          <a:blip r:embed="rId2">
            <a:alphaModFix/>
          </a:blip>
          <a:srcRect/>
          <a:stretch/>
        </p:blipFill>
        <p:spPr>
          <a:xfrm>
            <a:off x="6194293" y="140273"/>
            <a:ext cx="468000" cy="482182"/>
          </a:xfrm>
          <a:prstGeom prst="rect">
            <a:avLst/>
          </a:prstGeom>
          <a:noFill/>
          <a:ln>
            <a:noFill/>
          </a:ln>
        </p:spPr>
      </p:pic>
    </p:spTree>
    <p:extLst>
      <p:ext uri="{BB962C8B-B14F-4D97-AF65-F5344CB8AC3E}">
        <p14:creationId xmlns:p14="http://schemas.microsoft.com/office/powerpoint/2010/main" val="17660655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fo Slide">
  <p:cSld name="Info Slide">
    <p:bg>
      <p:bgPr>
        <a:solidFill>
          <a:schemeClr val="lt1"/>
        </a:solidFill>
        <a:effectLst/>
      </p:bgPr>
    </p:bg>
    <p:spTree>
      <p:nvGrpSpPr>
        <p:cNvPr id="1" name="Shape 23"/>
        <p:cNvGrpSpPr/>
        <p:nvPr/>
      </p:nvGrpSpPr>
      <p:grpSpPr>
        <a:xfrm>
          <a:off x="0" y="0"/>
          <a:ext cx="0" cy="0"/>
          <a:chOff x="0" y="0"/>
          <a:chExt cx="0" cy="0"/>
        </a:xfrm>
      </p:grpSpPr>
      <p:sp>
        <p:nvSpPr>
          <p:cNvPr id="24" name="Google Shape;24;p5"/>
          <p:cNvSpPr txBox="1"/>
          <p:nvPr/>
        </p:nvSpPr>
        <p:spPr>
          <a:xfrm>
            <a:off x="0" y="0"/>
            <a:ext cx="6858000" cy="723545"/>
          </a:xfrm>
          <a:prstGeom prst="rect">
            <a:avLst/>
          </a:prstGeom>
          <a:solidFill>
            <a:srgbClr val="DBE2E8"/>
          </a:solidFill>
          <a:ln>
            <a:noFill/>
          </a:ln>
        </p:spPr>
        <p:txBody>
          <a:bodyPr spcFirstLastPara="1" wrap="square" lIns="80669" tIns="80669" rIns="80669" bIns="80669" anchor="ctr" anchorCtr="0">
            <a:noAutofit/>
          </a:bodyPr>
          <a:lstStyle/>
          <a:p>
            <a:pPr marL="0" lvl="0" indent="0" algn="ctr" rtl="0">
              <a:spcBef>
                <a:spcPts val="0"/>
              </a:spcBef>
              <a:spcAft>
                <a:spcPts val="0"/>
              </a:spcAft>
              <a:buNone/>
            </a:pPr>
            <a:r>
              <a:rPr lang="en" sz="1941" b="1" i="1">
                <a:solidFill>
                  <a:srgbClr val="15C26B"/>
                </a:solidFill>
                <a:latin typeface="Open Sans"/>
                <a:ea typeface="Open Sans"/>
                <a:cs typeface="Open Sans"/>
                <a:sym typeface="Open Sans"/>
              </a:rPr>
              <a:t>Project Information Slide</a:t>
            </a:r>
            <a:endParaRPr sz="1941" b="1" i="1">
              <a:solidFill>
                <a:srgbClr val="15C26B"/>
              </a:solidFill>
              <a:latin typeface="Open Sans"/>
              <a:ea typeface="Open Sans"/>
              <a:cs typeface="Open Sans"/>
              <a:sym typeface="Open Sans"/>
            </a:endParaRPr>
          </a:p>
        </p:txBody>
      </p:sp>
      <p:sp>
        <p:nvSpPr>
          <p:cNvPr id="25" name="Google Shape;25;p5"/>
          <p:cNvSpPr txBox="1">
            <a:spLocks noGrp="1"/>
          </p:cNvSpPr>
          <p:nvPr>
            <p:ph type="title"/>
          </p:nvPr>
        </p:nvSpPr>
        <p:spPr>
          <a:xfrm>
            <a:off x="233775" y="791155"/>
            <a:ext cx="6390529" cy="1018091"/>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2824">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233775" y="2048845"/>
            <a:ext cx="6390529" cy="6073636"/>
          </a:xfrm>
          <a:prstGeom prst="rect">
            <a:avLst/>
          </a:prstGeom>
        </p:spPr>
        <p:txBody>
          <a:bodyPr spcFirstLastPara="1" wrap="square" lIns="91425" tIns="91425" rIns="91425" bIns="91425" anchor="t" anchorCtr="0">
            <a:noAutofit/>
          </a:bodyPr>
          <a:lstStyle>
            <a:lvl1pPr marL="403433" lvl="0" indent="-302575"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806867" lvl="1"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2pPr>
            <a:lvl3pPr marL="1210300" lvl="2"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3pPr>
            <a:lvl4pPr marL="1613733" lvl="3"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4pPr>
            <a:lvl5pPr marL="2017166" lvl="4"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5pPr>
            <a:lvl6pPr marL="2420600" lvl="5"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6pPr>
            <a:lvl7pPr marL="2824033" lvl="6"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7pPr>
            <a:lvl8pPr marL="3227466" lvl="7"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8pPr>
            <a:lvl9pPr marL="3630900" lvl="8" indent="-302575" rtl="0">
              <a:spcBef>
                <a:spcPts val="1412"/>
              </a:spcBef>
              <a:spcAft>
                <a:spcPts val="1412"/>
              </a:spcAft>
              <a:buSzPts val="1800"/>
              <a:buFont typeface="Open Sans Light"/>
              <a:buChar char="■"/>
              <a:defRPr sz="1588">
                <a:latin typeface="Open Sans Light"/>
                <a:ea typeface="Open Sans Light"/>
                <a:cs typeface="Open Sans Light"/>
                <a:sym typeface="Open Sans Light"/>
              </a:defRPr>
            </a:lvl9pPr>
          </a:lstStyle>
          <a:p>
            <a:endParaRPr/>
          </a:p>
        </p:txBody>
      </p:sp>
    </p:spTree>
    <p:extLst>
      <p:ext uri="{BB962C8B-B14F-4D97-AF65-F5344CB8AC3E}">
        <p14:creationId xmlns:p14="http://schemas.microsoft.com/office/powerpoint/2010/main" val="110424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1F6B2-25AA-4F49-8B29-A540EB52E9E6}"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219213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3849" y="2745349"/>
            <a:ext cx="6860063" cy="24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68670" y="2945172"/>
            <a:ext cx="5915025" cy="2235200"/>
          </a:xfrm>
        </p:spPr>
        <p:txBody>
          <a:bodyPr anchor="ctr">
            <a:noAutofit/>
          </a:bodyPr>
          <a:lstStyle>
            <a:lvl1pPr algn="ctr">
              <a:lnSpc>
                <a:spcPct val="80000"/>
              </a:lnSpc>
              <a:defRPr sz="45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68670" y="5312534"/>
            <a:ext cx="5915025" cy="1566185"/>
          </a:xfrm>
        </p:spPr>
        <p:txBody>
          <a:bodyPr anchor="t">
            <a:normAutofit/>
          </a:bodyPr>
          <a:lstStyle>
            <a:lvl1pPr marL="0" indent="0" algn="ctr">
              <a:buNone/>
              <a:defRPr sz="15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7001F6B2-25AA-4F49-8B29-A540EB52E9E6}" type="datetimeFigureOut">
              <a:rPr lang="en-IN" smtClean="0"/>
              <a:t>16-04-2025</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1C36F0B-2439-4BA9-927A-D72B7D6C9B36}" type="slidenum">
              <a:rPr lang="en-IN" smtClean="0"/>
              <a:t>‹#›</a:t>
            </a:fld>
            <a:endParaRPr lang="en-IN"/>
          </a:p>
        </p:txBody>
      </p:sp>
    </p:spTree>
    <p:extLst>
      <p:ext uri="{BB962C8B-B14F-4D97-AF65-F5344CB8AC3E}">
        <p14:creationId xmlns:p14="http://schemas.microsoft.com/office/powerpoint/2010/main" val="339373939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48" y="2682240"/>
            <a:ext cx="2743200" cy="56083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00450" y="2682240"/>
            <a:ext cx="2743200" cy="56083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01F6B2-25AA-4F49-8B29-A540EB52E9E6}"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223661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14350" y="2551293"/>
            <a:ext cx="2743200" cy="990792"/>
          </a:xfrm>
        </p:spPr>
        <p:txBody>
          <a:bodyPr anchor="ctr">
            <a:normAutofit/>
          </a:bodyPr>
          <a:lstStyle>
            <a:lvl1pPr marL="0" indent="0">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0" y="3542088"/>
            <a:ext cx="2743200" cy="47548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00321" y="2551293"/>
            <a:ext cx="2743200" cy="990792"/>
          </a:xfrm>
        </p:spPr>
        <p:txBody>
          <a:bodyPr anchor="ctr">
            <a:normAutofit/>
          </a:bodyPr>
          <a:lstStyle>
            <a:lvl1pPr marL="0" indent="0">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600321" y="3542085"/>
            <a:ext cx="2743200" cy="47548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01F6B2-25AA-4F49-8B29-A540EB52E9E6}" type="datetimeFigureOut">
              <a:rPr lang="en-IN" smtClean="0"/>
              <a:t>16-04-2025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6310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01F6B2-25AA-4F49-8B29-A540EB52E9E6}" type="datetimeFigureOut">
              <a:rPr lang="en-IN" smtClean="0"/>
              <a:t>16-04-2025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2780125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1F6B2-25AA-4F49-8B29-A540EB52E9E6}" type="datetimeFigureOut">
              <a:rPr lang="en-IN" smtClean="0"/>
              <a:t>16-04-2025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232721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4350" y="2865120"/>
            <a:ext cx="3429000" cy="51206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19426" y="2863317"/>
            <a:ext cx="1920240" cy="4576425"/>
          </a:xfrm>
        </p:spPr>
        <p:txBody>
          <a:bodyPr>
            <a:normAutofit/>
          </a:bodyPr>
          <a:lstStyle>
            <a:lvl1pPr marL="0" indent="0">
              <a:lnSpc>
                <a:spcPct val="95000"/>
              </a:lnSpc>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001F6B2-25AA-4F49-8B29-A540EB52E9E6}"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24718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514350" y="2948659"/>
            <a:ext cx="3566160" cy="5120640"/>
          </a:xfrm>
          <a:solidFill>
            <a:schemeClr val="tx2">
              <a:lumMod val="60000"/>
              <a:lumOff val="40000"/>
            </a:schemeClr>
          </a:solidFill>
        </p:spPr>
        <p:txBody>
          <a:bodyPr tIns="365760" anchor="t"/>
          <a:lstStyle>
            <a:lvl1pPr marL="0" indent="0" algn="ctr">
              <a:buNone/>
              <a:defRPr sz="2400">
                <a:solidFill>
                  <a:schemeClr val="tx1">
                    <a:lumMod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414013" y="2867495"/>
            <a:ext cx="1920240" cy="4572000"/>
          </a:xfrm>
        </p:spPr>
        <p:txBody>
          <a:bodyPr>
            <a:normAutofit/>
          </a:bodyPr>
          <a:lstStyle>
            <a:lvl1pPr marL="0" indent="0">
              <a:lnSpc>
                <a:spcPct val="95000"/>
              </a:lnSpc>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001F6B2-25AA-4F49-8B29-A540EB52E9E6}"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4032143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71" y="234813"/>
            <a:ext cx="6856286" cy="21945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13764" y="378901"/>
            <a:ext cx="5829300" cy="20116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764" y="2682240"/>
            <a:ext cx="5829300" cy="56083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1168" y="8563808"/>
            <a:ext cx="1946282" cy="486833"/>
          </a:xfrm>
          <a:prstGeom prst="rect">
            <a:avLst/>
          </a:prstGeom>
        </p:spPr>
        <p:txBody>
          <a:bodyPr vert="horz" lIns="91440" tIns="45720" rIns="45720" bIns="45720" rtlCol="0" anchor="ctr"/>
          <a:lstStyle>
            <a:lvl1pPr algn="l">
              <a:defRPr sz="788">
                <a:solidFill>
                  <a:schemeClr val="tx1"/>
                </a:solidFill>
              </a:defRPr>
            </a:lvl1pPr>
          </a:lstStyle>
          <a:p>
            <a:fld id="{7001F6B2-25AA-4F49-8B29-A540EB52E9E6}" type="datetimeFigureOut">
              <a:rPr lang="en-IN" smtClean="0"/>
              <a:t>16-04-2025</a:t>
            </a:fld>
            <a:endParaRPr lang="en-IN"/>
          </a:p>
        </p:txBody>
      </p:sp>
      <p:sp>
        <p:nvSpPr>
          <p:cNvPr id="5" name="Footer Placeholder 4"/>
          <p:cNvSpPr>
            <a:spLocks noGrp="1"/>
          </p:cNvSpPr>
          <p:nvPr>
            <p:ph type="ftr" sz="quarter" idx="3"/>
          </p:nvPr>
        </p:nvSpPr>
        <p:spPr>
          <a:xfrm>
            <a:off x="3143251" y="8563808"/>
            <a:ext cx="3045470" cy="486833"/>
          </a:xfrm>
          <a:prstGeom prst="rect">
            <a:avLst/>
          </a:prstGeom>
        </p:spPr>
        <p:txBody>
          <a:bodyPr vert="horz" lIns="91440" tIns="45720" rIns="91440" bIns="45720" rtlCol="0" anchor="ctr"/>
          <a:lstStyle>
            <a:lvl1pPr algn="r">
              <a:defRPr sz="788">
                <a:solidFill>
                  <a:schemeClr val="tx1"/>
                </a:solidFill>
              </a:defRPr>
            </a:lvl1pPr>
          </a:lstStyle>
          <a:p>
            <a:endParaRPr lang="en-IN"/>
          </a:p>
        </p:txBody>
      </p:sp>
      <p:sp>
        <p:nvSpPr>
          <p:cNvPr id="6" name="Slide Number Placeholder 5"/>
          <p:cNvSpPr>
            <a:spLocks noGrp="1"/>
          </p:cNvSpPr>
          <p:nvPr>
            <p:ph type="sldNum" sz="quarter" idx="4"/>
          </p:nvPr>
        </p:nvSpPr>
        <p:spPr>
          <a:xfrm>
            <a:off x="6198854" y="8563808"/>
            <a:ext cx="532274" cy="486833"/>
          </a:xfrm>
          <a:prstGeom prst="rect">
            <a:avLst/>
          </a:prstGeom>
        </p:spPr>
        <p:txBody>
          <a:bodyPr vert="horz" lIns="45720" tIns="45720" rIns="91440" bIns="45720" rtlCol="0" anchor="ctr"/>
          <a:lstStyle>
            <a:lvl1pPr algn="l">
              <a:defRPr sz="900" b="0">
                <a:solidFill>
                  <a:schemeClr val="tx1"/>
                </a:solidFill>
              </a:defRPr>
            </a:lvl1pPr>
          </a:lstStyle>
          <a:p>
            <a:fld id="{11C36F0B-2439-4BA9-927A-D72B7D6C9B36}" type="slidenum">
              <a:rPr lang="en-IN" smtClean="0"/>
              <a:t>‹#›</a:t>
            </a:fld>
            <a:endParaRPr lang="en-IN"/>
          </a:p>
        </p:txBody>
      </p:sp>
    </p:spTree>
    <p:extLst>
      <p:ext uri="{BB962C8B-B14F-4D97-AF65-F5344CB8AC3E}">
        <p14:creationId xmlns:p14="http://schemas.microsoft.com/office/powerpoint/2010/main" val="336045745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685800" rtl="0" eaLnBrk="1" latinLnBrk="0" hangingPunct="1">
        <a:lnSpc>
          <a:spcPct val="85000"/>
        </a:lnSpc>
        <a:spcBef>
          <a:spcPct val="0"/>
        </a:spcBef>
        <a:buNone/>
        <a:defRPr sz="3000" kern="1200" cap="all" baseline="0">
          <a:solidFill>
            <a:schemeClr val="bg2"/>
          </a:solidFill>
          <a:latin typeface="+mj-lt"/>
          <a:ea typeface="+mj-ea"/>
          <a:cs typeface="+mj-cs"/>
        </a:defRPr>
      </a:lvl1pPr>
    </p:titleStyle>
    <p:bodyStyle>
      <a:lvl1pPr marL="137160" indent="-137160" algn="l" defTabSz="685800" rtl="0" eaLnBrk="1" latinLnBrk="0" hangingPunct="1">
        <a:lnSpc>
          <a:spcPct val="90000"/>
        </a:lnSpc>
        <a:spcBef>
          <a:spcPts val="900"/>
        </a:spcBef>
        <a:spcAft>
          <a:spcPts val="150"/>
        </a:spcAft>
        <a:buClr>
          <a:schemeClr val="tx1"/>
        </a:buClr>
        <a:buFont typeface="Wingdings" pitchFamily="2" charset="2"/>
        <a:buChar char=""/>
        <a:defRPr sz="1650" kern="1200">
          <a:solidFill>
            <a:schemeClr val="tx1"/>
          </a:solidFill>
          <a:latin typeface="+mn-lt"/>
          <a:ea typeface="+mn-ea"/>
          <a:cs typeface="+mn-cs"/>
        </a:defRPr>
      </a:lvl1pPr>
      <a:lvl2pPr marL="308610" indent="-137160" algn="l" defTabSz="685800" rtl="0" eaLnBrk="1" latinLnBrk="0" hangingPunct="1">
        <a:lnSpc>
          <a:spcPct val="90000"/>
        </a:lnSpc>
        <a:spcBef>
          <a:spcPts val="150"/>
        </a:spcBef>
        <a:spcAft>
          <a:spcPts val="300"/>
        </a:spcAft>
        <a:buClr>
          <a:schemeClr val="tx1"/>
        </a:buClr>
        <a:buFont typeface="Wingdings" pitchFamily="2" charset="2"/>
        <a:buChar char=""/>
        <a:defRPr sz="1500" kern="1200">
          <a:solidFill>
            <a:schemeClr val="tx1"/>
          </a:solidFill>
          <a:latin typeface="+mn-lt"/>
          <a:ea typeface="+mn-ea"/>
          <a:cs typeface="+mn-cs"/>
        </a:defRPr>
      </a:lvl2pPr>
      <a:lvl3pPr marL="480060" indent="-137160" algn="l" defTabSz="685800" rtl="0" eaLnBrk="1" latinLnBrk="0" hangingPunct="1">
        <a:lnSpc>
          <a:spcPct val="90000"/>
        </a:lnSpc>
        <a:spcBef>
          <a:spcPts val="150"/>
        </a:spcBef>
        <a:spcAft>
          <a:spcPts val="300"/>
        </a:spcAft>
        <a:buClr>
          <a:schemeClr val="tx1"/>
        </a:buClr>
        <a:buFont typeface="Wingdings" pitchFamily="2" charset="2"/>
        <a:buChar char=""/>
        <a:defRPr sz="1350" kern="1200">
          <a:solidFill>
            <a:schemeClr val="tx1"/>
          </a:solidFill>
          <a:latin typeface="+mn-lt"/>
          <a:ea typeface="+mn-ea"/>
          <a:cs typeface="+mn-cs"/>
        </a:defRPr>
      </a:lvl3pPr>
      <a:lvl4pPr marL="651510" indent="-13716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4pPr>
      <a:lvl5pPr marL="822960" indent="-13716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5pPr>
      <a:lvl6pPr marL="9634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6pPr>
      <a:lvl7pPr marL="11038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7pPr>
      <a:lvl8pPr marL="12217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8pPr>
      <a:lvl9pPr marL="13546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791155"/>
            <a:ext cx="6390529" cy="1018091"/>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2048845"/>
            <a:ext cx="6390529" cy="6073636"/>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6354343" y="8290164"/>
            <a:ext cx="411618" cy="699818"/>
          </a:xfrm>
          <a:prstGeom prst="rect">
            <a:avLst/>
          </a:prstGeom>
          <a:noFill/>
          <a:ln>
            <a:noFill/>
          </a:ln>
        </p:spPr>
        <p:txBody>
          <a:bodyPr spcFirstLastPara="1" wrap="square" lIns="91425" tIns="91425" rIns="91425" bIns="91425" anchor="ctr" anchorCtr="0">
            <a:noAutofit/>
          </a:bodyPr>
          <a:lstStyle>
            <a:lvl1pPr lvl="0" algn="r" rtl="0">
              <a:buNone/>
              <a:defRPr sz="882">
                <a:solidFill>
                  <a:schemeClr val="dk2"/>
                </a:solidFill>
              </a:defRPr>
            </a:lvl1pPr>
            <a:lvl2pPr lvl="1" algn="r" rtl="0">
              <a:buNone/>
              <a:defRPr sz="882">
                <a:solidFill>
                  <a:schemeClr val="dk2"/>
                </a:solidFill>
              </a:defRPr>
            </a:lvl2pPr>
            <a:lvl3pPr lvl="2" algn="r" rtl="0">
              <a:buNone/>
              <a:defRPr sz="882">
                <a:solidFill>
                  <a:schemeClr val="dk2"/>
                </a:solidFill>
              </a:defRPr>
            </a:lvl3pPr>
            <a:lvl4pPr lvl="3" algn="r" rtl="0">
              <a:buNone/>
              <a:defRPr sz="882">
                <a:solidFill>
                  <a:schemeClr val="dk2"/>
                </a:solidFill>
              </a:defRPr>
            </a:lvl4pPr>
            <a:lvl5pPr lvl="4" algn="r" rtl="0">
              <a:buNone/>
              <a:defRPr sz="882">
                <a:solidFill>
                  <a:schemeClr val="dk2"/>
                </a:solidFill>
              </a:defRPr>
            </a:lvl5pPr>
            <a:lvl6pPr lvl="5" algn="r" rtl="0">
              <a:buNone/>
              <a:defRPr sz="882">
                <a:solidFill>
                  <a:schemeClr val="dk2"/>
                </a:solidFill>
              </a:defRPr>
            </a:lvl6pPr>
            <a:lvl7pPr lvl="6" algn="r" rtl="0">
              <a:buNone/>
              <a:defRPr sz="882">
                <a:solidFill>
                  <a:schemeClr val="dk2"/>
                </a:solidFill>
              </a:defRPr>
            </a:lvl7pPr>
            <a:lvl8pPr lvl="7" algn="r" rtl="0">
              <a:buNone/>
              <a:defRPr sz="882">
                <a:solidFill>
                  <a:schemeClr val="dk2"/>
                </a:solidFill>
              </a:defRPr>
            </a:lvl8pPr>
            <a:lvl9pPr lvl="8" algn="r" rtl="0">
              <a:buNone/>
              <a:defRPr sz="882">
                <a:solidFill>
                  <a:schemeClr val="dk2"/>
                </a:solidFill>
              </a:defRPr>
            </a:lvl9pPr>
          </a:lstStyle>
          <a:p>
            <a:fld id="{00000000-1234-1234-1234-123412341234}" type="slidenum">
              <a:rPr lang="en" smtClean="0"/>
              <a:pPr/>
              <a:t>‹#›</a:t>
            </a:fld>
            <a:endParaRPr lang="en"/>
          </a:p>
        </p:txBody>
      </p:sp>
      <p:sp>
        <p:nvSpPr>
          <p:cNvPr id="9" name="Google Shape;9;p1"/>
          <p:cNvSpPr/>
          <p:nvPr/>
        </p:nvSpPr>
        <p:spPr>
          <a:xfrm>
            <a:off x="-10" y="876756"/>
            <a:ext cx="28588" cy="846818"/>
          </a:xfrm>
          <a:prstGeom prst="rect">
            <a:avLst/>
          </a:prstGeom>
          <a:solidFill>
            <a:srgbClr val="15C26B"/>
          </a:solidFill>
          <a:ln>
            <a:noFill/>
          </a:ln>
        </p:spPr>
        <p:txBody>
          <a:bodyPr spcFirstLastPara="1" wrap="square" lIns="23625" tIns="23625" rIns="23625" bIns="236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059" b="0" i="0" u="none" strike="noStrike" cap="none">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425291354"/>
      </p:ext>
    </p:extLst>
  </p:cSld>
  <p:clrMap bg1="lt1" tx1="dk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791155"/>
            <a:ext cx="6390529" cy="1018091"/>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2048845"/>
            <a:ext cx="6390529" cy="6073636"/>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6354343" y="8290164"/>
            <a:ext cx="411618" cy="699818"/>
          </a:xfrm>
          <a:prstGeom prst="rect">
            <a:avLst/>
          </a:prstGeom>
          <a:noFill/>
          <a:ln>
            <a:noFill/>
          </a:ln>
        </p:spPr>
        <p:txBody>
          <a:bodyPr spcFirstLastPara="1" wrap="square" lIns="91425" tIns="91425" rIns="91425" bIns="91425" anchor="ctr" anchorCtr="0">
            <a:noAutofit/>
          </a:bodyPr>
          <a:lstStyle>
            <a:lvl1pPr lvl="0" algn="r" rtl="0">
              <a:buNone/>
              <a:defRPr sz="882">
                <a:solidFill>
                  <a:schemeClr val="dk2"/>
                </a:solidFill>
              </a:defRPr>
            </a:lvl1pPr>
            <a:lvl2pPr lvl="1" algn="r" rtl="0">
              <a:buNone/>
              <a:defRPr sz="882">
                <a:solidFill>
                  <a:schemeClr val="dk2"/>
                </a:solidFill>
              </a:defRPr>
            </a:lvl2pPr>
            <a:lvl3pPr lvl="2" algn="r" rtl="0">
              <a:buNone/>
              <a:defRPr sz="882">
                <a:solidFill>
                  <a:schemeClr val="dk2"/>
                </a:solidFill>
              </a:defRPr>
            </a:lvl3pPr>
            <a:lvl4pPr lvl="3" algn="r" rtl="0">
              <a:buNone/>
              <a:defRPr sz="882">
                <a:solidFill>
                  <a:schemeClr val="dk2"/>
                </a:solidFill>
              </a:defRPr>
            </a:lvl4pPr>
            <a:lvl5pPr lvl="4" algn="r" rtl="0">
              <a:buNone/>
              <a:defRPr sz="882">
                <a:solidFill>
                  <a:schemeClr val="dk2"/>
                </a:solidFill>
              </a:defRPr>
            </a:lvl5pPr>
            <a:lvl6pPr lvl="5" algn="r" rtl="0">
              <a:buNone/>
              <a:defRPr sz="882">
                <a:solidFill>
                  <a:schemeClr val="dk2"/>
                </a:solidFill>
              </a:defRPr>
            </a:lvl6pPr>
            <a:lvl7pPr lvl="6" algn="r" rtl="0">
              <a:buNone/>
              <a:defRPr sz="882">
                <a:solidFill>
                  <a:schemeClr val="dk2"/>
                </a:solidFill>
              </a:defRPr>
            </a:lvl7pPr>
            <a:lvl8pPr lvl="7" algn="r" rtl="0">
              <a:buNone/>
              <a:defRPr sz="882">
                <a:solidFill>
                  <a:schemeClr val="dk2"/>
                </a:solidFill>
              </a:defRPr>
            </a:lvl8pPr>
            <a:lvl9pPr lvl="8" algn="r" rtl="0">
              <a:buNone/>
              <a:defRPr sz="882">
                <a:solidFill>
                  <a:schemeClr val="dk2"/>
                </a:solidFill>
              </a:defRPr>
            </a:lvl9pPr>
          </a:lstStyle>
          <a:p>
            <a:fld id="{00000000-1234-1234-1234-123412341234}" type="slidenum">
              <a:rPr lang="en" smtClean="0"/>
              <a:pPr/>
              <a:t>‹#›</a:t>
            </a:fld>
            <a:endParaRPr lang="en"/>
          </a:p>
        </p:txBody>
      </p:sp>
      <p:sp>
        <p:nvSpPr>
          <p:cNvPr id="9" name="Google Shape;9;p1"/>
          <p:cNvSpPr/>
          <p:nvPr/>
        </p:nvSpPr>
        <p:spPr>
          <a:xfrm>
            <a:off x="-10" y="876756"/>
            <a:ext cx="28588" cy="846818"/>
          </a:xfrm>
          <a:prstGeom prst="rect">
            <a:avLst/>
          </a:prstGeom>
          <a:solidFill>
            <a:srgbClr val="15C26B"/>
          </a:solidFill>
          <a:ln>
            <a:noFill/>
          </a:ln>
        </p:spPr>
        <p:txBody>
          <a:bodyPr spcFirstLastPara="1" wrap="square" lIns="23625" tIns="23625" rIns="23625" bIns="236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059" b="0" i="0" u="none" strike="noStrike" cap="none">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880503651"/>
      </p:ext>
    </p:extLst>
  </p:cSld>
  <p:clrMap bg1="lt1" tx1="dk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1630-0811-4527-B3F7-DDD2796E7E07}"/>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A8334C46-6152-4895-8528-D35809CE033B}"/>
              </a:ext>
            </a:extLst>
          </p:cNvPr>
          <p:cNvSpPr>
            <a:spLocks noGrp="1"/>
          </p:cNvSpPr>
          <p:nvPr>
            <p:ph type="subTitle" idx="1"/>
          </p:nvPr>
        </p:nvSpPr>
        <p:spPr/>
        <p:txBody>
          <a:bodyPr/>
          <a:lstStyle/>
          <a:p>
            <a:endParaRPr lang="en-IN"/>
          </a:p>
        </p:txBody>
      </p:sp>
      <p:pic>
        <p:nvPicPr>
          <p:cNvPr id="4" name="Google Shape;35;p7">
            <a:extLst>
              <a:ext uri="{FF2B5EF4-FFF2-40B4-BE49-F238E27FC236}">
                <a16:creationId xmlns:a16="http://schemas.microsoft.com/office/drawing/2014/main" id="{BBE7CED8-4D34-49D5-AC83-7B3C4F6A163C}"/>
              </a:ext>
            </a:extLst>
          </p:cNvPr>
          <p:cNvPicPr preferRelativeResize="0"/>
          <p:nvPr/>
        </p:nvPicPr>
        <p:blipFill rotWithShape="1">
          <a:blip r:embed="rId2">
            <a:alphaModFix/>
          </a:blip>
          <a:srcRect l="1606" r="1606"/>
          <a:stretch/>
        </p:blipFill>
        <p:spPr>
          <a:xfrm>
            <a:off x="0" y="1335505"/>
            <a:ext cx="6858000" cy="6473477"/>
          </a:xfrm>
          <a:prstGeom prst="rect">
            <a:avLst/>
          </a:prstGeom>
          <a:noFill/>
          <a:ln>
            <a:noFill/>
          </a:ln>
        </p:spPr>
      </p:pic>
      <p:sp>
        <p:nvSpPr>
          <p:cNvPr id="6" name="Google Shape;36;p7">
            <a:extLst>
              <a:ext uri="{FF2B5EF4-FFF2-40B4-BE49-F238E27FC236}">
                <a16:creationId xmlns:a16="http://schemas.microsoft.com/office/drawing/2014/main" id="{EC02DC39-A980-45DF-8F66-9C4076BBCF2F}"/>
              </a:ext>
            </a:extLst>
          </p:cNvPr>
          <p:cNvSpPr txBox="1">
            <a:spLocks/>
          </p:cNvSpPr>
          <p:nvPr/>
        </p:nvSpPr>
        <p:spPr>
          <a:xfrm>
            <a:off x="86262" y="600989"/>
            <a:ext cx="6685477" cy="1033754"/>
          </a:xfrm>
          <a:prstGeom prst="rect">
            <a:avLst/>
          </a:prstGeom>
        </p:spPr>
        <p:txBody>
          <a:bodyPr spcFirstLastPara="1" vert="horz" wrap="square" lIns="84392" tIns="84392" rIns="84392" bIns="84392" rtlCol="0" anchor="ctr" anchorCtr="0">
            <a:noAutofit/>
          </a:bodyPr>
          <a:lstStyle>
            <a:lvl1pPr algn="ctr" defTabSz="685800" rtl="0" eaLnBrk="1" latinLnBrk="0" hangingPunct="1">
              <a:lnSpc>
                <a:spcPct val="80000"/>
              </a:lnSpc>
              <a:spcBef>
                <a:spcPct val="0"/>
              </a:spcBef>
              <a:buNone/>
              <a:defRPr sz="4500" kern="1200" cap="all" spc="0" baseline="0">
                <a:solidFill>
                  <a:schemeClr val="bg2"/>
                </a:solidFill>
                <a:latin typeface="+mj-lt"/>
                <a:ea typeface="+mj-ea"/>
                <a:cs typeface="+mj-cs"/>
              </a:defRPr>
            </a:lvl1pPr>
          </a:lstStyle>
          <a:p>
            <a:pPr>
              <a:spcBef>
                <a:spcPts val="0"/>
              </a:spcBef>
            </a:pPr>
            <a:r>
              <a:rPr lang="en-IN" sz="4154" dirty="0">
                <a:solidFill>
                  <a:schemeClr val="tx1"/>
                </a:solidFill>
              </a:rPr>
              <a:t>Security Assessment</a:t>
            </a:r>
          </a:p>
        </p:txBody>
      </p:sp>
      <p:sp>
        <p:nvSpPr>
          <p:cNvPr id="7" name="Google Shape;37;p7">
            <a:extLst>
              <a:ext uri="{FF2B5EF4-FFF2-40B4-BE49-F238E27FC236}">
                <a16:creationId xmlns:a16="http://schemas.microsoft.com/office/drawing/2014/main" id="{4BEC11E8-86C9-47B7-8BBA-DA53814D1AFC}"/>
              </a:ext>
            </a:extLst>
          </p:cNvPr>
          <p:cNvSpPr txBox="1">
            <a:spLocks/>
          </p:cNvSpPr>
          <p:nvPr/>
        </p:nvSpPr>
        <p:spPr>
          <a:xfrm>
            <a:off x="86262" y="7668724"/>
            <a:ext cx="6685477" cy="1398185"/>
          </a:xfrm>
          <a:prstGeom prst="rect">
            <a:avLst/>
          </a:prstGeom>
        </p:spPr>
        <p:txBody>
          <a:bodyPr spcFirstLastPara="1" vert="horz" wrap="square" lIns="84392" tIns="84392" rIns="84392" bIns="84392" rtlCol="0" anchor="ctr" anchorCtr="0">
            <a:noAutofit/>
          </a:bodyPr>
          <a:lstStyle>
            <a:lvl1pPr algn="ctr" defTabSz="685800" rtl="0" eaLnBrk="1" latinLnBrk="0" hangingPunct="1">
              <a:lnSpc>
                <a:spcPct val="80000"/>
              </a:lnSpc>
              <a:spcBef>
                <a:spcPct val="0"/>
              </a:spcBef>
              <a:buNone/>
              <a:defRPr sz="4500" kern="1200" cap="all" spc="0" baseline="0">
                <a:solidFill>
                  <a:schemeClr val="bg2"/>
                </a:solidFill>
                <a:latin typeface="+mj-lt"/>
                <a:ea typeface="+mj-ea"/>
                <a:cs typeface="+mj-cs"/>
              </a:defRPr>
            </a:lvl1pPr>
          </a:lstStyle>
          <a:p>
            <a:pPr>
              <a:spcBef>
                <a:spcPts val="0"/>
              </a:spcBef>
            </a:pPr>
            <a:r>
              <a:rPr lang="en-IN" sz="3692" i="1" dirty="0">
                <a:solidFill>
                  <a:schemeClr val="tx1"/>
                </a:solidFill>
              </a:rPr>
              <a:t>[</a:t>
            </a:r>
            <a:r>
              <a:rPr lang="en-IN" sz="3692" i="1" dirty="0" err="1">
                <a:solidFill>
                  <a:schemeClr val="tx1"/>
                </a:solidFill>
              </a:rPr>
              <a:t>T.Harsha</a:t>
            </a:r>
            <a:r>
              <a:rPr lang="en-IN" sz="3692" i="1" dirty="0">
                <a:solidFill>
                  <a:schemeClr val="tx1"/>
                </a:solidFill>
              </a:rPr>
              <a:t> Vardhan]</a:t>
            </a:r>
          </a:p>
          <a:p>
            <a:pPr>
              <a:spcBef>
                <a:spcPts val="0"/>
              </a:spcBef>
            </a:pPr>
            <a:r>
              <a:rPr lang="en-IN" sz="3692" b="1" i="1" dirty="0">
                <a:solidFill>
                  <a:schemeClr val="tx1"/>
                </a:solidFill>
              </a:rPr>
              <a:t>[</a:t>
            </a:r>
            <a:r>
              <a:rPr lang="en-IN" sz="3692" i="1" dirty="0">
                <a:solidFill>
                  <a:schemeClr val="tx1"/>
                </a:solidFill>
              </a:rPr>
              <a:t>CBS-0202</a:t>
            </a:r>
            <a:r>
              <a:rPr lang="en-IN" sz="3692" b="1" i="1" dirty="0">
                <a:solidFill>
                  <a:schemeClr val="tx1"/>
                </a:solidFill>
              </a:rPr>
              <a:t>]</a:t>
            </a:r>
          </a:p>
        </p:txBody>
      </p:sp>
    </p:spTree>
    <p:extLst>
      <p:ext uri="{BB962C8B-B14F-4D97-AF65-F5344CB8AC3E}">
        <p14:creationId xmlns:p14="http://schemas.microsoft.com/office/powerpoint/2010/main" val="4193713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dirty="0"/>
              <a:t>Advocating for Secure</a:t>
            </a:r>
            <a:r>
              <a:rPr lang="en" sz="3177" b="1" dirty="0">
                <a:latin typeface="Open Sans"/>
                <a:ea typeface="Open Sans"/>
                <a:cs typeface="Open Sans"/>
                <a:sym typeface="Open Sans"/>
              </a:rPr>
              <a:t> </a:t>
            </a:r>
            <a:r>
              <a:rPr lang="en" dirty="0"/>
              <a:t>SDLC</a:t>
            </a:r>
            <a:endParaRPr dirty="0"/>
          </a:p>
        </p:txBody>
      </p:sp>
      <p:sp>
        <p:nvSpPr>
          <p:cNvPr id="97" name="Google Shape;97;p17"/>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buNone/>
            </a:pPr>
            <a:r>
              <a:rPr lang="en" dirty="0"/>
              <a:t>As the lead security engineer at CryptoV4ult, you're spearheading the shift towards a more secure and agile development process. To get everyone on board, create a succinct list highlighting five essential advantages of transitioning to the Secure Software Development Lifecycle (SDLC) from our current Waterfall methodology. </a:t>
            </a:r>
            <a:r>
              <a:rPr lang="en" b="1" dirty="0">
                <a:latin typeface="Open Sans"/>
                <a:ea typeface="Open Sans"/>
                <a:cs typeface="Open Sans"/>
                <a:sym typeface="Open Sans"/>
              </a:rPr>
              <a:t>For each advantage, include a brief explanation</a:t>
            </a:r>
            <a:r>
              <a:rPr lang="en" dirty="0"/>
              <a:t> that underscores its importance, particularly focusing on how it benefits the dynamic and security-centric nature of our cryptocurrency platform.</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Advocating for Secure SDLC</a:t>
            </a:r>
            <a:endParaRPr lang="en-IN" dirty="0"/>
          </a:p>
        </p:txBody>
      </p:sp>
      <p:graphicFrame>
        <p:nvGraphicFramePr>
          <p:cNvPr id="4" name="Google Shape;103;p18">
            <a:extLst>
              <a:ext uri="{FF2B5EF4-FFF2-40B4-BE49-F238E27FC236}">
                <a16:creationId xmlns:a16="http://schemas.microsoft.com/office/drawing/2014/main" id="{5AEB9920-5102-4DDC-B3C2-AFDB2E1B84D4}"/>
              </a:ext>
            </a:extLst>
          </p:cNvPr>
          <p:cNvGraphicFramePr/>
          <p:nvPr>
            <p:extLst>
              <p:ext uri="{D42A27DB-BD31-4B8C-83A1-F6EECF244321}">
                <p14:modId xmlns:p14="http://schemas.microsoft.com/office/powerpoint/2010/main" val="165120153"/>
              </p:ext>
            </p:extLst>
          </p:nvPr>
        </p:nvGraphicFramePr>
        <p:xfrm>
          <a:off x="233736" y="2123074"/>
          <a:ext cx="6390529" cy="6304628"/>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500941">
                <a:tc>
                  <a:txBody>
                    <a:bodyPr/>
                    <a:lstStyle/>
                    <a:p>
                      <a:pPr marL="0" lvl="0" indent="0" algn="l" rtl="0">
                        <a:lnSpc>
                          <a:spcPct val="115000"/>
                        </a:lnSpc>
                        <a:spcBef>
                          <a:spcPts val="0"/>
                        </a:spcBef>
                        <a:spcAft>
                          <a:spcPts val="0"/>
                        </a:spcAft>
                        <a:buNone/>
                      </a:pPr>
                      <a:r>
                        <a:rPr lang="en" sz="1600" dirty="0">
                          <a:solidFill>
                            <a:srgbClr val="525C65"/>
                          </a:solidFill>
                          <a:latin typeface="Open Sans"/>
                          <a:ea typeface="Open Sans"/>
                          <a:cs typeface="Open Sans"/>
                          <a:sym typeface="Open Sans"/>
                        </a:rPr>
                        <a:t>1. Early Detection of vulnerabilities</a:t>
                      </a:r>
                      <a:endParaRPr sz="1600" dirty="0">
                        <a:solidFill>
                          <a:srgbClr val="525C65"/>
                        </a:solidFill>
                        <a:latin typeface="Open Sans"/>
                        <a:ea typeface="Open Sans"/>
                        <a:cs typeface="Open Sans"/>
                        <a:sym typeface="Open Sans"/>
                      </a:endParaRPr>
                    </a:p>
                  </a:txBody>
                  <a:tcPr marL="80669" marR="80669" marT="80669" marB="80669"/>
                </a:tc>
                <a:extLst>
                  <a:ext uri="{0D108BD9-81ED-4DB2-BD59-A6C34878D82A}">
                    <a16:rowId xmlns:a16="http://schemas.microsoft.com/office/drawing/2014/main" val="10000"/>
                  </a:ext>
                </a:extLst>
              </a:tr>
              <a:tr h="794647">
                <a:tc>
                  <a:txBody>
                    <a:bodyPr/>
                    <a:lstStyle/>
                    <a:p>
                      <a:pPr marL="0" lvl="0" indent="0" algn="l" rtl="0">
                        <a:spcBef>
                          <a:spcPts val="0"/>
                        </a:spcBef>
                        <a:spcAft>
                          <a:spcPts val="0"/>
                        </a:spcAft>
                        <a:buNone/>
                      </a:pPr>
                      <a:r>
                        <a:rPr lang="en" sz="1600" i="1" dirty="0">
                          <a:solidFill>
                            <a:srgbClr val="525C65"/>
                          </a:solidFill>
                          <a:latin typeface="Open Sans Light"/>
                          <a:ea typeface="Open Sans Light"/>
                          <a:cs typeface="Open Sans Light"/>
                          <a:sym typeface="Open Sans Light"/>
                        </a:rPr>
                        <a:t>Identfying security issues in the early phases reduces cost and impact of cyber attacks and breaches.</a:t>
                      </a:r>
                      <a:endParaRPr sz="1600" i="1" dirty="0">
                        <a:solidFill>
                          <a:srgbClr val="525C65"/>
                        </a:solidFill>
                        <a:latin typeface="Open Sans Light"/>
                        <a:ea typeface="Open Sans Light"/>
                        <a:cs typeface="Open Sans Light"/>
                        <a:sym typeface="Open Sans Light"/>
                      </a:endParaRPr>
                    </a:p>
                  </a:txBody>
                  <a:tcPr marL="80669" marR="80669" marT="80669" marB="80669">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22211">
                <a:tc>
                  <a:txBody>
                    <a:bodyPr/>
                    <a:lstStyle/>
                    <a:p>
                      <a:pPr marL="0" lvl="0" indent="0" algn="l" rtl="0">
                        <a:lnSpc>
                          <a:spcPct val="115000"/>
                        </a:lnSpc>
                        <a:spcBef>
                          <a:spcPts val="0"/>
                        </a:spcBef>
                        <a:spcAft>
                          <a:spcPts val="0"/>
                        </a:spcAft>
                        <a:buNone/>
                      </a:pPr>
                      <a:r>
                        <a:rPr lang="en" sz="1600" dirty="0">
                          <a:solidFill>
                            <a:srgbClr val="525C65"/>
                          </a:solidFill>
                          <a:latin typeface="Open Sans"/>
                          <a:ea typeface="Open Sans"/>
                          <a:cs typeface="Open Sans"/>
                          <a:sym typeface="Open Sans"/>
                        </a:rPr>
                        <a:t>2. Better Risk Management</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803537">
                <a:tc>
                  <a:txBody>
                    <a:bodyPr/>
                    <a:lstStyle/>
                    <a:p>
                      <a:pPr marL="0" lvl="0" indent="0" algn="l" rtl="0">
                        <a:spcBef>
                          <a:spcPts val="0"/>
                        </a:spcBef>
                        <a:spcAft>
                          <a:spcPts val="0"/>
                        </a:spcAft>
                        <a:buNone/>
                      </a:pPr>
                      <a:r>
                        <a:rPr lang="en" sz="1600" i="1" dirty="0">
                          <a:solidFill>
                            <a:srgbClr val="525C65"/>
                          </a:solidFill>
                          <a:latin typeface="Open Sans Light"/>
                          <a:ea typeface="Open Sans Light"/>
                          <a:cs typeface="Open Sans Light"/>
                          <a:sym typeface="Open Sans Light"/>
                        </a:rPr>
                        <a:t>Secure SDLC conducts risk assessments at every phase . This helps to fix bugs and errors in every phase and maintains good security.</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22211">
                <a:tc>
                  <a:txBody>
                    <a:bodyPr/>
                    <a:lstStyle/>
                    <a:p>
                      <a:pPr marL="0" lvl="0" indent="0" algn="l" rtl="0">
                        <a:lnSpc>
                          <a:spcPct val="115000"/>
                        </a:lnSpc>
                        <a:spcBef>
                          <a:spcPts val="0"/>
                        </a:spcBef>
                        <a:spcAft>
                          <a:spcPts val="0"/>
                        </a:spcAft>
                        <a:buNone/>
                      </a:pPr>
                      <a:r>
                        <a:rPr lang="en" sz="1600" dirty="0">
                          <a:solidFill>
                            <a:srgbClr val="525C65"/>
                          </a:solidFill>
                          <a:latin typeface="Open Sans"/>
                          <a:ea typeface="Open Sans"/>
                          <a:cs typeface="Open Sans"/>
                          <a:sym typeface="Open Sans"/>
                        </a:rPr>
                        <a:t>3. Flexibility and Scalability in Security</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821338">
                <a:tc>
                  <a:txBody>
                    <a:bodyPr/>
                    <a:lstStyle/>
                    <a:p>
                      <a:pPr marL="0" lvl="0" indent="0" algn="l" rtl="0">
                        <a:spcBef>
                          <a:spcPts val="0"/>
                        </a:spcBef>
                        <a:spcAft>
                          <a:spcPts val="0"/>
                        </a:spcAft>
                        <a:buNone/>
                      </a:pPr>
                      <a:r>
                        <a:rPr lang="en-IN" sz="1600" i="1" dirty="0">
                          <a:solidFill>
                            <a:srgbClr val="525C65"/>
                          </a:solidFill>
                          <a:latin typeface="Open Sans Light"/>
                          <a:ea typeface="Open Sans Light"/>
                          <a:cs typeface="Open Sans Light"/>
                          <a:sym typeface="Open Sans Light"/>
                        </a:rPr>
                        <a:t>Security practices along with your architecture building and allows scalability and flexibility in project or application.</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22211">
                <a:tc>
                  <a:txBody>
                    <a:bodyPr/>
                    <a:lstStyle/>
                    <a:p>
                      <a:pPr marL="0" lvl="0" indent="0" algn="l" rtl="0">
                        <a:lnSpc>
                          <a:spcPct val="115000"/>
                        </a:lnSpc>
                        <a:spcBef>
                          <a:spcPts val="0"/>
                        </a:spcBef>
                        <a:spcAft>
                          <a:spcPts val="0"/>
                        </a:spcAft>
                        <a:buNone/>
                      </a:pPr>
                      <a:r>
                        <a:rPr lang="en" sz="1600" dirty="0">
                          <a:solidFill>
                            <a:srgbClr val="525C65"/>
                          </a:solidFill>
                          <a:latin typeface="Open Sans"/>
                          <a:ea typeface="Open Sans"/>
                          <a:cs typeface="Open Sans"/>
                          <a:sym typeface="Open Sans"/>
                        </a:rPr>
                        <a:t>4. Reduced development and Fixing costs</a:t>
                      </a:r>
                      <a:endParaRPr sz="1600" i="1"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794647">
                <a:tc>
                  <a:txBody>
                    <a:bodyPr/>
                    <a:lstStyle/>
                    <a:p>
                      <a:pPr marL="0" lvl="0" indent="0" algn="l" rtl="0">
                        <a:spcBef>
                          <a:spcPts val="0"/>
                        </a:spcBef>
                        <a:spcAft>
                          <a:spcPts val="0"/>
                        </a:spcAft>
                        <a:buNone/>
                      </a:pPr>
                      <a:r>
                        <a:rPr lang="en" sz="1600" i="1" dirty="0">
                          <a:solidFill>
                            <a:srgbClr val="525C65"/>
                          </a:solidFill>
                          <a:latin typeface="Open Sans Light"/>
                          <a:ea typeface="Open Sans Light"/>
                          <a:cs typeface="Open Sans Light"/>
                          <a:sym typeface="Open Sans Light"/>
                        </a:rPr>
                        <a:t>Fixing vulnerabilities early is 5x cheaper then post-deployment fixes this saves more money and time and also saves from data breaches.</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22211">
                <a:tc>
                  <a:txBody>
                    <a:bodyPr/>
                    <a:lstStyle/>
                    <a:p>
                      <a:pPr marL="0" lvl="0" indent="0" algn="l" rtl="0">
                        <a:lnSpc>
                          <a:spcPct val="115000"/>
                        </a:lnSpc>
                        <a:spcBef>
                          <a:spcPts val="0"/>
                        </a:spcBef>
                        <a:spcAft>
                          <a:spcPts val="0"/>
                        </a:spcAft>
                        <a:buNone/>
                      </a:pPr>
                      <a:r>
                        <a:rPr lang="en" sz="1600" dirty="0">
                          <a:solidFill>
                            <a:srgbClr val="525C65"/>
                          </a:solidFill>
                          <a:latin typeface="Open Sans"/>
                          <a:ea typeface="Open Sans"/>
                          <a:cs typeface="Open Sans"/>
                          <a:sym typeface="Open Sans"/>
                        </a:rPr>
                        <a:t>5. Faster Incident Response </a:t>
                      </a:r>
                      <a:endParaRPr sz="1600" i="1"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645432">
                <a:tc>
                  <a:txBody>
                    <a:bodyPr/>
                    <a:lstStyle/>
                    <a:p>
                      <a:pPr marL="0" lvl="0" indent="0" algn="l" rtl="0">
                        <a:spcBef>
                          <a:spcPts val="0"/>
                        </a:spcBef>
                        <a:spcAft>
                          <a:spcPts val="0"/>
                        </a:spcAft>
                        <a:buNone/>
                      </a:pPr>
                      <a:r>
                        <a:rPr lang="en" sz="1600" i="1" dirty="0">
                          <a:solidFill>
                            <a:srgbClr val="525C65"/>
                          </a:solidFill>
                          <a:latin typeface="Open Sans Light"/>
                          <a:ea typeface="Open Sans Light"/>
                          <a:cs typeface="Open Sans Light"/>
                          <a:sym typeface="Open Sans Light"/>
                        </a:rPr>
                        <a:t>Secure SDLC includes active monitoring and logging mechanisms this helps rapid response in case of attacks and breaches.</a:t>
                      </a:r>
                      <a:endParaRPr sz="1600" i="1" dirty="0">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9074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3B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88086-223B-4BE2-B20C-BDAA51064FCE}"/>
              </a:ext>
            </a:extLst>
          </p:cNvPr>
          <p:cNvSpPr txBox="1"/>
          <p:nvPr/>
        </p:nvSpPr>
        <p:spPr>
          <a:xfrm>
            <a:off x="625642" y="2544270"/>
            <a:ext cx="4644190" cy="181588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Corbel" panose="020B0503020204020204"/>
                <a:ea typeface="+mn-ea"/>
                <a:cs typeface="+mn-cs"/>
              </a:rPr>
              <a:t>Section 2:</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srgbClr val="FFFFFF"/>
                </a:solidFill>
                <a:latin typeface="Corbel" panose="020B0503020204020204"/>
              </a:rPr>
              <a:t>Vulnerabilities and Remediation (35)</a:t>
            </a:r>
            <a:endParaRPr kumimoji="0" lang="en-IN" sz="3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467847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Vulnerabilities and remediation</a:t>
            </a:r>
            <a:endParaRPr/>
          </a:p>
        </p:txBody>
      </p:sp>
      <p:sp>
        <p:nvSpPr>
          <p:cNvPr id="115" name="Google Shape;115;p20"/>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spcBef>
                <a:spcPts val="1059"/>
              </a:spcBef>
              <a:buNone/>
            </a:pPr>
            <a:r>
              <a:rPr lang="en" dirty="0"/>
              <a:t>As CryptoV4ult enhances its infrastructure to support new features for its extensive user base, ensuring the security of user authentication mechanisms is paramount. The</a:t>
            </a:r>
            <a:r>
              <a:rPr lang="en" b="1" dirty="0">
                <a:latin typeface="Open Sans"/>
                <a:ea typeface="Open Sans"/>
                <a:cs typeface="Open Sans"/>
                <a:sym typeface="Open Sans"/>
              </a:rPr>
              <a:t> login system</a:t>
            </a:r>
            <a:r>
              <a:rPr lang="en" dirty="0"/>
              <a:t> is critical to the platform's security, acting as the first line of defense against unauthorized access. Your task is to scrutinize a login system, </a:t>
            </a:r>
            <a:r>
              <a:rPr lang="en" b="1" dirty="0">
                <a:latin typeface="Open Sans"/>
                <a:ea typeface="Open Sans"/>
                <a:cs typeface="Open Sans"/>
                <a:sym typeface="Open Sans"/>
              </a:rPr>
              <a:t>identify 3 potential vulnerabilities</a:t>
            </a:r>
            <a:r>
              <a:rPr lang="en" dirty="0"/>
              <a:t> they usually have, and propose effective remediation strategies.</a:t>
            </a:r>
          </a:p>
          <a:p>
            <a:pPr marL="100858" indent="0">
              <a:spcBef>
                <a:spcPts val="1059"/>
              </a:spcBef>
              <a:buNone/>
            </a:pPr>
            <a:endParaRPr lang="en-IN" b="1" i="1" dirty="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Vulnerabilities and remediation</a:t>
            </a:r>
            <a:endParaRPr lang="en-IN" dirty="0"/>
          </a:p>
        </p:txBody>
      </p:sp>
      <p:graphicFrame>
        <p:nvGraphicFramePr>
          <p:cNvPr id="4" name="Google Shape;121;p21">
            <a:extLst>
              <a:ext uri="{FF2B5EF4-FFF2-40B4-BE49-F238E27FC236}">
                <a16:creationId xmlns:a16="http://schemas.microsoft.com/office/drawing/2014/main" id="{56720630-D3FF-4AC5-BF9C-0E9EB4E9D195}"/>
              </a:ext>
            </a:extLst>
          </p:cNvPr>
          <p:cNvGraphicFramePr/>
          <p:nvPr>
            <p:extLst>
              <p:ext uri="{D42A27DB-BD31-4B8C-83A1-F6EECF244321}">
                <p14:modId xmlns:p14="http://schemas.microsoft.com/office/powerpoint/2010/main" val="2619477628"/>
              </p:ext>
            </p:extLst>
          </p:nvPr>
        </p:nvGraphicFramePr>
        <p:xfrm>
          <a:off x="233736" y="2123074"/>
          <a:ext cx="6390529" cy="5734902"/>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513642">
                <a:tc>
                  <a:txBody>
                    <a:bodyPr/>
                    <a:lstStyle/>
                    <a:p>
                      <a:pPr marL="0" lvl="0" indent="0" algn="ctr" rtl="0">
                        <a:lnSpc>
                          <a:spcPct val="115000"/>
                        </a:lnSpc>
                        <a:spcBef>
                          <a:spcPts val="0"/>
                        </a:spcBef>
                        <a:spcAft>
                          <a:spcPts val="0"/>
                        </a:spcAft>
                        <a:buNone/>
                      </a:pPr>
                      <a:r>
                        <a:rPr lang="en" sz="1600" dirty="0">
                          <a:solidFill>
                            <a:srgbClr val="525C65"/>
                          </a:solidFill>
                          <a:latin typeface="Open Sans"/>
                          <a:ea typeface="Open Sans"/>
                          <a:cs typeface="Open Sans"/>
                          <a:sym typeface="Open Sans"/>
                        </a:rPr>
                        <a:t>1. SQL INJECTION</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46208">
                <a:tc>
                  <a:txBody>
                    <a:bodyPr/>
                    <a:lstStyle/>
                    <a:p>
                      <a:pPr marL="0" lvl="0" indent="0" algn="l" rtl="0">
                        <a:spcBef>
                          <a:spcPts val="0"/>
                        </a:spcBef>
                        <a:spcAft>
                          <a:spcPts val="0"/>
                        </a:spcAft>
                        <a:buNone/>
                      </a:pPr>
                      <a:r>
                        <a:rPr lang="en" sz="1600" dirty="0">
                          <a:solidFill>
                            <a:srgbClr val="525C65"/>
                          </a:solidFill>
                          <a:latin typeface="Open Sans"/>
                          <a:ea typeface="Open Sans"/>
                          <a:cs typeface="Open Sans"/>
                          <a:sym typeface="Open Sans"/>
                        </a:rPr>
                        <a:t>Description</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275992">
                <a:tc>
                  <a:txBody>
                    <a:bodyPr/>
                    <a:lstStyle/>
                    <a:p>
                      <a:pPr marL="0" lvl="0" indent="0" algn="l" rtl="0">
                        <a:spcBef>
                          <a:spcPts val="0"/>
                        </a:spcBef>
                        <a:spcAft>
                          <a:spcPts val="0"/>
                        </a:spcAft>
                        <a:buNone/>
                      </a:pPr>
                      <a:r>
                        <a:rPr lang="en" sz="1600" i="1" dirty="0">
                          <a:solidFill>
                            <a:srgbClr val="525C65"/>
                          </a:solidFill>
                          <a:latin typeface="Open Sans Light"/>
                          <a:ea typeface="Open Sans Light"/>
                          <a:cs typeface="Open Sans Light"/>
                          <a:sym typeface="Open Sans Light"/>
                        </a:rPr>
                        <a:t>This happens when user inputs SQL queries directly to login page in the place of username and password without proper sanitization this allows attackers to manipulate and delete the database.</a:t>
                      </a:r>
                    </a:p>
                    <a:p>
                      <a:pPr marL="0" lvl="0" indent="0" algn="l" rtl="0">
                        <a:spcBef>
                          <a:spcPts val="0"/>
                        </a:spcBef>
                        <a:spcAft>
                          <a:spcPts val="0"/>
                        </a:spcAft>
                        <a:buNone/>
                      </a:pPr>
                      <a:endParaRPr lang="en-IN"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46208">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Risk</a:t>
                      </a:r>
                      <a:endParaRPr sz="160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469946">
                <a:tc>
                  <a:txBody>
                    <a:bodyPr/>
                    <a:lstStyle/>
                    <a:p>
                      <a:pPr marL="285750" lvl="0" indent="-285750" algn="l" rtl="0">
                        <a:spcBef>
                          <a:spcPts val="0"/>
                        </a:spcBef>
                        <a:spcAft>
                          <a:spcPts val="0"/>
                        </a:spcAft>
                        <a:buFont typeface="Arial" panose="020B0604020202020204" pitchFamily="34" charset="0"/>
                        <a:buChar char="•"/>
                      </a:pPr>
                      <a:r>
                        <a:rPr lang="en-IN" sz="1600" i="1" dirty="0">
                          <a:solidFill>
                            <a:srgbClr val="525C65"/>
                          </a:solidFill>
                          <a:latin typeface="Open Sans Light"/>
                          <a:ea typeface="Open Sans Light"/>
                          <a:cs typeface="Open Sans Light"/>
                          <a:sym typeface="Open Sans Light"/>
                        </a:rPr>
                        <a:t>Bypass login by injecting  ‘ OR  ‘1’=‘1 in credentials.</a:t>
                      </a:r>
                    </a:p>
                    <a:p>
                      <a:pPr marL="285750" lvl="0" indent="-285750" algn="l" rtl="0">
                        <a:spcBef>
                          <a:spcPts val="0"/>
                        </a:spcBef>
                        <a:spcAft>
                          <a:spcPts val="0"/>
                        </a:spcAft>
                        <a:buFont typeface="Arial" panose="020B0604020202020204" pitchFamily="34" charset="0"/>
                        <a:buChar char="•"/>
                      </a:pPr>
                      <a:r>
                        <a:rPr lang="en-IN" sz="1600" i="1" dirty="0">
                          <a:solidFill>
                            <a:srgbClr val="525C65"/>
                          </a:solidFill>
                          <a:latin typeface="Open Sans Light"/>
                          <a:ea typeface="Open Sans Light"/>
                          <a:cs typeface="Open Sans Light"/>
                          <a:sym typeface="Open Sans Light"/>
                        </a:rPr>
                        <a:t>This extracts sensitive user data like usernames ,passwords ,payment information etc.</a:t>
                      </a:r>
                    </a:p>
                    <a:p>
                      <a:pPr marL="285750" lvl="0" indent="-285750" algn="l" rtl="0">
                        <a:spcBef>
                          <a:spcPts val="0"/>
                        </a:spcBef>
                        <a:spcAft>
                          <a:spcPts val="0"/>
                        </a:spcAft>
                        <a:buFont typeface="Arial" panose="020B0604020202020204" pitchFamily="34" charset="0"/>
                        <a:buChar char="•"/>
                      </a:pPr>
                      <a:r>
                        <a:rPr lang="en-IN" sz="1600" i="1" dirty="0">
                          <a:solidFill>
                            <a:srgbClr val="525C65"/>
                          </a:solidFill>
                          <a:latin typeface="Open Sans Light"/>
                          <a:ea typeface="Open Sans Light"/>
                          <a:cs typeface="Open Sans Light"/>
                          <a:sym typeface="Open Sans Light"/>
                        </a:rPr>
                        <a:t>Attacker can modify or delete data of the users. This will cause data breach.</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46208">
                <a:tc>
                  <a:txBody>
                    <a:bodyPr/>
                    <a:lstStyle/>
                    <a:p>
                      <a:pPr marL="0" lvl="0" indent="0" algn="l" rtl="0">
                        <a:spcBef>
                          <a:spcPts val="0"/>
                        </a:spcBef>
                        <a:spcAft>
                          <a:spcPts val="0"/>
                        </a:spcAft>
                        <a:buNone/>
                      </a:pPr>
                      <a:r>
                        <a:rPr lang="en" sz="1600" dirty="0">
                          <a:solidFill>
                            <a:srgbClr val="525C65"/>
                          </a:solidFill>
                          <a:latin typeface="Open Sans"/>
                          <a:ea typeface="Open Sans"/>
                          <a:cs typeface="Open Sans"/>
                          <a:sym typeface="Open Sans"/>
                        </a:rPr>
                        <a:t>Remediation</a:t>
                      </a:r>
                      <a:endParaRPr sz="1600" i="1"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1011883">
                <a:tc>
                  <a:txBody>
                    <a:bodyPr/>
                    <a:lstStyle/>
                    <a:p>
                      <a:pPr marL="285750" lvl="0" indent="-285750" algn="l" rtl="0">
                        <a:spcBef>
                          <a:spcPts val="0"/>
                        </a:spcBef>
                        <a:spcAft>
                          <a:spcPts val="0"/>
                        </a:spcAft>
                        <a:buFont typeface="Arial" panose="020B0604020202020204" pitchFamily="34" charset="0"/>
                        <a:buChar char="•"/>
                      </a:pPr>
                      <a:r>
                        <a:rPr lang="en-IN" sz="1600" i="1" dirty="0">
                          <a:solidFill>
                            <a:srgbClr val="525C65"/>
                          </a:solidFill>
                          <a:latin typeface="Open Sans Light"/>
                          <a:ea typeface="Open Sans Light"/>
                          <a:cs typeface="Open Sans Light"/>
                          <a:sym typeface="Open Sans Light"/>
                        </a:rPr>
                        <a:t>Validate and sanitize all user inputs.</a:t>
                      </a:r>
                    </a:p>
                    <a:p>
                      <a:pPr marL="285750" lvl="0" indent="-285750" algn="l" rtl="0">
                        <a:spcBef>
                          <a:spcPts val="0"/>
                        </a:spcBef>
                        <a:spcAft>
                          <a:spcPts val="0"/>
                        </a:spcAft>
                        <a:buFont typeface="Arial" panose="020B0604020202020204" pitchFamily="34" charset="0"/>
                        <a:buChar char="•"/>
                      </a:pPr>
                      <a:r>
                        <a:rPr lang="en-IN" sz="1600" i="1" dirty="0">
                          <a:solidFill>
                            <a:srgbClr val="525C65"/>
                          </a:solidFill>
                          <a:latin typeface="Open Sans Light"/>
                          <a:ea typeface="Open Sans Light"/>
                          <a:cs typeface="Open Sans Light"/>
                          <a:sym typeface="Open Sans Light"/>
                        </a:rPr>
                        <a:t>Don’t allow unformatted user inputs only allow alphanumeric and only some symbols.</a:t>
                      </a:r>
                    </a:p>
                    <a:p>
                      <a:pPr marL="285750" lvl="0" indent="-285750" algn="l" rtl="0">
                        <a:spcBef>
                          <a:spcPts val="0"/>
                        </a:spcBef>
                        <a:spcAft>
                          <a:spcPts val="0"/>
                        </a:spcAft>
                        <a:buFont typeface="Arial" panose="020B0604020202020204" pitchFamily="34" charset="0"/>
                        <a:buChar char="•"/>
                      </a:pPr>
                      <a:r>
                        <a:rPr lang="en-IN" sz="1600" i="1" dirty="0">
                          <a:solidFill>
                            <a:srgbClr val="525C65"/>
                          </a:solidFill>
                          <a:latin typeface="Open Sans Light"/>
                          <a:ea typeface="Open Sans Light"/>
                          <a:cs typeface="Open Sans Light"/>
                          <a:sym typeface="Open Sans Light"/>
                        </a:rPr>
                        <a:t>Regular scans with tools like </a:t>
                      </a:r>
                      <a:r>
                        <a:rPr lang="en-IN" sz="1600" i="1" dirty="0" err="1">
                          <a:solidFill>
                            <a:srgbClr val="525C65"/>
                          </a:solidFill>
                          <a:latin typeface="Open Sans Light"/>
                          <a:ea typeface="Open Sans Light"/>
                          <a:cs typeface="Open Sans Light"/>
                          <a:sym typeface="Open Sans Light"/>
                        </a:rPr>
                        <a:t>burpsuite</a:t>
                      </a:r>
                      <a:r>
                        <a:rPr lang="en-IN" sz="1600" i="1" dirty="0">
                          <a:solidFill>
                            <a:srgbClr val="525C65"/>
                          </a:solidFill>
                          <a:latin typeface="Open Sans Light"/>
                          <a:ea typeface="Open Sans Light"/>
                          <a:cs typeface="Open Sans Light"/>
                          <a:sym typeface="Open Sans Light"/>
                        </a:rPr>
                        <a:t> ,</a:t>
                      </a:r>
                      <a:r>
                        <a:rPr lang="en-IN" sz="1600" i="1" dirty="0" err="1">
                          <a:solidFill>
                            <a:srgbClr val="525C65"/>
                          </a:solidFill>
                          <a:latin typeface="Open Sans Light"/>
                          <a:ea typeface="Open Sans Light"/>
                          <a:cs typeface="Open Sans Light"/>
                          <a:sym typeface="Open Sans Light"/>
                        </a:rPr>
                        <a:t>sqlmap</a:t>
                      </a:r>
                      <a:r>
                        <a:rPr lang="en-IN" sz="1600" i="1" dirty="0">
                          <a:solidFill>
                            <a:srgbClr val="525C65"/>
                          </a:solidFill>
                          <a:latin typeface="Open Sans Light"/>
                          <a:ea typeface="Open Sans Light"/>
                          <a:cs typeface="Open Sans Light"/>
                          <a:sym typeface="Open Sans Light"/>
                        </a:rPr>
                        <a:t> etc.</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30841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Vulnerabilities and remediation</a:t>
            </a:r>
            <a:endParaRPr lang="en-IN" dirty="0"/>
          </a:p>
        </p:txBody>
      </p:sp>
      <p:graphicFrame>
        <p:nvGraphicFramePr>
          <p:cNvPr id="4" name="Google Shape;121;p21">
            <a:extLst>
              <a:ext uri="{FF2B5EF4-FFF2-40B4-BE49-F238E27FC236}">
                <a16:creationId xmlns:a16="http://schemas.microsoft.com/office/drawing/2014/main" id="{56720630-D3FF-4AC5-BF9C-0E9EB4E9D195}"/>
              </a:ext>
            </a:extLst>
          </p:cNvPr>
          <p:cNvGraphicFramePr/>
          <p:nvPr>
            <p:extLst>
              <p:ext uri="{D42A27DB-BD31-4B8C-83A1-F6EECF244321}">
                <p14:modId xmlns:p14="http://schemas.microsoft.com/office/powerpoint/2010/main" val="3264569339"/>
              </p:ext>
            </p:extLst>
          </p:nvPr>
        </p:nvGraphicFramePr>
        <p:xfrm>
          <a:off x="233736" y="2123074"/>
          <a:ext cx="6390529" cy="5445146"/>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66412">
                <a:tc>
                  <a:txBody>
                    <a:bodyPr/>
                    <a:lstStyle/>
                    <a:p>
                      <a:pPr marL="0" lvl="0" indent="0" algn="ctr" rtl="0">
                        <a:lnSpc>
                          <a:spcPct val="115000"/>
                        </a:lnSpc>
                        <a:spcBef>
                          <a:spcPts val="0"/>
                        </a:spcBef>
                        <a:spcAft>
                          <a:spcPts val="0"/>
                        </a:spcAft>
                        <a:buNone/>
                      </a:pPr>
                      <a:r>
                        <a:rPr lang="en" sz="1600" dirty="0">
                          <a:solidFill>
                            <a:srgbClr val="525C65"/>
                          </a:solidFill>
                          <a:latin typeface="Open Sans"/>
                          <a:ea typeface="Open Sans"/>
                          <a:cs typeface="Open Sans"/>
                          <a:sym typeface="Open Sans"/>
                        </a:rPr>
                        <a:t>2. SESSION HIJACKING</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Description</a:t>
                      </a:r>
                      <a:endParaRPr sz="1600" i="1">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58662">
                <a:tc>
                  <a:txBody>
                    <a:bodyPr/>
                    <a:lstStyle/>
                    <a:p>
                      <a:pPr marL="0" lvl="0" indent="0" algn="l" rtl="0">
                        <a:spcBef>
                          <a:spcPts val="0"/>
                        </a:spcBef>
                        <a:spcAft>
                          <a:spcPts val="0"/>
                        </a:spcAft>
                        <a:buNone/>
                      </a:pPr>
                      <a:r>
                        <a:rPr lang="en-IN" sz="1600" i="1" dirty="0">
                          <a:solidFill>
                            <a:srgbClr val="525C65"/>
                          </a:solidFill>
                          <a:latin typeface="Open Sans Light"/>
                          <a:ea typeface="Open Sans Light"/>
                          <a:cs typeface="Open Sans Light"/>
                          <a:sym typeface="Open Sans Light"/>
                        </a:rPr>
                        <a:t>Attackers steal session tokens from cookies, URLs, allowing them to impersonate the victim without needing login credentials. Attacker captures the session id from insecure cookies and </a:t>
                      </a:r>
                      <a:r>
                        <a:rPr lang="en-IN" sz="1600" i="1" dirty="0" err="1">
                          <a:solidFill>
                            <a:srgbClr val="525C65"/>
                          </a:solidFill>
                          <a:latin typeface="Open Sans Light"/>
                          <a:ea typeface="Open Sans Light"/>
                          <a:cs typeface="Open Sans Light"/>
                          <a:sym typeface="Open Sans Light"/>
                        </a:rPr>
                        <a:t>urls</a:t>
                      </a:r>
                      <a:r>
                        <a:rPr lang="en-IN" sz="1600" i="1" dirty="0">
                          <a:solidFill>
                            <a:srgbClr val="525C65"/>
                          </a:solidFill>
                          <a:latin typeface="Open Sans Light"/>
                          <a:ea typeface="Open Sans Light"/>
                          <a:cs typeface="Open Sans Light"/>
                          <a:sym typeface="Open Sans Light"/>
                        </a:rPr>
                        <a:t> through different attacks.</a:t>
                      </a:r>
                      <a:endParaRPr sz="1600" i="1" dirty="0">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03385">
                <a:tc>
                  <a:txBody>
                    <a:bodyPr/>
                    <a:lstStyle/>
                    <a:p>
                      <a:pPr marL="0" lvl="0" indent="0" algn="l" rtl="0">
                        <a:spcBef>
                          <a:spcPts val="0"/>
                        </a:spcBef>
                        <a:spcAft>
                          <a:spcPts val="0"/>
                        </a:spcAft>
                        <a:buNone/>
                      </a:pPr>
                      <a:r>
                        <a:rPr lang="en" sz="1600" dirty="0">
                          <a:solidFill>
                            <a:srgbClr val="525C65"/>
                          </a:solidFill>
                          <a:latin typeface="Open Sans"/>
                          <a:ea typeface="Open Sans"/>
                          <a:cs typeface="Open Sans"/>
                          <a:sym typeface="Open Sans"/>
                        </a:rPr>
                        <a:t>Risk</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463824">
                <a:tc>
                  <a:txBody>
                    <a:bodyPr/>
                    <a:lstStyle/>
                    <a:p>
                      <a:pPr marL="285750" lvl="0" indent="-285750" algn="l" rtl="0">
                        <a:spcBef>
                          <a:spcPts val="0"/>
                        </a:spcBef>
                        <a:spcAft>
                          <a:spcPts val="0"/>
                        </a:spcAft>
                        <a:buFont typeface="Arial" panose="020B0604020202020204" pitchFamily="34" charset="0"/>
                        <a:buChar char="•"/>
                      </a:pPr>
                      <a:r>
                        <a:rPr lang="en" sz="1600" i="1" dirty="0">
                          <a:solidFill>
                            <a:srgbClr val="525C65"/>
                          </a:solidFill>
                          <a:latin typeface="Open Sans Light"/>
                          <a:ea typeface="Open Sans Light"/>
                          <a:cs typeface="Open Sans Light"/>
                          <a:sym typeface="Open Sans Light"/>
                        </a:rPr>
                        <a:t>It will give full account access to attacker allows to edit and delete data of the legitimate user.</a:t>
                      </a:r>
                    </a:p>
                    <a:p>
                      <a:pPr marL="285750" lvl="0" indent="-285750" algn="l" rtl="0">
                        <a:spcBef>
                          <a:spcPts val="0"/>
                        </a:spcBef>
                        <a:spcAft>
                          <a:spcPts val="0"/>
                        </a:spcAft>
                        <a:buFont typeface="Arial" panose="020B0604020202020204" pitchFamily="34" charset="0"/>
                        <a:buChar char="•"/>
                      </a:pPr>
                      <a:r>
                        <a:rPr lang="en" sz="1600" i="1" dirty="0">
                          <a:solidFill>
                            <a:srgbClr val="525C65"/>
                          </a:solidFill>
                          <a:latin typeface="Open Sans Light"/>
                          <a:ea typeface="Open Sans Light"/>
                          <a:cs typeface="Open Sans Light"/>
                          <a:sym typeface="Open Sans Light"/>
                        </a:rPr>
                        <a:t>Finacial data will be leaked and it includes senstive data like bank information etc.</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Remediation</a:t>
                      </a:r>
                      <a:endParaRPr sz="1600" i="1">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918838">
                <a:tc>
                  <a:txBody>
                    <a:bodyPr/>
                    <a:lstStyle/>
                    <a:p>
                      <a:pPr marL="285750" lvl="0" indent="-285750" algn="l" rtl="0">
                        <a:spcBef>
                          <a:spcPts val="0"/>
                        </a:spcBef>
                        <a:spcAft>
                          <a:spcPts val="0"/>
                        </a:spcAft>
                        <a:buFont typeface="Arial" panose="020B0604020202020204" pitchFamily="34" charset="0"/>
                        <a:buChar char="•"/>
                      </a:pPr>
                      <a:r>
                        <a:rPr lang="en" sz="1600" i="1" dirty="0">
                          <a:solidFill>
                            <a:srgbClr val="525C65"/>
                          </a:solidFill>
                          <a:latin typeface="Open Sans Light"/>
                          <a:ea typeface="Open Sans Light"/>
                          <a:cs typeface="Open Sans Light"/>
                          <a:sym typeface="Open Sans Light"/>
                        </a:rPr>
                        <a:t>Use https only and secure Flags.</a:t>
                      </a:r>
                    </a:p>
                    <a:p>
                      <a:pPr marL="285750" lvl="0" indent="-285750" algn="l" rtl="0">
                        <a:spcBef>
                          <a:spcPts val="0"/>
                        </a:spcBef>
                        <a:spcAft>
                          <a:spcPts val="0"/>
                        </a:spcAft>
                        <a:buFont typeface="Arial" panose="020B0604020202020204" pitchFamily="34" charset="0"/>
                        <a:buChar char="•"/>
                      </a:pPr>
                      <a:r>
                        <a:rPr lang="en" sz="1600" i="1" dirty="0">
                          <a:solidFill>
                            <a:srgbClr val="525C65"/>
                          </a:solidFill>
                          <a:latin typeface="Open Sans Light"/>
                          <a:ea typeface="Open Sans Light"/>
                          <a:cs typeface="Open Sans Light"/>
                          <a:sym typeface="Open Sans Light"/>
                        </a:rPr>
                        <a:t>Regenerate session id’s on login and logout.</a:t>
                      </a:r>
                    </a:p>
                    <a:p>
                      <a:pPr marL="285750" lvl="0" indent="-285750" algn="l" rtl="0">
                        <a:spcBef>
                          <a:spcPts val="0"/>
                        </a:spcBef>
                        <a:spcAft>
                          <a:spcPts val="0"/>
                        </a:spcAft>
                        <a:buFont typeface="Arial" panose="020B0604020202020204" pitchFamily="34" charset="0"/>
                        <a:buChar char="•"/>
                      </a:pPr>
                      <a:r>
                        <a:rPr lang="en" sz="1600" i="1" dirty="0">
                          <a:solidFill>
                            <a:srgbClr val="525C65"/>
                          </a:solidFill>
                          <a:latin typeface="Open Sans Light"/>
                          <a:ea typeface="Open Sans Light"/>
                          <a:cs typeface="Open Sans Light"/>
                          <a:sym typeface="Open Sans Light"/>
                        </a:rPr>
                        <a:t>Enable Multi-factor authentication.</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3647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Vulnerabilities and remediation</a:t>
            </a:r>
            <a:endParaRPr lang="en-IN" dirty="0"/>
          </a:p>
        </p:txBody>
      </p:sp>
      <p:graphicFrame>
        <p:nvGraphicFramePr>
          <p:cNvPr id="4" name="Google Shape;121;p21">
            <a:extLst>
              <a:ext uri="{FF2B5EF4-FFF2-40B4-BE49-F238E27FC236}">
                <a16:creationId xmlns:a16="http://schemas.microsoft.com/office/drawing/2014/main" id="{56720630-D3FF-4AC5-BF9C-0E9EB4E9D195}"/>
              </a:ext>
            </a:extLst>
          </p:cNvPr>
          <p:cNvGraphicFramePr/>
          <p:nvPr>
            <p:extLst>
              <p:ext uri="{D42A27DB-BD31-4B8C-83A1-F6EECF244321}">
                <p14:modId xmlns:p14="http://schemas.microsoft.com/office/powerpoint/2010/main" val="578397446"/>
              </p:ext>
            </p:extLst>
          </p:nvPr>
        </p:nvGraphicFramePr>
        <p:xfrm>
          <a:off x="233736" y="2123074"/>
          <a:ext cx="6390529" cy="5685214"/>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534055">
                <a:tc>
                  <a:txBody>
                    <a:bodyPr/>
                    <a:lstStyle/>
                    <a:p>
                      <a:pPr marL="0" lvl="0" indent="0" algn="ctr" rtl="0">
                        <a:lnSpc>
                          <a:spcPct val="115000"/>
                        </a:lnSpc>
                        <a:spcBef>
                          <a:spcPts val="0"/>
                        </a:spcBef>
                        <a:spcAft>
                          <a:spcPts val="0"/>
                        </a:spcAft>
                        <a:buNone/>
                      </a:pPr>
                      <a:r>
                        <a:rPr lang="en" sz="1600" dirty="0">
                          <a:solidFill>
                            <a:srgbClr val="525C65"/>
                          </a:solidFill>
                          <a:latin typeface="Open Sans"/>
                          <a:ea typeface="Open Sans"/>
                          <a:cs typeface="Open Sans"/>
                          <a:sym typeface="Open Sans"/>
                        </a:rPr>
                        <a:t>3. BRUTE FORCE ATTACKS</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63941">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Description</a:t>
                      </a:r>
                      <a:endParaRPr sz="1600" i="1">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326702">
                <a:tc>
                  <a:txBody>
                    <a:bodyPr/>
                    <a:lstStyle/>
                    <a:p>
                      <a:pPr marL="0" lvl="0" indent="0" algn="l" rtl="0">
                        <a:spcBef>
                          <a:spcPts val="0"/>
                        </a:spcBef>
                        <a:spcAft>
                          <a:spcPts val="0"/>
                        </a:spcAft>
                        <a:buNone/>
                      </a:pPr>
                      <a:r>
                        <a:rPr lang="en" sz="1600" i="1" dirty="0">
                          <a:solidFill>
                            <a:srgbClr val="525C65"/>
                          </a:solidFill>
                          <a:latin typeface="Open Sans Light"/>
                          <a:ea typeface="Open Sans Light"/>
                          <a:cs typeface="Open Sans Light"/>
                          <a:sym typeface="Open Sans Light"/>
                        </a:rPr>
                        <a:t>Attackers systematically try many passwords cominations to guess user credentials like using possible no of passwords using social enginnering and dictionary attacks.</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63941">
                <a:tc>
                  <a:txBody>
                    <a:bodyPr/>
                    <a:lstStyle/>
                    <a:p>
                      <a:pPr marL="0" lvl="0" indent="0" algn="l" rtl="0">
                        <a:spcBef>
                          <a:spcPts val="0"/>
                        </a:spcBef>
                        <a:spcAft>
                          <a:spcPts val="0"/>
                        </a:spcAft>
                        <a:buNone/>
                      </a:pPr>
                      <a:r>
                        <a:rPr lang="en" sz="1600" dirty="0">
                          <a:solidFill>
                            <a:srgbClr val="525C65"/>
                          </a:solidFill>
                          <a:latin typeface="Open Sans"/>
                          <a:ea typeface="Open Sans"/>
                          <a:cs typeface="Open Sans"/>
                          <a:sym typeface="Open Sans"/>
                        </a:rPr>
                        <a:t>Risk</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317637">
                <a:tc>
                  <a:txBody>
                    <a:bodyPr/>
                    <a:lstStyle/>
                    <a:p>
                      <a:pPr marL="285750" lvl="0" indent="-285750" algn="l" rtl="0">
                        <a:spcBef>
                          <a:spcPts val="0"/>
                        </a:spcBef>
                        <a:spcAft>
                          <a:spcPts val="0"/>
                        </a:spcAft>
                        <a:buFont typeface="Arial" panose="020B0604020202020204" pitchFamily="34" charset="0"/>
                        <a:buChar char="•"/>
                      </a:pPr>
                      <a:r>
                        <a:rPr lang="en" sz="1600" i="1" dirty="0">
                          <a:solidFill>
                            <a:srgbClr val="525C65"/>
                          </a:solidFill>
                          <a:latin typeface="Open Sans Light"/>
                          <a:ea typeface="Open Sans Light"/>
                          <a:cs typeface="Open Sans Light"/>
                          <a:sym typeface="Open Sans Light"/>
                        </a:rPr>
                        <a:t>Can lead to account compromise especially if users use weak or common passwords.</a:t>
                      </a:r>
                    </a:p>
                    <a:p>
                      <a:pPr marL="285750" lvl="0" indent="-285750" algn="l" rtl="0">
                        <a:spcBef>
                          <a:spcPts val="0"/>
                        </a:spcBef>
                        <a:spcAft>
                          <a:spcPts val="0"/>
                        </a:spcAft>
                        <a:buFont typeface="Arial" panose="020B0604020202020204" pitchFamily="34" charset="0"/>
                        <a:buChar char="•"/>
                      </a:pPr>
                      <a:r>
                        <a:rPr lang="en" sz="1600" i="1" dirty="0">
                          <a:solidFill>
                            <a:srgbClr val="525C65"/>
                          </a:solidFill>
                          <a:latin typeface="Open Sans Light"/>
                          <a:ea typeface="Open Sans Light"/>
                          <a:cs typeface="Open Sans Light"/>
                          <a:sym typeface="Open Sans Light"/>
                        </a:rPr>
                        <a:t>By these attackers can empty the legitemate users crypto wallets.</a:t>
                      </a:r>
                    </a:p>
                    <a:p>
                      <a:pPr marL="285750" lvl="0" indent="-285750" algn="l" rtl="0">
                        <a:spcBef>
                          <a:spcPts val="0"/>
                        </a:spcBef>
                        <a:spcAft>
                          <a:spcPts val="0"/>
                        </a:spcAft>
                        <a:buFont typeface="Arial" panose="020B0604020202020204" pitchFamily="34" charset="0"/>
                        <a:buChar char="•"/>
                      </a:pPr>
                      <a:r>
                        <a:rPr lang="en-IN" sz="1600" i="1" dirty="0">
                          <a:solidFill>
                            <a:srgbClr val="525C65"/>
                          </a:solidFill>
                          <a:latin typeface="Open Sans Light"/>
                          <a:ea typeface="Open Sans Light"/>
                          <a:cs typeface="Open Sans Light"/>
                          <a:sym typeface="Open Sans Light"/>
                        </a:rPr>
                        <a:t>I</a:t>
                      </a:r>
                      <a:r>
                        <a:rPr lang="en" sz="1600" i="1" dirty="0">
                          <a:solidFill>
                            <a:srgbClr val="525C65"/>
                          </a:solidFill>
                          <a:latin typeface="Open Sans Light"/>
                          <a:ea typeface="Open Sans Light"/>
                          <a:cs typeface="Open Sans Light"/>
                          <a:sym typeface="Open Sans Light"/>
                        </a:rPr>
                        <a:t>f no 2fa then it is easy to compromise the device.</a:t>
                      </a:r>
                    </a:p>
                    <a:p>
                      <a:pPr marL="0" lvl="0" indent="0" algn="l" rtl="0">
                        <a:spcBef>
                          <a:spcPts val="0"/>
                        </a:spcBef>
                        <a:spcAft>
                          <a:spcPts val="0"/>
                        </a:spcAft>
                        <a:buNone/>
                      </a:pP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63941">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Remediation</a:t>
                      </a:r>
                      <a:endParaRPr sz="1600" i="1">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1052096">
                <a:tc>
                  <a:txBody>
                    <a:bodyPr/>
                    <a:lstStyle/>
                    <a:p>
                      <a:pPr marL="285750" lvl="0" indent="-285750" algn="l" rtl="0">
                        <a:spcBef>
                          <a:spcPts val="0"/>
                        </a:spcBef>
                        <a:spcAft>
                          <a:spcPts val="0"/>
                        </a:spcAft>
                        <a:buFont typeface="Arial" panose="020B0604020202020204" pitchFamily="34" charset="0"/>
                        <a:buChar char="•"/>
                      </a:pPr>
                      <a:r>
                        <a:rPr lang="en" sz="1600" i="1" dirty="0">
                          <a:solidFill>
                            <a:srgbClr val="525C65"/>
                          </a:solidFill>
                          <a:latin typeface="Open Sans Light"/>
                          <a:ea typeface="Open Sans Light"/>
                          <a:cs typeface="Open Sans Light"/>
                          <a:sym typeface="Open Sans Light"/>
                        </a:rPr>
                        <a:t>Use rate limiting captchas after multiple  failed attempts.</a:t>
                      </a:r>
                    </a:p>
                    <a:p>
                      <a:pPr marL="285750" lvl="0" indent="-285750" algn="l" rtl="0">
                        <a:spcBef>
                          <a:spcPts val="0"/>
                        </a:spcBef>
                        <a:spcAft>
                          <a:spcPts val="0"/>
                        </a:spcAft>
                        <a:buFont typeface="Arial" panose="020B0604020202020204" pitchFamily="34" charset="0"/>
                        <a:buChar char="•"/>
                      </a:pPr>
                      <a:r>
                        <a:rPr lang="en" sz="1600" i="1" dirty="0">
                          <a:solidFill>
                            <a:srgbClr val="525C65"/>
                          </a:solidFill>
                          <a:latin typeface="Open Sans Light"/>
                          <a:ea typeface="Open Sans Light"/>
                          <a:cs typeface="Open Sans Light"/>
                          <a:sym typeface="Open Sans Light"/>
                        </a:rPr>
                        <a:t>Implement mfa and strong password polices.</a:t>
                      </a:r>
                    </a:p>
                    <a:p>
                      <a:pPr marL="285750" lvl="0" indent="-285750" algn="l" rtl="0">
                        <a:spcBef>
                          <a:spcPts val="0"/>
                        </a:spcBef>
                        <a:spcAft>
                          <a:spcPts val="0"/>
                        </a:spcAft>
                        <a:buFont typeface="Arial" panose="020B0604020202020204" pitchFamily="34" charset="0"/>
                        <a:buChar char="•"/>
                      </a:pPr>
                      <a:r>
                        <a:rPr lang="en" sz="1600" i="1" dirty="0">
                          <a:solidFill>
                            <a:srgbClr val="525C65"/>
                          </a:solidFill>
                          <a:latin typeface="Open Sans Light"/>
                          <a:ea typeface="Open Sans Light"/>
                          <a:cs typeface="Open Sans Light"/>
                          <a:sym typeface="Open Sans Light"/>
                        </a:rPr>
                        <a:t>Implement Password complexity requirements in login pages.</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41463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Create a threat Matrix</a:t>
            </a:r>
            <a:endParaRPr/>
          </a:p>
        </p:txBody>
      </p:sp>
      <p:sp>
        <p:nvSpPr>
          <p:cNvPr id="139" name="Google Shape;139;p24"/>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buNone/>
            </a:pPr>
            <a:r>
              <a:rPr lang="en" b="1" dirty="0">
                <a:latin typeface="Open Sans"/>
                <a:ea typeface="Open Sans"/>
                <a:cs typeface="Open Sans"/>
                <a:sym typeface="Open Sans"/>
              </a:rPr>
              <a:t>Dissect and categorize the 3 vulnerabilities that you have identified for the login system. Understanding these vulnerabilities from a strategic viewpoint will enable the company to allocate resources efficiently, prioritize remediation efforts, and maintain CryptoV4ult's reputation as a secure and reliable platform.</a:t>
            </a:r>
            <a:endParaRPr b="1" dirty="0">
              <a:latin typeface="Open Sans"/>
              <a:ea typeface="Open Sans"/>
              <a:cs typeface="Open Sans"/>
              <a:sym typeface="Open Sans"/>
            </a:endParaRPr>
          </a:p>
          <a:p>
            <a:pPr marL="0" indent="0">
              <a:buNone/>
            </a:pPr>
            <a:endParaRPr b="1" dirty="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Threat Matrix</a:t>
            </a:r>
            <a:endParaRPr lang="en-IN" dirty="0"/>
          </a:p>
        </p:txBody>
      </p:sp>
      <p:graphicFrame>
        <p:nvGraphicFramePr>
          <p:cNvPr id="5" name="Google Shape;146;p25">
            <a:extLst>
              <a:ext uri="{FF2B5EF4-FFF2-40B4-BE49-F238E27FC236}">
                <a16:creationId xmlns:a16="http://schemas.microsoft.com/office/drawing/2014/main" id="{03EE5AEE-0C06-45D8-85DD-F2729D4F9D13}"/>
              </a:ext>
            </a:extLst>
          </p:cNvPr>
          <p:cNvGraphicFramePr/>
          <p:nvPr>
            <p:extLst>
              <p:ext uri="{D42A27DB-BD31-4B8C-83A1-F6EECF244321}">
                <p14:modId xmlns:p14="http://schemas.microsoft.com/office/powerpoint/2010/main" val="3734208229"/>
              </p:ext>
            </p:extLst>
          </p:nvPr>
        </p:nvGraphicFramePr>
        <p:xfrm>
          <a:off x="169346" y="1832713"/>
          <a:ext cx="6390528" cy="1775074"/>
        </p:xfrm>
        <a:graphic>
          <a:graphicData uri="http://schemas.openxmlformats.org/drawingml/2006/table">
            <a:tbl>
              <a:tblPr>
                <a:noFill/>
              </a:tblPr>
              <a:tblGrid>
                <a:gridCol w="2316926">
                  <a:extLst>
                    <a:ext uri="{9D8B030D-6E8A-4147-A177-3AD203B41FA5}">
                      <a16:colId xmlns:a16="http://schemas.microsoft.com/office/drawing/2014/main" val="20000"/>
                    </a:ext>
                  </a:extLst>
                </a:gridCol>
                <a:gridCol w="1943426">
                  <a:extLst>
                    <a:ext uri="{9D8B030D-6E8A-4147-A177-3AD203B41FA5}">
                      <a16:colId xmlns:a16="http://schemas.microsoft.com/office/drawing/2014/main" val="20001"/>
                    </a:ext>
                  </a:extLst>
                </a:gridCol>
                <a:gridCol w="2130176">
                  <a:extLst>
                    <a:ext uri="{9D8B030D-6E8A-4147-A177-3AD203B41FA5}">
                      <a16:colId xmlns:a16="http://schemas.microsoft.com/office/drawing/2014/main" val="20002"/>
                    </a:ext>
                  </a:extLst>
                </a:gridCol>
              </a:tblGrid>
              <a:tr h="667147">
                <a:tc>
                  <a:txBody>
                    <a:bodyPr/>
                    <a:lstStyle/>
                    <a:p>
                      <a:pPr marL="0" lvl="0" indent="0" algn="ctr" rtl="0">
                        <a:spcBef>
                          <a:spcPts val="0"/>
                        </a:spcBef>
                        <a:spcAft>
                          <a:spcPts val="0"/>
                        </a:spcAft>
                        <a:buNone/>
                      </a:pPr>
                      <a:r>
                        <a:rPr lang="en" sz="1600" b="1">
                          <a:solidFill>
                            <a:schemeClr val="dk1"/>
                          </a:solidFill>
                          <a:latin typeface="Open Sans"/>
                          <a:ea typeface="Open Sans"/>
                          <a:cs typeface="Open Sans"/>
                          <a:sym typeface="Open Sans"/>
                        </a:rPr>
                        <a:t>Pathway (Vulnerability)</a:t>
                      </a:r>
                      <a:endParaRPr sz="1600" b="1">
                        <a:solidFill>
                          <a:schemeClr val="dk1"/>
                        </a:solidFill>
                        <a:latin typeface="Open Sans"/>
                        <a:ea typeface="Open Sans"/>
                        <a:cs typeface="Open Sans"/>
                        <a:sym typeface="Open Sans"/>
                      </a:endParaRPr>
                    </a:p>
                  </a:txBody>
                  <a:tcPr marL="80669" marR="80669" marT="80669" marB="80669"/>
                </a:tc>
                <a:tc>
                  <a:txBody>
                    <a:bodyPr/>
                    <a:lstStyle/>
                    <a:p>
                      <a:pPr marL="0" lvl="0" indent="0" algn="ctr" rtl="0">
                        <a:spcBef>
                          <a:spcPts val="0"/>
                        </a:spcBef>
                        <a:spcAft>
                          <a:spcPts val="0"/>
                        </a:spcAft>
                        <a:buNone/>
                      </a:pPr>
                      <a:r>
                        <a:rPr lang="en" sz="1600" b="1">
                          <a:solidFill>
                            <a:schemeClr val="dk1"/>
                          </a:solidFill>
                          <a:latin typeface="Open Sans"/>
                          <a:ea typeface="Open Sans"/>
                          <a:cs typeface="Open Sans"/>
                          <a:sym typeface="Open Sans"/>
                        </a:rPr>
                        <a:t>Impact Level</a:t>
                      </a:r>
                      <a:endParaRPr sz="1600" b="1">
                        <a:solidFill>
                          <a:schemeClr val="dk1"/>
                        </a:solidFill>
                        <a:latin typeface="Open Sans"/>
                        <a:ea typeface="Open Sans"/>
                        <a:cs typeface="Open Sans"/>
                        <a:sym typeface="Open Sans"/>
                      </a:endParaRPr>
                    </a:p>
                  </a:txBody>
                  <a:tcPr marL="80669" marR="80669" marT="80669" marB="80669"/>
                </a:tc>
                <a:tc>
                  <a:txBody>
                    <a:bodyPr/>
                    <a:lstStyle/>
                    <a:p>
                      <a:pPr marL="0" lvl="0" indent="0" algn="ctr" rtl="0">
                        <a:spcBef>
                          <a:spcPts val="0"/>
                        </a:spcBef>
                        <a:spcAft>
                          <a:spcPts val="0"/>
                        </a:spcAft>
                        <a:buNone/>
                      </a:pPr>
                      <a:r>
                        <a:rPr lang="en" sz="1600" b="1" dirty="0">
                          <a:solidFill>
                            <a:schemeClr val="dk1"/>
                          </a:solidFill>
                          <a:latin typeface="Open Sans"/>
                          <a:ea typeface="Open Sans"/>
                          <a:cs typeface="Open Sans"/>
                          <a:sym typeface="Open Sans"/>
                        </a:rPr>
                        <a:t>Likelihood Level</a:t>
                      </a:r>
                      <a:endParaRPr sz="1600" b="1" dirty="0">
                        <a:solidFill>
                          <a:schemeClr val="dk1"/>
                        </a:solidFill>
                        <a:latin typeface="Open Sans"/>
                        <a:ea typeface="Open Sans"/>
                        <a:cs typeface="Open Sans"/>
                        <a:sym typeface="Open Sans"/>
                      </a:endParaRPr>
                    </a:p>
                  </a:txBody>
                  <a:tcPr marL="80669" marR="80669" marT="80669" marB="80669"/>
                </a:tc>
                <a:extLst>
                  <a:ext uri="{0D108BD9-81ED-4DB2-BD59-A6C34878D82A}">
                    <a16:rowId xmlns:a16="http://schemas.microsoft.com/office/drawing/2014/main" val="10000"/>
                  </a:ext>
                </a:extLst>
              </a:tr>
              <a:tr h="369309">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SQL INJECTION</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High</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High</a:t>
                      </a:r>
                      <a:endParaRPr sz="1100" dirty="0">
                        <a:latin typeface="Open Sans Medium"/>
                        <a:ea typeface="Open Sans Medium"/>
                        <a:cs typeface="Open Sans Medium"/>
                        <a:sym typeface="Open Sans Medium"/>
                      </a:endParaRPr>
                    </a:p>
                  </a:txBody>
                  <a:tcPr marL="80669" marR="80669" marT="80669" marB="80669" anchor="ctr"/>
                </a:tc>
                <a:extLst>
                  <a:ext uri="{0D108BD9-81ED-4DB2-BD59-A6C34878D82A}">
                    <a16:rowId xmlns:a16="http://schemas.microsoft.com/office/drawing/2014/main" val="10001"/>
                  </a:ext>
                </a:extLst>
              </a:tr>
              <a:tr h="369309">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SESSION HIJACKING</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High</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Medium</a:t>
                      </a:r>
                      <a:endParaRPr sz="1100" dirty="0">
                        <a:latin typeface="Open Sans Medium"/>
                        <a:ea typeface="Open Sans Medium"/>
                        <a:cs typeface="Open Sans Medium"/>
                        <a:sym typeface="Open Sans Medium"/>
                      </a:endParaRPr>
                    </a:p>
                  </a:txBody>
                  <a:tcPr marL="80669" marR="80669" marT="80669" marB="80669" anchor="ctr"/>
                </a:tc>
                <a:extLst>
                  <a:ext uri="{0D108BD9-81ED-4DB2-BD59-A6C34878D82A}">
                    <a16:rowId xmlns:a16="http://schemas.microsoft.com/office/drawing/2014/main" val="10002"/>
                  </a:ext>
                </a:extLst>
              </a:tr>
              <a:tr h="369309">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BRUTE FORCE ATTACKS</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High</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Medium</a:t>
                      </a:r>
                      <a:endParaRPr sz="1100" dirty="0">
                        <a:latin typeface="Open Sans Medium"/>
                        <a:ea typeface="Open Sans Medium"/>
                        <a:cs typeface="Open Sans Medium"/>
                        <a:sym typeface="Open Sans Medium"/>
                      </a:endParaRPr>
                    </a:p>
                  </a:txBody>
                  <a:tcPr marL="80669" marR="80669" marT="80669" marB="80669" anchor="ctr"/>
                </a:tc>
                <a:extLst>
                  <a:ext uri="{0D108BD9-81ED-4DB2-BD59-A6C34878D82A}">
                    <a16:rowId xmlns:a16="http://schemas.microsoft.com/office/drawing/2014/main" val="10003"/>
                  </a:ext>
                </a:extLst>
              </a:tr>
            </a:tbl>
          </a:graphicData>
        </a:graphic>
      </p:graphicFrame>
      <p:sp>
        <p:nvSpPr>
          <p:cNvPr id="6" name="Google Shape;147;p25">
            <a:extLst>
              <a:ext uri="{FF2B5EF4-FFF2-40B4-BE49-F238E27FC236}">
                <a16:creationId xmlns:a16="http://schemas.microsoft.com/office/drawing/2014/main" id="{EEEA1358-39C2-449F-8AC7-DE074B9F753D}"/>
              </a:ext>
            </a:extLst>
          </p:cNvPr>
          <p:cNvSpPr txBox="1"/>
          <p:nvPr/>
        </p:nvSpPr>
        <p:spPr>
          <a:xfrm>
            <a:off x="201618" y="3753596"/>
            <a:ext cx="6454853" cy="662666"/>
          </a:xfrm>
          <a:prstGeom prst="rect">
            <a:avLst/>
          </a:prstGeom>
          <a:noFill/>
          <a:ln>
            <a:noFill/>
          </a:ln>
        </p:spPr>
        <p:txBody>
          <a:bodyPr spcFirstLastPara="1" wrap="square" lIns="80669" tIns="80669" rIns="80669" bIns="80669" anchor="t" anchorCtr="0">
            <a:spAutoFit/>
          </a:bodyPr>
          <a:lstStyle/>
          <a:p>
            <a:pPr defTabSz="806867">
              <a:lnSpc>
                <a:spcPct val="115000"/>
              </a:lnSpc>
              <a:buClr>
                <a:srgbClr val="000000"/>
              </a:buClr>
            </a:pPr>
            <a:r>
              <a:rPr lang="en" sz="1412" i="1" kern="0" dirty="0">
                <a:solidFill>
                  <a:srgbClr val="525C65"/>
                </a:solidFill>
                <a:latin typeface="Open Sans Light"/>
                <a:ea typeface="Open Sans Light"/>
                <a:cs typeface="Open Sans Light"/>
                <a:sym typeface="Open Sans Light"/>
              </a:rPr>
              <a:t>Fill out the matrix table. Impact levels are horizontal, and likelihood levels at the vertical axis.</a:t>
            </a:r>
            <a:endParaRPr sz="1412" kern="0" dirty="0">
              <a:solidFill>
                <a:srgbClr val="000000"/>
              </a:solidFill>
              <a:latin typeface="Arial"/>
              <a:cs typeface="Arial"/>
              <a:sym typeface="Arial"/>
            </a:endParaRPr>
          </a:p>
        </p:txBody>
      </p:sp>
      <p:graphicFrame>
        <p:nvGraphicFramePr>
          <p:cNvPr id="7" name="Google Shape;144;p25">
            <a:extLst>
              <a:ext uri="{FF2B5EF4-FFF2-40B4-BE49-F238E27FC236}">
                <a16:creationId xmlns:a16="http://schemas.microsoft.com/office/drawing/2014/main" id="{F3302C0C-4C13-4794-909B-67C93BD09F1E}"/>
              </a:ext>
            </a:extLst>
          </p:cNvPr>
          <p:cNvGraphicFramePr/>
          <p:nvPr>
            <p:extLst>
              <p:ext uri="{D42A27DB-BD31-4B8C-83A1-F6EECF244321}">
                <p14:modId xmlns:p14="http://schemas.microsoft.com/office/powerpoint/2010/main" val="1470898171"/>
              </p:ext>
            </p:extLst>
          </p:nvPr>
        </p:nvGraphicFramePr>
        <p:xfrm>
          <a:off x="169358" y="4383861"/>
          <a:ext cx="6454963" cy="4516964"/>
        </p:xfrm>
        <a:graphic>
          <a:graphicData uri="http://schemas.openxmlformats.org/drawingml/2006/table">
            <a:tbl>
              <a:tblPr>
                <a:noFill/>
              </a:tblPr>
              <a:tblGrid>
                <a:gridCol w="1453632">
                  <a:extLst>
                    <a:ext uri="{9D8B030D-6E8A-4147-A177-3AD203B41FA5}">
                      <a16:colId xmlns:a16="http://schemas.microsoft.com/office/drawing/2014/main" val="20000"/>
                    </a:ext>
                  </a:extLst>
                </a:gridCol>
                <a:gridCol w="1506375">
                  <a:extLst>
                    <a:ext uri="{9D8B030D-6E8A-4147-A177-3AD203B41FA5}">
                      <a16:colId xmlns:a16="http://schemas.microsoft.com/office/drawing/2014/main" val="20001"/>
                    </a:ext>
                  </a:extLst>
                </a:gridCol>
                <a:gridCol w="1643537">
                  <a:extLst>
                    <a:ext uri="{9D8B030D-6E8A-4147-A177-3AD203B41FA5}">
                      <a16:colId xmlns:a16="http://schemas.microsoft.com/office/drawing/2014/main" val="20002"/>
                    </a:ext>
                  </a:extLst>
                </a:gridCol>
                <a:gridCol w="1851419">
                  <a:extLst>
                    <a:ext uri="{9D8B030D-6E8A-4147-A177-3AD203B41FA5}">
                      <a16:colId xmlns:a16="http://schemas.microsoft.com/office/drawing/2014/main" val="20003"/>
                    </a:ext>
                  </a:extLst>
                </a:gridCol>
              </a:tblGrid>
              <a:tr h="794625">
                <a:tc>
                  <a:txBody>
                    <a:bodyPr/>
                    <a:lstStyle/>
                    <a:p>
                      <a:pPr marL="0" lvl="0" indent="0" algn="r" rtl="0">
                        <a:spcBef>
                          <a:spcPts val="0"/>
                        </a:spcBef>
                        <a:spcAft>
                          <a:spcPts val="0"/>
                        </a:spcAft>
                        <a:buNone/>
                      </a:pPr>
                      <a:r>
                        <a:rPr lang="en" sz="1600" dirty="0">
                          <a:solidFill>
                            <a:schemeClr val="lt1"/>
                          </a:solidFill>
                          <a:latin typeface="Open Sans"/>
                          <a:ea typeface="Open Sans"/>
                          <a:cs typeface="Open Sans"/>
                          <a:sym typeface="Open Sans"/>
                        </a:rPr>
                        <a:t>Impact</a:t>
                      </a:r>
                      <a:endParaRPr sz="1600" dirty="0">
                        <a:solidFill>
                          <a:schemeClr val="lt1"/>
                        </a:solidFill>
                        <a:latin typeface="Open Sans"/>
                        <a:ea typeface="Open Sans"/>
                        <a:cs typeface="Open Sans"/>
                        <a:sym typeface="Open Sans"/>
                      </a:endParaRPr>
                    </a:p>
                  </a:txBody>
                  <a:tcPr marL="80669" marR="80669" marT="80669" marB="80669"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rowSpan="2">
                  <a:txBody>
                    <a:bodyPr/>
                    <a:lstStyle/>
                    <a:p>
                      <a:pPr marL="0" lvl="0" indent="0" algn="ctr" rtl="0">
                        <a:spcBef>
                          <a:spcPts val="0"/>
                        </a:spcBef>
                        <a:spcAft>
                          <a:spcPts val="0"/>
                        </a:spcAft>
                        <a:buNone/>
                      </a:pPr>
                      <a:r>
                        <a:rPr lang="en" sz="1600" dirty="0">
                          <a:solidFill>
                            <a:schemeClr val="lt1"/>
                          </a:solidFill>
                          <a:latin typeface="Open Sans"/>
                          <a:ea typeface="Open Sans"/>
                          <a:cs typeface="Open Sans"/>
                          <a:sym typeface="Open Sans"/>
                        </a:rPr>
                        <a:t>Low</a:t>
                      </a:r>
                      <a:endParaRPr sz="1600" dirty="0">
                        <a:solidFill>
                          <a:schemeClr val="lt1"/>
                        </a:solidFill>
                        <a:latin typeface="Open Sans"/>
                        <a:ea typeface="Open Sans"/>
                        <a:cs typeface="Open Sans"/>
                        <a:sym typeface="Open Sans"/>
                      </a:endParaRPr>
                    </a:p>
                  </a:txBody>
                  <a:tcPr marL="80669" marR="80669" marT="80669" marB="80669" anchor="ctr">
                    <a:lnL w="9525"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rowSpan="2">
                  <a:txBody>
                    <a:bodyPr/>
                    <a:lstStyle/>
                    <a:p>
                      <a:pPr marL="0" lvl="0" indent="0" algn="ctr" rtl="0">
                        <a:spcBef>
                          <a:spcPts val="0"/>
                        </a:spcBef>
                        <a:spcAft>
                          <a:spcPts val="0"/>
                        </a:spcAft>
                        <a:buNone/>
                      </a:pPr>
                      <a:r>
                        <a:rPr lang="en" sz="1600" dirty="0">
                          <a:solidFill>
                            <a:schemeClr val="lt1"/>
                          </a:solidFill>
                          <a:latin typeface="Open Sans"/>
                          <a:ea typeface="Open Sans"/>
                          <a:cs typeface="Open Sans"/>
                          <a:sym typeface="Open Sans"/>
                        </a:rPr>
                        <a:t>Medium</a:t>
                      </a:r>
                      <a:endParaRPr sz="1600" dirty="0">
                        <a:solidFill>
                          <a:schemeClr val="lt1"/>
                        </a:solidFill>
                        <a:latin typeface="Open Sans"/>
                        <a:ea typeface="Open Sans"/>
                        <a:cs typeface="Open Sans"/>
                        <a:sym typeface="Open Sans"/>
                      </a:endParaRPr>
                    </a:p>
                  </a:txBody>
                  <a:tcPr marL="80691" marR="80691" marT="80691" marB="80691"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rowSpan="2">
                  <a:txBody>
                    <a:bodyPr/>
                    <a:lstStyle/>
                    <a:p>
                      <a:pPr marL="0" lvl="0" indent="0" algn="ctr" rtl="0">
                        <a:spcBef>
                          <a:spcPts val="0"/>
                        </a:spcBef>
                        <a:spcAft>
                          <a:spcPts val="0"/>
                        </a:spcAft>
                        <a:buNone/>
                      </a:pPr>
                      <a:r>
                        <a:rPr lang="en" sz="1600" dirty="0">
                          <a:solidFill>
                            <a:schemeClr val="lt1"/>
                          </a:solidFill>
                          <a:latin typeface="Open Sans"/>
                          <a:ea typeface="Open Sans"/>
                          <a:cs typeface="Open Sans"/>
                          <a:sym typeface="Open Sans"/>
                        </a:rPr>
                        <a:t>High</a:t>
                      </a:r>
                      <a:endParaRPr sz="1600" dirty="0">
                        <a:solidFill>
                          <a:schemeClr val="lt1"/>
                        </a:solidFill>
                        <a:latin typeface="Open Sans"/>
                        <a:ea typeface="Open Sans"/>
                        <a:cs typeface="Open Sans"/>
                        <a:sym typeface="Open Sans"/>
                      </a:endParaRPr>
                    </a:p>
                  </a:txBody>
                  <a:tcPr marL="80691" marR="80691" marT="80691" marB="80691"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497581">
                <a:tc>
                  <a:txBody>
                    <a:bodyPr/>
                    <a:lstStyle/>
                    <a:p>
                      <a:pPr marL="0" lvl="0" indent="0" algn="ctr" rtl="0">
                        <a:spcBef>
                          <a:spcPts val="0"/>
                        </a:spcBef>
                        <a:spcAft>
                          <a:spcPts val="0"/>
                        </a:spcAft>
                        <a:buClr>
                          <a:schemeClr val="dk1"/>
                        </a:buClr>
                        <a:buSzPts val="1100"/>
                        <a:buFont typeface="Arial"/>
                        <a:buNone/>
                      </a:pPr>
                      <a:r>
                        <a:rPr lang="en" sz="1600" dirty="0">
                          <a:solidFill>
                            <a:schemeClr val="lt1"/>
                          </a:solidFill>
                          <a:latin typeface="Open Sans"/>
                          <a:ea typeface="Open Sans"/>
                          <a:cs typeface="Open Sans"/>
                          <a:sym typeface="Open Sans"/>
                        </a:rPr>
                        <a:t>Likelihood</a:t>
                      </a:r>
                      <a:endParaRPr sz="1600" dirty="0">
                        <a:solidFill>
                          <a:schemeClr val="lt1"/>
                        </a:solidFill>
                        <a:latin typeface="Open Sans"/>
                        <a:ea typeface="Open Sans"/>
                        <a:cs typeface="Open Sans"/>
                        <a:sym typeface="Open Sans"/>
                      </a:endParaRPr>
                    </a:p>
                  </a:txBody>
                  <a:tcPr marL="80669" marR="80669" marT="80669" marB="80669" anchor="b">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1241493">
                <a:tc>
                  <a:txBody>
                    <a:bodyPr/>
                    <a:lstStyle/>
                    <a:p>
                      <a:pPr marL="0" lvl="0" indent="0" algn="ctr" rtl="0">
                        <a:spcBef>
                          <a:spcPts val="0"/>
                        </a:spcBef>
                        <a:spcAft>
                          <a:spcPts val="0"/>
                        </a:spcAft>
                        <a:buNone/>
                      </a:pPr>
                      <a:r>
                        <a:rPr lang="en" sz="1600">
                          <a:solidFill>
                            <a:srgbClr val="FFFFFF"/>
                          </a:solidFill>
                          <a:latin typeface="Open Sans"/>
                          <a:ea typeface="Open Sans"/>
                          <a:cs typeface="Open Sans"/>
                          <a:sym typeface="Open Sans"/>
                        </a:rPr>
                        <a:t>High</a:t>
                      </a:r>
                      <a:endParaRPr sz="1600">
                        <a:solidFill>
                          <a:srgbClr val="FFFFFF"/>
                        </a:solidFill>
                        <a:latin typeface="Open Sans"/>
                        <a:ea typeface="Open Sans"/>
                        <a:cs typeface="Open Sans"/>
                        <a:sym typeface="Open Sans"/>
                      </a:endParaRPr>
                    </a:p>
                  </a:txBody>
                  <a:tcPr marL="80691" marR="80691" marT="80691" marB="80691"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endParaRPr sz="1400" dirty="0">
                        <a:latin typeface="Open Sans Medium"/>
                        <a:ea typeface="Open Sans Medium"/>
                        <a:cs typeface="Open Sans Medium"/>
                        <a:sym typeface="Open Sans Medium"/>
                      </a:endParaRPr>
                    </a:p>
                  </a:txBody>
                  <a:tcPr marL="80669" marR="80669" marT="80669" marB="80669"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IN" sz="1400" dirty="0">
                          <a:latin typeface="Open Sans Medium"/>
                          <a:ea typeface="Open Sans Medium"/>
                          <a:cs typeface="Open Sans Medium"/>
                          <a:sym typeface="Open Sans Medium"/>
                        </a:rPr>
                        <a:t>BRUTE FORCE </a:t>
                      </a:r>
                      <a:endParaRPr sz="1400" dirty="0">
                        <a:latin typeface="Open Sans Medium"/>
                        <a:ea typeface="Open Sans Medium"/>
                        <a:cs typeface="Open Sans Medium"/>
                        <a:sym typeface="Open Sans Medium"/>
                      </a:endParaRPr>
                    </a:p>
                  </a:txBody>
                  <a:tcPr marL="80669" marR="80669" marT="80669" marB="80669"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IN" sz="1400" dirty="0">
                          <a:latin typeface="Open Sans Medium"/>
                          <a:ea typeface="Open Sans Medium"/>
                          <a:cs typeface="Open Sans Medium"/>
                          <a:sym typeface="Open Sans Medium"/>
                        </a:rPr>
                        <a:t>SQL INJECTION</a:t>
                      </a:r>
                      <a:endParaRPr sz="1400" dirty="0">
                        <a:latin typeface="Open Sans Medium"/>
                        <a:ea typeface="Open Sans Medium"/>
                        <a:cs typeface="Open Sans Medium"/>
                        <a:sym typeface="Open Sans Medium"/>
                      </a:endParaRPr>
                    </a:p>
                  </a:txBody>
                  <a:tcPr marL="80669" marR="80669" marT="80669" marB="80669"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1016868">
                <a:tc>
                  <a:txBody>
                    <a:bodyPr/>
                    <a:lstStyle/>
                    <a:p>
                      <a:pPr marL="0" lvl="0" indent="0" algn="ctr" rtl="0">
                        <a:spcBef>
                          <a:spcPts val="0"/>
                        </a:spcBef>
                        <a:spcAft>
                          <a:spcPts val="0"/>
                        </a:spcAft>
                        <a:buNone/>
                      </a:pPr>
                      <a:r>
                        <a:rPr lang="en" sz="1600">
                          <a:solidFill>
                            <a:srgbClr val="FFFFFF"/>
                          </a:solidFill>
                          <a:latin typeface="Open Sans"/>
                          <a:ea typeface="Open Sans"/>
                          <a:cs typeface="Open Sans"/>
                          <a:sym typeface="Open Sans"/>
                        </a:rPr>
                        <a:t>Medium</a:t>
                      </a:r>
                      <a:endParaRPr sz="1600">
                        <a:solidFill>
                          <a:srgbClr val="FFFFFF"/>
                        </a:solidFill>
                        <a:latin typeface="Open Sans"/>
                        <a:ea typeface="Open Sans"/>
                        <a:cs typeface="Open Sans"/>
                        <a:sym typeface="Open Sans"/>
                      </a:endParaRPr>
                    </a:p>
                  </a:txBody>
                  <a:tcPr marL="80691" marR="80691" marT="80691" marB="80691"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endParaRPr sz="1400" dirty="0">
                        <a:latin typeface="Open Sans Medium"/>
                        <a:ea typeface="Open Sans Medium"/>
                        <a:cs typeface="Open Sans Medium"/>
                        <a:sym typeface="Open Sans Medium"/>
                      </a:endParaRPr>
                    </a:p>
                  </a:txBody>
                  <a:tcPr marL="80669" marR="80669" marT="80669" marB="80669"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endParaRPr sz="1400" dirty="0">
                        <a:latin typeface="Open Sans Medium"/>
                        <a:ea typeface="Open Sans Medium"/>
                        <a:cs typeface="Open Sans Medium"/>
                        <a:sym typeface="Open Sans Medium"/>
                      </a:endParaRPr>
                    </a:p>
                  </a:txBody>
                  <a:tcPr marL="80669" marR="80669" marT="80669" marB="80669"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IN" sz="1400" dirty="0">
                          <a:latin typeface="Open Sans Medium"/>
                          <a:ea typeface="Open Sans Medium"/>
                          <a:cs typeface="Open Sans Medium"/>
                          <a:sym typeface="Open Sans Medium"/>
                        </a:rPr>
                        <a:t>SESSION HIJACKING</a:t>
                      </a:r>
                      <a:endParaRPr sz="1400" dirty="0">
                        <a:latin typeface="Open Sans Medium"/>
                        <a:ea typeface="Open Sans Medium"/>
                        <a:cs typeface="Open Sans Medium"/>
                        <a:sym typeface="Open Sans Medium"/>
                      </a:endParaRPr>
                    </a:p>
                  </a:txBody>
                  <a:tcPr marL="80669" marR="80669" marT="80669" marB="80669"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966397">
                <a:tc>
                  <a:txBody>
                    <a:bodyPr/>
                    <a:lstStyle/>
                    <a:p>
                      <a:pPr marL="0" lvl="0" indent="0" algn="ctr" rtl="0">
                        <a:spcBef>
                          <a:spcPts val="0"/>
                        </a:spcBef>
                        <a:spcAft>
                          <a:spcPts val="0"/>
                        </a:spcAft>
                        <a:buNone/>
                      </a:pPr>
                      <a:r>
                        <a:rPr lang="en" sz="1600">
                          <a:solidFill>
                            <a:srgbClr val="FFFFFF"/>
                          </a:solidFill>
                          <a:latin typeface="Open Sans"/>
                          <a:ea typeface="Open Sans"/>
                          <a:cs typeface="Open Sans"/>
                          <a:sym typeface="Open Sans"/>
                        </a:rPr>
                        <a:t>Low</a:t>
                      </a:r>
                      <a:endParaRPr sz="1600">
                        <a:solidFill>
                          <a:srgbClr val="FFFFFF"/>
                        </a:solidFill>
                        <a:latin typeface="Open Sans"/>
                        <a:ea typeface="Open Sans"/>
                        <a:cs typeface="Open Sans"/>
                        <a:sym typeface="Open Sans"/>
                      </a:endParaRPr>
                    </a:p>
                  </a:txBody>
                  <a:tcPr marL="80691" marR="80691" marT="80691" marB="80691"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endParaRPr sz="1400">
                        <a:latin typeface="Open Sans Medium"/>
                        <a:ea typeface="Open Sans Medium"/>
                        <a:cs typeface="Open Sans Medium"/>
                        <a:sym typeface="Open Sans Medium"/>
                      </a:endParaRPr>
                    </a:p>
                  </a:txBody>
                  <a:tcPr marL="80669" marR="80669" marT="80669" marB="80669"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endParaRPr sz="1400" dirty="0">
                        <a:latin typeface="Open Sans Medium"/>
                        <a:ea typeface="Open Sans Medium"/>
                        <a:cs typeface="Open Sans Medium"/>
                        <a:sym typeface="Open Sans Medium"/>
                      </a:endParaRPr>
                    </a:p>
                  </a:txBody>
                  <a:tcPr marL="80669" marR="80669" marT="80669" marB="80669"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endParaRPr sz="1400" dirty="0">
                        <a:latin typeface="Open Sans Medium"/>
                        <a:ea typeface="Open Sans Medium"/>
                        <a:cs typeface="Open Sans Medium"/>
                        <a:sym typeface="Open Sans Medium"/>
                      </a:endParaRPr>
                    </a:p>
                  </a:txBody>
                  <a:tcPr marL="80669" marR="80669" marT="80669" marB="80669"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92388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D3B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88086-223B-4BE2-B20C-BDAA51064FCE}"/>
              </a:ext>
            </a:extLst>
          </p:cNvPr>
          <p:cNvSpPr txBox="1"/>
          <p:nvPr/>
        </p:nvSpPr>
        <p:spPr>
          <a:xfrm>
            <a:off x="625642" y="2544270"/>
            <a:ext cx="4644190"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Corbel" panose="020B0503020204020204"/>
                <a:ea typeface="+mn-ea"/>
                <a:cs typeface="+mn-cs"/>
              </a:rPr>
              <a:t>Section 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Corbel" panose="020B0503020204020204"/>
                <a:ea typeface="+mn-ea"/>
                <a:cs typeface="+mn-cs"/>
              </a:rPr>
              <a:t>Container Security (20)</a:t>
            </a:r>
          </a:p>
        </p:txBody>
      </p:sp>
    </p:spTree>
    <p:extLst>
      <p:ext uri="{BB962C8B-B14F-4D97-AF65-F5344CB8AC3E}">
        <p14:creationId xmlns:p14="http://schemas.microsoft.com/office/powerpoint/2010/main" val="203446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3B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88086-223B-4BE2-B20C-BDAA51064FCE}"/>
              </a:ext>
            </a:extLst>
          </p:cNvPr>
          <p:cNvSpPr txBox="1"/>
          <p:nvPr/>
        </p:nvSpPr>
        <p:spPr>
          <a:xfrm>
            <a:off x="625642" y="2544270"/>
            <a:ext cx="4644190" cy="830997"/>
          </a:xfrm>
          <a:prstGeom prst="rect">
            <a:avLst/>
          </a:prstGeom>
          <a:noFill/>
        </p:spPr>
        <p:txBody>
          <a:bodyPr wrap="square" rtlCol="0">
            <a:spAutoFit/>
          </a:bodyPr>
          <a:lstStyle/>
          <a:p>
            <a:r>
              <a:rPr lang="en-US" sz="4800" dirty="0">
                <a:latin typeface="+mj-lt"/>
              </a:rPr>
              <a:t>Project Scenario</a:t>
            </a:r>
            <a:endParaRPr lang="en-IN" sz="4800" dirty="0">
              <a:latin typeface="+mj-lt"/>
            </a:endParaRPr>
          </a:p>
        </p:txBody>
      </p:sp>
    </p:spTree>
    <p:extLst>
      <p:ext uri="{BB962C8B-B14F-4D97-AF65-F5344CB8AC3E}">
        <p14:creationId xmlns:p14="http://schemas.microsoft.com/office/powerpoint/2010/main" val="2093014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Container Security</a:t>
            </a:r>
            <a:endParaRPr/>
          </a:p>
        </p:txBody>
      </p:sp>
      <p:sp>
        <p:nvSpPr>
          <p:cNvPr id="159" name="Google Shape;159;p27"/>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lnSpc>
                <a:spcPct val="100000"/>
              </a:lnSpc>
              <a:buClr>
                <a:schemeClr val="dk1"/>
              </a:buClr>
              <a:buSzPts val="1100"/>
              <a:buNone/>
            </a:pPr>
            <a:r>
              <a:rPr lang="en" dirty="0"/>
              <a:t>It is time to delve into the container services underpinning CryptoV4ult's application infrastructure by scanning for potential vulnerabilities. Scan one of the container services running in the application (located at vulnerables/cve-2014-6271) and identify potential vulnerabilities. Then, you will build a remediation plan to resolve some of the container vulnerabilities.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Trivy scan screenshot</a:t>
            </a:r>
            <a:endParaRPr lang="en-IN" dirty="0"/>
          </a:p>
        </p:txBody>
      </p:sp>
      <p:pic>
        <p:nvPicPr>
          <p:cNvPr id="7" name="Picture 6" descr="A screenshot of a computer&#10;&#10;AI-generated content may be incorrect.">
            <a:extLst>
              <a:ext uri="{FF2B5EF4-FFF2-40B4-BE49-F238E27FC236}">
                <a16:creationId xmlns:a16="http://schemas.microsoft.com/office/drawing/2014/main" id="{F329514F-C75B-9BF8-8BBC-1AAE7E4D8146}"/>
              </a:ext>
            </a:extLst>
          </p:cNvPr>
          <p:cNvPicPr>
            <a:picLocks noChangeAspect="1"/>
          </p:cNvPicPr>
          <p:nvPr/>
        </p:nvPicPr>
        <p:blipFill>
          <a:blip r:embed="rId2">
            <a:extLst>
              <a:ext uri="{28A0092B-C50C-407E-A947-70E740481C1C}">
                <a14:useLocalDpi xmlns:a14="http://schemas.microsoft.com/office/drawing/2010/main" val="0"/>
              </a:ext>
            </a:extLst>
          </a:blip>
          <a:srcRect l="-4166" t="2048" r="10983" b="-2048"/>
          <a:stretch/>
        </p:blipFill>
        <p:spPr>
          <a:xfrm>
            <a:off x="0" y="1574483"/>
            <a:ext cx="6390529" cy="3557587"/>
          </a:xfrm>
          <a:prstGeom prst="rect">
            <a:avLst/>
          </a:prstGeom>
        </p:spPr>
      </p:pic>
      <p:pic>
        <p:nvPicPr>
          <p:cNvPr id="9" name="Picture 8">
            <a:extLst>
              <a:ext uri="{FF2B5EF4-FFF2-40B4-BE49-F238E27FC236}">
                <a16:creationId xmlns:a16="http://schemas.microsoft.com/office/drawing/2014/main" id="{B910341E-BA7C-6621-FC66-1AC062478AD4}"/>
              </a:ext>
            </a:extLst>
          </p:cNvPr>
          <p:cNvPicPr>
            <a:picLocks noChangeAspect="1"/>
          </p:cNvPicPr>
          <p:nvPr/>
        </p:nvPicPr>
        <p:blipFill>
          <a:blip r:embed="rId3"/>
          <a:stretch>
            <a:fillRect/>
          </a:stretch>
        </p:blipFill>
        <p:spPr>
          <a:xfrm>
            <a:off x="0" y="5357308"/>
            <a:ext cx="6858000" cy="3562350"/>
          </a:xfrm>
          <a:prstGeom prst="rect">
            <a:avLst/>
          </a:prstGeom>
        </p:spPr>
      </p:pic>
    </p:spTree>
    <p:extLst>
      <p:ext uri="{BB962C8B-B14F-4D97-AF65-F5344CB8AC3E}">
        <p14:creationId xmlns:p14="http://schemas.microsoft.com/office/powerpoint/2010/main" val="2400533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55EB09-B18C-17C1-A669-CC06077FFF0C}"/>
              </a:ext>
            </a:extLst>
          </p:cNvPr>
          <p:cNvPicPr>
            <a:picLocks noChangeAspect="1"/>
          </p:cNvPicPr>
          <p:nvPr/>
        </p:nvPicPr>
        <p:blipFill>
          <a:blip r:embed="rId2"/>
          <a:stretch>
            <a:fillRect/>
          </a:stretch>
        </p:blipFill>
        <p:spPr>
          <a:xfrm>
            <a:off x="171450" y="862012"/>
            <a:ext cx="6515100" cy="1019175"/>
          </a:xfrm>
          <a:prstGeom prst="rect">
            <a:avLst/>
          </a:prstGeom>
        </p:spPr>
      </p:pic>
      <p:pic>
        <p:nvPicPr>
          <p:cNvPr id="9" name="Picture 8">
            <a:extLst>
              <a:ext uri="{FF2B5EF4-FFF2-40B4-BE49-F238E27FC236}">
                <a16:creationId xmlns:a16="http://schemas.microsoft.com/office/drawing/2014/main" id="{B28AFAD9-F7F3-A1FB-0D39-62E894817CF2}"/>
              </a:ext>
            </a:extLst>
          </p:cNvPr>
          <p:cNvPicPr>
            <a:picLocks noChangeAspect="1"/>
          </p:cNvPicPr>
          <p:nvPr/>
        </p:nvPicPr>
        <p:blipFill>
          <a:blip r:embed="rId3"/>
          <a:stretch>
            <a:fillRect/>
          </a:stretch>
        </p:blipFill>
        <p:spPr>
          <a:xfrm>
            <a:off x="171450" y="1778317"/>
            <a:ext cx="6663690" cy="5011103"/>
          </a:xfrm>
          <a:prstGeom prst="rect">
            <a:avLst/>
          </a:prstGeom>
        </p:spPr>
      </p:pic>
      <p:sp>
        <p:nvSpPr>
          <p:cNvPr id="10" name="Text Placeholder 2">
            <a:extLst>
              <a:ext uri="{FF2B5EF4-FFF2-40B4-BE49-F238E27FC236}">
                <a16:creationId xmlns:a16="http://schemas.microsoft.com/office/drawing/2014/main" id="{4CEF1928-453D-B68E-DFF5-953567DAB999}"/>
              </a:ext>
            </a:extLst>
          </p:cNvPr>
          <p:cNvSpPr>
            <a:spLocks noGrp="1"/>
          </p:cNvSpPr>
          <p:nvPr>
            <p:ph type="body" idx="1"/>
          </p:nvPr>
        </p:nvSpPr>
        <p:spPr>
          <a:xfrm>
            <a:off x="336605" y="6978964"/>
            <a:ext cx="5984185" cy="1453521"/>
          </a:xfrm>
        </p:spPr>
        <p:txBody>
          <a:bodyPr/>
          <a:lstStyle/>
          <a:p>
            <a:pPr marL="100858" indent="0">
              <a:buNone/>
            </a:pPr>
            <a:r>
              <a:rPr lang="en-IN" dirty="0"/>
              <a:t>This Screenshot represents vulnerability scan results of container CVE 2014 – 6271 conducted using </a:t>
            </a:r>
            <a:r>
              <a:rPr lang="en-IN" dirty="0" err="1"/>
              <a:t>trivy</a:t>
            </a:r>
            <a:r>
              <a:rPr lang="en-IN" dirty="0"/>
              <a:t> .</a:t>
            </a:r>
          </a:p>
        </p:txBody>
      </p:sp>
    </p:spTree>
    <p:extLst>
      <p:ext uri="{BB962C8B-B14F-4D97-AF65-F5344CB8AC3E}">
        <p14:creationId xmlns:p14="http://schemas.microsoft.com/office/powerpoint/2010/main" val="4028833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Report to Fix Container Issues</a:t>
            </a:r>
            <a:endParaRPr lang="en-IN" dirty="0"/>
          </a:p>
        </p:txBody>
      </p:sp>
      <p:graphicFrame>
        <p:nvGraphicFramePr>
          <p:cNvPr id="6" name="Google Shape;172;p29">
            <a:extLst>
              <a:ext uri="{FF2B5EF4-FFF2-40B4-BE49-F238E27FC236}">
                <a16:creationId xmlns:a16="http://schemas.microsoft.com/office/drawing/2014/main" id="{FA4B9C63-9CDC-4898-A82A-34F1E5DF2255}"/>
              </a:ext>
            </a:extLst>
          </p:cNvPr>
          <p:cNvGraphicFramePr/>
          <p:nvPr>
            <p:extLst>
              <p:ext uri="{D42A27DB-BD31-4B8C-83A1-F6EECF244321}">
                <p14:modId xmlns:p14="http://schemas.microsoft.com/office/powerpoint/2010/main" val="2162436341"/>
              </p:ext>
            </p:extLst>
          </p:nvPr>
        </p:nvGraphicFramePr>
        <p:xfrm>
          <a:off x="233696" y="1809246"/>
          <a:ext cx="6390528" cy="3252310"/>
        </p:xfrm>
        <a:graphic>
          <a:graphicData uri="http://schemas.openxmlformats.org/drawingml/2006/table">
            <a:tbl>
              <a:tblPr>
                <a:noFill/>
              </a:tblPr>
              <a:tblGrid>
                <a:gridCol w="2316926">
                  <a:extLst>
                    <a:ext uri="{9D8B030D-6E8A-4147-A177-3AD203B41FA5}">
                      <a16:colId xmlns:a16="http://schemas.microsoft.com/office/drawing/2014/main" val="20000"/>
                    </a:ext>
                  </a:extLst>
                </a:gridCol>
                <a:gridCol w="1943426">
                  <a:extLst>
                    <a:ext uri="{9D8B030D-6E8A-4147-A177-3AD203B41FA5}">
                      <a16:colId xmlns:a16="http://schemas.microsoft.com/office/drawing/2014/main" val="20001"/>
                    </a:ext>
                  </a:extLst>
                </a:gridCol>
                <a:gridCol w="2130176">
                  <a:extLst>
                    <a:ext uri="{9D8B030D-6E8A-4147-A177-3AD203B41FA5}">
                      <a16:colId xmlns:a16="http://schemas.microsoft.com/office/drawing/2014/main" val="20002"/>
                    </a:ext>
                  </a:extLst>
                </a:gridCol>
              </a:tblGrid>
              <a:tr h="667147">
                <a:tc>
                  <a:txBody>
                    <a:bodyPr/>
                    <a:lstStyle/>
                    <a:p>
                      <a:pPr marL="0" lvl="0" indent="0" algn="ctr" rtl="0">
                        <a:spcBef>
                          <a:spcPts val="0"/>
                        </a:spcBef>
                        <a:spcAft>
                          <a:spcPts val="0"/>
                        </a:spcAft>
                        <a:buNone/>
                      </a:pPr>
                      <a:r>
                        <a:rPr lang="en-US" sz="1600" b="1" dirty="0">
                          <a:solidFill>
                            <a:schemeClr val="dk1"/>
                          </a:solidFill>
                          <a:latin typeface="Open Sans"/>
                          <a:ea typeface="Open Sans"/>
                          <a:cs typeface="Open Sans"/>
                          <a:sym typeface="Open Sans"/>
                        </a:rPr>
                        <a:t>Vulnerability Name</a:t>
                      </a:r>
                      <a:endParaRPr sz="1600" b="1" dirty="0">
                        <a:solidFill>
                          <a:schemeClr val="dk1"/>
                        </a:solidFill>
                        <a:latin typeface="Open Sans"/>
                        <a:ea typeface="Open Sans"/>
                        <a:cs typeface="Open Sans"/>
                        <a:sym typeface="Open Sans"/>
                      </a:endParaRPr>
                    </a:p>
                  </a:txBody>
                  <a:tcPr marL="80669" marR="80669" marT="80669" marB="80669" anchor="ctr"/>
                </a:tc>
                <a:tc>
                  <a:txBody>
                    <a:bodyPr/>
                    <a:lstStyle/>
                    <a:p>
                      <a:pPr marL="0" lvl="0" indent="0" algn="ctr" rtl="0">
                        <a:spcBef>
                          <a:spcPts val="0"/>
                        </a:spcBef>
                        <a:spcAft>
                          <a:spcPts val="0"/>
                        </a:spcAft>
                        <a:buNone/>
                      </a:pPr>
                      <a:r>
                        <a:rPr lang="en" sz="1600" b="1" dirty="0">
                          <a:solidFill>
                            <a:schemeClr val="dk1"/>
                          </a:solidFill>
                          <a:latin typeface="Open Sans"/>
                          <a:ea typeface="Open Sans"/>
                          <a:cs typeface="Open Sans"/>
                          <a:sym typeface="Open Sans"/>
                        </a:rPr>
                        <a:t>Unpatched Software Version</a:t>
                      </a:r>
                      <a:endParaRPr sz="1600" b="1" dirty="0">
                        <a:solidFill>
                          <a:schemeClr val="dk1"/>
                        </a:solidFill>
                        <a:latin typeface="Open Sans"/>
                        <a:ea typeface="Open Sans"/>
                        <a:cs typeface="Open Sans"/>
                        <a:sym typeface="Open Sans"/>
                      </a:endParaRPr>
                    </a:p>
                  </a:txBody>
                  <a:tcPr marL="80669" marR="80669" marT="80669" marB="80669" anchor="ctr"/>
                </a:tc>
                <a:tc>
                  <a:txBody>
                    <a:bodyPr/>
                    <a:lstStyle/>
                    <a:p>
                      <a:pPr marL="0" lvl="0" indent="0" algn="ctr" rtl="0">
                        <a:spcBef>
                          <a:spcPts val="0"/>
                        </a:spcBef>
                        <a:spcAft>
                          <a:spcPts val="0"/>
                        </a:spcAft>
                        <a:buNone/>
                      </a:pPr>
                      <a:r>
                        <a:rPr lang="en" sz="1600" b="1" dirty="0">
                          <a:solidFill>
                            <a:schemeClr val="dk1"/>
                          </a:solidFill>
                          <a:latin typeface="Open Sans"/>
                          <a:ea typeface="Open Sans"/>
                          <a:cs typeface="Open Sans"/>
                          <a:sym typeface="Open Sans"/>
                        </a:rPr>
                        <a:t>Patched Software Version</a:t>
                      </a:r>
                      <a:endParaRPr sz="1600" b="1" dirty="0">
                        <a:solidFill>
                          <a:schemeClr val="dk1"/>
                        </a:solidFill>
                        <a:latin typeface="Open Sans"/>
                        <a:ea typeface="Open Sans"/>
                        <a:cs typeface="Open Sans"/>
                        <a:sym typeface="Open Sans"/>
                      </a:endParaRPr>
                    </a:p>
                  </a:txBody>
                  <a:tcPr marL="80669" marR="80669" marT="80669" marB="80669" anchor="ctr"/>
                </a:tc>
                <a:extLst>
                  <a:ext uri="{0D108BD9-81ED-4DB2-BD59-A6C34878D82A}">
                    <a16:rowId xmlns:a16="http://schemas.microsoft.com/office/drawing/2014/main" val="10000"/>
                  </a:ext>
                </a:extLst>
              </a:tr>
              <a:tr h="369309">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CVE-2014-6271</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4.2+dfsg-0.1 </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4.2+dfsg-0.1+deb7u1 </a:t>
                      </a:r>
                      <a:endParaRPr sz="1100" dirty="0">
                        <a:latin typeface="Open Sans Medium"/>
                        <a:ea typeface="Open Sans Medium"/>
                        <a:cs typeface="Open Sans Medium"/>
                        <a:sym typeface="Open Sans Medium"/>
                      </a:endParaRPr>
                    </a:p>
                  </a:txBody>
                  <a:tcPr marL="80669" marR="80669" marT="80669" marB="80669" anchor="ctr"/>
                </a:tc>
                <a:extLst>
                  <a:ext uri="{0D108BD9-81ED-4DB2-BD59-A6C34878D82A}">
                    <a16:rowId xmlns:a16="http://schemas.microsoft.com/office/drawing/2014/main" val="10001"/>
                  </a:ext>
                </a:extLst>
              </a:tr>
              <a:tr h="369309">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CVE-2014-7169</a:t>
                      </a:r>
                      <a:endParaRPr sz="1100" dirty="0">
                        <a:latin typeface="Open Sans Medium"/>
                        <a:ea typeface="Open Sans Medium"/>
                        <a:cs typeface="Open Sans Medium"/>
                        <a:sym typeface="Open Sans Medium"/>
                      </a:endParaRPr>
                    </a:p>
                  </a:txBody>
                  <a:tcPr marL="80669" marR="80669" marT="80669" marB="80669" anchor="ctr"/>
                </a:tc>
                <a:tc>
                  <a:txBody>
                    <a:bodyPr/>
                    <a:lstStyle/>
                    <a:p>
                      <a:r>
                        <a:rPr lang="en-IN" sz="1100" dirty="0"/>
                        <a:t>      4.2+dfsg-0.1+deb7u1</a:t>
                      </a:r>
                    </a:p>
                  </a:txBody>
                  <a:tcPr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4.2+dfsg-0.1+deb7u3</a:t>
                      </a:r>
                      <a:endParaRPr sz="1100" dirty="0">
                        <a:latin typeface="Open Sans Medium"/>
                        <a:ea typeface="Open Sans Medium"/>
                        <a:cs typeface="Open Sans Medium"/>
                        <a:sym typeface="Open Sans Medium"/>
                      </a:endParaRPr>
                    </a:p>
                  </a:txBody>
                  <a:tcPr marL="80669" marR="80669" marT="80669" marB="80669" anchor="ctr"/>
                </a:tc>
                <a:extLst>
                  <a:ext uri="{0D108BD9-81ED-4DB2-BD59-A6C34878D82A}">
                    <a16:rowId xmlns:a16="http://schemas.microsoft.com/office/drawing/2014/main" val="10002"/>
                  </a:ext>
                </a:extLst>
              </a:tr>
              <a:tr h="369309">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CVE-2014-6277 </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a:t>
                      </a:r>
                      <a:endParaRPr sz="1100" dirty="0">
                        <a:latin typeface="Open Sans Medium"/>
                        <a:ea typeface="Open Sans Medium"/>
                        <a:cs typeface="Open Sans Medium"/>
                        <a:sym typeface="Open Sans Medium"/>
                      </a:endParaRPr>
                    </a:p>
                  </a:txBody>
                  <a:tcPr marL="80669" marR="80669" marT="80669" marB="80669" anchor="ctr"/>
                </a:tc>
                <a:tc>
                  <a:txBody>
                    <a:bodyPr/>
                    <a:lstStyle/>
                    <a:p>
                      <a:r>
                        <a:rPr lang="en-IN" sz="1100" dirty="0"/>
                        <a:t>                         -</a:t>
                      </a:r>
                    </a:p>
                  </a:txBody>
                  <a:tcPr anchor="ctr"/>
                </a:tc>
                <a:extLst>
                  <a:ext uri="{0D108BD9-81ED-4DB2-BD59-A6C34878D82A}">
                    <a16:rowId xmlns:a16="http://schemas.microsoft.com/office/drawing/2014/main" val="10003"/>
                  </a:ext>
                </a:extLst>
              </a:tr>
              <a:tr h="369309">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CVE-2014-6278</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a:t>
                      </a:r>
                      <a:endParaRPr sz="1100" dirty="0">
                        <a:latin typeface="Open Sans Medium"/>
                        <a:ea typeface="Open Sans Medium"/>
                        <a:cs typeface="Open Sans Medium"/>
                        <a:sym typeface="Open Sans Medium"/>
                      </a:endParaRPr>
                    </a:p>
                  </a:txBody>
                  <a:tcPr marL="80669" marR="80669" marT="80669" marB="80669" anchor="ctr"/>
                </a:tc>
                <a:extLst>
                  <a:ext uri="{0D108BD9-81ED-4DB2-BD59-A6C34878D82A}">
                    <a16:rowId xmlns:a16="http://schemas.microsoft.com/office/drawing/2014/main" val="10004"/>
                  </a:ext>
                </a:extLst>
              </a:tr>
              <a:tr h="369309">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CVE-2014-7186</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a:t>
                      </a:r>
                      <a:endParaRPr sz="1100" dirty="0">
                        <a:latin typeface="Open Sans Medium"/>
                        <a:ea typeface="Open Sans Medium"/>
                        <a:cs typeface="Open Sans Medium"/>
                        <a:sym typeface="Open Sans Medium"/>
                      </a:endParaRPr>
                    </a:p>
                  </a:txBody>
                  <a:tcPr marL="80669" marR="80669" marT="80669" marB="80669" anchor="ctr"/>
                </a:tc>
                <a:extLst>
                  <a:ext uri="{0D108BD9-81ED-4DB2-BD59-A6C34878D82A}">
                    <a16:rowId xmlns:a16="http://schemas.microsoft.com/office/drawing/2014/main" val="10005"/>
                  </a:ext>
                </a:extLst>
              </a:tr>
              <a:tr h="369309">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CVE-2014-7187</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a:t>
                      </a:r>
                      <a:endParaRPr sz="1100" dirty="0">
                        <a:latin typeface="Open Sans Medium"/>
                        <a:ea typeface="Open Sans Medium"/>
                        <a:cs typeface="Open Sans Medium"/>
                        <a:sym typeface="Open Sans Medium"/>
                      </a:endParaRPr>
                    </a:p>
                  </a:txBody>
                  <a:tcPr marL="80669" marR="80669" marT="80669" marB="80669" anchor="ctr"/>
                </a:tc>
                <a:extLst>
                  <a:ext uri="{0D108BD9-81ED-4DB2-BD59-A6C34878D82A}">
                    <a16:rowId xmlns:a16="http://schemas.microsoft.com/office/drawing/2014/main" val="10006"/>
                  </a:ext>
                </a:extLst>
              </a:tr>
              <a:tr h="369309">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CVE-2016-7543 </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4.2+dfsg-0.1+deb7u3</a:t>
                      </a:r>
                      <a:endParaRPr sz="1100" dirty="0">
                        <a:latin typeface="Open Sans Medium"/>
                        <a:ea typeface="Open Sans Medium"/>
                        <a:cs typeface="Open Sans Medium"/>
                        <a:sym typeface="Open Sans Medium"/>
                      </a:endParaRPr>
                    </a:p>
                  </a:txBody>
                  <a:tcPr marL="80669" marR="80669" marT="80669" marB="80669" anchor="ctr"/>
                </a:tc>
                <a:tc>
                  <a:txBody>
                    <a:bodyPr/>
                    <a:lstStyle/>
                    <a:p>
                      <a:pPr marL="0" lvl="0" indent="0" algn="ctr" rtl="0">
                        <a:spcBef>
                          <a:spcPts val="0"/>
                        </a:spcBef>
                        <a:spcAft>
                          <a:spcPts val="0"/>
                        </a:spcAft>
                        <a:buNone/>
                      </a:pPr>
                      <a:r>
                        <a:rPr lang="en-IN" sz="1100" dirty="0">
                          <a:latin typeface="Open Sans Medium"/>
                          <a:ea typeface="Open Sans Medium"/>
                          <a:cs typeface="Open Sans Medium"/>
                          <a:sym typeface="Open Sans Medium"/>
                        </a:rPr>
                        <a:t>4.2+dfsg-0.1+deb7u4</a:t>
                      </a:r>
                      <a:endParaRPr sz="1100" dirty="0">
                        <a:latin typeface="Open Sans Medium"/>
                        <a:ea typeface="Open Sans Medium"/>
                        <a:cs typeface="Open Sans Medium"/>
                        <a:sym typeface="Open Sans Medium"/>
                      </a:endParaRPr>
                    </a:p>
                  </a:txBody>
                  <a:tcPr marL="80669" marR="80669" marT="80669" marB="80669"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6290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D3B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88086-223B-4BE2-B20C-BDAA51064FCE}"/>
              </a:ext>
            </a:extLst>
          </p:cNvPr>
          <p:cNvSpPr txBox="1"/>
          <p:nvPr/>
        </p:nvSpPr>
        <p:spPr>
          <a:xfrm>
            <a:off x="625642" y="2544270"/>
            <a:ext cx="4644190"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Corbel" panose="020B0503020204020204"/>
                <a:ea typeface="+mn-ea"/>
                <a:cs typeface="+mn-cs"/>
              </a:rPr>
              <a:t>Section 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200" b="0" i="0" u="none" strike="noStrike" kern="1200" cap="none" spc="0" normalizeH="0" baseline="0" noProof="0" dirty="0">
                <a:ln>
                  <a:noFill/>
                </a:ln>
                <a:solidFill>
                  <a:srgbClr val="FFFFFF"/>
                </a:solidFill>
                <a:effectLst/>
                <a:uLnTx/>
                <a:uFillTx/>
                <a:latin typeface="Corbel" panose="020B0503020204020204"/>
                <a:ea typeface="+mn-ea"/>
                <a:cs typeface="+mn-cs"/>
              </a:rPr>
              <a:t>API Security (15)</a:t>
            </a:r>
          </a:p>
        </p:txBody>
      </p:sp>
    </p:spTree>
    <p:extLst>
      <p:ext uri="{BB962C8B-B14F-4D97-AF65-F5344CB8AC3E}">
        <p14:creationId xmlns:p14="http://schemas.microsoft.com/office/powerpoint/2010/main" val="3048812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API Security</a:t>
            </a:r>
            <a:endParaRPr/>
          </a:p>
        </p:txBody>
      </p:sp>
      <p:sp>
        <p:nvSpPr>
          <p:cNvPr id="184" name="Google Shape;184;p31"/>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spcBef>
                <a:spcPts val="1059"/>
              </a:spcBef>
              <a:buNone/>
            </a:pPr>
            <a:r>
              <a:rPr lang="en" dirty="0"/>
              <a:t>Management has partnered with an external sales vendor and asked for a generic API to be developed that tracks user’s data. Based on the data ingested they will create targeted sales advertisements to the customer base, this means a lot of confidential info about the users will be shared to 3rd party vendors.</a:t>
            </a:r>
            <a:endParaRPr dirty="0"/>
          </a:p>
          <a:p>
            <a:pPr marL="0" indent="0">
              <a:spcBef>
                <a:spcPts val="1059"/>
              </a:spcBef>
              <a:buNone/>
            </a:pPr>
            <a:endParaRPr dirty="0"/>
          </a:p>
          <a:p>
            <a:pPr marL="0" indent="0">
              <a:buNone/>
            </a:pPr>
            <a:r>
              <a:rPr lang="en" dirty="0"/>
              <a:t>You need to </a:t>
            </a:r>
            <a:r>
              <a:rPr lang="en" b="1" dirty="0">
                <a:latin typeface="Open Sans"/>
                <a:ea typeface="Open Sans"/>
                <a:cs typeface="Open Sans"/>
                <a:sym typeface="Open Sans"/>
              </a:rPr>
              <a:t>identify 3 common API vulnerabilities</a:t>
            </a:r>
            <a:r>
              <a:rPr lang="en" dirty="0"/>
              <a:t> and propose effective remediation strategies. Keep in mind this code does not exist; this is the initial stages of development, and you are providing guidance to the engineering team. Feel free to make any assumptions about API features, implementations, and what private data might be shared.</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Vulnerabilities and remediation</a:t>
            </a:r>
            <a:endParaRPr lang="en-IN" dirty="0"/>
          </a:p>
        </p:txBody>
      </p:sp>
      <p:graphicFrame>
        <p:nvGraphicFramePr>
          <p:cNvPr id="4" name="Google Shape;121;p21">
            <a:extLst>
              <a:ext uri="{FF2B5EF4-FFF2-40B4-BE49-F238E27FC236}">
                <a16:creationId xmlns:a16="http://schemas.microsoft.com/office/drawing/2014/main" id="{56720630-D3FF-4AC5-BF9C-0E9EB4E9D195}"/>
              </a:ext>
            </a:extLst>
          </p:cNvPr>
          <p:cNvGraphicFramePr/>
          <p:nvPr>
            <p:extLst>
              <p:ext uri="{D42A27DB-BD31-4B8C-83A1-F6EECF244321}">
                <p14:modId xmlns:p14="http://schemas.microsoft.com/office/powerpoint/2010/main" val="823318048"/>
              </p:ext>
            </p:extLst>
          </p:nvPr>
        </p:nvGraphicFramePr>
        <p:xfrm>
          <a:off x="233736" y="2123074"/>
          <a:ext cx="6390529" cy="5223270"/>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66412">
                <a:tc>
                  <a:txBody>
                    <a:bodyPr/>
                    <a:lstStyle/>
                    <a:p>
                      <a:pPr marL="0" lvl="0" indent="0" algn="ctr" rtl="0">
                        <a:lnSpc>
                          <a:spcPct val="115000"/>
                        </a:lnSpc>
                        <a:spcBef>
                          <a:spcPts val="0"/>
                        </a:spcBef>
                        <a:spcAft>
                          <a:spcPts val="0"/>
                        </a:spcAft>
                        <a:buNone/>
                      </a:pPr>
                      <a:r>
                        <a:rPr lang="en" sz="1600"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rPr>
                        <a:t>1. </a:t>
                      </a:r>
                      <a:r>
                        <a:rPr lang="en-IN" sz="1600" dirty="0">
                          <a:latin typeface="Open Sans" panose="020B0606030504020204" pitchFamily="34" charset="0"/>
                          <a:ea typeface="Open Sans" panose="020B0606030504020204" pitchFamily="34" charset="0"/>
                          <a:cs typeface="Open Sans" panose="020B0606030504020204" pitchFamily="34" charset="0"/>
                        </a:rPr>
                        <a:t>Insecure Data Storage/Transmission</a:t>
                      </a:r>
                      <a:endParaRPr sz="1600"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03385">
                <a:tc>
                  <a:txBody>
                    <a:bodyPr/>
                    <a:lstStyle/>
                    <a:p>
                      <a:pPr marL="0" lvl="0" indent="0" algn="l" rtl="0">
                        <a:spcBef>
                          <a:spcPts val="0"/>
                        </a:spcBef>
                        <a:spcAft>
                          <a:spcPts val="0"/>
                        </a:spcAft>
                        <a:buNone/>
                      </a:pPr>
                      <a:r>
                        <a:rPr lang="en" sz="1600"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rPr>
                        <a:t>Description</a:t>
                      </a:r>
                      <a:endParaRPr sz="1600" i="1"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58662">
                <a:tc>
                  <a:txBody>
                    <a:bodyPr/>
                    <a:lstStyle/>
                    <a:p>
                      <a:pPr marL="0" lvl="0" indent="0" algn="just" rtl="0">
                        <a:spcBef>
                          <a:spcPts val="0"/>
                        </a:spcBef>
                        <a:spcAft>
                          <a:spcPts val="0"/>
                        </a:spcAft>
                        <a:buNone/>
                      </a:pPr>
                      <a:r>
                        <a:rPr lang="en-IN" sz="1600" i="1"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Light"/>
                        </a:rPr>
                        <a:t>Storing sensitive data like passwords, tokens etc in plaintext or sending </a:t>
                      </a:r>
                      <a:r>
                        <a:rPr lang="en-IN" sz="1600" i="1" dirty="0" err="1">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Light"/>
                        </a:rPr>
                        <a:t>sending</a:t>
                      </a:r>
                      <a:r>
                        <a:rPr lang="en-IN" sz="1600" i="1"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Light"/>
                        </a:rPr>
                        <a:t> data without encryption and using http instead of https.</a:t>
                      </a:r>
                      <a:endParaRPr sz="1600" i="1"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03385">
                <a:tc>
                  <a:txBody>
                    <a:bodyPr/>
                    <a:lstStyle/>
                    <a:p>
                      <a:pPr marL="0" lvl="0" indent="0" algn="l" rtl="0">
                        <a:spcBef>
                          <a:spcPts val="0"/>
                        </a:spcBef>
                        <a:spcAft>
                          <a:spcPts val="0"/>
                        </a:spcAft>
                        <a:buNone/>
                      </a:pPr>
                      <a:r>
                        <a:rPr lang="en" sz="160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rPr>
                        <a:t>Risk</a:t>
                      </a:r>
                      <a:endParaRPr sz="160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463824">
                <a:tc>
                  <a:txBody>
                    <a:bodyPr/>
                    <a:lstStyle/>
                    <a:p>
                      <a:pPr marL="0" lvl="0" indent="0" algn="l" rtl="0">
                        <a:spcBef>
                          <a:spcPts val="0"/>
                        </a:spcBef>
                        <a:spcAft>
                          <a:spcPts val="0"/>
                        </a:spcAft>
                        <a:buNone/>
                      </a:pPr>
                      <a:r>
                        <a:rPr lang="en-US" sz="1600" i="1" dirty="0" err="1">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Light"/>
                        </a:rPr>
                        <a:t>Senstive</a:t>
                      </a:r>
                      <a:r>
                        <a:rPr lang="en-US" sz="1600" i="1"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Light"/>
                        </a:rPr>
                        <a:t> data like login credentials or session tokens can be intercepted by attackers especially on public WI-FI or compromised networks.</a:t>
                      </a:r>
                      <a:endParaRPr sz="1600" i="1" dirty="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03385">
                <a:tc>
                  <a:txBody>
                    <a:bodyPr/>
                    <a:lstStyle/>
                    <a:p>
                      <a:pPr marL="0" lvl="0" indent="0" algn="l" rtl="0">
                        <a:spcBef>
                          <a:spcPts val="0"/>
                        </a:spcBef>
                        <a:spcAft>
                          <a:spcPts val="0"/>
                        </a:spcAft>
                        <a:buNone/>
                      </a:pPr>
                      <a:r>
                        <a:rPr lang="en" sz="1600">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rPr>
                        <a:t>Remediation</a:t>
                      </a:r>
                      <a:endParaRPr sz="1600" i="1">
                        <a:solidFill>
                          <a:srgbClr val="525C65"/>
                        </a:solidFill>
                        <a:latin typeface="Open Sans" panose="020B0606030504020204" pitchFamily="34" charset="0"/>
                        <a:ea typeface="Open Sans" panose="020B0606030504020204" pitchFamily="34" charset="0"/>
                        <a:cs typeface="Open Sans" panose="020B0606030504020204" pitchFamily="34" charset="0"/>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918838">
                <a:tc>
                  <a:txBody>
                    <a:bodyPr/>
                    <a:lstStyle/>
                    <a:p>
                      <a:pPr marL="285750" indent="-285750">
                        <a:buFont typeface="Wingdings" panose="05000000000000000000" pitchFamily="2" charset="2"/>
                        <a:buChar char="§"/>
                      </a:pPr>
                      <a:r>
                        <a:rPr lang="en-U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Implement HTTPS  for all API communications.</a:t>
                      </a:r>
                    </a:p>
                    <a:p>
                      <a:pPr marL="285750" indent="-285750">
                        <a:buFont typeface="Wingdings" panose="05000000000000000000" pitchFamily="2" charset="2"/>
                        <a:buChar char="§"/>
                      </a:pPr>
                      <a:r>
                        <a:rPr lang="en-US" sz="16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Redirect HTTP to HTTPS automatically.</a:t>
                      </a:r>
                      <a:endParaRPr lang="en-IN" sz="1600" i="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60652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Vulnerabilities and remediation</a:t>
            </a:r>
            <a:endParaRPr lang="en-IN" dirty="0"/>
          </a:p>
        </p:txBody>
      </p:sp>
      <p:graphicFrame>
        <p:nvGraphicFramePr>
          <p:cNvPr id="4" name="Google Shape;121;p21">
            <a:extLst>
              <a:ext uri="{FF2B5EF4-FFF2-40B4-BE49-F238E27FC236}">
                <a16:creationId xmlns:a16="http://schemas.microsoft.com/office/drawing/2014/main" id="{56720630-D3FF-4AC5-BF9C-0E9EB4E9D195}"/>
              </a:ext>
            </a:extLst>
          </p:cNvPr>
          <p:cNvGraphicFramePr/>
          <p:nvPr>
            <p:extLst>
              <p:ext uri="{D42A27DB-BD31-4B8C-83A1-F6EECF244321}">
                <p14:modId xmlns:p14="http://schemas.microsoft.com/office/powerpoint/2010/main" val="728054142"/>
              </p:ext>
            </p:extLst>
          </p:nvPr>
        </p:nvGraphicFramePr>
        <p:xfrm>
          <a:off x="233736" y="2123074"/>
          <a:ext cx="6390529" cy="5400502"/>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66412">
                <a:tc>
                  <a:txBody>
                    <a:bodyPr/>
                    <a:lstStyle/>
                    <a:p>
                      <a:pPr marL="0" lvl="0" indent="0" algn="ctr" rtl="0">
                        <a:lnSpc>
                          <a:spcPct val="115000"/>
                        </a:lnSpc>
                        <a:spcBef>
                          <a:spcPts val="0"/>
                        </a:spcBef>
                        <a:spcAft>
                          <a:spcPts val="0"/>
                        </a:spcAft>
                        <a:buNone/>
                      </a:pPr>
                      <a:r>
                        <a:rPr lang="en" sz="1600" dirty="0">
                          <a:solidFill>
                            <a:srgbClr val="525C65"/>
                          </a:solidFill>
                          <a:latin typeface="Open Sans"/>
                          <a:ea typeface="Open Sans"/>
                          <a:cs typeface="Open Sans"/>
                          <a:sym typeface="Open Sans"/>
                        </a:rPr>
                        <a:t>2. Lack of Rate Limiting</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Description</a:t>
                      </a:r>
                      <a:endParaRPr sz="1600" i="1">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58662">
                <a:tc>
                  <a:txBody>
                    <a:bodyPr/>
                    <a:lstStyle/>
                    <a:p>
                      <a:pPr marL="0" lvl="0" indent="0" algn="l" rtl="0">
                        <a:spcBef>
                          <a:spcPts val="0"/>
                        </a:spcBef>
                        <a:spcAft>
                          <a:spcPts val="0"/>
                        </a:spcAft>
                        <a:buNone/>
                      </a:pPr>
                      <a:r>
                        <a:rPr lang="en" sz="1600" i="1" dirty="0">
                          <a:solidFill>
                            <a:srgbClr val="525C65"/>
                          </a:solidFill>
                          <a:latin typeface="Open Sans Light"/>
                          <a:ea typeface="Open Sans Light"/>
                          <a:cs typeface="Open Sans Light"/>
                          <a:sym typeface="Open Sans Light"/>
                        </a:rPr>
                        <a:t>Api’s doesn’t have limit how frequently a user or ip can make requests are vulnerable to brute force attacks.</a:t>
                      </a:r>
                      <a:endParaRPr sz="1600" i="1" dirty="0">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Risk</a:t>
                      </a:r>
                      <a:endParaRPr sz="160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179356">
                <a:tc>
                  <a:txBody>
                    <a:bodyPr/>
                    <a:lstStyle/>
                    <a:p>
                      <a:pPr marL="285750" lvl="0" indent="-285750" algn="l" rtl="0">
                        <a:spcBef>
                          <a:spcPts val="0"/>
                        </a:spcBef>
                        <a:spcAft>
                          <a:spcPts val="0"/>
                        </a:spcAft>
                        <a:buFont typeface="Wingdings" panose="05000000000000000000" pitchFamily="2" charset="2"/>
                        <a:buChar char="§"/>
                      </a:pPr>
                      <a:r>
                        <a:rPr lang="en" sz="1600" i="1" dirty="0">
                          <a:solidFill>
                            <a:srgbClr val="525C65"/>
                          </a:solidFill>
                          <a:latin typeface="Open Sans Light"/>
                          <a:ea typeface="Open Sans Light"/>
                          <a:cs typeface="Open Sans Light"/>
                          <a:sym typeface="Open Sans Light"/>
                        </a:rPr>
                        <a:t>Without rate limits users can try many password combinations.</a:t>
                      </a:r>
                    </a:p>
                    <a:p>
                      <a:pPr marL="285750" lvl="0" indent="-285750" algn="l" rtl="0">
                        <a:spcBef>
                          <a:spcPts val="0"/>
                        </a:spcBef>
                        <a:spcAft>
                          <a:spcPts val="0"/>
                        </a:spcAft>
                        <a:buFont typeface="Wingdings" panose="05000000000000000000" pitchFamily="2" charset="2"/>
                        <a:buChar char="§"/>
                      </a:pPr>
                      <a:r>
                        <a:rPr lang="en-IN" sz="1600" i="1" dirty="0">
                          <a:solidFill>
                            <a:srgbClr val="525C65"/>
                          </a:solidFill>
                          <a:latin typeface="Open Sans Light"/>
                          <a:ea typeface="Open Sans Light"/>
                          <a:cs typeface="Open Sans Light"/>
                          <a:sym typeface="Open Sans Light"/>
                        </a:rPr>
                        <a:t>There is a P</a:t>
                      </a:r>
                      <a:r>
                        <a:rPr lang="en" sz="1600" i="1" dirty="0">
                          <a:solidFill>
                            <a:srgbClr val="525C65"/>
                          </a:solidFill>
                          <a:latin typeface="Open Sans Light"/>
                          <a:ea typeface="Open Sans Light"/>
                          <a:cs typeface="Open Sans Light"/>
                          <a:sym typeface="Open Sans Light"/>
                        </a:rPr>
                        <a:t>ossibility of DDOS attack.</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Remediation</a:t>
                      </a:r>
                      <a:endParaRPr sz="1600" i="1">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918838">
                <a:tc>
                  <a:txBody>
                    <a:bodyPr/>
                    <a:lstStyle/>
                    <a:p>
                      <a:pPr marL="285750" lvl="0" indent="-285750" algn="l" rtl="0">
                        <a:spcBef>
                          <a:spcPts val="0"/>
                        </a:spcBef>
                        <a:spcAft>
                          <a:spcPts val="0"/>
                        </a:spcAft>
                        <a:buFont typeface="Wingdings" panose="05000000000000000000" pitchFamily="2" charset="2"/>
                        <a:buChar char="§"/>
                      </a:pPr>
                      <a:r>
                        <a:rPr lang="en-IN" sz="1600" i="1" dirty="0">
                          <a:solidFill>
                            <a:srgbClr val="525C65"/>
                          </a:solidFill>
                          <a:latin typeface="Open Sans Light"/>
                          <a:ea typeface="Open Sans Light"/>
                          <a:cs typeface="Open Sans Light"/>
                          <a:sym typeface="Open Sans Light"/>
                        </a:rPr>
                        <a:t>Implement rate limiting per user or </a:t>
                      </a:r>
                      <a:r>
                        <a:rPr lang="en-IN" sz="1600" i="1" dirty="0" err="1">
                          <a:solidFill>
                            <a:srgbClr val="525C65"/>
                          </a:solidFill>
                          <a:latin typeface="Open Sans Light"/>
                          <a:ea typeface="Open Sans Light"/>
                          <a:cs typeface="Open Sans Light"/>
                          <a:sym typeface="Open Sans Light"/>
                        </a:rPr>
                        <a:t>ip</a:t>
                      </a:r>
                      <a:r>
                        <a:rPr lang="en-IN" sz="1600" i="1" dirty="0">
                          <a:solidFill>
                            <a:srgbClr val="525C65"/>
                          </a:solidFill>
                          <a:latin typeface="Open Sans Light"/>
                          <a:ea typeface="Open Sans Light"/>
                          <a:cs typeface="Open Sans Light"/>
                          <a:sym typeface="Open Sans Light"/>
                        </a:rPr>
                        <a:t> like certain no of requests per minute.</a:t>
                      </a:r>
                    </a:p>
                    <a:p>
                      <a:pPr marL="285750" lvl="0" indent="-285750" algn="l" rtl="0">
                        <a:spcBef>
                          <a:spcPts val="0"/>
                        </a:spcBef>
                        <a:spcAft>
                          <a:spcPts val="0"/>
                        </a:spcAft>
                        <a:buFont typeface="Wingdings" panose="05000000000000000000" pitchFamily="2" charset="2"/>
                        <a:buChar char="§"/>
                      </a:pPr>
                      <a:r>
                        <a:rPr lang="en-IN" sz="1600" i="1" dirty="0">
                          <a:solidFill>
                            <a:srgbClr val="525C65"/>
                          </a:solidFill>
                          <a:latin typeface="Open Sans Light"/>
                          <a:ea typeface="Open Sans Light"/>
                          <a:cs typeface="Open Sans Light"/>
                          <a:sym typeface="Open Sans Light"/>
                        </a:rPr>
                        <a:t>If there are many requests from user’s </a:t>
                      </a:r>
                      <a:r>
                        <a:rPr lang="en-IN" sz="1600" i="1" dirty="0" err="1">
                          <a:solidFill>
                            <a:srgbClr val="525C65"/>
                          </a:solidFill>
                          <a:latin typeface="Open Sans Light"/>
                          <a:ea typeface="Open Sans Light"/>
                          <a:cs typeface="Open Sans Light"/>
                          <a:sym typeface="Open Sans Light"/>
                        </a:rPr>
                        <a:t>ip</a:t>
                      </a:r>
                      <a:r>
                        <a:rPr lang="en-IN" sz="1600" i="1" dirty="0">
                          <a:solidFill>
                            <a:srgbClr val="525C65"/>
                          </a:solidFill>
                          <a:latin typeface="Open Sans Light"/>
                          <a:ea typeface="Open Sans Light"/>
                          <a:cs typeface="Open Sans Light"/>
                          <a:sym typeface="Open Sans Light"/>
                        </a:rPr>
                        <a:t> then block the user request for some time.</a:t>
                      </a:r>
                    </a:p>
                    <a:p>
                      <a:pPr marL="0" lvl="0" indent="0" algn="l" rtl="0">
                        <a:spcBef>
                          <a:spcPts val="0"/>
                        </a:spcBef>
                        <a:spcAft>
                          <a:spcPts val="0"/>
                        </a:spcAft>
                        <a:buNone/>
                      </a:pP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67641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Vulnerabilities and remediation</a:t>
            </a:r>
            <a:endParaRPr lang="en-IN" dirty="0"/>
          </a:p>
        </p:txBody>
      </p:sp>
      <p:graphicFrame>
        <p:nvGraphicFramePr>
          <p:cNvPr id="4" name="Google Shape;121;p21">
            <a:extLst>
              <a:ext uri="{FF2B5EF4-FFF2-40B4-BE49-F238E27FC236}">
                <a16:creationId xmlns:a16="http://schemas.microsoft.com/office/drawing/2014/main" id="{56720630-D3FF-4AC5-BF9C-0E9EB4E9D195}"/>
              </a:ext>
            </a:extLst>
          </p:cNvPr>
          <p:cNvGraphicFramePr/>
          <p:nvPr>
            <p:extLst>
              <p:ext uri="{D42A27DB-BD31-4B8C-83A1-F6EECF244321}">
                <p14:modId xmlns:p14="http://schemas.microsoft.com/office/powerpoint/2010/main" val="214384149"/>
              </p:ext>
            </p:extLst>
          </p:nvPr>
        </p:nvGraphicFramePr>
        <p:xfrm>
          <a:off x="233736" y="2123074"/>
          <a:ext cx="6390529" cy="5223270"/>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66412">
                <a:tc>
                  <a:txBody>
                    <a:bodyPr/>
                    <a:lstStyle/>
                    <a:p>
                      <a:pPr marL="0" lvl="0" indent="0" algn="ctr" rtl="0">
                        <a:lnSpc>
                          <a:spcPct val="115000"/>
                        </a:lnSpc>
                        <a:spcBef>
                          <a:spcPts val="0"/>
                        </a:spcBef>
                        <a:spcAft>
                          <a:spcPts val="0"/>
                        </a:spcAft>
                        <a:buNone/>
                      </a:pPr>
                      <a:r>
                        <a:rPr lang="en" sz="1600" dirty="0">
                          <a:solidFill>
                            <a:srgbClr val="525C65"/>
                          </a:solidFill>
                          <a:latin typeface="Open Sans"/>
                          <a:ea typeface="Open Sans"/>
                          <a:cs typeface="Open Sans"/>
                          <a:sym typeface="Open Sans"/>
                        </a:rPr>
                        <a:t>3. Broken object level authentication</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Description</a:t>
                      </a:r>
                      <a:endParaRPr sz="1600" i="1">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158662">
                <a:tc>
                  <a:txBody>
                    <a:bodyPr/>
                    <a:lstStyle/>
                    <a:p>
                      <a:pPr marL="0" lvl="0" indent="0" algn="l" rtl="0">
                        <a:spcBef>
                          <a:spcPts val="0"/>
                        </a:spcBef>
                        <a:spcAft>
                          <a:spcPts val="0"/>
                        </a:spcAft>
                        <a:buNone/>
                      </a:pPr>
                      <a:r>
                        <a:rPr lang="en" sz="1600" i="1" dirty="0">
                          <a:solidFill>
                            <a:srgbClr val="525C65"/>
                          </a:solidFill>
                          <a:latin typeface="Open Sans Light"/>
                          <a:ea typeface="Open Sans Light"/>
                          <a:cs typeface="Open Sans Light"/>
                          <a:sym typeface="Open Sans Light"/>
                        </a:rPr>
                        <a:t>Api’s main vulnerability is it exposes endpoints like changing user ids at last and gains unauthorized access.</a:t>
                      </a:r>
                    </a:p>
                    <a:p>
                      <a:pPr marL="0" lvl="0" indent="0" algn="l" rtl="0">
                        <a:spcBef>
                          <a:spcPts val="0"/>
                        </a:spcBef>
                        <a:spcAft>
                          <a:spcPts val="0"/>
                        </a:spcAft>
                        <a:buNone/>
                      </a:pPr>
                      <a:r>
                        <a:rPr lang="en-IN" sz="1600" i="1" dirty="0">
                          <a:solidFill>
                            <a:srgbClr val="525C65"/>
                          </a:solidFill>
                          <a:latin typeface="Open Sans Light"/>
                          <a:ea typeface="Open Sans Light"/>
                          <a:cs typeface="Open Sans Light"/>
                          <a:sym typeface="Open Sans Light"/>
                        </a:rPr>
                        <a:t>E</a:t>
                      </a:r>
                      <a:r>
                        <a:rPr lang="en" sz="1600" i="1" dirty="0">
                          <a:solidFill>
                            <a:srgbClr val="525C65"/>
                          </a:solidFill>
                          <a:latin typeface="Open Sans Light"/>
                          <a:ea typeface="Open Sans Light"/>
                          <a:cs typeface="Open Sans Light"/>
                          <a:sym typeface="Open Sans Light"/>
                        </a:rPr>
                        <a:t>g : user/1234 to user/1235.</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Risk</a:t>
                      </a:r>
                      <a:endParaRPr sz="160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463824">
                <a:tc>
                  <a:txBody>
                    <a:bodyPr/>
                    <a:lstStyle/>
                    <a:p>
                      <a:pPr marL="285750" lvl="0" indent="-285750" algn="l" rtl="0">
                        <a:spcBef>
                          <a:spcPts val="0"/>
                        </a:spcBef>
                        <a:spcAft>
                          <a:spcPts val="0"/>
                        </a:spcAft>
                        <a:buFont typeface="Wingdings" panose="05000000000000000000" pitchFamily="2" charset="2"/>
                        <a:buChar char="§"/>
                      </a:pPr>
                      <a:r>
                        <a:rPr lang="en" sz="1600" i="1" dirty="0">
                          <a:solidFill>
                            <a:srgbClr val="525C65"/>
                          </a:solidFill>
                          <a:latin typeface="Open Sans Light"/>
                          <a:ea typeface="Open Sans Light"/>
                          <a:cs typeface="Open Sans Light"/>
                          <a:sym typeface="Open Sans Light"/>
                        </a:rPr>
                        <a:t>It results in unauthorized access , identity theft , data modification etc.</a:t>
                      </a:r>
                    </a:p>
                    <a:p>
                      <a:pPr marL="285750" lvl="0" indent="-285750" algn="l" rtl="0">
                        <a:spcBef>
                          <a:spcPts val="0"/>
                        </a:spcBef>
                        <a:spcAft>
                          <a:spcPts val="0"/>
                        </a:spcAft>
                        <a:buFont typeface="Wingdings" panose="05000000000000000000" pitchFamily="2" charset="2"/>
                        <a:buChar char="§"/>
                      </a:pPr>
                      <a:r>
                        <a:rPr lang="en" sz="1600" i="1" dirty="0">
                          <a:solidFill>
                            <a:srgbClr val="525C65"/>
                          </a:solidFill>
                          <a:latin typeface="Open Sans Light"/>
                          <a:ea typeface="Open Sans Light"/>
                          <a:cs typeface="Open Sans Light"/>
                          <a:sym typeface="Open Sans Light"/>
                        </a:rPr>
                        <a:t>It cause data leak of senstive information of users.</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03385">
                <a:tc>
                  <a:txBody>
                    <a:bodyPr/>
                    <a:lstStyle/>
                    <a:p>
                      <a:pPr marL="0" lvl="0" indent="0" algn="l" rtl="0">
                        <a:spcBef>
                          <a:spcPts val="0"/>
                        </a:spcBef>
                        <a:spcAft>
                          <a:spcPts val="0"/>
                        </a:spcAft>
                        <a:buNone/>
                      </a:pPr>
                      <a:r>
                        <a:rPr lang="en" sz="1600">
                          <a:solidFill>
                            <a:srgbClr val="525C65"/>
                          </a:solidFill>
                          <a:latin typeface="Open Sans"/>
                          <a:ea typeface="Open Sans"/>
                          <a:cs typeface="Open Sans"/>
                          <a:sym typeface="Open Sans"/>
                        </a:rPr>
                        <a:t>Remediation</a:t>
                      </a:r>
                      <a:endParaRPr sz="1600" i="1">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918838">
                <a:tc>
                  <a:txBody>
                    <a:bodyPr/>
                    <a:lstStyle/>
                    <a:p>
                      <a:pPr marL="285750" lvl="0" indent="-285750" algn="l" rtl="0">
                        <a:spcBef>
                          <a:spcPts val="0"/>
                        </a:spcBef>
                        <a:spcAft>
                          <a:spcPts val="0"/>
                        </a:spcAft>
                        <a:buFont typeface="Wingdings" panose="05000000000000000000" pitchFamily="2" charset="2"/>
                        <a:buChar char="§"/>
                      </a:pPr>
                      <a:r>
                        <a:rPr lang="en" sz="1600" i="1" dirty="0">
                          <a:solidFill>
                            <a:srgbClr val="525C65"/>
                          </a:solidFill>
                          <a:latin typeface="Open Sans Light"/>
                          <a:ea typeface="Open Sans Light"/>
                          <a:cs typeface="Open Sans Light"/>
                          <a:sym typeface="Open Sans Light"/>
                        </a:rPr>
                        <a:t>Always  verify the user’s authorization for every data object they access.</a:t>
                      </a:r>
                    </a:p>
                    <a:p>
                      <a:pPr marL="285750" lvl="0" indent="-285750" algn="l" rtl="0">
                        <a:spcBef>
                          <a:spcPts val="0"/>
                        </a:spcBef>
                        <a:spcAft>
                          <a:spcPts val="0"/>
                        </a:spcAft>
                        <a:buFont typeface="Wingdings" panose="05000000000000000000" pitchFamily="2" charset="2"/>
                        <a:buChar char="§"/>
                      </a:pPr>
                      <a:r>
                        <a:rPr lang="en-IN" sz="1600" i="1" dirty="0">
                          <a:solidFill>
                            <a:srgbClr val="525C65"/>
                          </a:solidFill>
                          <a:latin typeface="Open Sans Light"/>
                          <a:ea typeface="Open Sans Light"/>
                          <a:cs typeface="Open Sans Light"/>
                          <a:sym typeface="Open Sans Light"/>
                        </a:rPr>
                        <a:t>I</a:t>
                      </a:r>
                      <a:r>
                        <a:rPr lang="en" sz="1600" i="1" dirty="0">
                          <a:solidFill>
                            <a:srgbClr val="525C65"/>
                          </a:solidFill>
                          <a:latin typeface="Open Sans Light"/>
                          <a:ea typeface="Open Sans Light"/>
                          <a:cs typeface="Open Sans Light"/>
                          <a:sym typeface="Open Sans Light"/>
                        </a:rPr>
                        <a:t>mplement object level authorization checks on every request.</a:t>
                      </a:r>
                      <a:endParaRPr sz="16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9319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Overview</a:t>
            </a:r>
            <a:endParaRPr/>
          </a:p>
        </p:txBody>
      </p:sp>
      <p:sp>
        <p:nvSpPr>
          <p:cNvPr id="55" name="Google Shape;55;p10"/>
          <p:cNvSpPr txBox="1">
            <a:spLocks noGrp="1"/>
          </p:cNvSpPr>
          <p:nvPr>
            <p:ph type="body" idx="1"/>
          </p:nvPr>
        </p:nvSpPr>
        <p:spPr>
          <a:xfrm>
            <a:off x="233696" y="1624500"/>
            <a:ext cx="6390529" cy="5895000"/>
          </a:xfrm>
          <a:prstGeom prst="rect">
            <a:avLst/>
          </a:prstGeom>
        </p:spPr>
        <p:txBody>
          <a:bodyPr spcFirstLastPara="1" wrap="square" lIns="80669" tIns="80669" rIns="80669" bIns="80669" anchor="t" anchorCtr="0">
            <a:noAutofit/>
          </a:bodyPr>
          <a:lstStyle/>
          <a:p>
            <a:pPr marL="0" lvl="0" indent="0" algn="l" rtl="0">
              <a:spcBef>
                <a:spcPts val="1200"/>
              </a:spcBef>
              <a:spcAft>
                <a:spcPts val="0"/>
              </a:spcAft>
              <a:buNone/>
            </a:pPr>
            <a:r>
              <a:rPr lang="en-US" sz="1600" dirty="0"/>
              <a:t>As the lead security engineer for CryptoV4ult, a prominent international cryptocurrency platform, you're tasked with ensuring the security and integrity of our newly established infrastructure. With over 1 million users relying on our services, it's imperative that we maintain the highest standards of security to protect their digital assets.</a:t>
            </a:r>
          </a:p>
          <a:p>
            <a:pPr marL="0" lvl="0" indent="0" algn="l" rtl="0">
              <a:spcBef>
                <a:spcPts val="1200"/>
              </a:spcBef>
              <a:spcAft>
                <a:spcPts val="0"/>
              </a:spcAft>
              <a:buNone/>
            </a:pPr>
            <a:r>
              <a:rPr lang="en-US" sz="1600" dirty="0"/>
              <a:t>Your role involves a comprehensive review of the security landscape for our new application technology stack, identifying potential vulnerabilities, and running scans to assess any existing threats. Your scope encompasses various entities within our architecture, including the application itself, containerized services, and the external-facing API.</a:t>
            </a:r>
          </a:p>
          <a:p>
            <a:pPr marL="0" lvl="0" indent="0" algn="l" rtl="0">
              <a:spcBef>
                <a:spcPts val="1200"/>
              </a:spcBef>
              <a:spcAft>
                <a:spcPts val="1200"/>
              </a:spcAft>
              <a:buNone/>
            </a:pPr>
            <a:r>
              <a:rPr lang="en-US" sz="1600" dirty="0"/>
              <a:t>Ultimately, your objective is to develop a robust remediation plan that not only addresses current vulnerabilities but also strengthens our overall security posture, safeguarding both user data and the platform's reputation. This critical mission presents an exciting opportunity to leverage your skills and expertise in cybersecurity to fortify our infrastructure and uphold our commitment to providing a secure and reliable platform for our users. Let's embark on this journey together to ensure CryptoV4ult remains a trusted leader in the cryptocurrency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3B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88086-223B-4BE2-B20C-BDAA51064FCE}"/>
              </a:ext>
            </a:extLst>
          </p:cNvPr>
          <p:cNvSpPr txBox="1"/>
          <p:nvPr/>
        </p:nvSpPr>
        <p:spPr>
          <a:xfrm>
            <a:off x="625642" y="2544270"/>
            <a:ext cx="4644190"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Corbel" panose="020B0503020204020204"/>
                <a:ea typeface="+mn-ea"/>
                <a:cs typeface="+mn-cs"/>
              </a:rPr>
              <a:t>Section 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srgbClr val="FFFFFF"/>
                </a:solidFill>
                <a:latin typeface="Corbel" panose="020B0503020204020204"/>
              </a:rPr>
              <a:t>Integrating SDLC (20)</a:t>
            </a:r>
            <a:endParaRPr kumimoji="0" lang="en-IN" sz="3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51279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dirty="0"/>
              <a:t>Transitioning to Secure SDLC</a:t>
            </a:r>
            <a:endParaRPr dirty="0"/>
          </a:p>
        </p:txBody>
      </p:sp>
      <p:sp>
        <p:nvSpPr>
          <p:cNvPr id="67" name="Google Shape;67;p12"/>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buNone/>
            </a:pPr>
            <a:r>
              <a:rPr lang="en" dirty="0"/>
              <a:t>As the lead security engineer at CryptoV4ult, you are tasked with ensuring the new infrastructure is developed securely. Your responsibility is to reorganize the existing development tasks to fit into a Secure Software Development Lifecycle (SDLC) framework, ensuring that each stage of the lifecycle incorporates necessary security tasks to protect user data and maintain the integrity of the cryptocurrency platform.</a:t>
            </a:r>
            <a:endParaRPr dirty="0"/>
          </a:p>
          <a:p>
            <a:pPr marL="0" indent="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Transitioning to Secure SDLC</a:t>
            </a:r>
            <a:endParaRPr/>
          </a:p>
        </p:txBody>
      </p:sp>
      <p:sp>
        <p:nvSpPr>
          <p:cNvPr id="73" name="Google Shape;73;p13"/>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buNone/>
            </a:pPr>
            <a:r>
              <a:rPr lang="en" b="1" dirty="0">
                <a:latin typeface="Open Sans"/>
                <a:ea typeface="Open Sans"/>
                <a:cs typeface="Open Sans"/>
                <a:sym typeface="Open Sans"/>
              </a:rPr>
              <a:t>Place every task into a Secure SDLC category in the next few slides. Add at least one additional task to each phase that helps enhance security.</a:t>
            </a:r>
            <a:endParaRPr b="1" dirty="0">
              <a:latin typeface="Open Sans"/>
              <a:ea typeface="Open Sans"/>
              <a:cs typeface="Open Sans"/>
              <a:sym typeface="Open Sans"/>
            </a:endParaRPr>
          </a:p>
          <a:p>
            <a:pPr marL="0" indent="0">
              <a:buNone/>
            </a:pPr>
            <a:endParaRPr dirty="0"/>
          </a:p>
          <a:p>
            <a:pPr>
              <a:buAutoNum type="arabicPeriod"/>
            </a:pPr>
            <a:r>
              <a:rPr lang="en" dirty="0"/>
              <a:t>Conduct user interviews to gather functional requirements.</a:t>
            </a:r>
            <a:endParaRPr dirty="0"/>
          </a:p>
          <a:p>
            <a:pPr>
              <a:buAutoNum type="arabicPeriod"/>
            </a:pPr>
            <a:r>
              <a:rPr lang="en" dirty="0"/>
              <a:t>Write a requirements document for task management features.</a:t>
            </a:r>
            <a:endParaRPr dirty="0"/>
          </a:p>
          <a:p>
            <a:pPr>
              <a:buAutoNum type="arabicPeriod"/>
            </a:pPr>
            <a:r>
              <a:rPr lang="en" dirty="0"/>
              <a:t>Create a high-level architecture diagram for the application.</a:t>
            </a:r>
            <a:endParaRPr dirty="0"/>
          </a:p>
          <a:p>
            <a:pPr>
              <a:buAutoNum type="arabicPeriod"/>
            </a:pPr>
            <a:r>
              <a:rPr lang="en" dirty="0"/>
              <a:t>Design the database schema for tasks.</a:t>
            </a:r>
            <a:endParaRPr dirty="0"/>
          </a:p>
          <a:p>
            <a:pPr>
              <a:buAutoNum type="arabicPeriod"/>
            </a:pPr>
            <a:r>
              <a:rPr lang="en" dirty="0"/>
              <a:t>Code the user interface using HTML and CSS.</a:t>
            </a:r>
            <a:endParaRPr dirty="0"/>
          </a:p>
          <a:p>
            <a:pPr>
              <a:buAutoNum type="arabicPeriod"/>
            </a:pPr>
            <a:r>
              <a:rPr lang="en" dirty="0"/>
              <a:t>Implement interactive elements using JavaScript.</a:t>
            </a:r>
            <a:endParaRPr dirty="0"/>
          </a:p>
          <a:p>
            <a:pPr>
              <a:buAutoNum type="arabicPeriod"/>
            </a:pPr>
            <a:r>
              <a:rPr lang="en" dirty="0"/>
              <a:t>Set up a Flask application to handle API requests.</a:t>
            </a:r>
            <a:endParaRPr dirty="0"/>
          </a:p>
          <a:p>
            <a:pPr>
              <a:buAutoNum type="arabicPeriod"/>
            </a:pPr>
            <a:r>
              <a:rPr lang="en" dirty="0"/>
              <a:t>Implement CRUD operations for tasks.</a:t>
            </a:r>
            <a:endParaRPr dirty="0"/>
          </a:p>
          <a:p>
            <a:pPr>
              <a:buAutoNum type="arabicPeriod"/>
            </a:pPr>
            <a:r>
              <a:rPr lang="en" dirty="0"/>
              <a:t>Write and execute functional test cases.</a:t>
            </a:r>
            <a:endParaRPr dirty="0"/>
          </a:p>
          <a:p>
            <a:pPr>
              <a:buAutoNum type="arabicPeriod"/>
            </a:pPr>
            <a:r>
              <a:rPr lang="en" dirty="0"/>
              <a:t>Conduct browser compatibility testing.</a:t>
            </a:r>
            <a:endParaRPr dirty="0"/>
          </a:p>
          <a:p>
            <a:pPr>
              <a:buAutoNum type="arabicPeriod"/>
            </a:pPr>
            <a:r>
              <a:rPr lang="en" dirty="0"/>
              <a:t>Deploy the application to Heroku.</a:t>
            </a:r>
            <a:endParaRPr dirty="0"/>
          </a:p>
          <a:p>
            <a:pPr>
              <a:buAutoNum type="arabicPeriod"/>
            </a:pPr>
            <a:r>
              <a:rPr lang="en" dirty="0"/>
              <a:t>Perform smoke testing on the deployed application.</a:t>
            </a:r>
            <a:endParaRPr dirty="0"/>
          </a:p>
          <a:p>
            <a:pPr>
              <a:buAutoNum type="arabicPeriod"/>
            </a:pPr>
            <a:r>
              <a:rPr lang="en" dirty="0"/>
              <a:t>Monitor application logs and fix reported issues.</a:t>
            </a:r>
            <a:endParaRPr dirty="0"/>
          </a:p>
          <a:p>
            <a:pPr>
              <a:buAutoNum type="arabicPeriod"/>
            </a:pPr>
            <a:r>
              <a:rPr lang="en" dirty="0"/>
              <a:t>Gather user feedback for future feature additions.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3200"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Transitioning to Secure SDLC</a:t>
            </a:r>
            <a:endParaRPr lang="en-IN" dirty="0"/>
          </a:p>
        </p:txBody>
      </p:sp>
      <p:graphicFrame>
        <p:nvGraphicFramePr>
          <p:cNvPr id="7" name="Google Shape;79;p14">
            <a:extLst>
              <a:ext uri="{FF2B5EF4-FFF2-40B4-BE49-F238E27FC236}">
                <a16:creationId xmlns:a16="http://schemas.microsoft.com/office/drawing/2014/main" id="{B5528C7B-64FD-4510-9DCA-A7500E9F46CC}"/>
              </a:ext>
            </a:extLst>
          </p:cNvPr>
          <p:cNvGraphicFramePr/>
          <p:nvPr>
            <p:extLst>
              <p:ext uri="{D42A27DB-BD31-4B8C-83A1-F6EECF244321}">
                <p14:modId xmlns:p14="http://schemas.microsoft.com/office/powerpoint/2010/main" val="4019805225"/>
              </p:ext>
            </p:extLst>
          </p:nvPr>
        </p:nvGraphicFramePr>
        <p:xfrm>
          <a:off x="233736" y="2123073"/>
          <a:ext cx="6390529" cy="5865841"/>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03385">
                <a:tc>
                  <a:txBody>
                    <a:bodyPr/>
                    <a:lstStyle/>
                    <a:p>
                      <a:pPr marL="0" lvl="0" indent="0" algn="l" rtl="0">
                        <a:spcBef>
                          <a:spcPts val="0"/>
                        </a:spcBef>
                        <a:spcAft>
                          <a:spcPts val="0"/>
                        </a:spcAft>
                        <a:buNone/>
                      </a:pPr>
                      <a:r>
                        <a:rPr lang="en" sz="1600" b="1" dirty="0">
                          <a:solidFill>
                            <a:srgbClr val="525C65"/>
                          </a:solidFill>
                          <a:latin typeface="Open Sans"/>
                          <a:ea typeface="Open Sans"/>
                          <a:cs typeface="Open Sans"/>
                          <a:sym typeface="Open Sans"/>
                        </a:rPr>
                        <a:t>Requirements Analysis</a:t>
                      </a:r>
                      <a:endParaRPr sz="1600" b="1" dirty="0"/>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528206">
                <a:tc>
                  <a:txBody>
                    <a:bodyPr/>
                    <a:lstStyle/>
                    <a:p>
                      <a:pPr marL="0" lvl="0" indent="0" algn="l" rtl="0">
                        <a:spcBef>
                          <a:spcPts val="0"/>
                        </a:spcBef>
                        <a:spcAft>
                          <a:spcPts val="0"/>
                        </a:spcAft>
                        <a:buNone/>
                      </a:pPr>
                      <a:r>
                        <a:rPr lang="en" sz="1400" dirty="0">
                          <a:solidFill>
                            <a:srgbClr val="525C65"/>
                          </a:solidFill>
                          <a:latin typeface="Open Sans"/>
                          <a:ea typeface="Open Sans"/>
                          <a:cs typeface="Open Sans"/>
                          <a:sym typeface="Open Sans"/>
                        </a:rPr>
                        <a:t>1. Conduct user interviews to gather functional requirements.</a:t>
                      </a:r>
                    </a:p>
                    <a:p>
                      <a:pPr marL="0" lvl="0" indent="0" algn="l" rtl="0">
                        <a:spcBef>
                          <a:spcPts val="0"/>
                        </a:spcBef>
                        <a:spcAft>
                          <a:spcPts val="0"/>
                        </a:spcAft>
                        <a:buNone/>
                      </a:pPr>
                      <a:r>
                        <a:rPr lang="en-IN" sz="1400" dirty="0">
                          <a:solidFill>
                            <a:srgbClr val="525C65"/>
                          </a:solidFill>
                          <a:latin typeface="Open Sans"/>
                          <a:ea typeface="Open Sans"/>
                          <a:cs typeface="Open Sans"/>
                          <a:sym typeface="Open Sans"/>
                        </a:rPr>
                        <a:t>2. W</a:t>
                      </a:r>
                      <a:r>
                        <a:rPr lang="en" sz="1400" dirty="0">
                          <a:solidFill>
                            <a:srgbClr val="525C65"/>
                          </a:solidFill>
                          <a:latin typeface="Open Sans"/>
                          <a:ea typeface="Open Sans"/>
                          <a:cs typeface="Open Sans"/>
                          <a:sym typeface="Open Sans"/>
                        </a:rPr>
                        <a:t>rite a requirements document for task management features.</a:t>
                      </a:r>
                      <a:endParaRPr sz="1400" dirty="0">
                        <a:solidFill>
                          <a:srgbClr val="525C65"/>
                        </a:solidFill>
                        <a:latin typeface="Open Sans"/>
                        <a:ea typeface="Open Sans"/>
                        <a:cs typeface="Open Sans"/>
                        <a:sym typeface="Open Sans"/>
                      </a:endParaRPr>
                    </a:p>
                    <a:p>
                      <a:pPr marL="0" lvl="0" indent="0" algn="l" rtl="0">
                        <a:lnSpc>
                          <a:spcPct val="115000"/>
                        </a:lnSpc>
                        <a:spcBef>
                          <a:spcPts val="1500"/>
                        </a:spcBef>
                        <a:spcAft>
                          <a:spcPts val="1500"/>
                        </a:spcAft>
                        <a:buNone/>
                      </a:pPr>
                      <a:r>
                        <a:rPr lang="en-US" sz="1400" b="1" dirty="0">
                          <a:solidFill>
                            <a:srgbClr val="525C65"/>
                          </a:solidFill>
                          <a:latin typeface="Open Sans"/>
                          <a:ea typeface="Open Sans"/>
                          <a:cs typeface="Open Sans"/>
                          <a:sym typeface="Open Sans"/>
                        </a:rPr>
                        <a:t>Additional Task :</a:t>
                      </a:r>
                    </a:p>
                    <a:p>
                      <a:pPr marL="0" lvl="0" indent="0" algn="l" rtl="0">
                        <a:lnSpc>
                          <a:spcPct val="115000"/>
                        </a:lnSpc>
                        <a:spcBef>
                          <a:spcPts val="1500"/>
                        </a:spcBef>
                        <a:spcAft>
                          <a:spcPts val="1500"/>
                        </a:spcAft>
                        <a:buNone/>
                      </a:pPr>
                      <a:r>
                        <a:rPr lang="en-US" sz="1400" b="0" dirty="0">
                          <a:solidFill>
                            <a:srgbClr val="525C65"/>
                          </a:solidFill>
                          <a:latin typeface="Open Sans"/>
                          <a:ea typeface="Open Sans"/>
                          <a:cs typeface="Open Sans"/>
                          <a:sym typeface="Open Sans"/>
                        </a:rPr>
                        <a:t>1.Identifying potential threats based on designed architecture ,risk assessments and workflows.</a:t>
                      </a:r>
                      <a:endParaRPr sz="1400" b="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03385">
                <a:tc>
                  <a:txBody>
                    <a:bodyPr/>
                    <a:lstStyle/>
                    <a:p>
                      <a:pPr marL="0" lvl="0" indent="0" algn="l" rtl="0">
                        <a:spcBef>
                          <a:spcPts val="0"/>
                        </a:spcBef>
                        <a:spcAft>
                          <a:spcPts val="0"/>
                        </a:spcAft>
                        <a:buNone/>
                      </a:pPr>
                      <a:r>
                        <a:rPr lang="en" sz="1600" b="1" dirty="0">
                          <a:solidFill>
                            <a:srgbClr val="525C65"/>
                          </a:solidFill>
                          <a:latin typeface="Open Sans"/>
                          <a:ea typeface="Open Sans"/>
                          <a:cs typeface="Open Sans"/>
                          <a:sym typeface="Open Sans"/>
                        </a:rPr>
                        <a:t>Design</a:t>
                      </a:r>
                      <a:endParaRPr sz="1600" b="1"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527279">
                <a:tc>
                  <a:txBody>
                    <a:bodyPr/>
                    <a:lstStyle/>
                    <a:p>
                      <a:pPr marL="0" lvl="0" indent="0" algn="l" rtl="0">
                        <a:spcBef>
                          <a:spcPts val="0"/>
                        </a:spcBef>
                        <a:spcAft>
                          <a:spcPts val="0"/>
                        </a:spcAft>
                        <a:buClr>
                          <a:srgbClr val="000000"/>
                        </a:buClr>
                        <a:buSzPts val="1100"/>
                        <a:buFont typeface="Arial"/>
                        <a:buNone/>
                      </a:pPr>
                      <a:r>
                        <a:rPr lang="en-US" sz="1400" dirty="0">
                          <a:solidFill>
                            <a:srgbClr val="525C65"/>
                          </a:solidFill>
                          <a:latin typeface="Open Sans"/>
                          <a:ea typeface="Open Sans"/>
                          <a:cs typeface="Open Sans"/>
                          <a:sym typeface="Open Sans"/>
                        </a:rPr>
                        <a:t>3. Create a high-level architecture diagram for the application.</a:t>
                      </a:r>
                    </a:p>
                    <a:p>
                      <a:pPr marL="0" lvl="0" indent="0" algn="l" rtl="0">
                        <a:spcBef>
                          <a:spcPts val="0"/>
                        </a:spcBef>
                        <a:spcAft>
                          <a:spcPts val="0"/>
                        </a:spcAft>
                        <a:buClr>
                          <a:srgbClr val="000000"/>
                        </a:buClr>
                        <a:buSzPts val="1100"/>
                        <a:buFont typeface="Arial"/>
                        <a:buNone/>
                      </a:pPr>
                      <a:r>
                        <a:rPr lang="en-US" sz="1400" dirty="0">
                          <a:solidFill>
                            <a:srgbClr val="525C65"/>
                          </a:solidFill>
                          <a:latin typeface="Open Sans"/>
                          <a:ea typeface="Open Sans"/>
                          <a:cs typeface="Open Sans"/>
                          <a:sym typeface="Open Sans"/>
                        </a:rPr>
                        <a:t>4. Design the database schema for tasks.</a:t>
                      </a:r>
                    </a:p>
                    <a:p>
                      <a:pPr marL="342900" lvl="0" indent="-342900" algn="l" rtl="0">
                        <a:spcBef>
                          <a:spcPts val="0"/>
                        </a:spcBef>
                        <a:spcAft>
                          <a:spcPts val="0"/>
                        </a:spcAft>
                        <a:buClr>
                          <a:srgbClr val="000000"/>
                        </a:buClr>
                        <a:buSzPts val="1100"/>
                        <a:buFont typeface="Arial"/>
                        <a:buAutoNum type="arabicPeriod" startAt="4"/>
                      </a:pPr>
                      <a:endParaRPr lang="en-US" sz="1400" dirty="0">
                        <a:solidFill>
                          <a:srgbClr val="525C65"/>
                        </a:solidFill>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1" dirty="0">
                          <a:solidFill>
                            <a:srgbClr val="525C65"/>
                          </a:solidFill>
                          <a:latin typeface="Open Sans"/>
                          <a:ea typeface="Open Sans"/>
                          <a:cs typeface="Open Sans"/>
                          <a:sym typeface="Open Sans"/>
                        </a:rPr>
                        <a:t>Additional Task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400" b="1" dirty="0">
                        <a:solidFill>
                          <a:srgbClr val="525C65"/>
                        </a:solidFill>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0" dirty="0">
                          <a:solidFill>
                            <a:srgbClr val="525C65"/>
                          </a:solidFill>
                          <a:latin typeface="Open Sans"/>
                          <a:ea typeface="Open Sans"/>
                          <a:cs typeface="Open Sans"/>
                          <a:sym typeface="Open Sans"/>
                        </a:rPr>
                        <a:t>1. Conducting a secure design review, including dataflow and attack surface analysis to minimize vulnerabilities at the design level. And designing with assuming everything could be compromised.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400" b="1" dirty="0">
                        <a:solidFill>
                          <a:srgbClr val="525C65"/>
                        </a:solidFill>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400" b="1" dirty="0">
                        <a:solidFill>
                          <a:srgbClr val="525C65"/>
                        </a:solidFill>
                        <a:latin typeface="Open Sans"/>
                        <a:ea typeface="Open Sans"/>
                        <a:cs typeface="Open Sans"/>
                        <a:sym typeface="Open Sans"/>
                      </a:endParaRPr>
                    </a:p>
                    <a:p>
                      <a:pPr marL="342900" lvl="0" indent="-342900" algn="l" rtl="0">
                        <a:spcBef>
                          <a:spcPts val="0"/>
                        </a:spcBef>
                        <a:spcAft>
                          <a:spcPts val="0"/>
                        </a:spcAft>
                        <a:buClr>
                          <a:srgbClr val="000000"/>
                        </a:buClr>
                        <a:buSzPts val="1100"/>
                        <a:buFont typeface="Arial"/>
                        <a:buAutoNum type="arabicPeriod" startAt="4"/>
                      </a:pPr>
                      <a:endParaRPr sz="14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05006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3200"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Transitioning to Secure SDLC</a:t>
            </a:r>
            <a:endParaRPr lang="en-IN" dirty="0"/>
          </a:p>
        </p:txBody>
      </p:sp>
      <p:graphicFrame>
        <p:nvGraphicFramePr>
          <p:cNvPr id="4" name="Google Shape;85;p15">
            <a:extLst>
              <a:ext uri="{FF2B5EF4-FFF2-40B4-BE49-F238E27FC236}">
                <a16:creationId xmlns:a16="http://schemas.microsoft.com/office/drawing/2014/main" id="{9803D487-A2BA-4FA3-8D7C-A7E99EE129CB}"/>
              </a:ext>
            </a:extLst>
          </p:cNvPr>
          <p:cNvGraphicFramePr/>
          <p:nvPr>
            <p:extLst>
              <p:ext uri="{D42A27DB-BD31-4B8C-83A1-F6EECF244321}">
                <p14:modId xmlns:p14="http://schemas.microsoft.com/office/powerpoint/2010/main" val="629508182"/>
              </p:ext>
            </p:extLst>
          </p:nvPr>
        </p:nvGraphicFramePr>
        <p:xfrm>
          <a:off x="233736" y="2123074"/>
          <a:ext cx="6390529" cy="6283373"/>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03385">
                <a:tc>
                  <a:txBody>
                    <a:bodyPr/>
                    <a:lstStyle/>
                    <a:p>
                      <a:pPr marL="0" lvl="0" indent="0" algn="l" rtl="0">
                        <a:spcBef>
                          <a:spcPts val="0"/>
                        </a:spcBef>
                        <a:spcAft>
                          <a:spcPts val="0"/>
                        </a:spcAft>
                        <a:buNone/>
                      </a:pPr>
                      <a:r>
                        <a:rPr lang="en" sz="1600" b="1">
                          <a:solidFill>
                            <a:srgbClr val="525C65"/>
                          </a:solidFill>
                          <a:latin typeface="Open Sans"/>
                          <a:ea typeface="Open Sans"/>
                          <a:cs typeface="Open Sans"/>
                          <a:sym typeface="Open Sans"/>
                        </a:rPr>
                        <a:t>Development</a:t>
                      </a:r>
                      <a:endParaRPr sz="1600" b="1"/>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521235">
                <a:tc>
                  <a:txBody>
                    <a:bodyPr/>
                    <a:lstStyle/>
                    <a:p>
                      <a:pPr marL="0" lvl="0" indent="0" algn="l" rtl="0">
                        <a:spcBef>
                          <a:spcPts val="0"/>
                        </a:spcBef>
                        <a:spcAft>
                          <a:spcPts val="0"/>
                        </a:spcAft>
                        <a:buNone/>
                      </a:pPr>
                      <a:r>
                        <a:rPr lang="en-US" sz="1400" dirty="0">
                          <a:solidFill>
                            <a:srgbClr val="525C65"/>
                          </a:solidFill>
                          <a:latin typeface="Open Sans"/>
                          <a:ea typeface="Open Sans"/>
                          <a:cs typeface="Open Sans"/>
                          <a:sym typeface="Open Sans"/>
                        </a:rPr>
                        <a:t>5. Code the user interface using HTML and CSS.</a:t>
                      </a:r>
                    </a:p>
                    <a:p>
                      <a:pPr marL="0" lvl="0" indent="0" algn="l" rtl="0">
                        <a:spcBef>
                          <a:spcPts val="0"/>
                        </a:spcBef>
                        <a:spcAft>
                          <a:spcPts val="0"/>
                        </a:spcAft>
                        <a:buNone/>
                      </a:pPr>
                      <a:r>
                        <a:rPr lang="en-US" sz="1400" dirty="0">
                          <a:solidFill>
                            <a:srgbClr val="525C65"/>
                          </a:solidFill>
                          <a:latin typeface="Open Sans"/>
                          <a:ea typeface="Open Sans"/>
                          <a:cs typeface="Open Sans"/>
                          <a:sym typeface="Open Sans"/>
                        </a:rPr>
                        <a:t>6. Implement interactive elements using </a:t>
                      </a:r>
                      <a:r>
                        <a:rPr lang="en-US" sz="1400" dirty="0" err="1">
                          <a:solidFill>
                            <a:srgbClr val="525C65"/>
                          </a:solidFill>
                          <a:latin typeface="Open Sans"/>
                          <a:ea typeface="Open Sans"/>
                          <a:cs typeface="Open Sans"/>
                          <a:sym typeface="Open Sans"/>
                        </a:rPr>
                        <a:t>javascript</a:t>
                      </a:r>
                      <a:r>
                        <a:rPr lang="en-US" sz="1400" dirty="0">
                          <a:solidFill>
                            <a:srgbClr val="525C65"/>
                          </a:solidFill>
                          <a:latin typeface="Open Sans"/>
                          <a:ea typeface="Open Sans"/>
                          <a:cs typeface="Open Sans"/>
                          <a:sym typeface="Open Sans"/>
                        </a:rPr>
                        <a:t>.</a:t>
                      </a:r>
                    </a:p>
                    <a:p>
                      <a:pPr marL="0" lvl="0" indent="0" algn="l" rtl="0">
                        <a:spcBef>
                          <a:spcPts val="0"/>
                        </a:spcBef>
                        <a:spcAft>
                          <a:spcPts val="0"/>
                        </a:spcAft>
                        <a:buNone/>
                      </a:pPr>
                      <a:r>
                        <a:rPr lang="en-US" sz="1400" dirty="0">
                          <a:solidFill>
                            <a:srgbClr val="525C65"/>
                          </a:solidFill>
                          <a:latin typeface="Open Sans"/>
                          <a:ea typeface="Open Sans"/>
                          <a:cs typeface="Open Sans"/>
                          <a:sym typeface="Open Sans"/>
                        </a:rPr>
                        <a:t>7. Set up a Flask application to  handle API requests.</a:t>
                      </a:r>
                    </a:p>
                    <a:p>
                      <a:pPr marL="0" lvl="0" indent="0" algn="l" rtl="0">
                        <a:spcBef>
                          <a:spcPts val="0"/>
                        </a:spcBef>
                        <a:spcAft>
                          <a:spcPts val="0"/>
                        </a:spcAft>
                        <a:buNone/>
                      </a:pPr>
                      <a:r>
                        <a:rPr lang="en-US" sz="1400" dirty="0">
                          <a:solidFill>
                            <a:srgbClr val="525C65"/>
                          </a:solidFill>
                          <a:latin typeface="Open Sans"/>
                          <a:ea typeface="Open Sans"/>
                          <a:cs typeface="Open Sans"/>
                          <a:sym typeface="Open Sans"/>
                        </a:rPr>
                        <a:t>8. Implement CRUD operations for tasks.</a:t>
                      </a:r>
                    </a:p>
                    <a:p>
                      <a:pPr marL="0" lvl="0" indent="0" algn="l" rtl="0">
                        <a:spcBef>
                          <a:spcPts val="0"/>
                        </a:spcBef>
                        <a:spcAft>
                          <a:spcPts val="0"/>
                        </a:spcAft>
                        <a:buNone/>
                      </a:pPr>
                      <a:endParaRPr lang="en-US" sz="1400" dirty="0">
                        <a:solidFill>
                          <a:srgbClr val="525C65"/>
                        </a:solidFill>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525C65"/>
                          </a:solidFill>
                          <a:latin typeface="Open Sans"/>
                          <a:ea typeface="Open Sans"/>
                          <a:cs typeface="Open Sans"/>
                          <a:sym typeface="Open Sans"/>
                        </a:rPr>
                        <a:t>Additional Task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dirty="0">
                        <a:solidFill>
                          <a:srgbClr val="525C65"/>
                        </a:solidFill>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525C65"/>
                          </a:solidFill>
                          <a:latin typeface="Open Sans"/>
                          <a:ea typeface="Open Sans"/>
                          <a:cs typeface="Open Sans"/>
                          <a:sym typeface="Open Sans"/>
                        </a:rPr>
                        <a:t>1. </a:t>
                      </a:r>
                      <a:r>
                        <a:rPr lang="en-US" sz="1400" b="0" dirty="0">
                          <a:solidFill>
                            <a:srgbClr val="525C65"/>
                          </a:solidFill>
                          <a:latin typeface="Open Sans"/>
                          <a:ea typeface="Open Sans"/>
                          <a:cs typeface="Open Sans"/>
                          <a:sym typeface="Open Sans"/>
                        </a:rPr>
                        <a:t>Secure coding practices like input validation, output encoding, and protect from injections and </a:t>
                      </a:r>
                      <a:r>
                        <a:rPr lang="en-US" sz="1400" b="0" dirty="0" err="1">
                          <a:solidFill>
                            <a:srgbClr val="525C65"/>
                          </a:solidFill>
                          <a:latin typeface="Open Sans"/>
                          <a:ea typeface="Open Sans"/>
                          <a:cs typeface="Open Sans"/>
                          <a:sym typeface="Open Sans"/>
                        </a:rPr>
                        <a:t>xss</a:t>
                      </a:r>
                      <a:r>
                        <a:rPr lang="en-US" sz="1400" b="0" dirty="0">
                          <a:solidFill>
                            <a:srgbClr val="525C65"/>
                          </a:solidFill>
                          <a:latin typeface="Open Sans"/>
                          <a:ea typeface="Open Sans"/>
                          <a:cs typeface="Open Sans"/>
                          <a:sym typeface="Open Sans"/>
                        </a:rPr>
                        <a:t> cross </a:t>
                      </a:r>
                      <a:r>
                        <a:rPr lang="en-US" sz="1400" b="0" dirty="0" err="1">
                          <a:solidFill>
                            <a:srgbClr val="525C65"/>
                          </a:solidFill>
                          <a:latin typeface="Open Sans"/>
                          <a:ea typeface="Open Sans"/>
                          <a:cs typeface="Open Sans"/>
                          <a:sym typeface="Open Sans"/>
                        </a:rPr>
                        <a:t>scriptings</a:t>
                      </a:r>
                      <a:r>
                        <a:rPr lang="en-US" sz="1400" b="0" dirty="0">
                          <a:solidFill>
                            <a:srgbClr val="525C65"/>
                          </a:solidFill>
                          <a:latin typeface="Open Sans"/>
                          <a:ea typeface="Open Sans"/>
                          <a:cs typeface="Open Sans"/>
                          <a:sym typeface="Open Sans"/>
                        </a:rPr>
                        <a:t>.</a:t>
                      </a:r>
                      <a:endParaRPr lang="en-US" sz="1400" b="1" dirty="0">
                        <a:solidFill>
                          <a:srgbClr val="525C65"/>
                        </a:solidFill>
                        <a:latin typeface="Open Sans"/>
                        <a:ea typeface="Open Sans"/>
                        <a:cs typeface="Open Sans"/>
                        <a:sym typeface="Open Sans"/>
                      </a:endParaRPr>
                    </a:p>
                    <a:p>
                      <a:pPr marL="0" lvl="0" indent="0" algn="l" rtl="0">
                        <a:spcBef>
                          <a:spcPts val="0"/>
                        </a:spcBef>
                        <a:spcAft>
                          <a:spcPts val="0"/>
                        </a:spcAft>
                        <a:buNone/>
                      </a:pPr>
                      <a:endParaRPr lang="en-US" sz="1400" dirty="0">
                        <a:solidFill>
                          <a:srgbClr val="525C65"/>
                        </a:solidFill>
                        <a:latin typeface="Open Sans"/>
                        <a:ea typeface="Open Sans"/>
                        <a:cs typeface="Open Sans"/>
                        <a:sym typeface="Open Sans"/>
                      </a:endParaRPr>
                    </a:p>
                    <a:p>
                      <a:pPr marL="0" lvl="0" indent="0" algn="l" rtl="0">
                        <a:spcBef>
                          <a:spcPts val="0"/>
                        </a:spcBef>
                        <a:spcAft>
                          <a:spcPts val="0"/>
                        </a:spcAft>
                        <a:buNone/>
                      </a:pPr>
                      <a:endParaRPr sz="14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03385">
                <a:tc>
                  <a:txBody>
                    <a:bodyPr/>
                    <a:lstStyle/>
                    <a:p>
                      <a:pPr marL="0" lvl="0" indent="0" algn="l" rtl="0">
                        <a:spcBef>
                          <a:spcPts val="0"/>
                        </a:spcBef>
                        <a:spcAft>
                          <a:spcPts val="0"/>
                        </a:spcAft>
                        <a:buNone/>
                      </a:pPr>
                      <a:r>
                        <a:rPr lang="en" sz="1600" b="1" dirty="0">
                          <a:solidFill>
                            <a:srgbClr val="525C65"/>
                          </a:solidFill>
                          <a:latin typeface="Open Sans"/>
                          <a:ea typeface="Open Sans"/>
                          <a:cs typeface="Open Sans"/>
                          <a:sym typeface="Open Sans"/>
                        </a:rPr>
                        <a:t>Testing</a:t>
                      </a:r>
                      <a:endParaRPr sz="1600" b="1"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520331">
                <a:tc>
                  <a:txBody>
                    <a:bodyPr/>
                    <a:lstStyle/>
                    <a:p>
                      <a:pPr marL="0" lvl="0" indent="0" algn="l" rtl="0">
                        <a:spcBef>
                          <a:spcPts val="0"/>
                        </a:spcBef>
                        <a:spcAft>
                          <a:spcPts val="0"/>
                        </a:spcAft>
                        <a:buClr>
                          <a:srgbClr val="000000"/>
                        </a:buClr>
                        <a:buSzPts val="1100"/>
                        <a:buFont typeface="Arial"/>
                        <a:buNone/>
                      </a:pPr>
                      <a:r>
                        <a:rPr lang="en-US" sz="1400" dirty="0">
                          <a:solidFill>
                            <a:srgbClr val="525C65"/>
                          </a:solidFill>
                          <a:latin typeface="Open Sans"/>
                          <a:ea typeface="Open Sans"/>
                          <a:cs typeface="Open Sans"/>
                          <a:sym typeface="Open Sans"/>
                        </a:rPr>
                        <a:t>9. Write and execute functional test cases.</a:t>
                      </a:r>
                    </a:p>
                    <a:p>
                      <a:pPr marL="0" lvl="0" indent="0" algn="l" rtl="0">
                        <a:spcBef>
                          <a:spcPts val="0"/>
                        </a:spcBef>
                        <a:spcAft>
                          <a:spcPts val="0"/>
                        </a:spcAft>
                        <a:buClr>
                          <a:srgbClr val="000000"/>
                        </a:buClr>
                        <a:buSzPts val="1100"/>
                        <a:buFont typeface="Arial"/>
                        <a:buNone/>
                      </a:pPr>
                      <a:r>
                        <a:rPr lang="en-US" sz="1400" dirty="0">
                          <a:solidFill>
                            <a:srgbClr val="525C65"/>
                          </a:solidFill>
                          <a:latin typeface="Open Sans"/>
                          <a:ea typeface="Open Sans"/>
                          <a:cs typeface="Open Sans"/>
                          <a:sym typeface="Open Sans"/>
                        </a:rPr>
                        <a:t>10.Conduct browser compatibility testing.</a:t>
                      </a:r>
                    </a:p>
                    <a:p>
                      <a:pPr marL="342900" lvl="0" indent="-342900" algn="l" rtl="0">
                        <a:spcBef>
                          <a:spcPts val="0"/>
                        </a:spcBef>
                        <a:spcAft>
                          <a:spcPts val="0"/>
                        </a:spcAft>
                        <a:buClr>
                          <a:srgbClr val="000000"/>
                        </a:buClr>
                        <a:buSzPts val="1100"/>
                        <a:buFont typeface="Arial"/>
                        <a:buAutoNum type="arabicPeriod" startAt="9"/>
                      </a:pPr>
                      <a:endParaRPr lang="en-US" sz="1400" dirty="0">
                        <a:solidFill>
                          <a:srgbClr val="525C65"/>
                        </a:solidFill>
                        <a:latin typeface="Open Sans"/>
                        <a:ea typeface="Open Sans"/>
                        <a:cs typeface="Open Sans"/>
                        <a:sym typeface="Open Sans"/>
                      </a:endParaRPr>
                    </a:p>
                    <a:p>
                      <a:pPr marL="342900" lvl="0" indent="-342900" algn="l" rtl="0">
                        <a:spcBef>
                          <a:spcPts val="0"/>
                        </a:spcBef>
                        <a:spcAft>
                          <a:spcPts val="0"/>
                        </a:spcAft>
                        <a:buClr>
                          <a:srgbClr val="000000"/>
                        </a:buClr>
                        <a:buSzPts val="1100"/>
                        <a:buFont typeface="Arial"/>
                        <a:buAutoNum type="arabicPeriod" startAt="9"/>
                      </a:pPr>
                      <a:endParaRPr lang="en-US" sz="1400" dirty="0">
                        <a:solidFill>
                          <a:srgbClr val="525C65"/>
                        </a:solidFill>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1" dirty="0">
                          <a:solidFill>
                            <a:srgbClr val="525C65"/>
                          </a:solidFill>
                          <a:latin typeface="Open Sans"/>
                          <a:ea typeface="Open Sans"/>
                          <a:cs typeface="Open Sans"/>
                          <a:sym typeface="Open Sans"/>
                        </a:rPr>
                        <a:t>Additional Task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400" b="1" dirty="0">
                        <a:solidFill>
                          <a:srgbClr val="525C65"/>
                        </a:solidFill>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1" dirty="0">
                          <a:solidFill>
                            <a:srgbClr val="525C65"/>
                          </a:solidFill>
                          <a:latin typeface="Open Sans"/>
                          <a:ea typeface="Open Sans"/>
                          <a:cs typeface="Open Sans"/>
                          <a:sym typeface="Open Sans"/>
                        </a:rPr>
                        <a:t>1.</a:t>
                      </a:r>
                      <a:r>
                        <a:rPr lang="en-US" sz="1400" b="0" dirty="0">
                          <a:solidFill>
                            <a:srgbClr val="525C65"/>
                          </a:solidFill>
                          <a:latin typeface="Open Sans"/>
                          <a:ea typeface="Open Sans"/>
                          <a:cs typeface="Open Sans"/>
                          <a:sym typeface="Open Sans"/>
                        </a:rPr>
                        <a:t> </a:t>
                      </a:r>
                      <a:r>
                        <a:rPr lang="en-US" sz="1400" dirty="0">
                          <a:solidFill>
                            <a:srgbClr val="525C65"/>
                          </a:solidFill>
                          <a:latin typeface="Open Sans"/>
                          <a:ea typeface="Open Sans"/>
                          <a:cs typeface="Open Sans"/>
                          <a:sym typeface="Open Sans"/>
                        </a:rPr>
                        <a:t>Perform static and dynamic scans to find vulnerabilities and perform different scans using </a:t>
                      </a:r>
                      <a:r>
                        <a:rPr lang="en-US" sz="1400" dirty="0" err="1">
                          <a:solidFill>
                            <a:srgbClr val="525C65"/>
                          </a:solidFill>
                          <a:latin typeface="Open Sans"/>
                          <a:ea typeface="Open Sans"/>
                          <a:cs typeface="Open Sans"/>
                          <a:sym typeface="Open Sans"/>
                        </a:rPr>
                        <a:t>owsap</a:t>
                      </a:r>
                      <a:r>
                        <a:rPr lang="en-US" sz="1400" dirty="0">
                          <a:solidFill>
                            <a:srgbClr val="525C65"/>
                          </a:solidFill>
                          <a:latin typeface="Open Sans"/>
                          <a:ea typeface="Open Sans"/>
                          <a:cs typeface="Open Sans"/>
                          <a:sym typeface="Open Sans"/>
                        </a:rPr>
                        <a:t> and </a:t>
                      </a:r>
                      <a:r>
                        <a:rPr lang="en-US" sz="1400" dirty="0" err="1">
                          <a:solidFill>
                            <a:srgbClr val="525C65"/>
                          </a:solidFill>
                          <a:latin typeface="Open Sans"/>
                          <a:ea typeface="Open Sans"/>
                          <a:cs typeface="Open Sans"/>
                          <a:sym typeface="Open Sans"/>
                        </a:rPr>
                        <a:t>burpsuite</a:t>
                      </a:r>
                      <a:r>
                        <a:rPr lang="en-US" sz="1400" dirty="0">
                          <a:solidFill>
                            <a:srgbClr val="525C65"/>
                          </a:solidFill>
                          <a:latin typeface="Open Sans"/>
                          <a:ea typeface="Open Sans"/>
                          <a:cs typeface="Open Sans"/>
                          <a:sym typeface="Open Sans"/>
                        </a:rPr>
                        <a:t> to find vulnerabilities.</a:t>
                      </a:r>
                    </a:p>
                    <a:p>
                      <a:pPr marL="342900" lvl="0" indent="-342900" algn="l" rtl="0">
                        <a:spcBef>
                          <a:spcPts val="0"/>
                        </a:spcBef>
                        <a:spcAft>
                          <a:spcPts val="0"/>
                        </a:spcAft>
                        <a:buClr>
                          <a:srgbClr val="000000"/>
                        </a:buClr>
                        <a:buSzPts val="1100"/>
                        <a:buFont typeface="Arial"/>
                        <a:buAutoNum type="arabicPeriod" startAt="9"/>
                      </a:pPr>
                      <a:endParaRPr sz="1400" dirty="0">
                        <a:solidFill>
                          <a:srgbClr val="525C65"/>
                        </a:solidFill>
                        <a:latin typeface="Open Sans"/>
                        <a:ea typeface="Open Sans"/>
                        <a:cs typeface="Open Sans"/>
                        <a:sym typeface="Open Sans"/>
                      </a:endParaRPr>
                    </a:p>
                    <a:p>
                      <a:pPr marL="0" marR="0" lvl="0" indent="0" algn="l" rtl="0">
                        <a:lnSpc>
                          <a:spcPct val="115000"/>
                        </a:lnSpc>
                        <a:spcBef>
                          <a:spcPts val="1500"/>
                        </a:spcBef>
                        <a:spcAft>
                          <a:spcPts val="0"/>
                        </a:spcAft>
                        <a:buNone/>
                      </a:pPr>
                      <a:endParaRPr sz="1400" dirty="0">
                        <a:solidFill>
                          <a:srgbClr val="525C65"/>
                        </a:solidFill>
                        <a:latin typeface="Open Sans"/>
                        <a:ea typeface="Open Sans"/>
                        <a:cs typeface="Open Sans"/>
                        <a:sym typeface="Open Sans"/>
                      </a:endParaRPr>
                    </a:p>
                    <a:p>
                      <a:pPr marL="0" lvl="0" indent="0" algn="l" rtl="0">
                        <a:spcBef>
                          <a:spcPts val="1500"/>
                        </a:spcBef>
                        <a:spcAft>
                          <a:spcPts val="0"/>
                        </a:spcAft>
                        <a:buNone/>
                      </a:pP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80487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3200"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Transitioning to Secure SDLC</a:t>
            </a:r>
            <a:endParaRPr lang="en-IN" dirty="0"/>
          </a:p>
        </p:txBody>
      </p:sp>
      <p:graphicFrame>
        <p:nvGraphicFramePr>
          <p:cNvPr id="5" name="Google Shape;91;p16">
            <a:extLst>
              <a:ext uri="{FF2B5EF4-FFF2-40B4-BE49-F238E27FC236}">
                <a16:creationId xmlns:a16="http://schemas.microsoft.com/office/drawing/2014/main" id="{7321D405-1717-403A-A43E-352BBDE1F7A0}"/>
              </a:ext>
            </a:extLst>
          </p:cNvPr>
          <p:cNvGraphicFramePr/>
          <p:nvPr>
            <p:extLst>
              <p:ext uri="{D42A27DB-BD31-4B8C-83A1-F6EECF244321}">
                <p14:modId xmlns:p14="http://schemas.microsoft.com/office/powerpoint/2010/main" val="3985507147"/>
              </p:ext>
            </p:extLst>
          </p:nvPr>
        </p:nvGraphicFramePr>
        <p:xfrm>
          <a:off x="233736" y="2123074"/>
          <a:ext cx="6390529" cy="8278150"/>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03385">
                <a:tc>
                  <a:txBody>
                    <a:bodyPr/>
                    <a:lstStyle/>
                    <a:p>
                      <a:pPr marL="0" lvl="0" indent="0" algn="l" rtl="0">
                        <a:spcBef>
                          <a:spcPts val="0"/>
                        </a:spcBef>
                        <a:spcAft>
                          <a:spcPts val="0"/>
                        </a:spcAft>
                        <a:buClr>
                          <a:schemeClr val="dk1"/>
                        </a:buClr>
                        <a:buSzPts val="1100"/>
                        <a:buFont typeface="Arial"/>
                        <a:buNone/>
                      </a:pPr>
                      <a:r>
                        <a:rPr lang="en" sz="1600" b="1">
                          <a:solidFill>
                            <a:srgbClr val="525C65"/>
                          </a:solidFill>
                          <a:latin typeface="Open Sans"/>
                          <a:ea typeface="Open Sans"/>
                          <a:cs typeface="Open Sans"/>
                          <a:sym typeface="Open Sans"/>
                        </a:rPr>
                        <a:t>Deployment</a:t>
                      </a:r>
                      <a:endParaRPr sz="1600" b="1"/>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489868">
                <a:tc>
                  <a:txBody>
                    <a:bodyPr/>
                    <a:lstStyle/>
                    <a:p>
                      <a:pPr marL="0" lvl="0" indent="0" algn="l" rtl="0">
                        <a:spcBef>
                          <a:spcPts val="0"/>
                        </a:spcBef>
                        <a:spcAft>
                          <a:spcPts val="0"/>
                        </a:spcAft>
                        <a:buNone/>
                      </a:pPr>
                      <a:r>
                        <a:rPr lang="en" sz="1400" dirty="0">
                          <a:solidFill>
                            <a:srgbClr val="525C65"/>
                          </a:solidFill>
                          <a:latin typeface="Open Sans"/>
                          <a:ea typeface="Open Sans"/>
                          <a:cs typeface="Open Sans"/>
                          <a:sym typeface="Open Sans"/>
                        </a:rPr>
                        <a:t>11. Deploy the application to heroku.</a:t>
                      </a:r>
                    </a:p>
                    <a:p>
                      <a:pPr marL="0" lvl="0" indent="0" algn="l" rtl="0">
                        <a:spcBef>
                          <a:spcPts val="0"/>
                        </a:spcBef>
                        <a:spcAft>
                          <a:spcPts val="0"/>
                        </a:spcAft>
                        <a:buNone/>
                      </a:pPr>
                      <a:r>
                        <a:rPr lang="en" sz="1400" dirty="0">
                          <a:solidFill>
                            <a:srgbClr val="525C65"/>
                          </a:solidFill>
                          <a:latin typeface="Open Sans"/>
                          <a:ea typeface="Open Sans"/>
                          <a:cs typeface="Open Sans"/>
                          <a:sym typeface="Open Sans"/>
                        </a:rPr>
                        <a:t>12. Perform smoke testing on the deployed application.</a:t>
                      </a:r>
                    </a:p>
                    <a:p>
                      <a:pPr marL="0" lvl="0" indent="0" algn="l" rtl="0">
                        <a:spcBef>
                          <a:spcPts val="0"/>
                        </a:spcBef>
                        <a:spcAft>
                          <a:spcPts val="0"/>
                        </a:spcAft>
                        <a:buNone/>
                      </a:pPr>
                      <a:endParaRPr lang="en" sz="1400" dirty="0">
                        <a:solidFill>
                          <a:srgbClr val="525C65"/>
                        </a:solidFill>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525C65"/>
                          </a:solidFill>
                          <a:latin typeface="Open Sans"/>
                          <a:ea typeface="Open Sans"/>
                          <a:cs typeface="Open Sans"/>
                          <a:sym typeface="Open Sans"/>
                        </a:rPr>
                        <a:t>Additional Task :</a:t>
                      </a:r>
                    </a:p>
                    <a:p>
                      <a:pPr marL="0" lvl="0" indent="0" algn="l" rtl="0">
                        <a:spcBef>
                          <a:spcPts val="0"/>
                        </a:spcBef>
                        <a:spcAft>
                          <a:spcPts val="0"/>
                        </a:spcAft>
                        <a:buNone/>
                      </a:pPr>
                      <a:endParaRPr lang="en-IN" sz="1400" dirty="0">
                        <a:solidFill>
                          <a:srgbClr val="525C65"/>
                        </a:solidFill>
                        <a:latin typeface="Open Sans"/>
                        <a:ea typeface="Open Sans"/>
                        <a:cs typeface="Open Sans"/>
                        <a:sym typeface="Open Sans"/>
                      </a:endParaRPr>
                    </a:p>
                    <a:p>
                      <a:pPr marL="0" lvl="0" indent="0" algn="l" rtl="0">
                        <a:spcBef>
                          <a:spcPts val="0"/>
                        </a:spcBef>
                        <a:spcAft>
                          <a:spcPts val="0"/>
                        </a:spcAft>
                        <a:buNone/>
                      </a:pPr>
                      <a:r>
                        <a:rPr lang="en-IN" sz="1400" dirty="0">
                          <a:solidFill>
                            <a:srgbClr val="525C65"/>
                          </a:solidFill>
                          <a:latin typeface="Open Sans"/>
                          <a:ea typeface="Open Sans"/>
                          <a:cs typeface="Open Sans"/>
                          <a:sym typeface="Open Sans"/>
                        </a:rPr>
                        <a:t>1. Conduct vulnerability assessment and </a:t>
                      </a:r>
                      <a:r>
                        <a:rPr lang="en-IN" sz="1400" dirty="0" err="1">
                          <a:solidFill>
                            <a:srgbClr val="525C65"/>
                          </a:solidFill>
                          <a:latin typeface="Open Sans"/>
                          <a:ea typeface="Open Sans"/>
                          <a:cs typeface="Open Sans"/>
                          <a:sym typeface="Open Sans"/>
                        </a:rPr>
                        <a:t>penetrartion</a:t>
                      </a:r>
                      <a:r>
                        <a:rPr lang="en-IN" sz="1400" dirty="0">
                          <a:solidFill>
                            <a:srgbClr val="525C65"/>
                          </a:solidFill>
                          <a:latin typeface="Open Sans"/>
                          <a:ea typeface="Open Sans"/>
                          <a:cs typeface="Open Sans"/>
                          <a:sym typeface="Open Sans"/>
                        </a:rPr>
                        <a:t> testing (</a:t>
                      </a:r>
                      <a:r>
                        <a:rPr lang="en-IN" sz="1400" dirty="0" err="1">
                          <a:solidFill>
                            <a:srgbClr val="525C65"/>
                          </a:solidFill>
                          <a:latin typeface="Open Sans"/>
                          <a:ea typeface="Open Sans"/>
                          <a:cs typeface="Open Sans"/>
                          <a:sym typeface="Open Sans"/>
                        </a:rPr>
                        <a:t>vapt</a:t>
                      </a:r>
                      <a:r>
                        <a:rPr lang="en-IN" sz="1400" dirty="0">
                          <a:solidFill>
                            <a:srgbClr val="525C65"/>
                          </a:solidFill>
                          <a:latin typeface="Open Sans"/>
                          <a:ea typeface="Open Sans"/>
                          <a:cs typeface="Open Sans"/>
                          <a:sym typeface="Open Sans"/>
                        </a:rPr>
                        <a:t>) before going live and ensure secure configuration.</a:t>
                      </a:r>
                      <a:endParaRPr sz="14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03385">
                <a:tc>
                  <a:txBody>
                    <a:bodyPr/>
                    <a:lstStyle/>
                    <a:p>
                      <a:pPr marL="0" lvl="0" indent="0" algn="l" rtl="0">
                        <a:spcBef>
                          <a:spcPts val="0"/>
                        </a:spcBef>
                        <a:spcAft>
                          <a:spcPts val="0"/>
                        </a:spcAft>
                        <a:buNone/>
                      </a:pPr>
                      <a:r>
                        <a:rPr lang="en" sz="1600" b="1">
                          <a:solidFill>
                            <a:srgbClr val="525C65"/>
                          </a:solidFill>
                          <a:latin typeface="Open Sans"/>
                          <a:ea typeface="Open Sans"/>
                          <a:cs typeface="Open Sans"/>
                          <a:sym typeface="Open Sans"/>
                        </a:rPr>
                        <a:t>Maintenance</a:t>
                      </a:r>
                      <a:endParaRPr sz="1600" b="1">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488963">
                <a:tc>
                  <a:txBody>
                    <a:bodyPr/>
                    <a:lstStyle/>
                    <a:p>
                      <a:pPr marL="0" lvl="0" indent="0" algn="l" rtl="0">
                        <a:spcBef>
                          <a:spcPts val="0"/>
                        </a:spcBef>
                        <a:spcAft>
                          <a:spcPts val="0"/>
                        </a:spcAft>
                        <a:buClr>
                          <a:srgbClr val="000000"/>
                        </a:buClr>
                        <a:buSzPts val="1100"/>
                        <a:buFont typeface="Arial"/>
                        <a:buNone/>
                      </a:pPr>
                      <a:r>
                        <a:rPr lang="en" sz="1400" dirty="0">
                          <a:solidFill>
                            <a:srgbClr val="525C65"/>
                          </a:solidFill>
                          <a:latin typeface="Open Sans"/>
                          <a:ea typeface="Open Sans"/>
                          <a:cs typeface="Open Sans"/>
                          <a:sym typeface="Open Sans"/>
                        </a:rPr>
                        <a:t>13. Monitor application logs and fix reported issues.</a:t>
                      </a:r>
                    </a:p>
                    <a:p>
                      <a:pPr marL="0" lvl="0" indent="0" algn="l" rtl="0">
                        <a:spcBef>
                          <a:spcPts val="0"/>
                        </a:spcBef>
                        <a:spcAft>
                          <a:spcPts val="0"/>
                        </a:spcAft>
                        <a:buClr>
                          <a:srgbClr val="000000"/>
                        </a:buClr>
                        <a:buSzPts val="1100"/>
                        <a:buFont typeface="Arial"/>
                        <a:buNone/>
                      </a:pPr>
                      <a:r>
                        <a:rPr lang="en" sz="1400" dirty="0">
                          <a:solidFill>
                            <a:srgbClr val="525C65"/>
                          </a:solidFill>
                          <a:latin typeface="Open Sans"/>
                          <a:ea typeface="Open Sans"/>
                          <a:cs typeface="Open Sans"/>
                          <a:sym typeface="Open Sans"/>
                        </a:rPr>
                        <a:t>14. Gather user feedback for future additions.</a:t>
                      </a:r>
                    </a:p>
                    <a:p>
                      <a:pPr marL="0" lvl="0" indent="0" algn="l" rtl="0">
                        <a:spcBef>
                          <a:spcPts val="0"/>
                        </a:spcBef>
                        <a:spcAft>
                          <a:spcPts val="0"/>
                        </a:spcAft>
                        <a:buClr>
                          <a:srgbClr val="000000"/>
                        </a:buClr>
                        <a:buSzPts val="1100"/>
                        <a:buFont typeface="Arial"/>
                        <a:buNone/>
                      </a:pPr>
                      <a:endParaRPr lang="en" sz="1400" dirty="0">
                        <a:solidFill>
                          <a:srgbClr val="525C65"/>
                        </a:solidFill>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1" dirty="0">
                          <a:solidFill>
                            <a:srgbClr val="525C65"/>
                          </a:solidFill>
                          <a:latin typeface="Open Sans"/>
                          <a:ea typeface="Open Sans"/>
                          <a:cs typeface="Open Sans"/>
                          <a:sym typeface="Open Sans"/>
                        </a:rPr>
                        <a:t>Additional Task :</a:t>
                      </a:r>
                    </a:p>
                    <a:p>
                      <a:pPr marL="0" lvl="0" indent="0" algn="l" rtl="0">
                        <a:spcBef>
                          <a:spcPts val="0"/>
                        </a:spcBef>
                        <a:spcAft>
                          <a:spcPts val="0"/>
                        </a:spcAft>
                        <a:buClr>
                          <a:srgbClr val="000000"/>
                        </a:buClr>
                        <a:buSzPts val="1100"/>
                        <a:buFont typeface="Arial"/>
                        <a:buNone/>
                      </a:pPr>
                      <a:endParaRPr lang="en-IN" sz="1400" dirty="0">
                        <a:solidFill>
                          <a:srgbClr val="525C65"/>
                        </a:solidFill>
                        <a:latin typeface="Open Sans"/>
                        <a:ea typeface="Open Sans"/>
                        <a:cs typeface="Open Sans"/>
                        <a:sym typeface="Open Sans"/>
                      </a:endParaRPr>
                    </a:p>
                    <a:p>
                      <a:pPr marL="0" lvl="0" indent="0" algn="l" rtl="0">
                        <a:spcBef>
                          <a:spcPts val="0"/>
                        </a:spcBef>
                        <a:spcAft>
                          <a:spcPts val="0"/>
                        </a:spcAft>
                        <a:buClr>
                          <a:srgbClr val="000000"/>
                        </a:buClr>
                        <a:buSzPts val="1100"/>
                        <a:buFont typeface="Arial"/>
                        <a:buNone/>
                      </a:pPr>
                      <a:r>
                        <a:rPr lang="en-IN" sz="1400" dirty="0">
                          <a:solidFill>
                            <a:srgbClr val="525C65"/>
                          </a:solidFill>
                          <a:latin typeface="Open Sans"/>
                          <a:ea typeface="Open Sans"/>
                          <a:cs typeface="Open Sans"/>
                          <a:sym typeface="Open Sans"/>
                        </a:rPr>
                        <a:t>1. Set up real-time security monitoring for real-time alerts and do regular security patches.</a:t>
                      </a:r>
                      <a:endParaRPr sz="14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488963">
                <a:tc>
                  <a:txBody>
                    <a:bodyPr/>
                    <a:lstStyle/>
                    <a:p>
                      <a:pPr marL="0" lvl="0" indent="0" algn="l" rtl="0">
                        <a:spcBef>
                          <a:spcPts val="0"/>
                        </a:spcBef>
                        <a:spcAft>
                          <a:spcPts val="0"/>
                        </a:spcAft>
                        <a:buClr>
                          <a:srgbClr val="000000"/>
                        </a:buClr>
                        <a:buSzPts val="1100"/>
                        <a:buFont typeface="Arial"/>
                        <a:buNone/>
                      </a:pPr>
                      <a:endParaRPr sz="14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218321223"/>
                  </a:ext>
                </a:extLst>
              </a:tr>
            </a:tbl>
          </a:graphicData>
        </a:graphic>
      </p:graphicFrame>
    </p:spTree>
    <p:extLst>
      <p:ext uri="{BB962C8B-B14F-4D97-AF65-F5344CB8AC3E}">
        <p14:creationId xmlns:p14="http://schemas.microsoft.com/office/powerpoint/2010/main" val="1942942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3078</TotalTime>
  <Words>1939</Words>
  <Application>Microsoft Office PowerPoint</Application>
  <PresentationFormat>On-screen Show (4:3)</PresentationFormat>
  <Paragraphs>223</Paragraphs>
  <Slides>28</Slides>
  <Notes>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28</vt:i4>
      </vt:variant>
    </vt:vector>
  </HeadingPairs>
  <TitlesOfParts>
    <vt:vector size="39" baseType="lpstr">
      <vt:lpstr>Arial</vt:lpstr>
      <vt:lpstr>Calibri</vt:lpstr>
      <vt:lpstr>Corbel</vt:lpstr>
      <vt:lpstr>Helvetica Neue</vt:lpstr>
      <vt:lpstr>Open Sans</vt:lpstr>
      <vt:lpstr>Open Sans Light</vt:lpstr>
      <vt:lpstr>Open Sans Medium</vt:lpstr>
      <vt:lpstr>Wingdings</vt:lpstr>
      <vt:lpstr>Banded</vt:lpstr>
      <vt:lpstr>Simple Light</vt:lpstr>
      <vt:lpstr>1_Simple Light</vt:lpstr>
      <vt:lpstr>PowerPoint Presentation</vt:lpstr>
      <vt:lpstr>PowerPoint Presentation</vt:lpstr>
      <vt:lpstr>Overview</vt:lpstr>
      <vt:lpstr>PowerPoint Presentation</vt:lpstr>
      <vt:lpstr>Transitioning to Secure SDLC</vt:lpstr>
      <vt:lpstr>Transitioning to Secure SDLC</vt:lpstr>
      <vt:lpstr>Transitioning to Secure SDLC</vt:lpstr>
      <vt:lpstr>Transitioning to Secure SDLC</vt:lpstr>
      <vt:lpstr>Transitioning to Secure SDLC</vt:lpstr>
      <vt:lpstr>Advocating for Secure SDLC</vt:lpstr>
      <vt:lpstr>Advocating for Secure SDLC</vt:lpstr>
      <vt:lpstr>PowerPoint Presentation</vt:lpstr>
      <vt:lpstr>Vulnerabilities and remediation</vt:lpstr>
      <vt:lpstr>Vulnerabilities and remediation</vt:lpstr>
      <vt:lpstr>Vulnerabilities and remediation</vt:lpstr>
      <vt:lpstr>Vulnerabilities and remediation</vt:lpstr>
      <vt:lpstr>Create a threat Matrix</vt:lpstr>
      <vt:lpstr>Threat Matrix</vt:lpstr>
      <vt:lpstr>PowerPoint Presentation</vt:lpstr>
      <vt:lpstr>Container Security</vt:lpstr>
      <vt:lpstr>Trivy scan screenshot</vt:lpstr>
      <vt:lpstr>PowerPoint Presentation</vt:lpstr>
      <vt:lpstr>Report to Fix Container Issues</vt:lpstr>
      <vt:lpstr>PowerPoint Presentation</vt:lpstr>
      <vt:lpstr>API Security</vt:lpstr>
      <vt:lpstr>Vulnerabilities and remediation</vt:lpstr>
      <vt:lpstr>Vulnerabilities and remediation</vt:lpstr>
      <vt:lpstr>Vulnerabilities and remediation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Arnav Gupta</dc:creator>
  <cp:lastModifiedBy>HARSHAVARDHAN TAGIRISA</cp:lastModifiedBy>
  <cp:revision>17</cp:revision>
  <dcterms:created xsi:type="dcterms:W3CDTF">2024-12-31T07:43:09Z</dcterms:created>
  <dcterms:modified xsi:type="dcterms:W3CDTF">2025-04-16T15:44:41Z</dcterms:modified>
</cp:coreProperties>
</file>